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5" r:id="rId4"/>
    <p:sldId id="266" r:id="rId5"/>
    <p:sldId id="267" r:id="rId6"/>
    <p:sldId id="258" r:id="rId7"/>
    <p:sldId id="259" r:id="rId8"/>
    <p:sldId id="260" r:id="rId9"/>
    <p:sldId id="262" r:id="rId10"/>
    <p:sldId id="257" r:id="rId11"/>
    <p:sldId id="268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2"/>
    <p:restoredTop sz="94719"/>
  </p:normalViewPr>
  <p:slideViewPr>
    <p:cSldViewPr snapToGrid="0">
      <p:cViewPr varScale="1">
        <p:scale>
          <a:sx n="139" d="100"/>
          <a:sy n="139" d="100"/>
        </p:scale>
        <p:origin x="18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1B38F9-921A-4032-A6C6-78CC0DEDFC9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6C935CF-B7AF-4D3E-A231-8AB4FAA2CBA0}">
      <dgm:prSet/>
      <dgm:spPr/>
      <dgm:t>
        <a:bodyPr/>
        <a:lstStyle/>
        <a:p>
          <a:r>
            <a:rPr lang="fr-FR" b="0" i="0" dirty="0" err="1"/>
            <a:t>Keras</a:t>
          </a:r>
          <a:r>
            <a:rPr lang="fr-FR" b="0" i="0" dirty="0"/>
            <a:t> est une bibliothèque open-source d'apprentissage automatique.</a:t>
          </a:r>
        </a:p>
        <a:p>
          <a:r>
            <a:rPr lang="fr-FR" b="0" i="0" dirty="0"/>
            <a:t>Le package a été créé par </a:t>
          </a:r>
          <a:r>
            <a:rPr lang="fr-FR" b="1" i="0" dirty="0"/>
            <a:t>François Chollet un ingénieur chez Google</a:t>
          </a:r>
          <a:r>
            <a:rPr lang="fr-FR" b="0" i="0" dirty="0"/>
            <a:t>.</a:t>
          </a:r>
          <a:endParaRPr lang="en-US" dirty="0"/>
        </a:p>
      </dgm:t>
    </dgm:pt>
    <dgm:pt modelId="{8389D594-A484-4614-89B1-BF5B283A332C}" type="parTrans" cxnId="{59355BB5-6D02-439D-9B45-2794ADE24B26}">
      <dgm:prSet/>
      <dgm:spPr/>
      <dgm:t>
        <a:bodyPr/>
        <a:lstStyle/>
        <a:p>
          <a:endParaRPr lang="en-US"/>
        </a:p>
      </dgm:t>
    </dgm:pt>
    <dgm:pt modelId="{7641A37D-E286-40D4-BBF0-3959C7A00E68}" type="sibTrans" cxnId="{59355BB5-6D02-439D-9B45-2794ADE24B26}">
      <dgm:prSet phldrT="01"/>
      <dgm:spPr/>
      <dgm:t>
        <a:bodyPr/>
        <a:lstStyle/>
        <a:p>
          <a:endParaRPr lang="en-US"/>
        </a:p>
      </dgm:t>
    </dgm:pt>
    <dgm:pt modelId="{CDD812A2-4252-4A44-8402-15617AAC426F}">
      <dgm:prSet/>
      <dgm:spPr/>
      <dgm:t>
        <a:bodyPr/>
        <a:lstStyle/>
        <a:p>
          <a:r>
            <a:rPr lang="fr-FR" b="0" i="0"/>
            <a:t>Elle est conçue pour simplifier la création et la formation de réseaux de neurones.</a:t>
          </a:r>
          <a:endParaRPr lang="en-US"/>
        </a:p>
      </dgm:t>
    </dgm:pt>
    <dgm:pt modelId="{0F6CA931-FD8D-4981-AD50-55DD94F3BEA4}" type="parTrans" cxnId="{10A4F5FB-0227-40E3-9617-31C19FA315DC}">
      <dgm:prSet/>
      <dgm:spPr/>
      <dgm:t>
        <a:bodyPr/>
        <a:lstStyle/>
        <a:p>
          <a:endParaRPr lang="en-US"/>
        </a:p>
      </dgm:t>
    </dgm:pt>
    <dgm:pt modelId="{F24EE6BA-B62B-43B8-A8DA-AFD7C2A28705}" type="sibTrans" cxnId="{10A4F5FB-0227-40E3-9617-31C19FA315DC}">
      <dgm:prSet phldrT="02"/>
      <dgm:spPr/>
      <dgm:t>
        <a:bodyPr/>
        <a:lstStyle/>
        <a:p>
          <a:endParaRPr lang="en-US"/>
        </a:p>
      </dgm:t>
    </dgm:pt>
    <dgm:pt modelId="{2A324F2C-F99A-4D69-B69D-D376D3EB9A31}">
      <dgm:prSet/>
      <dgm:spPr/>
      <dgm:t>
        <a:bodyPr/>
        <a:lstStyle/>
        <a:p>
          <a:r>
            <a:rPr lang="fr-FR" b="0" i="0"/>
            <a:t>Keras est hautement modulaire, conviviale et compatible avec plusieurs backends, notamment TensorFlow et Theano.</a:t>
          </a:r>
          <a:endParaRPr lang="en-US"/>
        </a:p>
      </dgm:t>
    </dgm:pt>
    <dgm:pt modelId="{97A4D9C0-FB04-4A83-B127-013448A0D88C}" type="parTrans" cxnId="{28137306-6CEF-4723-B717-18A296F8F3EE}">
      <dgm:prSet/>
      <dgm:spPr/>
      <dgm:t>
        <a:bodyPr/>
        <a:lstStyle/>
        <a:p>
          <a:endParaRPr lang="en-US"/>
        </a:p>
      </dgm:t>
    </dgm:pt>
    <dgm:pt modelId="{11C3A476-A1CA-4F08-B167-333073830565}" type="sibTrans" cxnId="{28137306-6CEF-4723-B717-18A296F8F3EE}">
      <dgm:prSet phldrT="03"/>
      <dgm:spPr/>
      <dgm:t>
        <a:bodyPr/>
        <a:lstStyle/>
        <a:p>
          <a:endParaRPr lang="en-US"/>
        </a:p>
      </dgm:t>
    </dgm:pt>
    <dgm:pt modelId="{F5FEB23D-BCD5-4DD6-8CDB-591A3BC78089}">
      <dgm:prSet/>
      <dgm:spPr/>
      <dgm:t>
        <a:bodyPr/>
        <a:lstStyle/>
        <a:p>
          <a:r>
            <a:rPr lang="fr-FR" b="0" i="0"/>
            <a:t>Il permet aux développeurs de créer rapidement des modèles d'apprentissage profond pour diverses applications, tout en abstrayant la complexité sous-jacente.</a:t>
          </a:r>
          <a:endParaRPr lang="en-US"/>
        </a:p>
      </dgm:t>
    </dgm:pt>
    <dgm:pt modelId="{EEB194CF-9790-4D19-81E1-166D67482378}" type="parTrans" cxnId="{2F92E018-2596-4D91-A5A8-EB229DC70A8C}">
      <dgm:prSet/>
      <dgm:spPr/>
      <dgm:t>
        <a:bodyPr/>
        <a:lstStyle/>
        <a:p>
          <a:endParaRPr lang="en-US"/>
        </a:p>
      </dgm:t>
    </dgm:pt>
    <dgm:pt modelId="{6E28AA14-6D1C-4E9E-9A3F-FDE8BBD2482C}" type="sibTrans" cxnId="{2F92E018-2596-4D91-A5A8-EB229DC70A8C}">
      <dgm:prSet phldrT="04"/>
      <dgm:spPr/>
      <dgm:t>
        <a:bodyPr/>
        <a:lstStyle/>
        <a:p>
          <a:endParaRPr lang="en-US"/>
        </a:p>
      </dgm:t>
    </dgm:pt>
    <dgm:pt modelId="{8F273F04-61AA-734A-8FA6-D6B4035DED95}" type="pres">
      <dgm:prSet presAssocID="{671B38F9-921A-4032-A6C6-78CC0DEDFC91}" presName="vert0" presStyleCnt="0">
        <dgm:presLayoutVars>
          <dgm:dir/>
          <dgm:animOne val="branch"/>
          <dgm:animLvl val="lvl"/>
        </dgm:presLayoutVars>
      </dgm:prSet>
      <dgm:spPr/>
    </dgm:pt>
    <dgm:pt modelId="{C71B52E6-5DE9-AD44-9CD9-804D8390DA1A}" type="pres">
      <dgm:prSet presAssocID="{E6C935CF-B7AF-4D3E-A231-8AB4FAA2CBA0}" presName="thickLine" presStyleLbl="alignNode1" presStyleIdx="0" presStyleCnt="4"/>
      <dgm:spPr/>
    </dgm:pt>
    <dgm:pt modelId="{864B46EB-B3CE-AA4E-AADD-2A34BED84588}" type="pres">
      <dgm:prSet presAssocID="{E6C935CF-B7AF-4D3E-A231-8AB4FAA2CBA0}" presName="horz1" presStyleCnt="0"/>
      <dgm:spPr/>
    </dgm:pt>
    <dgm:pt modelId="{C5253B6E-CE2F-FE48-A292-D656D7B76BB7}" type="pres">
      <dgm:prSet presAssocID="{E6C935CF-B7AF-4D3E-A231-8AB4FAA2CBA0}" presName="tx1" presStyleLbl="revTx" presStyleIdx="0" presStyleCnt="4"/>
      <dgm:spPr/>
    </dgm:pt>
    <dgm:pt modelId="{084C5648-50CB-2F44-AC4D-F92059093D1A}" type="pres">
      <dgm:prSet presAssocID="{E6C935CF-B7AF-4D3E-A231-8AB4FAA2CBA0}" presName="vert1" presStyleCnt="0"/>
      <dgm:spPr/>
    </dgm:pt>
    <dgm:pt modelId="{F30EDA91-C3DC-5445-9D34-4FCB111340C7}" type="pres">
      <dgm:prSet presAssocID="{CDD812A2-4252-4A44-8402-15617AAC426F}" presName="thickLine" presStyleLbl="alignNode1" presStyleIdx="1" presStyleCnt="4"/>
      <dgm:spPr/>
    </dgm:pt>
    <dgm:pt modelId="{D538B4A8-1CBF-CF46-85D0-3726FD47165E}" type="pres">
      <dgm:prSet presAssocID="{CDD812A2-4252-4A44-8402-15617AAC426F}" presName="horz1" presStyleCnt="0"/>
      <dgm:spPr/>
    </dgm:pt>
    <dgm:pt modelId="{87C6F8FA-54BC-3546-96A6-7F1AE91D5222}" type="pres">
      <dgm:prSet presAssocID="{CDD812A2-4252-4A44-8402-15617AAC426F}" presName="tx1" presStyleLbl="revTx" presStyleIdx="1" presStyleCnt="4"/>
      <dgm:spPr/>
    </dgm:pt>
    <dgm:pt modelId="{251E8EAA-8EE9-AB4C-A761-A0EB5F09E93C}" type="pres">
      <dgm:prSet presAssocID="{CDD812A2-4252-4A44-8402-15617AAC426F}" presName="vert1" presStyleCnt="0"/>
      <dgm:spPr/>
    </dgm:pt>
    <dgm:pt modelId="{17D54750-0AC0-7447-B4C8-70A8A7AADAAC}" type="pres">
      <dgm:prSet presAssocID="{2A324F2C-F99A-4D69-B69D-D376D3EB9A31}" presName="thickLine" presStyleLbl="alignNode1" presStyleIdx="2" presStyleCnt="4"/>
      <dgm:spPr/>
    </dgm:pt>
    <dgm:pt modelId="{E35D45EB-6605-264D-9B31-E06F5202B964}" type="pres">
      <dgm:prSet presAssocID="{2A324F2C-F99A-4D69-B69D-D376D3EB9A31}" presName="horz1" presStyleCnt="0"/>
      <dgm:spPr/>
    </dgm:pt>
    <dgm:pt modelId="{D0F6EA31-7408-DD43-BA82-EE869F8F30E9}" type="pres">
      <dgm:prSet presAssocID="{2A324F2C-F99A-4D69-B69D-D376D3EB9A31}" presName="tx1" presStyleLbl="revTx" presStyleIdx="2" presStyleCnt="4"/>
      <dgm:spPr/>
    </dgm:pt>
    <dgm:pt modelId="{6F512768-D62D-D843-B225-636660E2D973}" type="pres">
      <dgm:prSet presAssocID="{2A324F2C-F99A-4D69-B69D-D376D3EB9A31}" presName="vert1" presStyleCnt="0"/>
      <dgm:spPr/>
    </dgm:pt>
    <dgm:pt modelId="{9795AF51-5276-424D-B52E-110E3694B8CF}" type="pres">
      <dgm:prSet presAssocID="{F5FEB23D-BCD5-4DD6-8CDB-591A3BC78089}" presName="thickLine" presStyleLbl="alignNode1" presStyleIdx="3" presStyleCnt="4"/>
      <dgm:spPr/>
    </dgm:pt>
    <dgm:pt modelId="{3B01504B-480C-964A-806E-6270DEC529B3}" type="pres">
      <dgm:prSet presAssocID="{F5FEB23D-BCD5-4DD6-8CDB-591A3BC78089}" presName="horz1" presStyleCnt="0"/>
      <dgm:spPr/>
    </dgm:pt>
    <dgm:pt modelId="{26C297B7-356E-DE4D-99DE-9B2581DDA78D}" type="pres">
      <dgm:prSet presAssocID="{F5FEB23D-BCD5-4DD6-8CDB-591A3BC78089}" presName="tx1" presStyleLbl="revTx" presStyleIdx="3" presStyleCnt="4"/>
      <dgm:spPr/>
    </dgm:pt>
    <dgm:pt modelId="{A4E245B7-9DA4-5E4A-B320-B33EEEAB7044}" type="pres">
      <dgm:prSet presAssocID="{F5FEB23D-BCD5-4DD6-8CDB-591A3BC78089}" presName="vert1" presStyleCnt="0"/>
      <dgm:spPr/>
    </dgm:pt>
  </dgm:ptLst>
  <dgm:cxnLst>
    <dgm:cxn modelId="{28137306-6CEF-4723-B717-18A296F8F3EE}" srcId="{671B38F9-921A-4032-A6C6-78CC0DEDFC91}" destId="{2A324F2C-F99A-4D69-B69D-D376D3EB9A31}" srcOrd="2" destOrd="0" parTransId="{97A4D9C0-FB04-4A83-B127-013448A0D88C}" sibTransId="{11C3A476-A1CA-4F08-B167-333073830565}"/>
    <dgm:cxn modelId="{2F92E018-2596-4D91-A5A8-EB229DC70A8C}" srcId="{671B38F9-921A-4032-A6C6-78CC0DEDFC91}" destId="{F5FEB23D-BCD5-4DD6-8CDB-591A3BC78089}" srcOrd="3" destOrd="0" parTransId="{EEB194CF-9790-4D19-81E1-166D67482378}" sibTransId="{6E28AA14-6D1C-4E9E-9A3F-FDE8BBD2482C}"/>
    <dgm:cxn modelId="{562BE326-907B-2744-9B45-447DC480FE89}" type="presOf" srcId="{671B38F9-921A-4032-A6C6-78CC0DEDFC91}" destId="{8F273F04-61AA-734A-8FA6-D6B4035DED95}" srcOrd="0" destOrd="0" presId="urn:microsoft.com/office/officeart/2008/layout/LinedList"/>
    <dgm:cxn modelId="{3EF95627-1530-3C4C-84AB-175443ACFDF2}" type="presOf" srcId="{F5FEB23D-BCD5-4DD6-8CDB-591A3BC78089}" destId="{26C297B7-356E-DE4D-99DE-9B2581DDA78D}" srcOrd="0" destOrd="0" presId="urn:microsoft.com/office/officeart/2008/layout/LinedList"/>
    <dgm:cxn modelId="{6736227B-9B4A-4F46-B600-DFF62974E20F}" type="presOf" srcId="{2A324F2C-F99A-4D69-B69D-D376D3EB9A31}" destId="{D0F6EA31-7408-DD43-BA82-EE869F8F30E9}" srcOrd="0" destOrd="0" presId="urn:microsoft.com/office/officeart/2008/layout/LinedList"/>
    <dgm:cxn modelId="{EF42FF9F-87A3-4B4B-9401-6B03DB5D33A0}" type="presOf" srcId="{E6C935CF-B7AF-4D3E-A231-8AB4FAA2CBA0}" destId="{C5253B6E-CE2F-FE48-A292-D656D7B76BB7}" srcOrd="0" destOrd="0" presId="urn:microsoft.com/office/officeart/2008/layout/LinedList"/>
    <dgm:cxn modelId="{59355BB5-6D02-439D-9B45-2794ADE24B26}" srcId="{671B38F9-921A-4032-A6C6-78CC0DEDFC91}" destId="{E6C935CF-B7AF-4D3E-A231-8AB4FAA2CBA0}" srcOrd="0" destOrd="0" parTransId="{8389D594-A484-4614-89B1-BF5B283A332C}" sibTransId="{7641A37D-E286-40D4-BBF0-3959C7A00E68}"/>
    <dgm:cxn modelId="{AA33C5CD-C818-1E4E-9802-ED929F4010A5}" type="presOf" srcId="{CDD812A2-4252-4A44-8402-15617AAC426F}" destId="{87C6F8FA-54BC-3546-96A6-7F1AE91D5222}" srcOrd="0" destOrd="0" presId="urn:microsoft.com/office/officeart/2008/layout/LinedList"/>
    <dgm:cxn modelId="{10A4F5FB-0227-40E3-9617-31C19FA315DC}" srcId="{671B38F9-921A-4032-A6C6-78CC0DEDFC91}" destId="{CDD812A2-4252-4A44-8402-15617AAC426F}" srcOrd="1" destOrd="0" parTransId="{0F6CA931-FD8D-4981-AD50-55DD94F3BEA4}" sibTransId="{F24EE6BA-B62B-43B8-A8DA-AFD7C2A28705}"/>
    <dgm:cxn modelId="{43A98B5F-E6B2-1749-BBB2-6CBB3E41F283}" type="presParOf" srcId="{8F273F04-61AA-734A-8FA6-D6B4035DED95}" destId="{C71B52E6-5DE9-AD44-9CD9-804D8390DA1A}" srcOrd="0" destOrd="0" presId="urn:microsoft.com/office/officeart/2008/layout/LinedList"/>
    <dgm:cxn modelId="{296AE092-7EFB-AB44-81BE-A254FCD3949A}" type="presParOf" srcId="{8F273F04-61AA-734A-8FA6-D6B4035DED95}" destId="{864B46EB-B3CE-AA4E-AADD-2A34BED84588}" srcOrd="1" destOrd="0" presId="urn:microsoft.com/office/officeart/2008/layout/LinedList"/>
    <dgm:cxn modelId="{20CA8287-C137-6E4C-BECA-1CF8BBDB3239}" type="presParOf" srcId="{864B46EB-B3CE-AA4E-AADD-2A34BED84588}" destId="{C5253B6E-CE2F-FE48-A292-D656D7B76BB7}" srcOrd="0" destOrd="0" presId="urn:microsoft.com/office/officeart/2008/layout/LinedList"/>
    <dgm:cxn modelId="{07B83AB3-A357-5E4C-8830-2BE3F9F1E672}" type="presParOf" srcId="{864B46EB-B3CE-AA4E-AADD-2A34BED84588}" destId="{084C5648-50CB-2F44-AC4D-F92059093D1A}" srcOrd="1" destOrd="0" presId="urn:microsoft.com/office/officeart/2008/layout/LinedList"/>
    <dgm:cxn modelId="{B914C954-3D04-9045-BC82-FDDBFE57806A}" type="presParOf" srcId="{8F273F04-61AA-734A-8FA6-D6B4035DED95}" destId="{F30EDA91-C3DC-5445-9D34-4FCB111340C7}" srcOrd="2" destOrd="0" presId="urn:microsoft.com/office/officeart/2008/layout/LinedList"/>
    <dgm:cxn modelId="{6F2627AE-3E9F-364B-8C25-5DA3159A0D14}" type="presParOf" srcId="{8F273F04-61AA-734A-8FA6-D6B4035DED95}" destId="{D538B4A8-1CBF-CF46-85D0-3726FD47165E}" srcOrd="3" destOrd="0" presId="urn:microsoft.com/office/officeart/2008/layout/LinedList"/>
    <dgm:cxn modelId="{0738AFCB-9516-944B-874D-D51E170C906B}" type="presParOf" srcId="{D538B4A8-1CBF-CF46-85D0-3726FD47165E}" destId="{87C6F8FA-54BC-3546-96A6-7F1AE91D5222}" srcOrd="0" destOrd="0" presId="urn:microsoft.com/office/officeart/2008/layout/LinedList"/>
    <dgm:cxn modelId="{7B8ACCCC-6020-164C-B5C3-71AD6B1AD73C}" type="presParOf" srcId="{D538B4A8-1CBF-CF46-85D0-3726FD47165E}" destId="{251E8EAA-8EE9-AB4C-A761-A0EB5F09E93C}" srcOrd="1" destOrd="0" presId="urn:microsoft.com/office/officeart/2008/layout/LinedList"/>
    <dgm:cxn modelId="{CF6F5E51-2B18-3144-9126-4A9EE00DF5EE}" type="presParOf" srcId="{8F273F04-61AA-734A-8FA6-D6B4035DED95}" destId="{17D54750-0AC0-7447-B4C8-70A8A7AADAAC}" srcOrd="4" destOrd="0" presId="urn:microsoft.com/office/officeart/2008/layout/LinedList"/>
    <dgm:cxn modelId="{2E89BDF3-CBAD-8C4C-B9DD-BDEA41FA768A}" type="presParOf" srcId="{8F273F04-61AA-734A-8FA6-D6B4035DED95}" destId="{E35D45EB-6605-264D-9B31-E06F5202B964}" srcOrd="5" destOrd="0" presId="urn:microsoft.com/office/officeart/2008/layout/LinedList"/>
    <dgm:cxn modelId="{72B94336-97C2-A944-8C83-DF86C4F46191}" type="presParOf" srcId="{E35D45EB-6605-264D-9B31-E06F5202B964}" destId="{D0F6EA31-7408-DD43-BA82-EE869F8F30E9}" srcOrd="0" destOrd="0" presId="urn:microsoft.com/office/officeart/2008/layout/LinedList"/>
    <dgm:cxn modelId="{D5E3F28F-8E82-4047-A614-F495424EFB3F}" type="presParOf" srcId="{E35D45EB-6605-264D-9B31-E06F5202B964}" destId="{6F512768-D62D-D843-B225-636660E2D973}" srcOrd="1" destOrd="0" presId="urn:microsoft.com/office/officeart/2008/layout/LinedList"/>
    <dgm:cxn modelId="{9F88C538-3CA9-0047-B0C3-D8D650A26A57}" type="presParOf" srcId="{8F273F04-61AA-734A-8FA6-D6B4035DED95}" destId="{9795AF51-5276-424D-B52E-110E3694B8CF}" srcOrd="6" destOrd="0" presId="urn:microsoft.com/office/officeart/2008/layout/LinedList"/>
    <dgm:cxn modelId="{BDF16848-633F-4443-BA10-4158794A832E}" type="presParOf" srcId="{8F273F04-61AA-734A-8FA6-D6B4035DED95}" destId="{3B01504B-480C-964A-806E-6270DEC529B3}" srcOrd="7" destOrd="0" presId="urn:microsoft.com/office/officeart/2008/layout/LinedList"/>
    <dgm:cxn modelId="{8EC93758-B97D-8142-9A0E-B5D60426E661}" type="presParOf" srcId="{3B01504B-480C-964A-806E-6270DEC529B3}" destId="{26C297B7-356E-DE4D-99DE-9B2581DDA78D}" srcOrd="0" destOrd="0" presId="urn:microsoft.com/office/officeart/2008/layout/LinedList"/>
    <dgm:cxn modelId="{CBAE9975-DB44-D246-AA36-D11A2043837A}" type="presParOf" srcId="{3B01504B-480C-964A-806E-6270DEC529B3}" destId="{A4E245B7-9DA4-5E4A-B320-B33EEEAB704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6CD6E6-4796-470A-95DF-A4E96EBF4CDD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1F0CE7A-500B-41FC-A2AE-1410D9884036}">
      <dgm:prSet/>
      <dgm:spPr/>
      <dgm:t>
        <a:bodyPr/>
        <a:lstStyle/>
        <a:p>
          <a:r>
            <a:rPr lang="fr-FR" b="0" i="0" dirty="0" err="1"/>
            <a:t>PyTorch</a:t>
          </a:r>
          <a:r>
            <a:rPr lang="fr-FR" b="0" i="0" dirty="0"/>
            <a:t> est une bibliothèque open-source d'apprentissage automatique créée par </a:t>
          </a:r>
          <a:r>
            <a:rPr lang="fr-FR" b="1" i="0" dirty="0" err="1"/>
            <a:t>Facebook's</a:t>
          </a:r>
          <a:r>
            <a:rPr lang="fr-FR" b="1" i="0" dirty="0"/>
            <a:t> AI </a:t>
          </a:r>
          <a:r>
            <a:rPr lang="fr-FR" b="1" i="0" dirty="0" err="1"/>
            <a:t>Research</a:t>
          </a:r>
          <a:r>
            <a:rPr lang="fr-FR" b="1" i="0" dirty="0"/>
            <a:t> </a:t>
          </a:r>
          <a:r>
            <a:rPr lang="fr-FR" b="0" i="0" dirty="0"/>
            <a:t>(FAIR).</a:t>
          </a:r>
          <a:endParaRPr lang="en-US" dirty="0"/>
        </a:p>
      </dgm:t>
    </dgm:pt>
    <dgm:pt modelId="{FF38866E-126B-48E1-946F-C261BC8A2263}" type="parTrans" cxnId="{D2264379-C9F3-4082-B403-AA62D3D3ED90}">
      <dgm:prSet/>
      <dgm:spPr/>
      <dgm:t>
        <a:bodyPr/>
        <a:lstStyle/>
        <a:p>
          <a:endParaRPr lang="en-US"/>
        </a:p>
      </dgm:t>
    </dgm:pt>
    <dgm:pt modelId="{E51CE41F-4F79-467E-A69D-B7C57C98A1BA}" type="sibTrans" cxnId="{D2264379-C9F3-4082-B403-AA62D3D3ED90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91EBE6CB-427C-4FAD-B7D1-BA9164684377}">
      <dgm:prSet/>
      <dgm:spPr/>
      <dgm:t>
        <a:bodyPr/>
        <a:lstStyle/>
        <a:p>
          <a:r>
            <a:rPr lang="fr-FR" b="0" i="0"/>
            <a:t>Il est principalement utilisé pour la création et la formation de réseaux de neurones.</a:t>
          </a:r>
          <a:endParaRPr lang="en-US"/>
        </a:p>
      </dgm:t>
    </dgm:pt>
    <dgm:pt modelId="{037D8170-06CA-46CB-AE1D-9781F5A92BA2}" type="parTrans" cxnId="{2615AFE2-9000-4DB8-B3E6-3B808619FF7B}">
      <dgm:prSet/>
      <dgm:spPr/>
      <dgm:t>
        <a:bodyPr/>
        <a:lstStyle/>
        <a:p>
          <a:endParaRPr lang="en-US"/>
        </a:p>
      </dgm:t>
    </dgm:pt>
    <dgm:pt modelId="{A11137BB-2458-4469-B501-4317DC36C43B}" type="sibTrans" cxnId="{2615AFE2-9000-4DB8-B3E6-3B808619FF7B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F14BC14A-7E44-4421-B863-26F8FB86280B}">
      <dgm:prSet/>
      <dgm:spPr/>
      <dgm:t>
        <a:bodyPr/>
        <a:lstStyle/>
        <a:p>
          <a:r>
            <a:rPr lang="fr-FR" b="0" i="0" dirty="0" err="1"/>
            <a:t>PyTorch</a:t>
          </a:r>
          <a:r>
            <a:rPr lang="fr-FR" b="0" i="0" dirty="0"/>
            <a:t> est reconnu pour sa flexibilité et sa popularité croissante dans la communauté de l'apprentissage profond.</a:t>
          </a:r>
          <a:endParaRPr lang="en-US" dirty="0"/>
        </a:p>
      </dgm:t>
    </dgm:pt>
    <dgm:pt modelId="{93638CE8-7ACF-44FB-8BE6-65B9CCEE09A9}" type="parTrans" cxnId="{28A61720-9A55-4495-8510-A8C527150B21}">
      <dgm:prSet/>
      <dgm:spPr/>
      <dgm:t>
        <a:bodyPr/>
        <a:lstStyle/>
        <a:p>
          <a:endParaRPr lang="en-US"/>
        </a:p>
      </dgm:t>
    </dgm:pt>
    <dgm:pt modelId="{F5384C3F-DAF0-4904-9F20-B0ADD2D7E5C9}" type="sibTrans" cxnId="{28A61720-9A55-4495-8510-A8C527150B21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72A1C411-03D4-EE49-9973-ED5999CC7446}" type="pres">
      <dgm:prSet presAssocID="{C46CD6E6-4796-470A-95DF-A4E96EBF4CDD}" presName="Name0" presStyleCnt="0">
        <dgm:presLayoutVars>
          <dgm:animLvl val="lvl"/>
          <dgm:resizeHandles val="exact"/>
        </dgm:presLayoutVars>
      </dgm:prSet>
      <dgm:spPr/>
    </dgm:pt>
    <dgm:pt modelId="{78F6D99D-0532-2B46-942C-47D69B95F781}" type="pres">
      <dgm:prSet presAssocID="{11F0CE7A-500B-41FC-A2AE-1410D9884036}" presName="compositeNode" presStyleCnt="0">
        <dgm:presLayoutVars>
          <dgm:bulletEnabled val="1"/>
        </dgm:presLayoutVars>
      </dgm:prSet>
      <dgm:spPr/>
    </dgm:pt>
    <dgm:pt modelId="{EB8C53EB-1403-2D41-AFB9-992CCD63BFCE}" type="pres">
      <dgm:prSet presAssocID="{11F0CE7A-500B-41FC-A2AE-1410D9884036}" presName="bgRect" presStyleLbl="bgAccFollowNode1" presStyleIdx="0" presStyleCnt="3"/>
      <dgm:spPr/>
    </dgm:pt>
    <dgm:pt modelId="{418AA827-F3C8-E547-BC6E-0CDAB8692061}" type="pres">
      <dgm:prSet presAssocID="{E51CE41F-4F79-467E-A69D-B7C57C98A1BA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43FD1443-8FE8-C74B-B981-DE5AD913FA85}" type="pres">
      <dgm:prSet presAssocID="{11F0CE7A-500B-41FC-A2AE-1410D9884036}" presName="bottomLine" presStyleLbl="alignNode1" presStyleIdx="1" presStyleCnt="6">
        <dgm:presLayoutVars/>
      </dgm:prSet>
      <dgm:spPr/>
    </dgm:pt>
    <dgm:pt modelId="{5D96FCB2-6F40-D346-AE0B-D1312B3507E3}" type="pres">
      <dgm:prSet presAssocID="{11F0CE7A-500B-41FC-A2AE-1410D9884036}" presName="nodeText" presStyleLbl="bgAccFollowNode1" presStyleIdx="0" presStyleCnt="3">
        <dgm:presLayoutVars>
          <dgm:bulletEnabled val="1"/>
        </dgm:presLayoutVars>
      </dgm:prSet>
      <dgm:spPr/>
    </dgm:pt>
    <dgm:pt modelId="{42DED778-AFBE-564F-BA34-40009069079E}" type="pres">
      <dgm:prSet presAssocID="{E51CE41F-4F79-467E-A69D-B7C57C98A1BA}" presName="sibTrans" presStyleCnt="0"/>
      <dgm:spPr/>
    </dgm:pt>
    <dgm:pt modelId="{803557FB-880C-B344-A370-F726DFDCFDCB}" type="pres">
      <dgm:prSet presAssocID="{91EBE6CB-427C-4FAD-B7D1-BA9164684377}" presName="compositeNode" presStyleCnt="0">
        <dgm:presLayoutVars>
          <dgm:bulletEnabled val="1"/>
        </dgm:presLayoutVars>
      </dgm:prSet>
      <dgm:spPr/>
    </dgm:pt>
    <dgm:pt modelId="{A9962B60-00B5-CA45-974C-B79D3EED0913}" type="pres">
      <dgm:prSet presAssocID="{91EBE6CB-427C-4FAD-B7D1-BA9164684377}" presName="bgRect" presStyleLbl="bgAccFollowNode1" presStyleIdx="1" presStyleCnt="3"/>
      <dgm:spPr/>
    </dgm:pt>
    <dgm:pt modelId="{310E8BF1-F56A-6E4C-A737-D0ABEF1B098E}" type="pres">
      <dgm:prSet presAssocID="{A11137BB-2458-4469-B501-4317DC36C43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4B830813-B1E4-084A-8D03-0EBA8227349F}" type="pres">
      <dgm:prSet presAssocID="{91EBE6CB-427C-4FAD-B7D1-BA9164684377}" presName="bottomLine" presStyleLbl="alignNode1" presStyleIdx="3" presStyleCnt="6">
        <dgm:presLayoutVars/>
      </dgm:prSet>
      <dgm:spPr/>
    </dgm:pt>
    <dgm:pt modelId="{1BCD0FEB-974A-ED46-A03B-C108A2D7FFAD}" type="pres">
      <dgm:prSet presAssocID="{91EBE6CB-427C-4FAD-B7D1-BA9164684377}" presName="nodeText" presStyleLbl="bgAccFollowNode1" presStyleIdx="1" presStyleCnt="3">
        <dgm:presLayoutVars>
          <dgm:bulletEnabled val="1"/>
        </dgm:presLayoutVars>
      </dgm:prSet>
      <dgm:spPr/>
    </dgm:pt>
    <dgm:pt modelId="{1E7CCB8A-623F-F147-A494-E52C75C85BC2}" type="pres">
      <dgm:prSet presAssocID="{A11137BB-2458-4469-B501-4317DC36C43B}" presName="sibTrans" presStyleCnt="0"/>
      <dgm:spPr/>
    </dgm:pt>
    <dgm:pt modelId="{64CF4597-6F9F-CE40-B8AB-9752A89C240E}" type="pres">
      <dgm:prSet presAssocID="{F14BC14A-7E44-4421-B863-26F8FB86280B}" presName="compositeNode" presStyleCnt="0">
        <dgm:presLayoutVars>
          <dgm:bulletEnabled val="1"/>
        </dgm:presLayoutVars>
      </dgm:prSet>
      <dgm:spPr/>
    </dgm:pt>
    <dgm:pt modelId="{C6D071AF-111B-B444-98D5-2F363C06B518}" type="pres">
      <dgm:prSet presAssocID="{F14BC14A-7E44-4421-B863-26F8FB86280B}" presName="bgRect" presStyleLbl="bgAccFollowNode1" presStyleIdx="2" presStyleCnt="3"/>
      <dgm:spPr/>
    </dgm:pt>
    <dgm:pt modelId="{7FAFFE99-DBDC-C74E-98BC-8B80722B09ED}" type="pres">
      <dgm:prSet presAssocID="{F5384C3F-DAF0-4904-9F20-B0ADD2D7E5C9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53C2F60-D429-8F4E-A24C-B03E72FB38FE}" type="pres">
      <dgm:prSet presAssocID="{F14BC14A-7E44-4421-B863-26F8FB86280B}" presName="bottomLine" presStyleLbl="alignNode1" presStyleIdx="5" presStyleCnt="6">
        <dgm:presLayoutVars/>
      </dgm:prSet>
      <dgm:spPr/>
    </dgm:pt>
    <dgm:pt modelId="{2403EA70-E9F4-654B-A033-E5D14846C259}" type="pres">
      <dgm:prSet presAssocID="{F14BC14A-7E44-4421-B863-26F8FB86280B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89EC6312-7EE5-F04B-BA69-321FCCC2FCF3}" type="presOf" srcId="{91EBE6CB-427C-4FAD-B7D1-BA9164684377}" destId="{A9962B60-00B5-CA45-974C-B79D3EED0913}" srcOrd="0" destOrd="0" presId="urn:microsoft.com/office/officeart/2016/7/layout/BasicLinearProcessNumbered"/>
    <dgm:cxn modelId="{28A61720-9A55-4495-8510-A8C527150B21}" srcId="{C46CD6E6-4796-470A-95DF-A4E96EBF4CDD}" destId="{F14BC14A-7E44-4421-B863-26F8FB86280B}" srcOrd="2" destOrd="0" parTransId="{93638CE8-7ACF-44FB-8BE6-65B9CCEE09A9}" sibTransId="{F5384C3F-DAF0-4904-9F20-B0ADD2D7E5C9}"/>
    <dgm:cxn modelId="{BC338B32-F95E-A348-BC9E-57158A5DEAB3}" type="presOf" srcId="{A11137BB-2458-4469-B501-4317DC36C43B}" destId="{310E8BF1-F56A-6E4C-A737-D0ABEF1B098E}" srcOrd="0" destOrd="0" presId="urn:microsoft.com/office/officeart/2016/7/layout/BasicLinearProcessNumbered"/>
    <dgm:cxn modelId="{2F4A6F6E-38A4-544E-BE9A-85899E187EAF}" type="presOf" srcId="{11F0CE7A-500B-41FC-A2AE-1410D9884036}" destId="{5D96FCB2-6F40-D346-AE0B-D1312B3507E3}" srcOrd="1" destOrd="0" presId="urn:microsoft.com/office/officeart/2016/7/layout/BasicLinearProcessNumbered"/>
    <dgm:cxn modelId="{B571836F-540F-F847-8A2C-74EE287B269F}" type="presOf" srcId="{F5384C3F-DAF0-4904-9F20-B0ADD2D7E5C9}" destId="{7FAFFE99-DBDC-C74E-98BC-8B80722B09ED}" srcOrd="0" destOrd="0" presId="urn:microsoft.com/office/officeart/2016/7/layout/BasicLinearProcessNumbered"/>
    <dgm:cxn modelId="{D2264379-C9F3-4082-B403-AA62D3D3ED90}" srcId="{C46CD6E6-4796-470A-95DF-A4E96EBF4CDD}" destId="{11F0CE7A-500B-41FC-A2AE-1410D9884036}" srcOrd="0" destOrd="0" parTransId="{FF38866E-126B-48E1-946F-C261BC8A2263}" sibTransId="{E51CE41F-4F79-467E-A69D-B7C57C98A1BA}"/>
    <dgm:cxn modelId="{0B5EA599-DF8B-EF42-B270-0614E57DE5E0}" type="presOf" srcId="{E51CE41F-4F79-467E-A69D-B7C57C98A1BA}" destId="{418AA827-F3C8-E547-BC6E-0CDAB8692061}" srcOrd="0" destOrd="0" presId="urn:microsoft.com/office/officeart/2016/7/layout/BasicLinearProcessNumbered"/>
    <dgm:cxn modelId="{1B8EA8A5-E792-3A45-B2FE-F892B6DCDE45}" type="presOf" srcId="{11F0CE7A-500B-41FC-A2AE-1410D9884036}" destId="{EB8C53EB-1403-2D41-AFB9-992CCD63BFCE}" srcOrd="0" destOrd="0" presId="urn:microsoft.com/office/officeart/2016/7/layout/BasicLinearProcessNumbered"/>
    <dgm:cxn modelId="{EE49DDA9-0448-F647-BB7C-9149B901EEAE}" type="presOf" srcId="{C46CD6E6-4796-470A-95DF-A4E96EBF4CDD}" destId="{72A1C411-03D4-EE49-9973-ED5999CC7446}" srcOrd="0" destOrd="0" presId="urn:microsoft.com/office/officeart/2016/7/layout/BasicLinearProcessNumbered"/>
    <dgm:cxn modelId="{942822CD-B8E6-5145-AAC2-475671740FD5}" type="presOf" srcId="{91EBE6CB-427C-4FAD-B7D1-BA9164684377}" destId="{1BCD0FEB-974A-ED46-A03B-C108A2D7FFAD}" srcOrd="1" destOrd="0" presId="urn:microsoft.com/office/officeart/2016/7/layout/BasicLinearProcessNumbered"/>
    <dgm:cxn modelId="{B56E81D3-5571-E24F-AA8F-FDDDB0184302}" type="presOf" srcId="{F14BC14A-7E44-4421-B863-26F8FB86280B}" destId="{C6D071AF-111B-B444-98D5-2F363C06B518}" srcOrd="0" destOrd="0" presId="urn:microsoft.com/office/officeart/2016/7/layout/BasicLinearProcessNumbered"/>
    <dgm:cxn modelId="{77FEDDD3-E8B9-2A49-9B85-E8FF60833C9D}" type="presOf" srcId="{F14BC14A-7E44-4421-B863-26F8FB86280B}" destId="{2403EA70-E9F4-654B-A033-E5D14846C259}" srcOrd="1" destOrd="0" presId="urn:microsoft.com/office/officeart/2016/7/layout/BasicLinearProcessNumbered"/>
    <dgm:cxn modelId="{2615AFE2-9000-4DB8-B3E6-3B808619FF7B}" srcId="{C46CD6E6-4796-470A-95DF-A4E96EBF4CDD}" destId="{91EBE6CB-427C-4FAD-B7D1-BA9164684377}" srcOrd="1" destOrd="0" parTransId="{037D8170-06CA-46CB-AE1D-9781F5A92BA2}" sibTransId="{A11137BB-2458-4469-B501-4317DC36C43B}"/>
    <dgm:cxn modelId="{D523319D-41C5-5546-9504-FDF3F09E21C4}" type="presParOf" srcId="{72A1C411-03D4-EE49-9973-ED5999CC7446}" destId="{78F6D99D-0532-2B46-942C-47D69B95F781}" srcOrd="0" destOrd="0" presId="urn:microsoft.com/office/officeart/2016/7/layout/BasicLinearProcessNumbered"/>
    <dgm:cxn modelId="{AD141BEA-0ACB-E346-BD64-6460D7F6C202}" type="presParOf" srcId="{78F6D99D-0532-2B46-942C-47D69B95F781}" destId="{EB8C53EB-1403-2D41-AFB9-992CCD63BFCE}" srcOrd="0" destOrd="0" presId="urn:microsoft.com/office/officeart/2016/7/layout/BasicLinearProcessNumbered"/>
    <dgm:cxn modelId="{1BA71EF3-6EE6-7F44-80C5-1C1C537FB6E8}" type="presParOf" srcId="{78F6D99D-0532-2B46-942C-47D69B95F781}" destId="{418AA827-F3C8-E547-BC6E-0CDAB8692061}" srcOrd="1" destOrd="0" presId="urn:microsoft.com/office/officeart/2016/7/layout/BasicLinearProcessNumbered"/>
    <dgm:cxn modelId="{271FF4CE-29E8-4F4C-A827-51C20602C3DB}" type="presParOf" srcId="{78F6D99D-0532-2B46-942C-47D69B95F781}" destId="{43FD1443-8FE8-C74B-B981-DE5AD913FA85}" srcOrd="2" destOrd="0" presId="urn:microsoft.com/office/officeart/2016/7/layout/BasicLinearProcessNumbered"/>
    <dgm:cxn modelId="{5BB580D0-01EF-1641-A2D8-537D05C4D5EE}" type="presParOf" srcId="{78F6D99D-0532-2B46-942C-47D69B95F781}" destId="{5D96FCB2-6F40-D346-AE0B-D1312B3507E3}" srcOrd="3" destOrd="0" presId="urn:microsoft.com/office/officeart/2016/7/layout/BasicLinearProcessNumbered"/>
    <dgm:cxn modelId="{991D6A13-479E-5945-97B1-478D0E3A474F}" type="presParOf" srcId="{72A1C411-03D4-EE49-9973-ED5999CC7446}" destId="{42DED778-AFBE-564F-BA34-40009069079E}" srcOrd="1" destOrd="0" presId="urn:microsoft.com/office/officeart/2016/7/layout/BasicLinearProcessNumbered"/>
    <dgm:cxn modelId="{A24301F3-85DC-6240-A4FD-7D5682A08773}" type="presParOf" srcId="{72A1C411-03D4-EE49-9973-ED5999CC7446}" destId="{803557FB-880C-B344-A370-F726DFDCFDCB}" srcOrd="2" destOrd="0" presId="urn:microsoft.com/office/officeart/2016/7/layout/BasicLinearProcessNumbered"/>
    <dgm:cxn modelId="{7C9A84EB-C1CC-B74F-AC18-A022193A6428}" type="presParOf" srcId="{803557FB-880C-B344-A370-F726DFDCFDCB}" destId="{A9962B60-00B5-CA45-974C-B79D3EED0913}" srcOrd="0" destOrd="0" presId="urn:microsoft.com/office/officeart/2016/7/layout/BasicLinearProcessNumbered"/>
    <dgm:cxn modelId="{606D8A33-6AEF-4449-8F7D-54E80001C0D7}" type="presParOf" srcId="{803557FB-880C-B344-A370-F726DFDCFDCB}" destId="{310E8BF1-F56A-6E4C-A737-D0ABEF1B098E}" srcOrd="1" destOrd="0" presId="urn:microsoft.com/office/officeart/2016/7/layout/BasicLinearProcessNumbered"/>
    <dgm:cxn modelId="{BA83C940-D0DA-B246-8DD6-DC2D107608A4}" type="presParOf" srcId="{803557FB-880C-B344-A370-F726DFDCFDCB}" destId="{4B830813-B1E4-084A-8D03-0EBA8227349F}" srcOrd="2" destOrd="0" presId="urn:microsoft.com/office/officeart/2016/7/layout/BasicLinearProcessNumbered"/>
    <dgm:cxn modelId="{32165B2A-39B9-D141-A897-FCAA77E9C0BD}" type="presParOf" srcId="{803557FB-880C-B344-A370-F726DFDCFDCB}" destId="{1BCD0FEB-974A-ED46-A03B-C108A2D7FFAD}" srcOrd="3" destOrd="0" presId="urn:microsoft.com/office/officeart/2016/7/layout/BasicLinearProcessNumbered"/>
    <dgm:cxn modelId="{FE500647-B2AF-C943-B024-85A90EBFA27F}" type="presParOf" srcId="{72A1C411-03D4-EE49-9973-ED5999CC7446}" destId="{1E7CCB8A-623F-F147-A494-E52C75C85BC2}" srcOrd="3" destOrd="0" presId="urn:microsoft.com/office/officeart/2016/7/layout/BasicLinearProcessNumbered"/>
    <dgm:cxn modelId="{2666D8A4-1030-8D42-B4DC-D2186B000482}" type="presParOf" srcId="{72A1C411-03D4-EE49-9973-ED5999CC7446}" destId="{64CF4597-6F9F-CE40-B8AB-9752A89C240E}" srcOrd="4" destOrd="0" presId="urn:microsoft.com/office/officeart/2016/7/layout/BasicLinearProcessNumbered"/>
    <dgm:cxn modelId="{D0E7AAD9-7AF9-F04D-AAC8-42FC96B1A95C}" type="presParOf" srcId="{64CF4597-6F9F-CE40-B8AB-9752A89C240E}" destId="{C6D071AF-111B-B444-98D5-2F363C06B518}" srcOrd="0" destOrd="0" presId="urn:microsoft.com/office/officeart/2016/7/layout/BasicLinearProcessNumbered"/>
    <dgm:cxn modelId="{3DF0FBB3-78E8-EB4D-8629-2794F34872E4}" type="presParOf" srcId="{64CF4597-6F9F-CE40-B8AB-9752A89C240E}" destId="{7FAFFE99-DBDC-C74E-98BC-8B80722B09ED}" srcOrd="1" destOrd="0" presId="urn:microsoft.com/office/officeart/2016/7/layout/BasicLinearProcessNumbered"/>
    <dgm:cxn modelId="{D5075C12-9645-5E40-80F8-FE94AAA7D348}" type="presParOf" srcId="{64CF4597-6F9F-CE40-B8AB-9752A89C240E}" destId="{853C2F60-D429-8F4E-A24C-B03E72FB38FE}" srcOrd="2" destOrd="0" presId="urn:microsoft.com/office/officeart/2016/7/layout/BasicLinearProcessNumbered"/>
    <dgm:cxn modelId="{2005AFE2-ED89-6D4B-98B9-922593B57EA4}" type="presParOf" srcId="{64CF4597-6F9F-CE40-B8AB-9752A89C240E}" destId="{2403EA70-E9F4-654B-A033-E5D14846C25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1B52E6-5DE9-AD44-9CD9-804D8390DA1A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53B6E-CE2F-FE48-A292-D656D7B76BB7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0" i="0" kern="1200" dirty="0" err="1"/>
            <a:t>Keras</a:t>
          </a:r>
          <a:r>
            <a:rPr lang="fr-FR" sz="2400" b="0" i="0" kern="1200" dirty="0"/>
            <a:t> est une bibliothèque open-source d'apprentissage automatique.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0" i="0" kern="1200" dirty="0"/>
            <a:t>Le package a été créé par </a:t>
          </a:r>
          <a:r>
            <a:rPr lang="fr-FR" sz="2400" b="1" i="0" kern="1200" dirty="0"/>
            <a:t>François Chollet un ingénieur chez Google</a:t>
          </a:r>
          <a:r>
            <a:rPr lang="fr-FR" sz="2400" b="0" i="0" kern="1200" dirty="0"/>
            <a:t>.</a:t>
          </a:r>
          <a:endParaRPr lang="en-US" sz="2400" kern="1200" dirty="0"/>
        </a:p>
      </dsp:txBody>
      <dsp:txXfrm>
        <a:off x="0" y="0"/>
        <a:ext cx="10515600" cy="1087834"/>
      </dsp:txXfrm>
    </dsp:sp>
    <dsp:sp modelId="{F30EDA91-C3DC-5445-9D34-4FCB111340C7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6F8FA-54BC-3546-96A6-7F1AE91D5222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0" i="0" kern="1200"/>
            <a:t>Elle est conçue pour simplifier la création et la formation de réseaux de neurones.</a:t>
          </a:r>
          <a:endParaRPr lang="en-US" sz="2400" kern="1200"/>
        </a:p>
      </dsp:txBody>
      <dsp:txXfrm>
        <a:off x="0" y="1087834"/>
        <a:ext cx="10515600" cy="1087834"/>
      </dsp:txXfrm>
    </dsp:sp>
    <dsp:sp modelId="{17D54750-0AC0-7447-B4C8-70A8A7AADAAC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6EA31-7408-DD43-BA82-EE869F8F30E9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0" i="0" kern="1200"/>
            <a:t>Keras est hautement modulaire, conviviale et compatible avec plusieurs backends, notamment TensorFlow et Theano.</a:t>
          </a:r>
          <a:endParaRPr lang="en-US" sz="2400" kern="1200"/>
        </a:p>
      </dsp:txBody>
      <dsp:txXfrm>
        <a:off x="0" y="2175669"/>
        <a:ext cx="10515600" cy="1087834"/>
      </dsp:txXfrm>
    </dsp:sp>
    <dsp:sp modelId="{9795AF51-5276-424D-B52E-110E3694B8CF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297B7-356E-DE4D-99DE-9B2581DDA78D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0" i="0" kern="1200"/>
            <a:t>Il permet aux développeurs de créer rapidement des modèles d'apprentissage profond pour diverses applications, tout en abstrayant la complexité sous-jacente.</a:t>
          </a:r>
          <a:endParaRPr lang="en-US" sz="2400" kern="1200"/>
        </a:p>
      </dsp:txBody>
      <dsp:txXfrm>
        <a:off x="0" y="3263503"/>
        <a:ext cx="10515600" cy="1087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C53EB-1403-2D41-AFB9-992CCD63BFCE}">
      <dsp:nvSpPr>
        <dsp:cNvPr id="0" name=""/>
        <dsp:cNvSpPr/>
      </dsp:nvSpPr>
      <dsp:spPr>
        <a:xfrm>
          <a:off x="0" y="0"/>
          <a:ext cx="3162299" cy="356616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545" tIns="330200" rIns="246545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0" i="0" kern="1200" dirty="0" err="1"/>
            <a:t>PyTorch</a:t>
          </a:r>
          <a:r>
            <a:rPr lang="fr-FR" sz="1700" b="0" i="0" kern="1200" dirty="0"/>
            <a:t> est une bibliothèque open-source d'apprentissage automatique créée par </a:t>
          </a:r>
          <a:r>
            <a:rPr lang="fr-FR" sz="1700" b="1" i="0" kern="1200" dirty="0" err="1"/>
            <a:t>Facebook's</a:t>
          </a:r>
          <a:r>
            <a:rPr lang="fr-FR" sz="1700" b="1" i="0" kern="1200" dirty="0"/>
            <a:t> AI </a:t>
          </a:r>
          <a:r>
            <a:rPr lang="fr-FR" sz="1700" b="1" i="0" kern="1200" dirty="0" err="1"/>
            <a:t>Research</a:t>
          </a:r>
          <a:r>
            <a:rPr lang="fr-FR" sz="1700" b="1" i="0" kern="1200" dirty="0"/>
            <a:t> </a:t>
          </a:r>
          <a:r>
            <a:rPr lang="fr-FR" sz="1700" b="0" i="0" kern="1200" dirty="0"/>
            <a:t>(FAIR).</a:t>
          </a:r>
          <a:endParaRPr lang="en-US" sz="1700" kern="1200" dirty="0"/>
        </a:p>
      </dsp:txBody>
      <dsp:txXfrm>
        <a:off x="0" y="1355140"/>
        <a:ext cx="3162299" cy="2139696"/>
      </dsp:txXfrm>
    </dsp:sp>
    <dsp:sp modelId="{418AA827-F3C8-E547-BC6E-0CDAB8692061}">
      <dsp:nvSpPr>
        <dsp:cNvPr id="0" name=""/>
        <dsp:cNvSpPr/>
      </dsp:nvSpPr>
      <dsp:spPr>
        <a:xfrm>
          <a:off x="1046225" y="356616"/>
          <a:ext cx="1069848" cy="106984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10" tIns="12700" rIns="8341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02901" y="513292"/>
        <a:ext cx="756496" cy="756496"/>
      </dsp:txXfrm>
    </dsp:sp>
    <dsp:sp modelId="{43FD1443-8FE8-C74B-B981-DE5AD913FA85}">
      <dsp:nvSpPr>
        <dsp:cNvPr id="0" name=""/>
        <dsp:cNvSpPr/>
      </dsp:nvSpPr>
      <dsp:spPr>
        <a:xfrm>
          <a:off x="0" y="3566088"/>
          <a:ext cx="3162299" cy="72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62B60-00B5-CA45-974C-B79D3EED0913}">
      <dsp:nvSpPr>
        <dsp:cNvPr id="0" name=""/>
        <dsp:cNvSpPr/>
      </dsp:nvSpPr>
      <dsp:spPr>
        <a:xfrm>
          <a:off x="3478529" y="0"/>
          <a:ext cx="3162299" cy="3566160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545" tIns="330200" rIns="246545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0" i="0" kern="1200"/>
            <a:t>Il est principalement utilisé pour la création et la formation de réseaux de neurones.</a:t>
          </a:r>
          <a:endParaRPr lang="en-US" sz="1700" kern="1200"/>
        </a:p>
      </dsp:txBody>
      <dsp:txXfrm>
        <a:off x="3478529" y="1355140"/>
        <a:ext cx="3162299" cy="2139696"/>
      </dsp:txXfrm>
    </dsp:sp>
    <dsp:sp modelId="{310E8BF1-F56A-6E4C-A737-D0ABEF1B098E}">
      <dsp:nvSpPr>
        <dsp:cNvPr id="0" name=""/>
        <dsp:cNvSpPr/>
      </dsp:nvSpPr>
      <dsp:spPr>
        <a:xfrm>
          <a:off x="4524755" y="356616"/>
          <a:ext cx="1069848" cy="1069848"/>
        </a:xfrm>
        <a:prstGeom prst="ellipse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10" tIns="12700" rIns="8341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681431" y="513292"/>
        <a:ext cx="756496" cy="756496"/>
      </dsp:txXfrm>
    </dsp:sp>
    <dsp:sp modelId="{4B830813-B1E4-084A-8D03-0EBA8227349F}">
      <dsp:nvSpPr>
        <dsp:cNvPr id="0" name=""/>
        <dsp:cNvSpPr/>
      </dsp:nvSpPr>
      <dsp:spPr>
        <a:xfrm>
          <a:off x="3478529" y="3566088"/>
          <a:ext cx="3162299" cy="72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D071AF-111B-B444-98D5-2F363C06B518}">
      <dsp:nvSpPr>
        <dsp:cNvPr id="0" name=""/>
        <dsp:cNvSpPr/>
      </dsp:nvSpPr>
      <dsp:spPr>
        <a:xfrm>
          <a:off x="6957059" y="0"/>
          <a:ext cx="3162299" cy="3566160"/>
        </a:xfrm>
        <a:prstGeom prst="rect">
          <a:avLst/>
        </a:prstGeom>
        <a:solidFill>
          <a:schemeClr val="accent5">
            <a:tint val="40000"/>
            <a:alpha val="90000"/>
            <a:hueOff val="-6739761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1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545" tIns="330200" rIns="246545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0" i="0" kern="1200" dirty="0" err="1"/>
            <a:t>PyTorch</a:t>
          </a:r>
          <a:r>
            <a:rPr lang="fr-FR" sz="1700" b="0" i="0" kern="1200" dirty="0"/>
            <a:t> est reconnu pour sa flexibilité et sa popularité croissante dans la communauté de l'apprentissage profond.</a:t>
          </a:r>
          <a:endParaRPr lang="en-US" sz="1700" kern="1200" dirty="0"/>
        </a:p>
      </dsp:txBody>
      <dsp:txXfrm>
        <a:off x="6957059" y="1355140"/>
        <a:ext cx="3162299" cy="2139696"/>
      </dsp:txXfrm>
    </dsp:sp>
    <dsp:sp modelId="{7FAFFE99-DBDC-C74E-98BC-8B80722B09ED}">
      <dsp:nvSpPr>
        <dsp:cNvPr id="0" name=""/>
        <dsp:cNvSpPr/>
      </dsp:nvSpPr>
      <dsp:spPr>
        <a:xfrm>
          <a:off x="8003285" y="356616"/>
          <a:ext cx="1069848" cy="1069848"/>
        </a:xfrm>
        <a:prstGeom prst="ellipse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10" tIns="12700" rIns="8341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159961" y="513292"/>
        <a:ext cx="756496" cy="756496"/>
      </dsp:txXfrm>
    </dsp:sp>
    <dsp:sp modelId="{853C2F60-D429-8F4E-A24C-B03E72FB38FE}">
      <dsp:nvSpPr>
        <dsp:cNvPr id="0" name=""/>
        <dsp:cNvSpPr/>
      </dsp:nvSpPr>
      <dsp:spPr>
        <a:xfrm>
          <a:off x="6957059" y="3566088"/>
          <a:ext cx="3162299" cy="7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4A2458-1D94-568D-2439-2FD0681B7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EE31D2-5079-EAE0-FB71-F9C3A7FE6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859566-925B-C5D4-430E-4E0D2E64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A03F-E330-8749-8744-006D703C9150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C9D3D6-40BB-44E7-7C25-B19161F0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4AA617-43D3-A06C-194C-21654CC3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346D-0C82-D34D-9DB6-9502AA7F3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56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9AEA1-21AA-F5C3-BE4D-5A9A873F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37ABDB-2DFB-6266-F529-2348783ED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84E76F-4350-B906-FE93-ED816DDEA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A03F-E330-8749-8744-006D703C9150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8C909C-5CA7-CE87-B58D-337BB7B4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726A6B-C38A-48CF-13D5-C741F22F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346D-0C82-D34D-9DB6-9502AA7F3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58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12678BE-9AC1-4DD9-D6AE-48F889528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A2E5C6-3EB9-A35F-D57E-6D71B6D89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6CDEE6-2B10-F7D1-704C-041FC72F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A03F-E330-8749-8744-006D703C9150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5E2DF6-829C-8072-11BE-8D185A72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1A91C6-1953-8CD9-EEAE-5364A3C6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346D-0C82-D34D-9DB6-9502AA7F3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45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DCF2C8-AB53-D798-196F-F2FBFC2F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AA42B0-8C39-B63F-8DB6-FCF8333BB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48675C-3DD8-3779-AF6A-58FD3BF16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A03F-E330-8749-8744-006D703C9150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49FADD-276E-5E16-3F82-79ACDC69C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8A1CFA-EB41-7F24-5948-DEF45F64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346D-0C82-D34D-9DB6-9502AA7F3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6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01ADD-01A8-D0C5-B714-A6B473488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11A3C8-8BE4-E4E1-1491-09522A7FB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D7656C-C67D-F199-112E-5D4251D73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A03F-E330-8749-8744-006D703C9150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9484D4-F613-34F4-ACC3-4003A40F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7CCE7F-CAF1-89D6-48F2-43AB119F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346D-0C82-D34D-9DB6-9502AA7F3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27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C72854-A1C9-8D03-FFDD-DC4B6AB2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60F4B-2337-58A6-F316-0E19B18DD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40EFD2E-1D9A-BCFA-A6F1-B7533226E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059DC8-736A-81ED-8C1A-734FCD82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A03F-E330-8749-8744-006D703C9150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6E7E2D-434A-4E4D-1DE3-5501B7A0E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21BC68-03C6-019A-87B7-35B7B3C8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346D-0C82-D34D-9DB6-9502AA7F3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98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E3317-FC24-02AE-360D-1CEFE643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B15BFD-2FCA-7F9F-1332-72CDC8CBA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304091-85DC-CB1A-D85B-2629ECC47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5C23285-22DA-E027-4D87-D7AE0ACBF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04E19D0-84F6-75C2-62F7-9CDB8412D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1500577-B9C9-6635-658B-D062D4E6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A03F-E330-8749-8744-006D703C9150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30F2D64-4778-0D36-9266-51F1B556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C61B50-3B12-8955-62E3-5FD8EE52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346D-0C82-D34D-9DB6-9502AA7F3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60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3BC4ED-5067-920F-0AAB-E35EFE29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C010B7-D7E5-A477-6AEA-BE9F09A5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A03F-E330-8749-8744-006D703C9150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17D687-1651-6FA3-5815-EBB03CAD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759E59-C1E4-741D-98E0-B3DA7994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346D-0C82-D34D-9DB6-9502AA7F3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39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9D0D31D-EC84-DBE7-D643-756721D8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A03F-E330-8749-8744-006D703C9150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727EB86-7F44-5807-1C04-0F5B1E4E2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9DE54B-F8C4-7193-7BB8-853E6273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346D-0C82-D34D-9DB6-9502AA7F3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08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53633E-6AAB-2CE0-B3D8-2F7F0EFB1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37905F-ABD4-D524-124A-60A1E70CB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E1B763-409D-32BC-CAD9-A2CAB6257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359C9D-AAEE-BCC0-DE6B-EF77B9611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A03F-E330-8749-8744-006D703C9150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02AAAE-6F81-6FAB-5BA3-C7B54FE5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454A79-5ED1-AC97-9166-CB1A656A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346D-0C82-D34D-9DB6-9502AA7F3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81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EFF6E-884B-BF77-1937-FCBB0078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DB01F8E-F476-9068-CBA4-112C10E44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79B682-4613-6308-CB3B-50FDFDA79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00FA24-C5FA-7154-FCB1-16AC8FEC7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A03F-E330-8749-8744-006D703C9150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D0A1A4-BEE8-3E8D-7D3F-9180CD300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541C32-9D1B-2A58-AC9D-2FCF1638C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346D-0C82-D34D-9DB6-9502AA7F3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40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2E19D4B-CD23-E06F-A677-B55F5FDFC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88146A-0027-F3DB-20A4-7831E79E0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57C3CA-6CFC-F0FB-A29B-6B576B612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6A03F-E330-8749-8744-006D703C9150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96564B-13FD-7DF7-AC8C-99996F325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339F3B-09FD-57F9-E802-035CEA21F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346D-0C82-D34D-9DB6-9502AA7F3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64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5D18D33-DFD0-BFC1-B4E8-D011CD7B03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57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EAF6B3-7F7D-99AC-A77C-AA6F08CA6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2" y="-282737"/>
            <a:ext cx="4355265" cy="1616203"/>
          </a:xfrm>
        </p:spPr>
        <p:txBody>
          <a:bodyPr anchor="b">
            <a:normAutofit/>
          </a:bodyPr>
          <a:lstStyle/>
          <a:p>
            <a:r>
              <a:rPr lang="fr-FR" sz="3200" dirty="0"/>
              <a:t>Critères de comparaison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FB8450-1B47-0DEC-08C9-817E28A18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2533476"/>
            <a:ext cx="5568696" cy="3447832"/>
          </a:xfrm>
        </p:spPr>
        <p:txBody>
          <a:bodyPr anchor="t">
            <a:normAutofit/>
          </a:bodyPr>
          <a:lstStyle/>
          <a:p>
            <a:pPr>
              <a:buFont typeface="+mj-lt"/>
              <a:buAutoNum type="arabicPeriod"/>
            </a:pPr>
            <a:r>
              <a:rPr lang="fr-FR" b="0" i="0" dirty="0">
                <a:effectLst/>
                <a:latin typeface="Söhne"/>
              </a:rPr>
              <a:t>Niveau de l'API : API de bas niveau, API de haut niveau</a:t>
            </a:r>
          </a:p>
          <a:p>
            <a:pPr>
              <a:buFont typeface="+mj-lt"/>
              <a:buAutoNum type="arabicPeriod"/>
            </a:pPr>
            <a:r>
              <a:rPr lang="fr-FR" b="0" i="0" dirty="0">
                <a:effectLst/>
                <a:latin typeface="Söhne"/>
              </a:rPr>
              <a:t>Architecture</a:t>
            </a:r>
          </a:p>
          <a:p>
            <a:pPr>
              <a:buFont typeface="+mj-lt"/>
              <a:buAutoNum type="arabicPeriod"/>
            </a:pPr>
            <a:r>
              <a:rPr lang="fr-FR" b="0" i="0" dirty="0">
                <a:effectLst/>
                <a:latin typeface="Söhne"/>
              </a:rPr>
              <a:t>Performance</a:t>
            </a:r>
          </a:p>
          <a:p>
            <a:pPr>
              <a:buFont typeface="+mj-lt"/>
              <a:buAutoNum type="arabicPeriod"/>
            </a:pPr>
            <a:r>
              <a:rPr lang="fr-FR" b="0" i="0" dirty="0">
                <a:effectLst/>
                <a:latin typeface="Söhne"/>
              </a:rPr>
              <a:t>Facilité de codage </a:t>
            </a:r>
          </a:p>
          <a:p>
            <a:pPr>
              <a:buFont typeface="+mj-lt"/>
              <a:buAutoNum type="arabicPeriod"/>
            </a:pPr>
            <a:r>
              <a:rPr lang="fr-FR" b="0" i="0" dirty="0">
                <a:effectLst/>
                <a:latin typeface="Söhne"/>
              </a:rPr>
              <a:t>Popularité</a:t>
            </a:r>
          </a:p>
          <a:p>
            <a:pPr>
              <a:buFont typeface="+mj-lt"/>
              <a:buAutoNum type="arabicPeriod"/>
            </a:pPr>
            <a:r>
              <a:rPr lang="fr-FR" b="0" i="0" dirty="0">
                <a:effectLst/>
                <a:latin typeface="Söhne"/>
              </a:rPr>
              <a:t>Facilité de déploiement</a:t>
            </a:r>
            <a:endParaRPr lang="fr-FR" dirty="0"/>
          </a:p>
        </p:txBody>
      </p:sp>
      <p:pic>
        <p:nvPicPr>
          <p:cNvPr id="5" name="Picture 4" descr="Une image contenant Caractère coloré, laser, léger, vert&#10;&#10;Description générée automatiquement">
            <a:extLst>
              <a:ext uri="{FF2B5EF4-FFF2-40B4-BE49-F238E27FC236}">
                <a16:creationId xmlns:a16="http://schemas.microsoft.com/office/drawing/2014/main" id="{9C667D0E-E01C-9015-A913-574A82817A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31" r="42469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69424" y="3028872"/>
            <a:ext cx="1559464" cy="6106313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5441" y="-3760"/>
            <a:ext cx="2176557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96000" y="5502302"/>
            <a:ext cx="6106314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26892" y="2939627"/>
            <a:ext cx="3162908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63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0616818-30CE-3664-FC77-9B11BC541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effectLst/>
                <a:latin typeface="+mj-lt"/>
                <a:ea typeface="+mj-ea"/>
                <a:cs typeface="+mj-cs"/>
              </a:rPr>
              <a:t>Niveau de l'API</a:t>
            </a:r>
            <a:br>
              <a:rPr lang="en-US" sz="4800" kern="1200">
                <a:effectLst/>
                <a:latin typeface="+mj-lt"/>
                <a:ea typeface="+mj-ea"/>
                <a:cs typeface="+mj-cs"/>
              </a:rPr>
            </a:br>
            <a:endParaRPr lang="en-US" sz="4800" kern="1200">
              <a:latin typeface="+mj-lt"/>
              <a:ea typeface="+mj-ea"/>
              <a:cs typeface="+mj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8525629-557C-4826-43C3-75E1F20895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081122"/>
              </p:ext>
            </p:extLst>
          </p:nvPr>
        </p:nvGraphicFramePr>
        <p:xfrm>
          <a:off x="904602" y="3459900"/>
          <a:ext cx="10378442" cy="232514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</a:tblPr>
              <a:tblGrid>
                <a:gridCol w="1968667">
                  <a:extLst>
                    <a:ext uri="{9D8B030D-6E8A-4147-A177-3AD203B41FA5}">
                      <a16:colId xmlns:a16="http://schemas.microsoft.com/office/drawing/2014/main" val="112199276"/>
                    </a:ext>
                  </a:extLst>
                </a:gridCol>
                <a:gridCol w="2862513">
                  <a:extLst>
                    <a:ext uri="{9D8B030D-6E8A-4147-A177-3AD203B41FA5}">
                      <a16:colId xmlns:a16="http://schemas.microsoft.com/office/drawing/2014/main" val="602832179"/>
                    </a:ext>
                  </a:extLst>
                </a:gridCol>
                <a:gridCol w="2773631">
                  <a:extLst>
                    <a:ext uri="{9D8B030D-6E8A-4147-A177-3AD203B41FA5}">
                      <a16:colId xmlns:a16="http://schemas.microsoft.com/office/drawing/2014/main" val="2320953322"/>
                    </a:ext>
                  </a:extLst>
                </a:gridCol>
                <a:gridCol w="2773631">
                  <a:extLst>
                    <a:ext uri="{9D8B030D-6E8A-4147-A177-3AD203B41FA5}">
                      <a16:colId xmlns:a16="http://schemas.microsoft.com/office/drawing/2014/main" val="1075737870"/>
                    </a:ext>
                  </a:extLst>
                </a:gridCol>
              </a:tblGrid>
              <a:tr h="848634"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cap="none" spc="0">
                          <a:solidFill>
                            <a:schemeClr val="bg1"/>
                          </a:solidFill>
                          <a:effectLst/>
                        </a:rPr>
                        <a:t>Critère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cap="none" spc="0">
                          <a:solidFill>
                            <a:schemeClr val="bg1"/>
                          </a:solidFill>
                          <a:effectLst/>
                        </a:rPr>
                        <a:t>TensorFlow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cap="none" spc="0">
                          <a:solidFill>
                            <a:schemeClr val="bg1"/>
                          </a:solidFill>
                          <a:effectLst/>
                        </a:rPr>
                        <a:t>Keras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cap="none" spc="0">
                          <a:solidFill>
                            <a:schemeClr val="bg1"/>
                          </a:solidFill>
                          <a:effectLst/>
                        </a:rPr>
                        <a:t>PyTorch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500721"/>
                  </a:ext>
                </a:extLst>
              </a:tr>
              <a:tr h="1476506"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2400" cap="none" spc="0">
                          <a:solidFill>
                            <a:schemeClr val="tx1"/>
                          </a:solidFill>
                          <a:effectLst/>
                        </a:rPr>
                        <a:t>Niveau de l'API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2400" cap="none" spc="0">
                          <a:solidFill>
                            <a:schemeClr val="tx1"/>
                          </a:solidFill>
                          <a:effectLst/>
                        </a:rPr>
                        <a:t>Offre à la fois bas et haut niveau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2400" cap="none" spc="0">
                          <a:solidFill>
                            <a:schemeClr val="tx1"/>
                          </a:solidFill>
                          <a:effectLst/>
                        </a:rPr>
                        <a:t>Principalement haut niveau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2400" cap="none" spc="0" dirty="0">
                          <a:solidFill>
                            <a:schemeClr val="tx1"/>
                          </a:solidFill>
                          <a:effectLst/>
                        </a:rPr>
                        <a:t>Principalement bas niveau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591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399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0616818-30CE-3664-FC77-9B11BC541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800" dirty="0">
                <a:effectLst/>
              </a:rPr>
              <a:t>Architecture</a:t>
            </a:r>
            <a:endParaRPr lang="en-US" sz="4800" kern="1200" dirty="0">
              <a:latin typeface="+mj-lt"/>
              <a:ea typeface="+mj-ea"/>
              <a:cs typeface="+mj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8525629-557C-4826-43C3-75E1F20895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483910"/>
              </p:ext>
            </p:extLst>
          </p:nvPr>
        </p:nvGraphicFramePr>
        <p:xfrm>
          <a:off x="640079" y="3459900"/>
          <a:ext cx="10642966" cy="232514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</a:tblPr>
              <a:tblGrid>
                <a:gridCol w="2496313">
                  <a:extLst>
                    <a:ext uri="{9D8B030D-6E8A-4147-A177-3AD203B41FA5}">
                      <a16:colId xmlns:a16="http://schemas.microsoft.com/office/drawing/2014/main" val="112199276"/>
                    </a:ext>
                  </a:extLst>
                </a:gridCol>
                <a:gridCol w="2458003">
                  <a:extLst>
                    <a:ext uri="{9D8B030D-6E8A-4147-A177-3AD203B41FA5}">
                      <a16:colId xmlns:a16="http://schemas.microsoft.com/office/drawing/2014/main" val="602832179"/>
                    </a:ext>
                  </a:extLst>
                </a:gridCol>
                <a:gridCol w="2844325">
                  <a:extLst>
                    <a:ext uri="{9D8B030D-6E8A-4147-A177-3AD203B41FA5}">
                      <a16:colId xmlns:a16="http://schemas.microsoft.com/office/drawing/2014/main" val="2320953322"/>
                    </a:ext>
                  </a:extLst>
                </a:gridCol>
                <a:gridCol w="2844325">
                  <a:extLst>
                    <a:ext uri="{9D8B030D-6E8A-4147-A177-3AD203B41FA5}">
                      <a16:colId xmlns:a16="http://schemas.microsoft.com/office/drawing/2014/main" val="1075737870"/>
                    </a:ext>
                  </a:extLst>
                </a:gridCol>
              </a:tblGrid>
              <a:tr h="848634"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cap="none" spc="0" dirty="0">
                          <a:solidFill>
                            <a:schemeClr val="bg1"/>
                          </a:solidFill>
                          <a:effectLst/>
                        </a:rPr>
                        <a:t>Critère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cap="none" spc="0">
                          <a:solidFill>
                            <a:schemeClr val="bg1"/>
                          </a:solidFill>
                          <a:effectLst/>
                        </a:rPr>
                        <a:t>TensorFlow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cap="none" spc="0">
                          <a:solidFill>
                            <a:schemeClr val="bg1"/>
                          </a:solidFill>
                          <a:effectLst/>
                        </a:rPr>
                        <a:t>Keras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cap="none" spc="0">
                          <a:solidFill>
                            <a:schemeClr val="bg1"/>
                          </a:solidFill>
                          <a:effectLst/>
                        </a:rPr>
                        <a:t>PyTorch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500721"/>
                  </a:ext>
                </a:extLst>
              </a:tr>
              <a:tr h="1476506">
                <a:tc>
                  <a:txBody>
                    <a:bodyPr/>
                    <a:lstStyle/>
                    <a:p>
                      <a:pPr fontAlgn="base"/>
                      <a:r>
                        <a:rPr lang="fr-FR" sz="2400" dirty="0">
                          <a:effectLst/>
                        </a:rPr>
                        <a:t>Architecture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2400" dirty="0">
                          <a:effectLst/>
                        </a:rPr>
                        <a:t>Architecture flexible</a:t>
                      </a:r>
                    </a:p>
                  </a:txBody>
                  <a:tcPr marL="66944" marR="66944" marT="33472" marB="3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2400" dirty="0">
                          <a:effectLst/>
                        </a:rPr>
                        <a:t>Utilise </a:t>
                      </a:r>
                      <a:r>
                        <a:rPr lang="fr-FR" sz="2400" dirty="0" err="1">
                          <a:effectLst/>
                        </a:rPr>
                        <a:t>TensorFlow</a:t>
                      </a:r>
                      <a:r>
                        <a:rPr lang="fr-FR" sz="2400" dirty="0">
                          <a:effectLst/>
                        </a:rPr>
                        <a:t> backend</a:t>
                      </a:r>
                    </a:p>
                  </a:txBody>
                  <a:tcPr marL="66944" marR="66944" marT="33472" marB="3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2400" dirty="0">
                          <a:effectLst/>
                        </a:rPr>
                        <a:t>Architecture flexible</a:t>
                      </a:r>
                    </a:p>
                  </a:txBody>
                  <a:tcPr marL="66944" marR="66944" marT="33472" marB="3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591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886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0616818-30CE-3664-FC77-9B11BC541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effectLst/>
                <a:latin typeface="+mj-lt"/>
                <a:ea typeface="+mj-ea"/>
                <a:cs typeface="+mj-cs"/>
              </a:rPr>
              <a:t>Niveau de l'API</a:t>
            </a:r>
            <a:br>
              <a:rPr lang="en-US" sz="4800" kern="1200">
                <a:effectLst/>
                <a:latin typeface="+mj-lt"/>
                <a:ea typeface="+mj-ea"/>
                <a:cs typeface="+mj-cs"/>
              </a:rPr>
            </a:br>
            <a:endParaRPr lang="en-US" sz="4800" kern="1200">
              <a:latin typeface="+mj-lt"/>
              <a:ea typeface="+mj-ea"/>
              <a:cs typeface="+mj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8525629-557C-4826-43C3-75E1F20895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565319"/>
              </p:ext>
            </p:extLst>
          </p:nvPr>
        </p:nvGraphicFramePr>
        <p:xfrm>
          <a:off x="640079" y="3459900"/>
          <a:ext cx="10642966" cy="232514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</a:tblPr>
              <a:tblGrid>
                <a:gridCol w="2496313">
                  <a:extLst>
                    <a:ext uri="{9D8B030D-6E8A-4147-A177-3AD203B41FA5}">
                      <a16:colId xmlns:a16="http://schemas.microsoft.com/office/drawing/2014/main" val="112199276"/>
                    </a:ext>
                  </a:extLst>
                </a:gridCol>
                <a:gridCol w="2458003">
                  <a:extLst>
                    <a:ext uri="{9D8B030D-6E8A-4147-A177-3AD203B41FA5}">
                      <a16:colId xmlns:a16="http://schemas.microsoft.com/office/drawing/2014/main" val="602832179"/>
                    </a:ext>
                  </a:extLst>
                </a:gridCol>
                <a:gridCol w="2844325">
                  <a:extLst>
                    <a:ext uri="{9D8B030D-6E8A-4147-A177-3AD203B41FA5}">
                      <a16:colId xmlns:a16="http://schemas.microsoft.com/office/drawing/2014/main" val="2320953322"/>
                    </a:ext>
                  </a:extLst>
                </a:gridCol>
                <a:gridCol w="2844325">
                  <a:extLst>
                    <a:ext uri="{9D8B030D-6E8A-4147-A177-3AD203B41FA5}">
                      <a16:colId xmlns:a16="http://schemas.microsoft.com/office/drawing/2014/main" val="1075737870"/>
                    </a:ext>
                  </a:extLst>
                </a:gridCol>
              </a:tblGrid>
              <a:tr h="848634"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cap="none" spc="0" dirty="0">
                          <a:solidFill>
                            <a:schemeClr val="bg1"/>
                          </a:solidFill>
                          <a:effectLst/>
                        </a:rPr>
                        <a:t>Critère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cap="none" spc="0">
                          <a:solidFill>
                            <a:schemeClr val="bg1"/>
                          </a:solidFill>
                          <a:effectLst/>
                        </a:rPr>
                        <a:t>TensorFlow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cap="none" spc="0">
                          <a:solidFill>
                            <a:schemeClr val="bg1"/>
                          </a:solidFill>
                          <a:effectLst/>
                        </a:rPr>
                        <a:t>Keras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cap="none" spc="0">
                          <a:solidFill>
                            <a:schemeClr val="bg1"/>
                          </a:solidFill>
                          <a:effectLst/>
                        </a:rPr>
                        <a:t>PyTorch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500721"/>
                  </a:ext>
                </a:extLst>
              </a:tr>
              <a:tr h="1476506"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2400" dirty="0">
                          <a:effectLst/>
                        </a:rPr>
                        <a:t>Facilité de codage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2400" dirty="0">
                          <a:effectLst/>
                        </a:rPr>
                        <a:t>Simplifié grâce à l'API </a:t>
                      </a:r>
                      <a:r>
                        <a:rPr lang="fr-FR" sz="2400" dirty="0" err="1">
                          <a:effectLst/>
                        </a:rPr>
                        <a:t>Keras</a:t>
                      </a:r>
                      <a:endParaRPr lang="fr-FR" sz="2400" dirty="0">
                        <a:effectLst/>
                      </a:endParaRPr>
                    </a:p>
                  </a:txBody>
                  <a:tcPr marL="66944" marR="66944" marT="33472" marB="3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2400" dirty="0">
                          <a:effectLst/>
                        </a:rPr>
                        <a:t>Simple</a:t>
                      </a:r>
                    </a:p>
                  </a:txBody>
                  <a:tcPr marL="66944" marR="66944" marT="33472" marB="3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2400" dirty="0">
                          <a:effectLst/>
                        </a:rPr>
                        <a:t>Peut nécessiter plus de code</a:t>
                      </a:r>
                    </a:p>
                  </a:txBody>
                  <a:tcPr marL="66944" marR="66944" marT="33472" marB="3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591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062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0616818-30CE-3664-FC77-9B11BC541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 err="1">
                <a:effectLst/>
                <a:latin typeface="+mj-lt"/>
                <a:ea typeface="+mj-ea"/>
                <a:cs typeface="+mj-cs"/>
              </a:rPr>
              <a:t>Popularité</a:t>
            </a:r>
            <a:br>
              <a:rPr lang="en-US" sz="4800" kern="1200" dirty="0">
                <a:effectLst/>
                <a:latin typeface="+mj-lt"/>
                <a:ea typeface="+mj-ea"/>
                <a:cs typeface="+mj-cs"/>
              </a:rPr>
            </a:br>
            <a:endParaRPr lang="en-US" sz="4800" kern="1200" dirty="0">
              <a:latin typeface="+mj-lt"/>
              <a:ea typeface="+mj-ea"/>
              <a:cs typeface="+mj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A983CA50-2C52-C437-94B0-C8FF76EC6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525" y="2326913"/>
            <a:ext cx="10515600" cy="372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38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0616818-30CE-3664-FC77-9B11BC541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 err="1">
                <a:effectLst/>
                <a:latin typeface="+mj-lt"/>
                <a:ea typeface="+mj-ea"/>
                <a:cs typeface="+mj-cs"/>
              </a:rPr>
              <a:t>Popularité</a:t>
            </a:r>
            <a:br>
              <a:rPr lang="en-US" sz="4800" kern="1200" dirty="0">
                <a:effectLst/>
                <a:latin typeface="+mj-lt"/>
                <a:ea typeface="+mj-ea"/>
                <a:cs typeface="+mj-cs"/>
              </a:rPr>
            </a:br>
            <a:endParaRPr lang="en-US" sz="4800" kern="1200" dirty="0">
              <a:latin typeface="+mj-lt"/>
              <a:ea typeface="+mj-ea"/>
              <a:cs typeface="+mj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8525629-557C-4826-43C3-75E1F20895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252503"/>
              </p:ext>
            </p:extLst>
          </p:nvPr>
        </p:nvGraphicFramePr>
        <p:xfrm>
          <a:off x="640079" y="3459900"/>
          <a:ext cx="10642966" cy="232514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</a:tblPr>
              <a:tblGrid>
                <a:gridCol w="2423161">
                  <a:extLst>
                    <a:ext uri="{9D8B030D-6E8A-4147-A177-3AD203B41FA5}">
                      <a16:colId xmlns:a16="http://schemas.microsoft.com/office/drawing/2014/main" val="112199276"/>
                    </a:ext>
                  </a:extLst>
                </a:gridCol>
                <a:gridCol w="2531155">
                  <a:extLst>
                    <a:ext uri="{9D8B030D-6E8A-4147-A177-3AD203B41FA5}">
                      <a16:colId xmlns:a16="http://schemas.microsoft.com/office/drawing/2014/main" val="602832179"/>
                    </a:ext>
                  </a:extLst>
                </a:gridCol>
                <a:gridCol w="2844325">
                  <a:extLst>
                    <a:ext uri="{9D8B030D-6E8A-4147-A177-3AD203B41FA5}">
                      <a16:colId xmlns:a16="http://schemas.microsoft.com/office/drawing/2014/main" val="2320953322"/>
                    </a:ext>
                  </a:extLst>
                </a:gridCol>
                <a:gridCol w="2844325">
                  <a:extLst>
                    <a:ext uri="{9D8B030D-6E8A-4147-A177-3AD203B41FA5}">
                      <a16:colId xmlns:a16="http://schemas.microsoft.com/office/drawing/2014/main" val="1075737870"/>
                    </a:ext>
                  </a:extLst>
                </a:gridCol>
              </a:tblGrid>
              <a:tr h="848634"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cap="none" spc="0" dirty="0">
                          <a:solidFill>
                            <a:schemeClr val="bg1"/>
                          </a:solidFill>
                          <a:effectLst/>
                        </a:rPr>
                        <a:t>Critère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cap="none" spc="0">
                          <a:solidFill>
                            <a:schemeClr val="bg1"/>
                          </a:solidFill>
                          <a:effectLst/>
                        </a:rPr>
                        <a:t>TensorFlow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cap="none" spc="0">
                          <a:solidFill>
                            <a:schemeClr val="bg1"/>
                          </a:solidFill>
                          <a:effectLst/>
                        </a:rPr>
                        <a:t>Keras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cap="none" spc="0">
                          <a:solidFill>
                            <a:schemeClr val="bg1"/>
                          </a:solidFill>
                          <a:effectLst/>
                        </a:rPr>
                        <a:t>PyTorch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500721"/>
                  </a:ext>
                </a:extLst>
              </a:tr>
              <a:tr h="1476506">
                <a:tc>
                  <a:txBody>
                    <a:bodyPr/>
                    <a:lstStyle/>
                    <a:p>
                      <a:pPr fontAlgn="base"/>
                      <a:r>
                        <a:rPr lang="fr-FR" sz="2400" dirty="0">
                          <a:effectLst/>
                        </a:rPr>
                        <a:t>Popularité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2400" dirty="0">
                          <a:effectLst/>
                        </a:rPr>
                        <a:t>Très populaire</a:t>
                      </a:r>
                    </a:p>
                  </a:txBody>
                  <a:tcPr marL="66944" marR="66944" marT="33472" marB="3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2400" dirty="0">
                          <a:effectLst/>
                        </a:rPr>
                        <a:t>Populaire</a:t>
                      </a:r>
                    </a:p>
                  </a:txBody>
                  <a:tcPr marL="66944" marR="66944" marT="33472" marB="3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2400" dirty="0">
                          <a:effectLst/>
                        </a:rPr>
                        <a:t>De plus en plus populaire</a:t>
                      </a:r>
                    </a:p>
                  </a:txBody>
                  <a:tcPr marL="66944" marR="66944" marT="33472" marB="3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591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200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0616818-30CE-3664-FC77-9B11BC541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800" dirty="0">
                <a:effectLst/>
              </a:rPr>
              <a:t>Performance</a:t>
            </a:r>
            <a:br>
              <a:rPr lang="en-US" sz="4800" kern="1200" dirty="0">
                <a:effectLst/>
                <a:latin typeface="+mj-lt"/>
                <a:ea typeface="+mj-ea"/>
                <a:cs typeface="+mj-cs"/>
              </a:rPr>
            </a:br>
            <a:endParaRPr lang="en-US" sz="4800" kern="1200" dirty="0">
              <a:latin typeface="+mj-lt"/>
              <a:ea typeface="+mj-ea"/>
              <a:cs typeface="+mj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8525629-557C-4826-43C3-75E1F20895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356760"/>
              </p:ext>
            </p:extLst>
          </p:nvPr>
        </p:nvGraphicFramePr>
        <p:xfrm>
          <a:off x="640079" y="3459900"/>
          <a:ext cx="10642966" cy="232514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</a:tblPr>
              <a:tblGrid>
                <a:gridCol w="2423161">
                  <a:extLst>
                    <a:ext uri="{9D8B030D-6E8A-4147-A177-3AD203B41FA5}">
                      <a16:colId xmlns:a16="http://schemas.microsoft.com/office/drawing/2014/main" val="112199276"/>
                    </a:ext>
                  </a:extLst>
                </a:gridCol>
                <a:gridCol w="2531155">
                  <a:extLst>
                    <a:ext uri="{9D8B030D-6E8A-4147-A177-3AD203B41FA5}">
                      <a16:colId xmlns:a16="http://schemas.microsoft.com/office/drawing/2014/main" val="602832179"/>
                    </a:ext>
                  </a:extLst>
                </a:gridCol>
                <a:gridCol w="2844325">
                  <a:extLst>
                    <a:ext uri="{9D8B030D-6E8A-4147-A177-3AD203B41FA5}">
                      <a16:colId xmlns:a16="http://schemas.microsoft.com/office/drawing/2014/main" val="2320953322"/>
                    </a:ext>
                  </a:extLst>
                </a:gridCol>
                <a:gridCol w="2844325">
                  <a:extLst>
                    <a:ext uri="{9D8B030D-6E8A-4147-A177-3AD203B41FA5}">
                      <a16:colId xmlns:a16="http://schemas.microsoft.com/office/drawing/2014/main" val="1075737870"/>
                    </a:ext>
                  </a:extLst>
                </a:gridCol>
              </a:tblGrid>
              <a:tr h="848634">
                <a:tc>
                  <a:txBody>
                    <a:bodyPr/>
                    <a:lstStyle/>
                    <a:p>
                      <a:pPr algn="ctr" fontAlgn="b"/>
                      <a:r>
                        <a:rPr lang="fr-FR" sz="2400" b="0" cap="none" spc="0" dirty="0">
                          <a:solidFill>
                            <a:schemeClr val="bg1"/>
                          </a:solidFill>
                          <a:effectLst/>
                        </a:rPr>
                        <a:t>Critère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400" b="0" cap="none" spc="0" dirty="0" err="1">
                          <a:solidFill>
                            <a:schemeClr val="bg1"/>
                          </a:solidFill>
                          <a:effectLst/>
                        </a:rPr>
                        <a:t>TensorFlow</a:t>
                      </a:r>
                      <a:endParaRPr lang="fr-FR" sz="24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9045" marR="289045" marT="182494" marB="14452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400" b="0" cap="none" spc="0">
                          <a:solidFill>
                            <a:schemeClr val="bg1"/>
                          </a:solidFill>
                          <a:effectLst/>
                        </a:rPr>
                        <a:t>Keras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400" b="0" cap="none" spc="0">
                          <a:solidFill>
                            <a:schemeClr val="bg1"/>
                          </a:solidFill>
                          <a:effectLst/>
                        </a:rPr>
                        <a:t>PyTorch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500721"/>
                  </a:ext>
                </a:extLst>
              </a:tr>
              <a:tr h="1476506"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2400" dirty="0">
                          <a:effectLst/>
                        </a:rPr>
                        <a:t>Performance</a:t>
                      </a:r>
                    </a:p>
                  </a:txBody>
                  <a:tcPr marL="66944" marR="66944" marT="33472" marB="3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2400" dirty="0">
                          <a:effectLst/>
                        </a:rPr>
                        <a:t>Petites et grandes bases de données</a:t>
                      </a:r>
                    </a:p>
                  </a:txBody>
                  <a:tcPr marL="66944" marR="66944" marT="33472" marB="3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2400" dirty="0">
                          <a:effectLst/>
                        </a:rPr>
                        <a:t>Petites bases de données</a:t>
                      </a:r>
                    </a:p>
                  </a:txBody>
                  <a:tcPr marL="66944" marR="66944" marT="33472" marB="3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effectLst/>
                        </a:rPr>
                        <a:t>Petites et grandes bases de données</a:t>
                      </a:r>
                    </a:p>
                    <a:p>
                      <a:pPr algn="ctr" fontAlgn="base"/>
                      <a:endParaRPr lang="fr-FR" sz="2400" dirty="0">
                        <a:effectLst/>
                      </a:endParaRPr>
                    </a:p>
                  </a:txBody>
                  <a:tcPr marL="66944" marR="66944" marT="33472" marB="3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591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280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0616818-30CE-3664-FC77-9B11BC541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800" dirty="0">
                <a:effectLst/>
              </a:rPr>
              <a:t>Facilité de déploiement</a:t>
            </a:r>
            <a:br>
              <a:rPr lang="en-US" sz="4800" kern="1200" dirty="0">
                <a:effectLst/>
                <a:latin typeface="+mj-lt"/>
                <a:ea typeface="+mj-ea"/>
                <a:cs typeface="+mj-cs"/>
              </a:rPr>
            </a:br>
            <a:endParaRPr lang="en-US" sz="4800" kern="1200" dirty="0">
              <a:latin typeface="+mj-lt"/>
              <a:ea typeface="+mj-ea"/>
              <a:cs typeface="+mj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8525629-557C-4826-43C3-75E1F20895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721089"/>
              </p:ext>
            </p:extLst>
          </p:nvPr>
        </p:nvGraphicFramePr>
        <p:xfrm>
          <a:off x="640079" y="3459900"/>
          <a:ext cx="10642966" cy="232514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</a:tblPr>
              <a:tblGrid>
                <a:gridCol w="2423161">
                  <a:extLst>
                    <a:ext uri="{9D8B030D-6E8A-4147-A177-3AD203B41FA5}">
                      <a16:colId xmlns:a16="http://schemas.microsoft.com/office/drawing/2014/main" val="112199276"/>
                    </a:ext>
                  </a:extLst>
                </a:gridCol>
                <a:gridCol w="2531155">
                  <a:extLst>
                    <a:ext uri="{9D8B030D-6E8A-4147-A177-3AD203B41FA5}">
                      <a16:colId xmlns:a16="http://schemas.microsoft.com/office/drawing/2014/main" val="602832179"/>
                    </a:ext>
                  </a:extLst>
                </a:gridCol>
                <a:gridCol w="2844325">
                  <a:extLst>
                    <a:ext uri="{9D8B030D-6E8A-4147-A177-3AD203B41FA5}">
                      <a16:colId xmlns:a16="http://schemas.microsoft.com/office/drawing/2014/main" val="2320953322"/>
                    </a:ext>
                  </a:extLst>
                </a:gridCol>
                <a:gridCol w="2844325">
                  <a:extLst>
                    <a:ext uri="{9D8B030D-6E8A-4147-A177-3AD203B41FA5}">
                      <a16:colId xmlns:a16="http://schemas.microsoft.com/office/drawing/2014/main" val="1075737870"/>
                    </a:ext>
                  </a:extLst>
                </a:gridCol>
              </a:tblGrid>
              <a:tr h="848634">
                <a:tc>
                  <a:txBody>
                    <a:bodyPr/>
                    <a:lstStyle/>
                    <a:p>
                      <a:pPr algn="ctr" fontAlgn="b"/>
                      <a:r>
                        <a:rPr lang="fr-FR" sz="2400" b="0" cap="none" spc="0" dirty="0">
                          <a:solidFill>
                            <a:schemeClr val="bg1"/>
                          </a:solidFill>
                          <a:effectLst/>
                        </a:rPr>
                        <a:t>Critère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400" b="0" cap="none" spc="0" dirty="0" err="1">
                          <a:solidFill>
                            <a:schemeClr val="bg1"/>
                          </a:solidFill>
                          <a:effectLst/>
                        </a:rPr>
                        <a:t>TensorFlow</a:t>
                      </a:r>
                      <a:endParaRPr lang="fr-FR" sz="24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9045" marR="289045" marT="182494" marB="14452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400" b="0" cap="none" spc="0">
                          <a:solidFill>
                            <a:schemeClr val="bg1"/>
                          </a:solidFill>
                          <a:effectLst/>
                        </a:rPr>
                        <a:t>Keras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400" b="0" cap="none" spc="0">
                          <a:solidFill>
                            <a:schemeClr val="bg1"/>
                          </a:solidFill>
                          <a:effectLst/>
                        </a:rPr>
                        <a:t>PyTorch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500721"/>
                  </a:ext>
                </a:extLst>
              </a:tr>
              <a:tr h="1476506"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2400" dirty="0">
                          <a:effectLst/>
                        </a:rPr>
                        <a:t>Facilité de déploiement</a:t>
                      </a:r>
                    </a:p>
                  </a:txBody>
                  <a:tcPr marL="66944" marR="66944" marT="33472" marB="3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2400" dirty="0" err="1">
                          <a:effectLst/>
                        </a:rPr>
                        <a:t>TensorFlow</a:t>
                      </a:r>
                      <a:r>
                        <a:rPr lang="fr-FR" sz="2400" dirty="0">
                          <a:effectLst/>
                        </a:rPr>
                        <a:t> </a:t>
                      </a:r>
                      <a:r>
                        <a:rPr lang="fr-FR" sz="2400" dirty="0" err="1">
                          <a:effectLst/>
                        </a:rPr>
                        <a:t>Serving</a:t>
                      </a:r>
                      <a:endParaRPr lang="fr-FR" sz="2400" dirty="0">
                        <a:effectLst/>
                      </a:endParaRPr>
                    </a:p>
                  </a:txBody>
                  <a:tcPr marL="66944" marR="66944" marT="33472" marB="3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2400" dirty="0" err="1">
                          <a:effectLst/>
                        </a:rPr>
                        <a:t>TensorFlow</a:t>
                      </a:r>
                      <a:r>
                        <a:rPr lang="fr-FR" sz="2400" dirty="0">
                          <a:effectLst/>
                        </a:rPr>
                        <a:t> </a:t>
                      </a:r>
                      <a:r>
                        <a:rPr lang="fr-FR" sz="2400" dirty="0" err="1">
                          <a:effectLst/>
                        </a:rPr>
                        <a:t>Serving</a:t>
                      </a:r>
                      <a:endParaRPr lang="fr-FR" sz="2400" dirty="0">
                        <a:effectLst/>
                      </a:endParaRPr>
                    </a:p>
                  </a:txBody>
                  <a:tcPr marL="66944" marR="66944" marT="33472" marB="3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2400" dirty="0">
                          <a:effectLst/>
                        </a:rPr>
                        <a:t>Bon support pour déploiement</a:t>
                      </a:r>
                    </a:p>
                  </a:txBody>
                  <a:tcPr marL="66944" marR="66944" marT="33472" marB="3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591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498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Enseignant">
            <a:extLst>
              <a:ext uri="{FF2B5EF4-FFF2-40B4-BE49-F238E27FC236}">
                <a16:creationId xmlns:a16="http://schemas.microsoft.com/office/drawing/2014/main" id="{90523C7B-9079-E926-631F-70BB5387D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3311" y="2524715"/>
            <a:ext cx="3714244" cy="3714244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111D4D-A287-3708-6856-9D07D296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000" dirty="0"/>
              <a:t>Démonstration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04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19B983-5CF6-CC95-A93A-4014B1F61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4800" dirty="0"/>
              <a:t>Lequel choisir?</a:t>
            </a:r>
          </a:p>
        </p:txBody>
      </p:sp>
      <p:pic>
        <p:nvPicPr>
          <p:cNvPr id="5" name="Picture 4" descr="Punaises posées avec une dressée">
            <a:extLst>
              <a:ext uri="{FF2B5EF4-FFF2-40B4-BE49-F238E27FC236}">
                <a16:creationId xmlns:a16="http://schemas.microsoft.com/office/drawing/2014/main" id="{47928AFA-76A8-A25E-5069-E09516F490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56" r="2665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F3CA43-D3EB-C951-8653-A172B69A9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Qu’est-ce que le Deep Learning?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318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447E45-5CB6-AD28-9F4C-AD3976B7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fr-FR" sz="4800"/>
              <a:t>Machine Learning classique</a:t>
            </a:r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3284C6-1231-648D-BEE2-9CC948F39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fr-FR" sz="2000" b="1" dirty="0"/>
              <a:t>Objectif</a:t>
            </a:r>
            <a:r>
              <a:rPr lang="fr-FR" sz="2000" dirty="0"/>
              <a:t>: trouver la meilleure représentation des données qui permet d’obtenir les meilleures prédictions</a:t>
            </a:r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4098" name="Picture 2" descr="Feature extraction vs representation learning. (A) Raw input data are... |  Download Scientific Diagram">
            <a:extLst>
              <a:ext uri="{FF2B5EF4-FFF2-40B4-BE49-F238E27FC236}">
                <a16:creationId xmlns:a16="http://schemas.microsoft.com/office/drawing/2014/main" id="{075D8055-BB0A-4107-099A-4E503B8891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727295" y="3259851"/>
            <a:ext cx="5150277" cy="163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9" name="Rectangle 410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4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EC77DE-A44F-4B1D-FFFF-9A7CD4F7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Deep</a:t>
            </a:r>
            <a:r>
              <a:rPr lang="fr-FR" dirty="0"/>
              <a:t> Learning</a:t>
            </a:r>
          </a:p>
        </p:txBody>
      </p:sp>
      <p:pic>
        <p:nvPicPr>
          <p:cNvPr id="7170" name="Picture 2" descr="1 Welcome to computer vision - Deep Learning for Vision Systems">
            <a:extLst>
              <a:ext uri="{FF2B5EF4-FFF2-40B4-BE49-F238E27FC236}">
                <a16:creationId xmlns:a16="http://schemas.microsoft.com/office/drawing/2014/main" id="{E01CBCDC-1A7F-759B-1AA6-E00232F265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634" y="1983296"/>
            <a:ext cx="7511078" cy="374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32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EC77DE-A44F-4B1D-FFFF-9A7CD4F7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Deep</a:t>
            </a:r>
            <a:r>
              <a:rPr lang="fr-FR" dirty="0"/>
              <a:t> Learning</a:t>
            </a:r>
          </a:p>
        </p:txBody>
      </p:sp>
      <p:pic>
        <p:nvPicPr>
          <p:cNvPr id="6148" name="Picture 4" descr="Deep Learning in Financial Markets - Quantace Research">
            <a:extLst>
              <a:ext uri="{FF2B5EF4-FFF2-40B4-BE49-F238E27FC236}">
                <a16:creationId xmlns:a16="http://schemas.microsoft.com/office/drawing/2014/main" id="{F04D0832-2131-074D-8FA0-27CC5667C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416" y="1435608"/>
            <a:ext cx="9144000" cy="454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31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199FCD-C21D-A07F-8E19-086546A8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/>
              <a:t>TensorFlow: Qu’est-ce que c’est?</a:t>
            </a:r>
          </a:p>
        </p:txBody>
      </p:sp>
      <p:sp>
        <p:nvSpPr>
          <p:cNvPr id="104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BD685A-AD68-739A-0959-6060FFC3B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200" b="0" i="0" dirty="0" err="1">
                <a:effectLst/>
                <a:latin typeface="Söhne"/>
              </a:rPr>
              <a:t>TensorFlow</a:t>
            </a:r>
            <a:r>
              <a:rPr lang="fr-FR" sz="2200" b="0" i="0" dirty="0">
                <a:effectLst/>
                <a:latin typeface="Söhne"/>
              </a:rPr>
              <a:t> est une bibliothèque </a:t>
            </a:r>
            <a:r>
              <a:rPr lang="fr-FR" sz="2200" b="1" i="0" dirty="0">
                <a:effectLst/>
                <a:latin typeface="Söhne"/>
              </a:rPr>
              <a:t>open-source</a:t>
            </a:r>
            <a:r>
              <a:rPr lang="fr-FR" sz="2200" b="0" i="0" dirty="0">
                <a:effectLst/>
                <a:latin typeface="Söhne"/>
              </a:rPr>
              <a:t> d'apprentissage automatique, initialement lancée en </a:t>
            </a:r>
            <a:r>
              <a:rPr lang="fr-FR" sz="2200" b="1" i="0" dirty="0">
                <a:effectLst/>
                <a:latin typeface="Söhne"/>
              </a:rPr>
              <a:t>février 2017</a:t>
            </a:r>
            <a:r>
              <a:rPr lang="fr-FR" sz="2200" b="0" i="0" dirty="0">
                <a:effectLst/>
                <a:latin typeface="Söhne"/>
              </a:rPr>
              <a:t> avec la version </a:t>
            </a:r>
            <a:r>
              <a:rPr lang="fr-FR" sz="2200" b="1" i="0" dirty="0">
                <a:effectLst/>
                <a:latin typeface="Söhne"/>
              </a:rPr>
              <a:t>1.0</a:t>
            </a:r>
            <a:r>
              <a:rPr lang="fr-FR" sz="2200" b="0" i="0" dirty="0"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endParaRPr lang="fr-FR" sz="22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200" b="0" i="0" dirty="0">
                <a:effectLst/>
                <a:latin typeface="Söhne"/>
              </a:rPr>
              <a:t>Développée par </a:t>
            </a:r>
            <a:r>
              <a:rPr lang="fr-FR" sz="2200" b="1" i="0" dirty="0">
                <a:effectLst/>
                <a:latin typeface="Söhne"/>
              </a:rPr>
              <a:t>Google</a:t>
            </a:r>
            <a:r>
              <a:rPr lang="fr-FR" sz="2200" b="0" i="0" dirty="0">
                <a:effectLst/>
                <a:latin typeface="Söhne"/>
              </a:rPr>
              <a:t>, elle est utilisée pour créer des modèles d’IA.</a:t>
            </a:r>
          </a:p>
          <a:p>
            <a:pPr marL="0" indent="0">
              <a:buNone/>
            </a:pPr>
            <a:endParaRPr lang="fr-FR" sz="22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200" b="0" i="0" dirty="0" err="1">
                <a:effectLst/>
                <a:latin typeface="Söhne"/>
              </a:rPr>
              <a:t>TensorFlow</a:t>
            </a:r>
            <a:r>
              <a:rPr lang="fr-FR" sz="2200" b="0" i="0" dirty="0">
                <a:effectLst/>
                <a:latin typeface="Söhne"/>
              </a:rPr>
              <a:t> est polyvalent, flexible et populaire dans le domaine de l'IA, et sa version majeure suivante, </a:t>
            </a:r>
            <a:r>
              <a:rPr lang="fr-FR" sz="2200" b="1" i="0" dirty="0" err="1">
                <a:effectLst/>
                <a:latin typeface="Söhne"/>
              </a:rPr>
              <a:t>TensorFlow</a:t>
            </a:r>
            <a:r>
              <a:rPr lang="fr-FR" sz="2200" b="1" i="0" dirty="0">
                <a:effectLst/>
                <a:latin typeface="Söhne"/>
              </a:rPr>
              <a:t> 2.0</a:t>
            </a:r>
            <a:r>
              <a:rPr lang="fr-FR" sz="2200" b="0" i="0" dirty="0">
                <a:effectLst/>
                <a:latin typeface="Söhne"/>
              </a:rPr>
              <a:t>, est sortie en </a:t>
            </a:r>
            <a:r>
              <a:rPr lang="fr-FR" sz="2200" b="1" i="0" dirty="0">
                <a:effectLst/>
                <a:latin typeface="Söhne"/>
              </a:rPr>
              <a:t>septembre 2019</a:t>
            </a:r>
            <a:r>
              <a:rPr lang="fr-FR" sz="2200" b="0" i="0" dirty="0">
                <a:effectLst/>
                <a:latin typeface="Söhne"/>
              </a:rPr>
              <a:t>, introduisant des améliorations significatives en termes de convivialité et de simplicité.</a:t>
            </a:r>
          </a:p>
          <a:p>
            <a:endParaRPr lang="fr-FR" sz="2200" dirty="0"/>
          </a:p>
          <a:p>
            <a:endParaRPr lang="fr-FR" sz="2200" dirty="0"/>
          </a:p>
          <a:p>
            <a:endParaRPr lang="fr-FR" sz="22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5304DF4-473D-A022-0683-83FCAB738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035" y="464037"/>
            <a:ext cx="700165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64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3C9CDF9-E926-C17B-D899-9339D053C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791" y="577838"/>
            <a:ext cx="10515600" cy="1133499"/>
          </a:xfrm>
        </p:spPr>
        <p:txBody>
          <a:bodyPr>
            <a:normAutofit/>
          </a:bodyPr>
          <a:lstStyle/>
          <a:p>
            <a:r>
              <a:rPr lang="fr-FR" sz="5200" dirty="0" err="1"/>
              <a:t>Keras</a:t>
            </a:r>
            <a:endParaRPr lang="fr-FR" sz="5200" dirty="0"/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5863E448-D591-56B6-4BE2-AC698B5114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6376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upload.wikimedia.org/wikipedia/commons/thumb/a/ae/...">
            <a:extLst>
              <a:ext uri="{FF2B5EF4-FFF2-40B4-BE49-F238E27FC236}">
                <a16:creationId xmlns:a16="http://schemas.microsoft.com/office/drawing/2014/main" id="{EB47A99E-108D-4EF1-BFD4-A0E0FBD3E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43" y="781113"/>
            <a:ext cx="726948" cy="72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097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3A13E3-B5D7-F9CF-1FB3-ADFDE4F00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699" y="437072"/>
            <a:ext cx="10579608" cy="1188720"/>
          </a:xfrm>
        </p:spPr>
        <p:txBody>
          <a:bodyPr>
            <a:normAutofit/>
          </a:bodyPr>
          <a:lstStyle/>
          <a:p>
            <a:r>
              <a:rPr lang="fr-FR" sz="4000" dirty="0" err="1">
                <a:solidFill>
                  <a:schemeClr val="tx2"/>
                </a:solidFill>
              </a:rPr>
              <a:t>Pytorch</a:t>
            </a:r>
            <a:endParaRPr lang="fr-FR" sz="4000" dirty="0">
              <a:solidFill>
                <a:schemeClr val="tx2"/>
              </a:solidFill>
            </a:endParaRPr>
          </a:p>
        </p:txBody>
      </p:sp>
      <p:grpSp>
        <p:nvGrpSpPr>
          <p:cNvPr id="3087" name="Group 3086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3088" name="Freeform: Shape 3087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9" name="Freeform: Shape 3088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0" name="Freeform: Shape 3089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1" name="Freeform: Shape 3090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93" name="Group 3092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3094" name="Freeform: Shape 3093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5" name="Freeform: Shape 3094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6" name="Freeform: Shape 3095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97" name="Freeform: Shape 3096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078" name="Picture 6" descr="Introduction to PyTorch. PyTorch is an open source machine… | by Vikas K  Solegaonkar (ThinkPro Systems) | Towards Data Science">
            <a:extLst>
              <a:ext uri="{FF2B5EF4-FFF2-40B4-BE49-F238E27FC236}">
                <a16:creationId xmlns:a16="http://schemas.microsoft.com/office/drawing/2014/main" id="{AE1AC887-7150-C39F-B62D-AB0C20199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" y="621205"/>
            <a:ext cx="1362710" cy="82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9BFC0B9-0203-630E-FBCC-52850AE6A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8802033"/>
              </p:ext>
            </p:extLst>
          </p:nvPr>
        </p:nvGraphicFramePr>
        <p:xfrm>
          <a:off x="1036320" y="2560320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7949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5D18D33-DFD0-BFC1-B4E8-D011CD7B03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193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379</Words>
  <Application>Microsoft Macintosh PowerPoint</Application>
  <PresentationFormat>Grand écran</PresentationFormat>
  <Paragraphs>89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Söhne</vt:lpstr>
      <vt:lpstr>Thème Office</vt:lpstr>
      <vt:lpstr>Présentation PowerPoint</vt:lpstr>
      <vt:lpstr>Qu’est-ce que le Deep Learning?</vt:lpstr>
      <vt:lpstr>Machine Learning classique</vt:lpstr>
      <vt:lpstr>Deep Learning</vt:lpstr>
      <vt:lpstr>Deep Learning</vt:lpstr>
      <vt:lpstr>TensorFlow: Qu’est-ce que c’est?</vt:lpstr>
      <vt:lpstr>Keras</vt:lpstr>
      <vt:lpstr>Pytorch</vt:lpstr>
      <vt:lpstr>Présentation PowerPoint</vt:lpstr>
      <vt:lpstr>Critères de comparaison</vt:lpstr>
      <vt:lpstr>Niveau de l'API </vt:lpstr>
      <vt:lpstr>Architecture</vt:lpstr>
      <vt:lpstr>Niveau de l'API </vt:lpstr>
      <vt:lpstr>Popularité </vt:lpstr>
      <vt:lpstr>Popularité </vt:lpstr>
      <vt:lpstr>Performance </vt:lpstr>
      <vt:lpstr>Facilité de déploiement 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Natacha NJONGWA</dc:creator>
  <cp:lastModifiedBy>Natacha NJONGWA</cp:lastModifiedBy>
  <cp:revision>4</cp:revision>
  <dcterms:created xsi:type="dcterms:W3CDTF">2023-10-08T12:30:12Z</dcterms:created>
  <dcterms:modified xsi:type="dcterms:W3CDTF">2023-10-08T18:36:14Z</dcterms:modified>
</cp:coreProperties>
</file>