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4" r:id="rId5"/>
    <p:sldId id="273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2"/>
    <p:restoredTop sz="94628"/>
  </p:normalViewPr>
  <p:slideViewPr>
    <p:cSldViewPr snapToGrid="0">
      <p:cViewPr varScale="1">
        <p:scale>
          <a:sx n="119" d="100"/>
          <a:sy n="119" d="100"/>
        </p:scale>
        <p:origin x="7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0D6368-2852-494F-8230-49D1E77A7D2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E151468-EBF8-4730-978E-1E568C784FDB}">
      <dgm:prSet/>
      <dgm:spPr/>
      <dgm:t>
        <a:bodyPr/>
        <a:lstStyle/>
        <a:p>
          <a:r>
            <a:rPr lang="fr-FR"/>
            <a:t>Historique et contexte</a:t>
          </a:r>
          <a:endParaRPr lang="en-US"/>
        </a:p>
      </dgm:t>
    </dgm:pt>
    <dgm:pt modelId="{7EF802FE-2D14-4625-B0E7-5AFDDF8E9497}" type="parTrans" cxnId="{5F7F06E9-9263-4FF9-B0ED-69713CA3A1CE}">
      <dgm:prSet/>
      <dgm:spPr/>
      <dgm:t>
        <a:bodyPr/>
        <a:lstStyle/>
        <a:p>
          <a:endParaRPr lang="en-US"/>
        </a:p>
      </dgm:t>
    </dgm:pt>
    <dgm:pt modelId="{CF649701-9F2B-403C-BD55-834D884CB621}" type="sibTrans" cxnId="{5F7F06E9-9263-4FF9-B0ED-69713CA3A1CE}">
      <dgm:prSet/>
      <dgm:spPr/>
      <dgm:t>
        <a:bodyPr/>
        <a:lstStyle/>
        <a:p>
          <a:endParaRPr lang="en-US"/>
        </a:p>
      </dgm:t>
    </dgm:pt>
    <dgm:pt modelId="{39402EAA-2A10-4067-8AC5-9F3D0E785D50}">
      <dgm:prSet/>
      <dgm:spPr/>
      <dgm:t>
        <a:bodyPr/>
        <a:lstStyle/>
        <a:p>
          <a:r>
            <a:rPr lang="fr-FR" dirty="0"/>
            <a:t>Rappel des concepts de base</a:t>
          </a:r>
          <a:endParaRPr lang="en-US" dirty="0"/>
        </a:p>
      </dgm:t>
    </dgm:pt>
    <dgm:pt modelId="{3AE7A877-72AD-4A23-9758-18C1BC3B8BD1}" type="parTrans" cxnId="{78171E5D-C5B8-456B-B99E-5E26765126B8}">
      <dgm:prSet/>
      <dgm:spPr/>
      <dgm:t>
        <a:bodyPr/>
        <a:lstStyle/>
        <a:p>
          <a:endParaRPr lang="en-US"/>
        </a:p>
      </dgm:t>
    </dgm:pt>
    <dgm:pt modelId="{32D36F1F-2C57-40E9-A83F-50A553368102}" type="sibTrans" cxnId="{78171E5D-C5B8-456B-B99E-5E26765126B8}">
      <dgm:prSet/>
      <dgm:spPr/>
      <dgm:t>
        <a:bodyPr/>
        <a:lstStyle/>
        <a:p>
          <a:endParaRPr lang="en-US"/>
        </a:p>
      </dgm:t>
    </dgm:pt>
    <dgm:pt modelId="{B64CF63B-2D7A-4926-97D0-7CFCB9573CE1}">
      <dgm:prSet/>
      <dgm:spPr/>
      <dgm:t>
        <a:bodyPr/>
        <a:lstStyle/>
        <a:p>
          <a:r>
            <a:rPr lang="fr-FR"/>
            <a:t>Principe de base des Transformers</a:t>
          </a:r>
          <a:endParaRPr lang="en-US"/>
        </a:p>
      </dgm:t>
    </dgm:pt>
    <dgm:pt modelId="{C7871C1A-8304-412B-855B-30200C1C1E0D}" type="parTrans" cxnId="{294281B6-E78F-4D5B-B3F7-729A13C57907}">
      <dgm:prSet/>
      <dgm:spPr/>
      <dgm:t>
        <a:bodyPr/>
        <a:lstStyle/>
        <a:p>
          <a:endParaRPr lang="en-US"/>
        </a:p>
      </dgm:t>
    </dgm:pt>
    <dgm:pt modelId="{E3745E3B-B32C-4BAB-A4AB-D4B0722E77EF}" type="sibTrans" cxnId="{294281B6-E78F-4D5B-B3F7-729A13C57907}">
      <dgm:prSet/>
      <dgm:spPr/>
      <dgm:t>
        <a:bodyPr/>
        <a:lstStyle/>
        <a:p>
          <a:endParaRPr lang="en-US"/>
        </a:p>
      </dgm:t>
    </dgm:pt>
    <dgm:pt modelId="{55CEE022-494B-4A70-872D-6E5CB7BD1EDE}">
      <dgm:prSet/>
      <dgm:spPr/>
      <dgm:t>
        <a:bodyPr/>
        <a:lstStyle/>
        <a:p>
          <a:r>
            <a:rPr lang="fr-FR" dirty="0"/>
            <a:t>Quiz</a:t>
          </a:r>
          <a:endParaRPr lang="en-US" dirty="0"/>
        </a:p>
      </dgm:t>
    </dgm:pt>
    <dgm:pt modelId="{DFE44BDB-1130-4AE9-8B88-72696A8674BB}" type="parTrans" cxnId="{8E025D53-45F4-4C7D-90A8-4296CE18D199}">
      <dgm:prSet/>
      <dgm:spPr/>
      <dgm:t>
        <a:bodyPr/>
        <a:lstStyle/>
        <a:p>
          <a:endParaRPr lang="en-US"/>
        </a:p>
      </dgm:t>
    </dgm:pt>
    <dgm:pt modelId="{0D2C13D9-D59B-43E3-8063-7B00D127F0B9}" type="sibTrans" cxnId="{8E025D53-45F4-4C7D-90A8-4296CE18D199}">
      <dgm:prSet/>
      <dgm:spPr/>
      <dgm:t>
        <a:bodyPr/>
        <a:lstStyle/>
        <a:p>
          <a:endParaRPr lang="en-US"/>
        </a:p>
      </dgm:t>
    </dgm:pt>
    <dgm:pt modelId="{48B27272-CFDF-CE41-A88D-F5439D8150B1}" type="pres">
      <dgm:prSet presAssocID="{950D6368-2852-494F-8230-49D1E77A7D27}" presName="linear" presStyleCnt="0">
        <dgm:presLayoutVars>
          <dgm:dir/>
          <dgm:animLvl val="lvl"/>
          <dgm:resizeHandles val="exact"/>
        </dgm:presLayoutVars>
      </dgm:prSet>
      <dgm:spPr/>
    </dgm:pt>
    <dgm:pt modelId="{80DE9D3D-87B4-3241-B9FF-83DCFC969953}" type="pres">
      <dgm:prSet presAssocID="{CE151468-EBF8-4730-978E-1E568C784FDB}" presName="parentLin" presStyleCnt="0"/>
      <dgm:spPr/>
    </dgm:pt>
    <dgm:pt modelId="{508A1AB1-3D96-294B-BEF7-F710C6092BD1}" type="pres">
      <dgm:prSet presAssocID="{CE151468-EBF8-4730-978E-1E568C784FDB}" presName="parentLeftMargin" presStyleLbl="node1" presStyleIdx="0" presStyleCnt="4"/>
      <dgm:spPr/>
    </dgm:pt>
    <dgm:pt modelId="{ADE67F3F-B1FD-7747-B4DE-E4B13CB61B9A}" type="pres">
      <dgm:prSet presAssocID="{CE151468-EBF8-4730-978E-1E568C784F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A7717CA-249A-AA44-8952-FBE679D696F7}" type="pres">
      <dgm:prSet presAssocID="{CE151468-EBF8-4730-978E-1E568C784FDB}" presName="negativeSpace" presStyleCnt="0"/>
      <dgm:spPr/>
    </dgm:pt>
    <dgm:pt modelId="{2C5D8934-F1AE-6343-976A-BA5BD7CA949A}" type="pres">
      <dgm:prSet presAssocID="{CE151468-EBF8-4730-978E-1E568C784FDB}" presName="childText" presStyleLbl="conFgAcc1" presStyleIdx="0" presStyleCnt="4">
        <dgm:presLayoutVars>
          <dgm:bulletEnabled val="1"/>
        </dgm:presLayoutVars>
      </dgm:prSet>
      <dgm:spPr/>
    </dgm:pt>
    <dgm:pt modelId="{C740111B-AA17-D345-93E7-B9B73B3A5FEA}" type="pres">
      <dgm:prSet presAssocID="{CF649701-9F2B-403C-BD55-834D884CB621}" presName="spaceBetweenRectangles" presStyleCnt="0"/>
      <dgm:spPr/>
    </dgm:pt>
    <dgm:pt modelId="{0274378D-99E9-D74F-8C86-70264CB694C9}" type="pres">
      <dgm:prSet presAssocID="{39402EAA-2A10-4067-8AC5-9F3D0E785D50}" presName="parentLin" presStyleCnt="0"/>
      <dgm:spPr/>
    </dgm:pt>
    <dgm:pt modelId="{CD413713-3161-E146-80E8-9C9187AF3FC7}" type="pres">
      <dgm:prSet presAssocID="{39402EAA-2A10-4067-8AC5-9F3D0E785D50}" presName="parentLeftMargin" presStyleLbl="node1" presStyleIdx="0" presStyleCnt="4"/>
      <dgm:spPr/>
    </dgm:pt>
    <dgm:pt modelId="{AD946F06-826B-5946-A73F-1F5F0936A885}" type="pres">
      <dgm:prSet presAssocID="{39402EAA-2A10-4067-8AC5-9F3D0E785D50}" presName="parentText" presStyleLbl="node1" presStyleIdx="1" presStyleCnt="4" custLinFactX="2009" custLinFactNeighborX="100000" custLinFactNeighborY="0">
        <dgm:presLayoutVars>
          <dgm:chMax val="0"/>
          <dgm:bulletEnabled val="1"/>
        </dgm:presLayoutVars>
      </dgm:prSet>
      <dgm:spPr/>
    </dgm:pt>
    <dgm:pt modelId="{4E90E2C3-30F8-464D-856E-95F19F632D13}" type="pres">
      <dgm:prSet presAssocID="{39402EAA-2A10-4067-8AC5-9F3D0E785D50}" presName="negativeSpace" presStyleCnt="0"/>
      <dgm:spPr/>
    </dgm:pt>
    <dgm:pt modelId="{A1D0A8B4-7281-4041-B374-73A61B305840}" type="pres">
      <dgm:prSet presAssocID="{39402EAA-2A10-4067-8AC5-9F3D0E785D50}" presName="childText" presStyleLbl="conFgAcc1" presStyleIdx="1" presStyleCnt="4">
        <dgm:presLayoutVars>
          <dgm:bulletEnabled val="1"/>
        </dgm:presLayoutVars>
      </dgm:prSet>
      <dgm:spPr/>
    </dgm:pt>
    <dgm:pt modelId="{5A862890-5EB4-CE4A-9D9F-8D726CD4CBA3}" type="pres">
      <dgm:prSet presAssocID="{32D36F1F-2C57-40E9-A83F-50A553368102}" presName="spaceBetweenRectangles" presStyleCnt="0"/>
      <dgm:spPr/>
    </dgm:pt>
    <dgm:pt modelId="{AD9941CF-8BBD-644D-B380-3C9AEFB89BC8}" type="pres">
      <dgm:prSet presAssocID="{B64CF63B-2D7A-4926-97D0-7CFCB9573CE1}" presName="parentLin" presStyleCnt="0"/>
      <dgm:spPr/>
    </dgm:pt>
    <dgm:pt modelId="{4A38446E-7F93-2142-B635-DC9286ACB3DE}" type="pres">
      <dgm:prSet presAssocID="{B64CF63B-2D7A-4926-97D0-7CFCB9573CE1}" presName="parentLeftMargin" presStyleLbl="node1" presStyleIdx="1" presStyleCnt="4"/>
      <dgm:spPr/>
    </dgm:pt>
    <dgm:pt modelId="{D1C27408-3121-2143-80C9-4A5860643384}" type="pres">
      <dgm:prSet presAssocID="{B64CF63B-2D7A-4926-97D0-7CFCB9573CE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7F4892-66DE-9E4F-B0A4-C16C265634D9}" type="pres">
      <dgm:prSet presAssocID="{B64CF63B-2D7A-4926-97D0-7CFCB9573CE1}" presName="negativeSpace" presStyleCnt="0"/>
      <dgm:spPr/>
    </dgm:pt>
    <dgm:pt modelId="{DB740DF1-751B-9C4C-8C0A-1CCC803306BE}" type="pres">
      <dgm:prSet presAssocID="{B64CF63B-2D7A-4926-97D0-7CFCB9573CE1}" presName="childText" presStyleLbl="conFgAcc1" presStyleIdx="2" presStyleCnt="4">
        <dgm:presLayoutVars>
          <dgm:bulletEnabled val="1"/>
        </dgm:presLayoutVars>
      </dgm:prSet>
      <dgm:spPr/>
    </dgm:pt>
    <dgm:pt modelId="{8D7ACCB5-6665-2948-8EF1-DC64D8A84253}" type="pres">
      <dgm:prSet presAssocID="{E3745E3B-B32C-4BAB-A4AB-D4B0722E77EF}" presName="spaceBetweenRectangles" presStyleCnt="0"/>
      <dgm:spPr/>
    </dgm:pt>
    <dgm:pt modelId="{607FA01B-E44A-9A4A-B28F-81C60D12922F}" type="pres">
      <dgm:prSet presAssocID="{55CEE022-494B-4A70-872D-6E5CB7BD1EDE}" presName="parentLin" presStyleCnt="0"/>
      <dgm:spPr/>
    </dgm:pt>
    <dgm:pt modelId="{45B21288-1C0D-1443-9D7D-DBD6DEE90F81}" type="pres">
      <dgm:prSet presAssocID="{55CEE022-494B-4A70-872D-6E5CB7BD1EDE}" presName="parentLeftMargin" presStyleLbl="node1" presStyleIdx="2" presStyleCnt="4"/>
      <dgm:spPr/>
    </dgm:pt>
    <dgm:pt modelId="{F97CF726-76BC-304C-9A56-AF38128929C0}" type="pres">
      <dgm:prSet presAssocID="{55CEE022-494B-4A70-872D-6E5CB7BD1ED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D0DC708-9ED2-6649-9D75-3545E172D9B8}" type="pres">
      <dgm:prSet presAssocID="{55CEE022-494B-4A70-872D-6E5CB7BD1EDE}" presName="negativeSpace" presStyleCnt="0"/>
      <dgm:spPr/>
    </dgm:pt>
    <dgm:pt modelId="{70211136-F64E-6640-8B03-DCF4FADDA8BA}" type="pres">
      <dgm:prSet presAssocID="{55CEE022-494B-4A70-872D-6E5CB7BD1E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183C407-42B8-564A-8E94-68F7E945FAAD}" type="presOf" srcId="{CE151468-EBF8-4730-978E-1E568C784FDB}" destId="{508A1AB1-3D96-294B-BEF7-F710C6092BD1}" srcOrd="0" destOrd="0" presId="urn:microsoft.com/office/officeart/2005/8/layout/list1"/>
    <dgm:cxn modelId="{7BA13812-9BCC-CE46-90C1-74B46EC81C68}" type="presOf" srcId="{39402EAA-2A10-4067-8AC5-9F3D0E785D50}" destId="{CD413713-3161-E146-80E8-9C9187AF3FC7}" srcOrd="0" destOrd="0" presId="urn:microsoft.com/office/officeart/2005/8/layout/list1"/>
    <dgm:cxn modelId="{8E025D53-45F4-4C7D-90A8-4296CE18D199}" srcId="{950D6368-2852-494F-8230-49D1E77A7D27}" destId="{55CEE022-494B-4A70-872D-6E5CB7BD1EDE}" srcOrd="3" destOrd="0" parTransId="{DFE44BDB-1130-4AE9-8B88-72696A8674BB}" sibTransId="{0D2C13D9-D59B-43E3-8063-7B00D127F0B9}"/>
    <dgm:cxn modelId="{78171E5D-C5B8-456B-B99E-5E26765126B8}" srcId="{950D6368-2852-494F-8230-49D1E77A7D27}" destId="{39402EAA-2A10-4067-8AC5-9F3D0E785D50}" srcOrd="1" destOrd="0" parTransId="{3AE7A877-72AD-4A23-9758-18C1BC3B8BD1}" sibTransId="{32D36F1F-2C57-40E9-A83F-50A553368102}"/>
    <dgm:cxn modelId="{717EE97E-7687-7846-B722-C2D69A28BB7D}" type="presOf" srcId="{39402EAA-2A10-4067-8AC5-9F3D0E785D50}" destId="{AD946F06-826B-5946-A73F-1F5F0936A885}" srcOrd="1" destOrd="0" presId="urn:microsoft.com/office/officeart/2005/8/layout/list1"/>
    <dgm:cxn modelId="{294281B6-E78F-4D5B-B3F7-729A13C57907}" srcId="{950D6368-2852-494F-8230-49D1E77A7D27}" destId="{B64CF63B-2D7A-4926-97D0-7CFCB9573CE1}" srcOrd="2" destOrd="0" parTransId="{C7871C1A-8304-412B-855B-30200C1C1E0D}" sibTransId="{E3745E3B-B32C-4BAB-A4AB-D4B0722E77EF}"/>
    <dgm:cxn modelId="{A6099BCB-70C4-8C41-9172-042043216705}" type="presOf" srcId="{55CEE022-494B-4A70-872D-6E5CB7BD1EDE}" destId="{F97CF726-76BC-304C-9A56-AF38128929C0}" srcOrd="1" destOrd="0" presId="urn:microsoft.com/office/officeart/2005/8/layout/list1"/>
    <dgm:cxn modelId="{A4AECBCC-E187-BB45-836B-7A57550EDC2D}" type="presOf" srcId="{B64CF63B-2D7A-4926-97D0-7CFCB9573CE1}" destId="{D1C27408-3121-2143-80C9-4A5860643384}" srcOrd="1" destOrd="0" presId="urn:microsoft.com/office/officeart/2005/8/layout/list1"/>
    <dgm:cxn modelId="{F5AD74D0-3F93-C24F-9EBF-1F30056330B8}" type="presOf" srcId="{950D6368-2852-494F-8230-49D1E77A7D27}" destId="{48B27272-CFDF-CE41-A88D-F5439D8150B1}" srcOrd="0" destOrd="0" presId="urn:microsoft.com/office/officeart/2005/8/layout/list1"/>
    <dgm:cxn modelId="{7BD5DCD0-7581-CC46-BD40-4C5B6A788C88}" type="presOf" srcId="{55CEE022-494B-4A70-872D-6E5CB7BD1EDE}" destId="{45B21288-1C0D-1443-9D7D-DBD6DEE90F81}" srcOrd="0" destOrd="0" presId="urn:microsoft.com/office/officeart/2005/8/layout/list1"/>
    <dgm:cxn modelId="{B18EB2D5-FEDB-D546-B2E3-B4D075671362}" type="presOf" srcId="{CE151468-EBF8-4730-978E-1E568C784FDB}" destId="{ADE67F3F-B1FD-7747-B4DE-E4B13CB61B9A}" srcOrd="1" destOrd="0" presId="urn:microsoft.com/office/officeart/2005/8/layout/list1"/>
    <dgm:cxn modelId="{5F7F06E9-9263-4FF9-B0ED-69713CA3A1CE}" srcId="{950D6368-2852-494F-8230-49D1E77A7D27}" destId="{CE151468-EBF8-4730-978E-1E568C784FDB}" srcOrd="0" destOrd="0" parTransId="{7EF802FE-2D14-4625-B0E7-5AFDDF8E9497}" sibTransId="{CF649701-9F2B-403C-BD55-834D884CB621}"/>
    <dgm:cxn modelId="{73C42DFD-6F68-544E-AAFF-BCDBE97C82DF}" type="presOf" srcId="{B64CF63B-2D7A-4926-97D0-7CFCB9573CE1}" destId="{4A38446E-7F93-2142-B635-DC9286ACB3DE}" srcOrd="0" destOrd="0" presId="urn:microsoft.com/office/officeart/2005/8/layout/list1"/>
    <dgm:cxn modelId="{473D5EB2-D66A-3347-BD93-06AB9D9EC7F3}" type="presParOf" srcId="{48B27272-CFDF-CE41-A88D-F5439D8150B1}" destId="{80DE9D3D-87B4-3241-B9FF-83DCFC969953}" srcOrd="0" destOrd="0" presId="urn:microsoft.com/office/officeart/2005/8/layout/list1"/>
    <dgm:cxn modelId="{D159A33E-26A1-D042-89CD-2EA9FF5CA17D}" type="presParOf" srcId="{80DE9D3D-87B4-3241-B9FF-83DCFC969953}" destId="{508A1AB1-3D96-294B-BEF7-F710C6092BD1}" srcOrd="0" destOrd="0" presId="urn:microsoft.com/office/officeart/2005/8/layout/list1"/>
    <dgm:cxn modelId="{5D689D54-1DD8-F740-84D0-7D9786BEAAE1}" type="presParOf" srcId="{80DE9D3D-87B4-3241-B9FF-83DCFC969953}" destId="{ADE67F3F-B1FD-7747-B4DE-E4B13CB61B9A}" srcOrd="1" destOrd="0" presId="urn:microsoft.com/office/officeart/2005/8/layout/list1"/>
    <dgm:cxn modelId="{BE97D55D-63C2-3148-B0F0-5E4E437722EC}" type="presParOf" srcId="{48B27272-CFDF-CE41-A88D-F5439D8150B1}" destId="{0A7717CA-249A-AA44-8952-FBE679D696F7}" srcOrd="1" destOrd="0" presId="urn:microsoft.com/office/officeart/2005/8/layout/list1"/>
    <dgm:cxn modelId="{D4334ABA-497C-2345-B351-E34587EA3DB9}" type="presParOf" srcId="{48B27272-CFDF-CE41-A88D-F5439D8150B1}" destId="{2C5D8934-F1AE-6343-976A-BA5BD7CA949A}" srcOrd="2" destOrd="0" presId="urn:microsoft.com/office/officeart/2005/8/layout/list1"/>
    <dgm:cxn modelId="{273F0005-22D9-4C44-B64C-32915968F8FA}" type="presParOf" srcId="{48B27272-CFDF-CE41-A88D-F5439D8150B1}" destId="{C740111B-AA17-D345-93E7-B9B73B3A5FEA}" srcOrd="3" destOrd="0" presId="urn:microsoft.com/office/officeart/2005/8/layout/list1"/>
    <dgm:cxn modelId="{CABE321E-0ECF-A440-8C64-78203AB169D5}" type="presParOf" srcId="{48B27272-CFDF-CE41-A88D-F5439D8150B1}" destId="{0274378D-99E9-D74F-8C86-70264CB694C9}" srcOrd="4" destOrd="0" presId="urn:microsoft.com/office/officeart/2005/8/layout/list1"/>
    <dgm:cxn modelId="{66D0CA3A-C6BE-D849-B818-FD1C505A2B25}" type="presParOf" srcId="{0274378D-99E9-D74F-8C86-70264CB694C9}" destId="{CD413713-3161-E146-80E8-9C9187AF3FC7}" srcOrd="0" destOrd="0" presId="urn:microsoft.com/office/officeart/2005/8/layout/list1"/>
    <dgm:cxn modelId="{8AEB068F-5CB2-004A-B765-AE40900CF328}" type="presParOf" srcId="{0274378D-99E9-D74F-8C86-70264CB694C9}" destId="{AD946F06-826B-5946-A73F-1F5F0936A885}" srcOrd="1" destOrd="0" presId="urn:microsoft.com/office/officeart/2005/8/layout/list1"/>
    <dgm:cxn modelId="{BB4921E4-EA3A-B641-9F69-7007AE670EF5}" type="presParOf" srcId="{48B27272-CFDF-CE41-A88D-F5439D8150B1}" destId="{4E90E2C3-30F8-464D-856E-95F19F632D13}" srcOrd="5" destOrd="0" presId="urn:microsoft.com/office/officeart/2005/8/layout/list1"/>
    <dgm:cxn modelId="{1993A780-9260-E844-B6DB-4E45D34BE62A}" type="presParOf" srcId="{48B27272-CFDF-CE41-A88D-F5439D8150B1}" destId="{A1D0A8B4-7281-4041-B374-73A61B305840}" srcOrd="6" destOrd="0" presId="urn:microsoft.com/office/officeart/2005/8/layout/list1"/>
    <dgm:cxn modelId="{4545DDE4-4E0E-F64D-BC6C-C1427ADE8720}" type="presParOf" srcId="{48B27272-CFDF-CE41-A88D-F5439D8150B1}" destId="{5A862890-5EB4-CE4A-9D9F-8D726CD4CBA3}" srcOrd="7" destOrd="0" presId="urn:microsoft.com/office/officeart/2005/8/layout/list1"/>
    <dgm:cxn modelId="{306F3AEE-4C87-7248-9D8B-E34BB698DBC0}" type="presParOf" srcId="{48B27272-CFDF-CE41-A88D-F5439D8150B1}" destId="{AD9941CF-8BBD-644D-B380-3C9AEFB89BC8}" srcOrd="8" destOrd="0" presId="urn:microsoft.com/office/officeart/2005/8/layout/list1"/>
    <dgm:cxn modelId="{045BCEAF-80DD-E040-B8C2-9B0FFC963ABB}" type="presParOf" srcId="{AD9941CF-8BBD-644D-B380-3C9AEFB89BC8}" destId="{4A38446E-7F93-2142-B635-DC9286ACB3DE}" srcOrd="0" destOrd="0" presId="urn:microsoft.com/office/officeart/2005/8/layout/list1"/>
    <dgm:cxn modelId="{D649BCB1-F348-AE42-A587-824833408F8A}" type="presParOf" srcId="{AD9941CF-8BBD-644D-B380-3C9AEFB89BC8}" destId="{D1C27408-3121-2143-80C9-4A5860643384}" srcOrd="1" destOrd="0" presId="urn:microsoft.com/office/officeart/2005/8/layout/list1"/>
    <dgm:cxn modelId="{201404D4-957E-CB4C-85F1-242C7C559F6F}" type="presParOf" srcId="{48B27272-CFDF-CE41-A88D-F5439D8150B1}" destId="{E67F4892-66DE-9E4F-B0A4-C16C265634D9}" srcOrd="9" destOrd="0" presId="urn:microsoft.com/office/officeart/2005/8/layout/list1"/>
    <dgm:cxn modelId="{3918BAA7-2CAE-F14E-9F73-8F2ECB3C6CD5}" type="presParOf" srcId="{48B27272-CFDF-CE41-A88D-F5439D8150B1}" destId="{DB740DF1-751B-9C4C-8C0A-1CCC803306BE}" srcOrd="10" destOrd="0" presId="urn:microsoft.com/office/officeart/2005/8/layout/list1"/>
    <dgm:cxn modelId="{54B57B2B-3CDE-5843-BE52-A4ABF872DFA1}" type="presParOf" srcId="{48B27272-CFDF-CE41-A88D-F5439D8150B1}" destId="{8D7ACCB5-6665-2948-8EF1-DC64D8A84253}" srcOrd="11" destOrd="0" presId="urn:microsoft.com/office/officeart/2005/8/layout/list1"/>
    <dgm:cxn modelId="{DE40D970-A316-D54A-8A3C-61E18D0BB199}" type="presParOf" srcId="{48B27272-CFDF-CE41-A88D-F5439D8150B1}" destId="{607FA01B-E44A-9A4A-B28F-81C60D12922F}" srcOrd="12" destOrd="0" presId="urn:microsoft.com/office/officeart/2005/8/layout/list1"/>
    <dgm:cxn modelId="{F3C141FC-618D-4742-973A-FE5027DA1308}" type="presParOf" srcId="{607FA01B-E44A-9A4A-B28F-81C60D12922F}" destId="{45B21288-1C0D-1443-9D7D-DBD6DEE90F81}" srcOrd="0" destOrd="0" presId="urn:microsoft.com/office/officeart/2005/8/layout/list1"/>
    <dgm:cxn modelId="{0E1F6672-B744-0C41-A338-B01C71292154}" type="presParOf" srcId="{607FA01B-E44A-9A4A-B28F-81C60D12922F}" destId="{F97CF726-76BC-304C-9A56-AF38128929C0}" srcOrd="1" destOrd="0" presId="urn:microsoft.com/office/officeart/2005/8/layout/list1"/>
    <dgm:cxn modelId="{7628D247-E693-DB4E-9011-9DBCD21C12FF}" type="presParOf" srcId="{48B27272-CFDF-CE41-A88D-F5439D8150B1}" destId="{BD0DC708-9ED2-6649-9D75-3545E172D9B8}" srcOrd="13" destOrd="0" presId="urn:microsoft.com/office/officeart/2005/8/layout/list1"/>
    <dgm:cxn modelId="{26EE3B82-56C8-A04B-AC7F-F53822D0C416}" type="presParOf" srcId="{48B27272-CFDF-CE41-A88D-F5439D8150B1}" destId="{70211136-F64E-6640-8B03-DCF4FADDA8BA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187D66-D8AC-4550-AE83-BE03FD1C855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63829F-5311-4B54-BF4D-DD43B03C8CB6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Dépendances à long terme</a:t>
          </a:r>
          <a:r>
            <a:rPr lang="fr-FR" b="0" i="0"/>
            <a:t>: Les RNNs oublient les anciens états; les Transformers les capturent avec l'attention.</a:t>
          </a:r>
          <a:endParaRPr lang="en-US"/>
        </a:p>
      </dgm:t>
    </dgm:pt>
    <dgm:pt modelId="{2B5C19CA-657B-432A-BCAC-51F58BAE3DB1}" type="parTrans" cxnId="{D4F08F33-9C8A-4032-808E-8CC161662220}">
      <dgm:prSet/>
      <dgm:spPr/>
      <dgm:t>
        <a:bodyPr/>
        <a:lstStyle/>
        <a:p>
          <a:endParaRPr lang="en-US"/>
        </a:p>
      </dgm:t>
    </dgm:pt>
    <dgm:pt modelId="{426C6813-EF11-40D4-A050-55C738CFA98D}" type="sibTrans" cxnId="{D4F08F33-9C8A-4032-808E-8CC161662220}">
      <dgm:prSet/>
      <dgm:spPr/>
      <dgm:t>
        <a:bodyPr/>
        <a:lstStyle/>
        <a:p>
          <a:endParaRPr lang="en-US"/>
        </a:p>
      </dgm:t>
    </dgm:pt>
    <dgm:pt modelId="{7F5C89CF-CE60-4284-859D-6396D2CF2C4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Parallélisation</a:t>
          </a:r>
          <a:r>
            <a:rPr lang="fr-FR" b="0" i="0"/>
            <a:t>: Les RNNs sont séquentiels, tandis que les Transformers traitent les données simultanément.</a:t>
          </a:r>
          <a:endParaRPr lang="en-US"/>
        </a:p>
      </dgm:t>
    </dgm:pt>
    <dgm:pt modelId="{F9AF60C9-69CA-4A8B-8911-35391BC84152}" type="parTrans" cxnId="{C50B09F1-BE3F-4D46-A389-82D98A2FDFE7}">
      <dgm:prSet/>
      <dgm:spPr/>
      <dgm:t>
        <a:bodyPr/>
        <a:lstStyle/>
        <a:p>
          <a:endParaRPr lang="en-US"/>
        </a:p>
      </dgm:t>
    </dgm:pt>
    <dgm:pt modelId="{33B4C938-DF8A-4C14-AEFC-6415210299A5}" type="sibTrans" cxnId="{C50B09F1-BE3F-4D46-A389-82D98A2FDFE7}">
      <dgm:prSet/>
      <dgm:spPr/>
      <dgm:t>
        <a:bodyPr/>
        <a:lstStyle/>
        <a:p>
          <a:endParaRPr lang="en-US"/>
        </a:p>
      </dgm:t>
    </dgm:pt>
    <dgm:pt modelId="{AFF3B5DA-4DFC-409F-A82B-E173627190B1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/>
            <a:t>Efficacité</a:t>
          </a:r>
          <a:r>
            <a:rPr lang="fr-FR" b="0" i="0"/>
            <a:t>: la parallélisation permet aux transformers d’être entrainé rapidement</a:t>
          </a:r>
          <a:endParaRPr lang="en-US"/>
        </a:p>
      </dgm:t>
    </dgm:pt>
    <dgm:pt modelId="{C6F407B0-B604-4860-9C9D-0B84F8AAE18A}" type="parTrans" cxnId="{8E731439-7455-4515-85AB-32F0687DADEC}">
      <dgm:prSet/>
      <dgm:spPr/>
      <dgm:t>
        <a:bodyPr/>
        <a:lstStyle/>
        <a:p>
          <a:endParaRPr lang="en-US"/>
        </a:p>
      </dgm:t>
    </dgm:pt>
    <dgm:pt modelId="{58E9018A-EBA7-4928-B214-65C0494DD885}" type="sibTrans" cxnId="{8E731439-7455-4515-85AB-32F0687DADEC}">
      <dgm:prSet/>
      <dgm:spPr/>
      <dgm:t>
        <a:bodyPr/>
        <a:lstStyle/>
        <a:p>
          <a:endParaRPr lang="en-US"/>
        </a:p>
      </dgm:t>
    </dgm:pt>
    <dgm:pt modelId="{89560A3E-41FA-49A4-8DA7-4AB5EFA07C45}" type="pres">
      <dgm:prSet presAssocID="{F8187D66-D8AC-4550-AE83-BE03FD1C8557}" presName="root" presStyleCnt="0">
        <dgm:presLayoutVars>
          <dgm:dir/>
          <dgm:resizeHandles val="exact"/>
        </dgm:presLayoutVars>
      </dgm:prSet>
      <dgm:spPr/>
    </dgm:pt>
    <dgm:pt modelId="{FC202205-9EF9-4C99-8B64-4D06EAFA0B44}" type="pres">
      <dgm:prSet presAssocID="{E563829F-5311-4B54-BF4D-DD43B03C8CB6}" presName="compNode" presStyleCnt="0"/>
      <dgm:spPr/>
    </dgm:pt>
    <dgm:pt modelId="{D21DBE60-A24D-40B7-B4B3-FD3047F0EEC3}" type="pres">
      <dgm:prSet presAssocID="{E563829F-5311-4B54-BF4D-DD43B03C8CB6}" presName="bgRect" presStyleLbl="bgShp" presStyleIdx="0" presStyleCnt="3"/>
      <dgm:spPr/>
    </dgm:pt>
    <dgm:pt modelId="{01346086-54C0-40AE-93F5-7246134222A0}" type="pres">
      <dgm:prSet presAssocID="{E563829F-5311-4B54-BF4D-DD43B03C8C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B0D29042-36C2-4C09-A1DB-339104D8FFE2}" type="pres">
      <dgm:prSet presAssocID="{E563829F-5311-4B54-BF4D-DD43B03C8CB6}" presName="spaceRect" presStyleCnt="0"/>
      <dgm:spPr/>
    </dgm:pt>
    <dgm:pt modelId="{A67DA6B9-E074-4A1C-87E4-415A9DC1E1EC}" type="pres">
      <dgm:prSet presAssocID="{E563829F-5311-4B54-BF4D-DD43B03C8CB6}" presName="parTx" presStyleLbl="revTx" presStyleIdx="0" presStyleCnt="3">
        <dgm:presLayoutVars>
          <dgm:chMax val="0"/>
          <dgm:chPref val="0"/>
        </dgm:presLayoutVars>
      </dgm:prSet>
      <dgm:spPr/>
    </dgm:pt>
    <dgm:pt modelId="{A367FB63-5240-4AD6-9D68-3ACC8239088F}" type="pres">
      <dgm:prSet presAssocID="{426C6813-EF11-40D4-A050-55C738CFA98D}" presName="sibTrans" presStyleCnt="0"/>
      <dgm:spPr/>
    </dgm:pt>
    <dgm:pt modelId="{107434C3-5DCF-464B-9F9C-F89758BE7FC5}" type="pres">
      <dgm:prSet presAssocID="{7F5C89CF-CE60-4284-859D-6396D2CF2C43}" presName="compNode" presStyleCnt="0"/>
      <dgm:spPr/>
    </dgm:pt>
    <dgm:pt modelId="{01F3B894-F70E-482A-AF74-2427E3A7E896}" type="pres">
      <dgm:prSet presAssocID="{7F5C89CF-CE60-4284-859D-6396D2CF2C43}" presName="bgRect" presStyleLbl="bgShp" presStyleIdx="1" presStyleCnt="3"/>
      <dgm:spPr/>
    </dgm:pt>
    <dgm:pt modelId="{67131CB8-4314-4BAC-985F-6E8D2A49FF5D}" type="pres">
      <dgm:prSet presAssocID="{7F5C89CF-CE60-4284-859D-6396D2CF2C4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éconnecté"/>
        </a:ext>
      </dgm:extLst>
    </dgm:pt>
    <dgm:pt modelId="{1753848C-9EA5-42CB-838D-12E0C63A0938}" type="pres">
      <dgm:prSet presAssocID="{7F5C89CF-CE60-4284-859D-6396D2CF2C43}" presName="spaceRect" presStyleCnt="0"/>
      <dgm:spPr/>
    </dgm:pt>
    <dgm:pt modelId="{63CA3671-33A3-4C91-9FCE-636B0347EFB5}" type="pres">
      <dgm:prSet presAssocID="{7F5C89CF-CE60-4284-859D-6396D2CF2C43}" presName="parTx" presStyleLbl="revTx" presStyleIdx="1" presStyleCnt="3">
        <dgm:presLayoutVars>
          <dgm:chMax val="0"/>
          <dgm:chPref val="0"/>
        </dgm:presLayoutVars>
      </dgm:prSet>
      <dgm:spPr/>
    </dgm:pt>
    <dgm:pt modelId="{BBEC7D1D-E363-4DFB-8570-571FC86DF76F}" type="pres">
      <dgm:prSet presAssocID="{33B4C938-DF8A-4C14-AEFC-6415210299A5}" presName="sibTrans" presStyleCnt="0"/>
      <dgm:spPr/>
    </dgm:pt>
    <dgm:pt modelId="{AC3C6046-F6A7-4252-8190-F792CF2076A6}" type="pres">
      <dgm:prSet presAssocID="{AFF3B5DA-4DFC-409F-A82B-E173627190B1}" presName="compNode" presStyleCnt="0"/>
      <dgm:spPr/>
    </dgm:pt>
    <dgm:pt modelId="{BB429F6C-7513-407E-BAF2-79A290785272}" type="pres">
      <dgm:prSet presAssocID="{AFF3B5DA-4DFC-409F-A82B-E173627190B1}" presName="bgRect" presStyleLbl="bgShp" presStyleIdx="2" presStyleCnt="3"/>
      <dgm:spPr/>
    </dgm:pt>
    <dgm:pt modelId="{2B1402A7-DE78-4944-A10E-0A69A9C3ED84}" type="pres">
      <dgm:prSet presAssocID="{AFF3B5DA-4DFC-409F-A82B-E173627190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auge"/>
        </a:ext>
      </dgm:extLst>
    </dgm:pt>
    <dgm:pt modelId="{F1358452-6259-4AB4-B0CA-02C02629175F}" type="pres">
      <dgm:prSet presAssocID="{AFF3B5DA-4DFC-409F-A82B-E173627190B1}" presName="spaceRect" presStyleCnt="0"/>
      <dgm:spPr/>
    </dgm:pt>
    <dgm:pt modelId="{9D92CB2D-D742-487E-9E2B-73AA93220740}" type="pres">
      <dgm:prSet presAssocID="{AFF3B5DA-4DFC-409F-A82B-E173627190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4F08F33-9C8A-4032-808E-8CC161662220}" srcId="{F8187D66-D8AC-4550-AE83-BE03FD1C8557}" destId="{E563829F-5311-4B54-BF4D-DD43B03C8CB6}" srcOrd="0" destOrd="0" parTransId="{2B5C19CA-657B-432A-BCAC-51F58BAE3DB1}" sibTransId="{426C6813-EF11-40D4-A050-55C738CFA98D}"/>
    <dgm:cxn modelId="{8E731439-7455-4515-85AB-32F0687DADEC}" srcId="{F8187D66-D8AC-4550-AE83-BE03FD1C8557}" destId="{AFF3B5DA-4DFC-409F-A82B-E173627190B1}" srcOrd="2" destOrd="0" parTransId="{C6F407B0-B604-4860-9C9D-0B84F8AAE18A}" sibTransId="{58E9018A-EBA7-4928-B214-65C0494DD885}"/>
    <dgm:cxn modelId="{52771260-2C2B-4A4C-935B-CB048642AC06}" type="presOf" srcId="{E563829F-5311-4B54-BF4D-DD43B03C8CB6}" destId="{A67DA6B9-E074-4A1C-87E4-415A9DC1E1EC}" srcOrd="0" destOrd="0" presId="urn:microsoft.com/office/officeart/2018/2/layout/IconVerticalSolidList"/>
    <dgm:cxn modelId="{EE3B0577-6CB8-402A-8B80-553FB827D7CA}" type="presOf" srcId="{AFF3B5DA-4DFC-409F-A82B-E173627190B1}" destId="{9D92CB2D-D742-487E-9E2B-73AA93220740}" srcOrd="0" destOrd="0" presId="urn:microsoft.com/office/officeart/2018/2/layout/IconVerticalSolidList"/>
    <dgm:cxn modelId="{E27EF4CC-ADFA-47A1-922F-22DD40243136}" type="presOf" srcId="{F8187D66-D8AC-4550-AE83-BE03FD1C8557}" destId="{89560A3E-41FA-49A4-8DA7-4AB5EFA07C45}" srcOrd="0" destOrd="0" presId="urn:microsoft.com/office/officeart/2018/2/layout/IconVerticalSolidList"/>
    <dgm:cxn modelId="{B6A771EB-A6A4-4DC3-A900-ACD78878E891}" type="presOf" srcId="{7F5C89CF-CE60-4284-859D-6396D2CF2C43}" destId="{63CA3671-33A3-4C91-9FCE-636B0347EFB5}" srcOrd="0" destOrd="0" presId="urn:microsoft.com/office/officeart/2018/2/layout/IconVerticalSolidList"/>
    <dgm:cxn modelId="{C50B09F1-BE3F-4D46-A389-82D98A2FDFE7}" srcId="{F8187D66-D8AC-4550-AE83-BE03FD1C8557}" destId="{7F5C89CF-CE60-4284-859D-6396D2CF2C43}" srcOrd="1" destOrd="0" parTransId="{F9AF60C9-69CA-4A8B-8911-35391BC84152}" sibTransId="{33B4C938-DF8A-4C14-AEFC-6415210299A5}"/>
    <dgm:cxn modelId="{FEAED962-8664-4DA4-8573-424254333F99}" type="presParOf" srcId="{89560A3E-41FA-49A4-8DA7-4AB5EFA07C45}" destId="{FC202205-9EF9-4C99-8B64-4D06EAFA0B44}" srcOrd="0" destOrd="0" presId="urn:microsoft.com/office/officeart/2018/2/layout/IconVerticalSolidList"/>
    <dgm:cxn modelId="{5CDE0096-30EA-41F6-B733-67251C3351ED}" type="presParOf" srcId="{FC202205-9EF9-4C99-8B64-4D06EAFA0B44}" destId="{D21DBE60-A24D-40B7-B4B3-FD3047F0EEC3}" srcOrd="0" destOrd="0" presId="urn:microsoft.com/office/officeart/2018/2/layout/IconVerticalSolidList"/>
    <dgm:cxn modelId="{54932A24-F68D-4A25-A63C-806BEBCFD75C}" type="presParOf" srcId="{FC202205-9EF9-4C99-8B64-4D06EAFA0B44}" destId="{01346086-54C0-40AE-93F5-7246134222A0}" srcOrd="1" destOrd="0" presId="urn:microsoft.com/office/officeart/2018/2/layout/IconVerticalSolidList"/>
    <dgm:cxn modelId="{AD31F7B6-DAE4-4BC5-A8C9-C087C9170A90}" type="presParOf" srcId="{FC202205-9EF9-4C99-8B64-4D06EAFA0B44}" destId="{B0D29042-36C2-4C09-A1DB-339104D8FFE2}" srcOrd="2" destOrd="0" presId="urn:microsoft.com/office/officeart/2018/2/layout/IconVerticalSolidList"/>
    <dgm:cxn modelId="{D7997E3C-0358-48B2-9364-16F5B785CD36}" type="presParOf" srcId="{FC202205-9EF9-4C99-8B64-4D06EAFA0B44}" destId="{A67DA6B9-E074-4A1C-87E4-415A9DC1E1EC}" srcOrd="3" destOrd="0" presId="urn:microsoft.com/office/officeart/2018/2/layout/IconVerticalSolidList"/>
    <dgm:cxn modelId="{7A647E86-775D-47A9-9B29-45632F85413A}" type="presParOf" srcId="{89560A3E-41FA-49A4-8DA7-4AB5EFA07C45}" destId="{A367FB63-5240-4AD6-9D68-3ACC8239088F}" srcOrd="1" destOrd="0" presId="urn:microsoft.com/office/officeart/2018/2/layout/IconVerticalSolidList"/>
    <dgm:cxn modelId="{FA11A41F-7EF0-4322-ADCE-C8F4FF4338D2}" type="presParOf" srcId="{89560A3E-41FA-49A4-8DA7-4AB5EFA07C45}" destId="{107434C3-5DCF-464B-9F9C-F89758BE7FC5}" srcOrd="2" destOrd="0" presId="urn:microsoft.com/office/officeart/2018/2/layout/IconVerticalSolidList"/>
    <dgm:cxn modelId="{B7CB9744-68B4-47DC-9DD7-643C28B8508B}" type="presParOf" srcId="{107434C3-5DCF-464B-9F9C-F89758BE7FC5}" destId="{01F3B894-F70E-482A-AF74-2427E3A7E896}" srcOrd="0" destOrd="0" presId="urn:microsoft.com/office/officeart/2018/2/layout/IconVerticalSolidList"/>
    <dgm:cxn modelId="{F576CD95-E8A7-45A8-BFAA-E282B9AA4FB5}" type="presParOf" srcId="{107434C3-5DCF-464B-9F9C-F89758BE7FC5}" destId="{67131CB8-4314-4BAC-985F-6E8D2A49FF5D}" srcOrd="1" destOrd="0" presId="urn:microsoft.com/office/officeart/2018/2/layout/IconVerticalSolidList"/>
    <dgm:cxn modelId="{66E752E8-0D8C-48CA-8A21-F290B6459A71}" type="presParOf" srcId="{107434C3-5DCF-464B-9F9C-F89758BE7FC5}" destId="{1753848C-9EA5-42CB-838D-12E0C63A0938}" srcOrd="2" destOrd="0" presId="urn:microsoft.com/office/officeart/2018/2/layout/IconVerticalSolidList"/>
    <dgm:cxn modelId="{AB628441-B06B-4E3F-9F75-3EEF22FB4BAB}" type="presParOf" srcId="{107434C3-5DCF-464B-9F9C-F89758BE7FC5}" destId="{63CA3671-33A3-4C91-9FCE-636B0347EFB5}" srcOrd="3" destOrd="0" presId="urn:microsoft.com/office/officeart/2018/2/layout/IconVerticalSolidList"/>
    <dgm:cxn modelId="{0BAAB24C-E71B-4F58-850D-211CDA39F08A}" type="presParOf" srcId="{89560A3E-41FA-49A4-8DA7-4AB5EFA07C45}" destId="{BBEC7D1D-E363-4DFB-8570-571FC86DF76F}" srcOrd="3" destOrd="0" presId="urn:microsoft.com/office/officeart/2018/2/layout/IconVerticalSolidList"/>
    <dgm:cxn modelId="{F114E172-BBCC-46C9-93AD-9A0E4CA23975}" type="presParOf" srcId="{89560A3E-41FA-49A4-8DA7-4AB5EFA07C45}" destId="{AC3C6046-F6A7-4252-8190-F792CF2076A6}" srcOrd="4" destOrd="0" presId="urn:microsoft.com/office/officeart/2018/2/layout/IconVerticalSolidList"/>
    <dgm:cxn modelId="{DD93D42F-CE7B-445A-8309-B7331F3C27E9}" type="presParOf" srcId="{AC3C6046-F6A7-4252-8190-F792CF2076A6}" destId="{BB429F6C-7513-407E-BAF2-79A290785272}" srcOrd="0" destOrd="0" presId="urn:microsoft.com/office/officeart/2018/2/layout/IconVerticalSolidList"/>
    <dgm:cxn modelId="{60F9E503-FFD4-4289-9266-EFEAF1DDFC99}" type="presParOf" srcId="{AC3C6046-F6A7-4252-8190-F792CF2076A6}" destId="{2B1402A7-DE78-4944-A10E-0A69A9C3ED84}" srcOrd="1" destOrd="0" presId="urn:microsoft.com/office/officeart/2018/2/layout/IconVerticalSolidList"/>
    <dgm:cxn modelId="{475FA164-FD7D-4C7E-B4BE-B04D5A377397}" type="presParOf" srcId="{AC3C6046-F6A7-4252-8190-F792CF2076A6}" destId="{F1358452-6259-4AB4-B0CA-02C02629175F}" srcOrd="2" destOrd="0" presId="urn:microsoft.com/office/officeart/2018/2/layout/IconVerticalSolidList"/>
    <dgm:cxn modelId="{6DD0C69D-F781-4CE8-B4BB-EBBE58D22483}" type="presParOf" srcId="{AC3C6046-F6A7-4252-8190-F792CF2076A6}" destId="{9D92CB2D-D742-487E-9E2B-73AA932207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A8675A-FAF1-4C15-8FDD-2C0E2F766E5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6D8713-7379-40FF-A9DF-07C1104FA02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/>
            <a:t>Les Transformers traitent simultanément les mots au lieu de séquentiellement.</a:t>
          </a:r>
          <a:endParaRPr lang="en-US"/>
        </a:p>
      </dgm:t>
    </dgm:pt>
    <dgm:pt modelId="{4349E3DA-9AAD-4CBE-8638-3E374DCED93F}" type="parTrans" cxnId="{F353D3B6-4834-430F-96A5-6EE38B9C7CB7}">
      <dgm:prSet/>
      <dgm:spPr/>
      <dgm:t>
        <a:bodyPr/>
        <a:lstStyle/>
        <a:p>
          <a:endParaRPr lang="en-US"/>
        </a:p>
      </dgm:t>
    </dgm:pt>
    <dgm:pt modelId="{151DE4A9-F0B1-40BA-865E-D543809ADF83}" type="sibTrans" cxnId="{F353D3B6-4834-430F-96A5-6EE38B9C7CB7}">
      <dgm:prSet/>
      <dgm:spPr/>
      <dgm:t>
        <a:bodyPr/>
        <a:lstStyle/>
        <a:p>
          <a:endParaRPr lang="en-US"/>
        </a:p>
      </dgm:t>
    </dgm:pt>
    <dgm:pt modelId="{626C72CE-8E8F-4B26-9CDB-CBB2E659BAC2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0" i="0" dirty="0"/>
            <a:t>Ils utilisent un </a:t>
          </a:r>
          <a:r>
            <a:rPr lang="fr-FR" b="1" i="0" dirty="0"/>
            <a:t>mécanisme d'attention </a:t>
          </a:r>
          <a:r>
            <a:rPr lang="fr-FR" b="0" i="0" dirty="0"/>
            <a:t>pour pondérer l'importance des mots dans une phrase.</a:t>
          </a:r>
          <a:endParaRPr lang="en-US" dirty="0"/>
        </a:p>
      </dgm:t>
    </dgm:pt>
    <dgm:pt modelId="{8D5FFCDB-A290-4638-B0B0-4C358BD55F43}" type="parTrans" cxnId="{D97FDFE9-A6E4-4984-9FC7-E959AF5F7AB6}">
      <dgm:prSet/>
      <dgm:spPr/>
      <dgm:t>
        <a:bodyPr/>
        <a:lstStyle/>
        <a:p>
          <a:endParaRPr lang="en-US"/>
        </a:p>
      </dgm:t>
    </dgm:pt>
    <dgm:pt modelId="{39FE4A47-42A4-4880-9F53-E3AFB8E03A48}" type="sibTrans" cxnId="{D97FDFE9-A6E4-4984-9FC7-E959AF5F7AB6}">
      <dgm:prSet/>
      <dgm:spPr/>
      <dgm:t>
        <a:bodyPr/>
        <a:lstStyle/>
        <a:p>
          <a:endParaRPr lang="en-US"/>
        </a:p>
      </dgm:t>
    </dgm:pt>
    <dgm:pt modelId="{76C649AF-E922-4A55-B521-31D085339FF4}" type="pres">
      <dgm:prSet presAssocID="{E3A8675A-FAF1-4C15-8FDD-2C0E2F766E5D}" presName="root" presStyleCnt="0">
        <dgm:presLayoutVars>
          <dgm:dir/>
          <dgm:resizeHandles val="exact"/>
        </dgm:presLayoutVars>
      </dgm:prSet>
      <dgm:spPr/>
    </dgm:pt>
    <dgm:pt modelId="{19B9B3DA-1CC0-4DD5-AA66-490671C1C08B}" type="pres">
      <dgm:prSet presAssocID="{756D8713-7379-40FF-A9DF-07C1104FA023}" presName="compNode" presStyleCnt="0"/>
      <dgm:spPr/>
    </dgm:pt>
    <dgm:pt modelId="{55EFE8C8-6B7D-48F6-BCF8-632DB4DC6C42}" type="pres">
      <dgm:prSet presAssocID="{756D8713-7379-40FF-A9DF-07C1104FA023}" presName="bgRect" presStyleLbl="bgShp" presStyleIdx="0" presStyleCnt="2"/>
      <dgm:spPr/>
    </dgm:pt>
    <dgm:pt modelId="{B9C8AD4A-D099-4F71-84CE-2CEF17A5006A}" type="pres">
      <dgm:prSet presAssocID="{756D8713-7379-40FF-A9DF-07C1104FA0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C657C306-F6C3-4C12-BEB5-07C41DE50554}" type="pres">
      <dgm:prSet presAssocID="{756D8713-7379-40FF-A9DF-07C1104FA023}" presName="spaceRect" presStyleCnt="0"/>
      <dgm:spPr/>
    </dgm:pt>
    <dgm:pt modelId="{694170AD-D45D-48F4-B821-0B86E2A5B4DB}" type="pres">
      <dgm:prSet presAssocID="{756D8713-7379-40FF-A9DF-07C1104FA023}" presName="parTx" presStyleLbl="revTx" presStyleIdx="0" presStyleCnt="2">
        <dgm:presLayoutVars>
          <dgm:chMax val="0"/>
          <dgm:chPref val="0"/>
        </dgm:presLayoutVars>
      </dgm:prSet>
      <dgm:spPr/>
    </dgm:pt>
    <dgm:pt modelId="{9B1A5856-D580-479D-82D4-DD7BD08D6565}" type="pres">
      <dgm:prSet presAssocID="{151DE4A9-F0B1-40BA-865E-D543809ADF83}" presName="sibTrans" presStyleCnt="0"/>
      <dgm:spPr/>
    </dgm:pt>
    <dgm:pt modelId="{B2AE3EBC-6B44-4877-B807-4F6AAF8476FC}" type="pres">
      <dgm:prSet presAssocID="{626C72CE-8E8F-4B26-9CDB-CBB2E659BAC2}" presName="compNode" presStyleCnt="0"/>
      <dgm:spPr/>
    </dgm:pt>
    <dgm:pt modelId="{8685CEFC-3F3A-44EB-AE90-6F6D17DA80E1}" type="pres">
      <dgm:prSet presAssocID="{626C72CE-8E8F-4B26-9CDB-CBB2E659BAC2}" presName="bgRect" presStyleLbl="bgShp" presStyleIdx="1" presStyleCnt="2"/>
      <dgm:spPr/>
    </dgm:pt>
    <dgm:pt modelId="{1F3406D8-383B-459C-B3D8-FBEE3E05C89A}" type="pres">
      <dgm:prSet presAssocID="{626C72CE-8E8F-4B26-9CDB-CBB2E659BAC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ations"/>
        </a:ext>
      </dgm:extLst>
    </dgm:pt>
    <dgm:pt modelId="{AE60A381-959F-444C-9BA9-47B8882C8210}" type="pres">
      <dgm:prSet presAssocID="{626C72CE-8E8F-4B26-9CDB-CBB2E659BAC2}" presName="spaceRect" presStyleCnt="0"/>
      <dgm:spPr/>
    </dgm:pt>
    <dgm:pt modelId="{96BE357B-A4D5-492D-8892-1F2FDF1427C9}" type="pres">
      <dgm:prSet presAssocID="{626C72CE-8E8F-4B26-9CDB-CBB2E659BAC2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72C3717-4BA5-7A42-A3E0-8A3817A3A600}" type="presOf" srcId="{E3A8675A-FAF1-4C15-8FDD-2C0E2F766E5D}" destId="{76C649AF-E922-4A55-B521-31D085339FF4}" srcOrd="0" destOrd="0" presId="urn:microsoft.com/office/officeart/2018/2/layout/IconVerticalSolidList"/>
    <dgm:cxn modelId="{217A687D-0D1E-1F4E-A6F7-22778806031B}" type="presOf" srcId="{626C72CE-8E8F-4B26-9CDB-CBB2E659BAC2}" destId="{96BE357B-A4D5-492D-8892-1F2FDF1427C9}" srcOrd="0" destOrd="0" presId="urn:microsoft.com/office/officeart/2018/2/layout/IconVerticalSolidList"/>
    <dgm:cxn modelId="{F353D3B6-4834-430F-96A5-6EE38B9C7CB7}" srcId="{E3A8675A-FAF1-4C15-8FDD-2C0E2F766E5D}" destId="{756D8713-7379-40FF-A9DF-07C1104FA023}" srcOrd="0" destOrd="0" parTransId="{4349E3DA-9AAD-4CBE-8638-3E374DCED93F}" sibTransId="{151DE4A9-F0B1-40BA-865E-D543809ADF83}"/>
    <dgm:cxn modelId="{D97FDFE9-A6E4-4984-9FC7-E959AF5F7AB6}" srcId="{E3A8675A-FAF1-4C15-8FDD-2C0E2F766E5D}" destId="{626C72CE-8E8F-4B26-9CDB-CBB2E659BAC2}" srcOrd="1" destOrd="0" parTransId="{8D5FFCDB-A290-4638-B0B0-4C358BD55F43}" sibTransId="{39FE4A47-42A4-4880-9F53-E3AFB8E03A48}"/>
    <dgm:cxn modelId="{35ABE3F2-F89B-1646-9E73-4D9853F4AEDA}" type="presOf" srcId="{756D8713-7379-40FF-A9DF-07C1104FA023}" destId="{694170AD-D45D-48F4-B821-0B86E2A5B4DB}" srcOrd="0" destOrd="0" presId="urn:microsoft.com/office/officeart/2018/2/layout/IconVerticalSolidList"/>
    <dgm:cxn modelId="{5460EEFF-8690-CF46-B015-142963BE219B}" type="presParOf" srcId="{76C649AF-E922-4A55-B521-31D085339FF4}" destId="{19B9B3DA-1CC0-4DD5-AA66-490671C1C08B}" srcOrd="0" destOrd="0" presId="urn:microsoft.com/office/officeart/2018/2/layout/IconVerticalSolidList"/>
    <dgm:cxn modelId="{833F106F-7B3E-9247-8685-C0B189FE0A15}" type="presParOf" srcId="{19B9B3DA-1CC0-4DD5-AA66-490671C1C08B}" destId="{55EFE8C8-6B7D-48F6-BCF8-632DB4DC6C42}" srcOrd="0" destOrd="0" presId="urn:microsoft.com/office/officeart/2018/2/layout/IconVerticalSolidList"/>
    <dgm:cxn modelId="{9951292B-22E8-ED44-A82C-FB89C4A2FB86}" type="presParOf" srcId="{19B9B3DA-1CC0-4DD5-AA66-490671C1C08B}" destId="{B9C8AD4A-D099-4F71-84CE-2CEF17A5006A}" srcOrd="1" destOrd="0" presId="urn:microsoft.com/office/officeart/2018/2/layout/IconVerticalSolidList"/>
    <dgm:cxn modelId="{B8A3E179-268C-A844-B5E1-2BB1F987E570}" type="presParOf" srcId="{19B9B3DA-1CC0-4DD5-AA66-490671C1C08B}" destId="{C657C306-F6C3-4C12-BEB5-07C41DE50554}" srcOrd="2" destOrd="0" presId="urn:microsoft.com/office/officeart/2018/2/layout/IconVerticalSolidList"/>
    <dgm:cxn modelId="{8D46F2FB-D74F-5543-8D58-B400EEE75A25}" type="presParOf" srcId="{19B9B3DA-1CC0-4DD5-AA66-490671C1C08B}" destId="{694170AD-D45D-48F4-B821-0B86E2A5B4DB}" srcOrd="3" destOrd="0" presId="urn:microsoft.com/office/officeart/2018/2/layout/IconVerticalSolidList"/>
    <dgm:cxn modelId="{829FA727-4141-9C40-A21A-2E50ABAC8B15}" type="presParOf" srcId="{76C649AF-E922-4A55-B521-31D085339FF4}" destId="{9B1A5856-D580-479D-82D4-DD7BD08D6565}" srcOrd="1" destOrd="0" presId="urn:microsoft.com/office/officeart/2018/2/layout/IconVerticalSolidList"/>
    <dgm:cxn modelId="{B033E0ED-EF1F-9B45-9188-4761898DD744}" type="presParOf" srcId="{76C649AF-E922-4A55-B521-31D085339FF4}" destId="{B2AE3EBC-6B44-4877-B807-4F6AAF8476FC}" srcOrd="2" destOrd="0" presId="urn:microsoft.com/office/officeart/2018/2/layout/IconVerticalSolidList"/>
    <dgm:cxn modelId="{AF817EEB-BCCF-6840-8367-55825CFD4A3A}" type="presParOf" srcId="{B2AE3EBC-6B44-4877-B807-4F6AAF8476FC}" destId="{8685CEFC-3F3A-44EB-AE90-6F6D17DA80E1}" srcOrd="0" destOrd="0" presId="urn:microsoft.com/office/officeart/2018/2/layout/IconVerticalSolidList"/>
    <dgm:cxn modelId="{33A72846-B58C-5545-8B9D-4FD12C8DBFD0}" type="presParOf" srcId="{B2AE3EBC-6B44-4877-B807-4F6AAF8476FC}" destId="{1F3406D8-383B-459C-B3D8-FBEE3E05C89A}" srcOrd="1" destOrd="0" presId="urn:microsoft.com/office/officeart/2018/2/layout/IconVerticalSolidList"/>
    <dgm:cxn modelId="{6624E118-E40F-9841-93AE-E61F3732F453}" type="presParOf" srcId="{B2AE3EBC-6B44-4877-B807-4F6AAF8476FC}" destId="{AE60A381-959F-444C-9BA9-47B8882C8210}" srcOrd="2" destOrd="0" presId="urn:microsoft.com/office/officeart/2018/2/layout/IconVerticalSolidList"/>
    <dgm:cxn modelId="{972A4014-D2B6-B04D-8E04-FBAADD09F8BF}" type="presParOf" srcId="{B2AE3EBC-6B44-4877-B807-4F6AAF8476FC}" destId="{96BE357B-A4D5-492D-8892-1F2FDF1427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D8934-F1AE-6343-976A-BA5BD7CA949A}">
      <dsp:nvSpPr>
        <dsp:cNvPr id="0" name=""/>
        <dsp:cNvSpPr/>
      </dsp:nvSpPr>
      <dsp:spPr>
        <a:xfrm>
          <a:off x="0" y="1009830"/>
          <a:ext cx="6900512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67F3F-B1FD-7747-B4DE-E4B13CB61B9A}">
      <dsp:nvSpPr>
        <dsp:cNvPr id="0" name=""/>
        <dsp:cNvSpPr/>
      </dsp:nvSpPr>
      <dsp:spPr>
        <a:xfrm>
          <a:off x="345025" y="655590"/>
          <a:ext cx="4830358" cy="7084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Historique et contexte</a:t>
          </a:r>
          <a:endParaRPr lang="en-US" sz="2400" kern="1200"/>
        </a:p>
      </dsp:txBody>
      <dsp:txXfrm>
        <a:off x="379610" y="690175"/>
        <a:ext cx="4761188" cy="639310"/>
      </dsp:txXfrm>
    </dsp:sp>
    <dsp:sp modelId="{A1D0A8B4-7281-4041-B374-73A61B305840}">
      <dsp:nvSpPr>
        <dsp:cNvPr id="0" name=""/>
        <dsp:cNvSpPr/>
      </dsp:nvSpPr>
      <dsp:spPr>
        <a:xfrm>
          <a:off x="0" y="2098470"/>
          <a:ext cx="6900512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46F06-826B-5946-A73F-1F5F0936A885}">
      <dsp:nvSpPr>
        <dsp:cNvPr id="0" name=""/>
        <dsp:cNvSpPr/>
      </dsp:nvSpPr>
      <dsp:spPr>
        <a:xfrm>
          <a:off x="787093" y="1744230"/>
          <a:ext cx="4830358" cy="70848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Rappel des concepts de base</a:t>
          </a:r>
          <a:endParaRPr lang="en-US" sz="2400" kern="1200" dirty="0"/>
        </a:p>
      </dsp:txBody>
      <dsp:txXfrm>
        <a:off x="821678" y="1778815"/>
        <a:ext cx="4761188" cy="639310"/>
      </dsp:txXfrm>
    </dsp:sp>
    <dsp:sp modelId="{DB740DF1-751B-9C4C-8C0A-1CCC803306BE}">
      <dsp:nvSpPr>
        <dsp:cNvPr id="0" name=""/>
        <dsp:cNvSpPr/>
      </dsp:nvSpPr>
      <dsp:spPr>
        <a:xfrm>
          <a:off x="0" y="3187110"/>
          <a:ext cx="6900512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27408-3121-2143-80C9-4A5860643384}">
      <dsp:nvSpPr>
        <dsp:cNvPr id="0" name=""/>
        <dsp:cNvSpPr/>
      </dsp:nvSpPr>
      <dsp:spPr>
        <a:xfrm>
          <a:off x="345025" y="2832870"/>
          <a:ext cx="4830358" cy="70848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/>
            <a:t>Principe de base des Transformers</a:t>
          </a:r>
          <a:endParaRPr lang="en-US" sz="2400" kern="1200"/>
        </a:p>
      </dsp:txBody>
      <dsp:txXfrm>
        <a:off x="379610" y="2867455"/>
        <a:ext cx="4761188" cy="639310"/>
      </dsp:txXfrm>
    </dsp:sp>
    <dsp:sp modelId="{70211136-F64E-6640-8B03-DCF4FADDA8BA}">
      <dsp:nvSpPr>
        <dsp:cNvPr id="0" name=""/>
        <dsp:cNvSpPr/>
      </dsp:nvSpPr>
      <dsp:spPr>
        <a:xfrm>
          <a:off x="0" y="4275750"/>
          <a:ext cx="6900512" cy="604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CF726-76BC-304C-9A56-AF38128929C0}">
      <dsp:nvSpPr>
        <dsp:cNvPr id="0" name=""/>
        <dsp:cNvSpPr/>
      </dsp:nvSpPr>
      <dsp:spPr>
        <a:xfrm>
          <a:off x="345025" y="3921510"/>
          <a:ext cx="4830358" cy="7084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Quiz</a:t>
          </a:r>
          <a:endParaRPr lang="en-US" sz="2400" kern="1200" dirty="0"/>
        </a:p>
      </dsp:txBody>
      <dsp:txXfrm>
        <a:off x="379610" y="3956095"/>
        <a:ext cx="4761188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DBE60-A24D-40B7-B4B3-FD3047F0EEC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46086-54C0-40AE-93F5-7246134222A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DA6B9-E074-4A1C-87E4-415A9DC1E1E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Dépendances à long terme</a:t>
          </a:r>
          <a:r>
            <a:rPr lang="fr-FR" sz="2500" b="0" i="0" kern="1200"/>
            <a:t>: Les RNNs oublient les anciens états; les Transformers les capturent avec l'attention.</a:t>
          </a:r>
          <a:endParaRPr lang="en-US" sz="2500" kern="1200"/>
        </a:p>
      </dsp:txBody>
      <dsp:txXfrm>
        <a:off x="1435590" y="531"/>
        <a:ext cx="9080009" cy="1242935"/>
      </dsp:txXfrm>
    </dsp:sp>
    <dsp:sp modelId="{01F3B894-F70E-482A-AF74-2427E3A7E89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131CB8-4314-4BAC-985F-6E8D2A49FF5D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A3671-33A3-4C91-9FCE-636B0347EFB5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Parallélisation</a:t>
          </a:r>
          <a:r>
            <a:rPr lang="fr-FR" sz="2500" b="0" i="0" kern="1200"/>
            <a:t>: Les RNNs sont séquentiels, tandis que les Transformers traitent les données simultanément.</a:t>
          </a:r>
          <a:endParaRPr lang="en-US" sz="2500" kern="1200"/>
        </a:p>
      </dsp:txBody>
      <dsp:txXfrm>
        <a:off x="1435590" y="1554201"/>
        <a:ext cx="9080009" cy="1242935"/>
      </dsp:txXfrm>
    </dsp:sp>
    <dsp:sp modelId="{BB429F6C-7513-407E-BAF2-79A290785272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1402A7-DE78-4944-A10E-0A69A9C3ED84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2CB2D-D742-487E-9E2B-73AA9322074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Efficacité</a:t>
          </a:r>
          <a:r>
            <a:rPr lang="fr-FR" sz="2500" b="0" i="0" kern="1200"/>
            <a:t>: la parallélisation permet aux transformers d’être entrainé rapidement</a:t>
          </a:r>
          <a:endParaRPr lang="en-US" sz="2500" kern="1200"/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EFE8C8-6B7D-48F6-BCF8-632DB4DC6C42}">
      <dsp:nvSpPr>
        <dsp:cNvPr id="0" name=""/>
        <dsp:cNvSpPr/>
      </dsp:nvSpPr>
      <dsp:spPr>
        <a:xfrm>
          <a:off x="0" y="576529"/>
          <a:ext cx="5967490" cy="1064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8AD4A-D099-4F71-84CE-2CEF17A5006A}">
      <dsp:nvSpPr>
        <dsp:cNvPr id="0" name=""/>
        <dsp:cNvSpPr/>
      </dsp:nvSpPr>
      <dsp:spPr>
        <a:xfrm>
          <a:off x="321969" y="816010"/>
          <a:ext cx="585398" cy="585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4170AD-D45D-48F4-B821-0B86E2A5B4DB}">
      <dsp:nvSpPr>
        <dsp:cNvPr id="0" name=""/>
        <dsp:cNvSpPr/>
      </dsp:nvSpPr>
      <dsp:spPr>
        <a:xfrm>
          <a:off x="1229337" y="576529"/>
          <a:ext cx="4738152" cy="106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45" tIns="112645" rIns="112645" bIns="11264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/>
            <a:t>Les Transformers traitent simultanément les mots au lieu de séquentiellement.</a:t>
          </a:r>
          <a:endParaRPr lang="en-US" sz="1800" kern="1200"/>
        </a:p>
      </dsp:txBody>
      <dsp:txXfrm>
        <a:off x="1229337" y="576529"/>
        <a:ext cx="4738152" cy="1064361"/>
      </dsp:txXfrm>
    </dsp:sp>
    <dsp:sp modelId="{8685CEFC-3F3A-44EB-AE90-6F6D17DA80E1}">
      <dsp:nvSpPr>
        <dsp:cNvPr id="0" name=""/>
        <dsp:cNvSpPr/>
      </dsp:nvSpPr>
      <dsp:spPr>
        <a:xfrm>
          <a:off x="0" y="1906981"/>
          <a:ext cx="5967490" cy="1064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3406D8-383B-459C-B3D8-FBEE3E05C89A}">
      <dsp:nvSpPr>
        <dsp:cNvPr id="0" name=""/>
        <dsp:cNvSpPr/>
      </dsp:nvSpPr>
      <dsp:spPr>
        <a:xfrm>
          <a:off x="321969" y="2146462"/>
          <a:ext cx="585398" cy="585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E357B-A4D5-492D-8892-1F2FDF1427C9}">
      <dsp:nvSpPr>
        <dsp:cNvPr id="0" name=""/>
        <dsp:cNvSpPr/>
      </dsp:nvSpPr>
      <dsp:spPr>
        <a:xfrm>
          <a:off x="1229337" y="1906981"/>
          <a:ext cx="4738152" cy="10643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45" tIns="112645" rIns="112645" bIns="11264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b="0" i="0" kern="1200" dirty="0"/>
            <a:t>Ils utilisent un </a:t>
          </a:r>
          <a:r>
            <a:rPr lang="fr-FR" sz="1800" b="1" i="0" kern="1200" dirty="0"/>
            <a:t>mécanisme d'attention </a:t>
          </a:r>
          <a:r>
            <a:rPr lang="fr-FR" sz="1800" b="0" i="0" kern="1200" dirty="0"/>
            <a:t>pour pondérer l'importance des mots dans une phrase.</a:t>
          </a:r>
          <a:endParaRPr lang="en-US" sz="1800" kern="1200" dirty="0"/>
        </a:p>
      </dsp:txBody>
      <dsp:txXfrm>
        <a:off x="1229337" y="1906981"/>
        <a:ext cx="4738152" cy="10643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BE2704-4CC8-A108-C633-2BCB73766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19FDE3D-EA40-8241-BF7F-3BD7B5024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6B8B2C-C6EC-BF51-26CE-10294C5A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A432F-33B7-E969-352C-AE5920EB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7DEADF-AC31-7299-4C4B-4E61E506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080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D1722-3371-E742-A9B5-41C7FBFB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69394E-0B00-9051-5F64-99E2C72EF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6E06FF-A73A-3707-14D1-344E7483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87596E-78B4-3AEA-BF90-6CAC86F27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BD9D67-E37D-AA38-D58F-9E702292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273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F6676D-BCB8-568D-38FC-7411D5A41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CFED25-3DE7-5F66-77ED-7040E24E5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293822-520B-AAD2-A7D0-C8A03DE6D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F65D197-3473-1ADF-C6C0-3975BA7D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BB9ABB-B06A-F4A5-227D-E2248362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01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DAEDB5-9465-B95B-00D8-7B0C2AE3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D392FE-09F7-756B-2116-455B814FB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BB055-C971-1A3F-C5E6-8D8FA2D8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DD307-FDB5-2B76-601D-A8642F89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919B58-30D4-4788-F6C1-35149E2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9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C1D29-35AD-271B-EAD4-A25B0FE6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85495A-8121-D70E-6F47-F7C03579E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B166C5-D510-5400-8FCA-BC74E2A3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E7C5AF-0078-FC63-46FF-4571D0EE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09DF19-40AB-35BF-7C6A-CF4FE1A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18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5C3D7-8775-EEF8-2EAB-FFFECABA1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70579B-7D6D-C63F-0BDF-ACAEE96F2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DE6ABD-C2AE-17A8-AB12-DF39D9262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5FE3A5-0EFE-5317-57B2-D27C4FB8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AEA814-6DC8-3BEA-3BF7-932445C9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023FE6-2E54-8DA1-AC0A-ED1033CF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676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A62491-9FD2-52E5-702C-87163394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7BABEB-07F2-BCD1-3D66-EB0A130F1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F3E58AD-8BBC-018B-FD96-E4EB37AA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7D1275B-75FB-F607-2C14-6CEE1A367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E73BFD1-10A1-EBA7-96C1-6E1E859B7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3D59EA-FD19-17D0-3F12-BEDC5075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150E98-DBEE-A52A-0A1B-E3FC968B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913610-EF0E-1963-5CB5-D6709797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11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73F1A2-10CB-B14A-6B3E-BC8AB35BF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567DD1-845F-B7EE-A6DC-F06025C60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01B609-063E-C1F5-9870-0FBAEFFA8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A6F5A57-2AD0-A9B3-78AF-49358E85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977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0C0446-5A85-D1F3-3D2E-56718971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98AF3F-F717-0C7B-7B35-C29D5531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3B95657-5E31-96F9-F9F0-DB51EB73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9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B41DE-F85B-8EB1-578E-67E3BA441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2C83DC-88A9-8341-8CEA-53C5A65E6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7846E9-D6E4-4920-19AC-FCC96B592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E0B714-D6DF-96DF-EF7C-CE210117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89AF3A-97D4-4FFB-DE5A-B3592936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106F4F-0D77-7408-DAF3-6701DBEA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7316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16FDC-ECD5-44B5-EEA5-7A6FA6C43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B91D368-C6DA-45C8-183B-15EE07821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2FC668-49CE-1F13-F700-1748AB13B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965D7-D4F7-5B17-20AC-195E3010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121B7A4-5C0F-9576-13F1-647B86FE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580B36-A387-97E3-3ADD-0D2FF8F9C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924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A403E1-2525-F84F-625B-981676C67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0375A4-6481-6336-314B-47D2BC8C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66D7E-30C4-6A22-BE5F-A09A2F629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77BBB-CFB8-EE4F-B28D-7275E7801267}" type="datetimeFigureOut">
              <a:rPr lang="fr-FR" smtClean="0"/>
              <a:t>24/10/2023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41377E-383D-1832-E363-309481933B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AAF92E-86AC-76AE-AE7D-3996561D1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0BE83-DE29-0247-ABFB-4F6EEDE588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752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3-us-west-2.amazonaws.com/openai-assets/research-covers/language-unsupervised/language_understanding_paper.pdf" TargetMode="External"/><Relationship Id="rId2" Type="http://schemas.openxmlformats.org/officeDocument/2006/relationships/hyperlink" Target="https://proceedings.neurips.cc/paper_files/paper/2017/file/3f5ee243547dee91fbd053c1c4a845aa-Paper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995A7F-F9F9-A715-83D9-FC552C329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fr-FR" sz="9800" b="0" i="0">
                <a:effectLst/>
                <a:latin typeface="Söhne"/>
              </a:rPr>
              <a:t>À la découverte des Transformers</a:t>
            </a:r>
            <a:endParaRPr lang="fr-FR" sz="980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30D2B2-003F-751C-9D1B-4FE4CC35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fr-FR" b="0" i="0">
                <a:effectLst/>
                <a:latin typeface="Söhne"/>
              </a:rPr>
              <a:t>Guide Pour Débutants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46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23" name="Rectangle 4122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EEF0FD-91FD-3516-4DA5-1395A147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Multi-Head Attention</a:t>
            </a:r>
          </a:p>
        </p:txBody>
      </p:sp>
      <p:sp>
        <p:nvSpPr>
          <p:cNvPr id="4124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D85D9AA-66B4-8446-D4AB-50BCF26816C2}"/>
              </a:ext>
            </a:extLst>
          </p:cNvPr>
          <p:cNvSpPr txBox="1"/>
          <p:nvPr/>
        </p:nvSpPr>
        <p:spPr>
          <a:xfrm>
            <a:off x="5541263" y="457200"/>
            <a:ext cx="6007608" cy="1929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b="1" i="0" dirty="0">
                <a:effectLst/>
              </a:rPr>
              <a:t>Multi-head Attention</a:t>
            </a:r>
            <a:r>
              <a:rPr lang="en-US" sz="2200" b="0" i="0" dirty="0">
                <a:effectLst/>
              </a:rPr>
              <a:t> : Une </a:t>
            </a:r>
            <a:r>
              <a:rPr lang="en-US" sz="2200" b="0" i="0" dirty="0" err="1">
                <a:effectLst/>
              </a:rPr>
              <a:t>méthode</a:t>
            </a:r>
            <a:r>
              <a:rPr lang="en-US" sz="2200" b="0" i="0" dirty="0">
                <a:effectLst/>
              </a:rPr>
              <a:t> qui </a:t>
            </a:r>
            <a:r>
              <a:rPr lang="en-US" sz="2200" b="0" i="0" dirty="0" err="1">
                <a:effectLst/>
              </a:rPr>
              <a:t>utilise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plusieurs</a:t>
            </a:r>
            <a:r>
              <a:rPr lang="en-US" sz="2200" b="0" i="0" dirty="0">
                <a:effectLst/>
              </a:rPr>
              <a:t> "</a:t>
            </a:r>
            <a:r>
              <a:rPr lang="en-US" sz="2200" b="0" i="0" dirty="0" err="1">
                <a:effectLst/>
              </a:rPr>
              <a:t>têtes</a:t>
            </a:r>
            <a:r>
              <a:rPr lang="en-US" sz="2200" b="0" i="0" dirty="0">
                <a:effectLst/>
              </a:rPr>
              <a:t>" </a:t>
            </a:r>
            <a:r>
              <a:rPr lang="en-US" sz="2200" b="0" i="0" dirty="0" err="1">
                <a:effectLst/>
              </a:rPr>
              <a:t>d'attention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en</a:t>
            </a:r>
            <a:r>
              <a:rPr lang="en-US" sz="2200" b="0" i="0" dirty="0">
                <a:effectLst/>
              </a:rPr>
              <a:t> </a:t>
            </a:r>
            <a:r>
              <a:rPr lang="en-US" sz="2200" b="0" i="0" dirty="0" err="1">
                <a:effectLst/>
              </a:rPr>
              <a:t>parallèle</a:t>
            </a:r>
            <a:r>
              <a:rPr lang="en-US" sz="2200" b="0" i="0" dirty="0">
                <a:effectLst/>
              </a:rPr>
              <a:t> pour capturer </a:t>
            </a:r>
            <a:r>
              <a:rPr lang="en-US" sz="2200" b="0" i="0" dirty="0" err="1">
                <a:effectLst/>
              </a:rPr>
              <a:t>diverses</a:t>
            </a:r>
            <a:r>
              <a:rPr lang="en-US" sz="2200" b="0" i="0" dirty="0">
                <a:effectLst/>
              </a:rPr>
              <a:t> relations dans les </a:t>
            </a:r>
            <a:r>
              <a:rPr lang="en-US" sz="2200" b="0" i="0" dirty="0" err="1">
                <a:effectLst/>
              </a:rPr>
              <a:t>données</a:t>
            </a:r>
            <a:r>
              <a:rPr lang="en-US" sz="2200" b="0" i="0" dirty="0">
                <a:effectLst/>
              </a:rPr>
              <a:t>.</a:t>
            </a:r>
            <a:endParaRPr lang="en-US" sz="22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E3BBF9C-2EC4-C8E6-7188-D200B538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425" y="2569464"/>
            <a:ext cx="2933950" cy="367893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5932CA9-36F5-B28C-91C0-12032BAC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1835" y="2569464"/>
            <a:ext cx="5293433" cy="3678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798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893FC2-CD97-972B-4BFF-56A73CA5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 dirty="0"/>
              <a:t>Encoder dans un transformer</a:t>
            </a:r>
          </a:p>
        </p:txBody>
      </p:sp>
      <p:sp>
        <p:nvSpPr>
          <p:cNvPr id="5138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FECD89F4-647D-7251-4AB2-6DB98DF4E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fr-FR" sz="2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Encoder </a:t>
            </a:r>
            <a:r>
              <a:rPr lang="fr-FR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Composante qui convertit une séquence d'entrée en une représentation intermédiaire, en utilisant des mécanismes d'attention pour capturer le contexte.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Transformer Encoder-Decoder architecture, taken from Vaswani et al. [9]...  | Download Scientific Diagram">
            <a:extLst>
              <a:ext uri="{FF2B5EF4-FFF2-40B4-BE49-F238E27FC236}">
                <a16:creationId xmlns:a16="http://schemas.microsoft.com/office/drawing/2014/main" id="{AAC5708A-E1FC-E9DC-95B5-0E6E01CC2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2534" y="640080"/>
            <a:ext cx="453199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484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3" name="Rectangle 514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893FC2-CD97-972B-4BFF-56A73CA5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400"/>
              <a:t>Decoder</a:t>
            </a:r>
          </a:p>
        </p:txBody>
      </p:sp>
      <p:sp>
        <p:nvSpPr>
          <p:cNvPr id="514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6" name="Content Placeholder 5125">
            <a:extLst>
              <a:ext uri="{FF2B5EF4-FFF2-40B4-BE49-F238E27FC236}">
                <a16:creationId xmlns:a16="http://schemas.microsoft.com/office/drawing/2014/main" id="{E56A2AE4-659C-9A83-683F-48728480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fr-FR" sz="22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r-FR" sz="22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Decoder </a:t>
            </a:r>
            <a:r>
              <a:rPr lang="fr-FR" sz="2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(dans un Transformer)</a:t>
            </a:r>
            <a:r>
              <a:rPr lang="fr-FR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: Composante qui génère une séquence de sortie à partir de la représentation intermédiaire, utilisant l'attention pour référencer à la fois l'entrée originale et sa propre sortie précédente.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Transformer Encoder-Decoder architecture, taken from Vaswani et al. [9]...  | Download Scientific Diagram">
            <a:extLst>
              <a:ext uri="{FF2B5EF4-FFF2-40B4-BE49-F238E27FC236}">
                <a16:creationId xmlns:a16="http://schemas.microsoft.com/office/drawing/2014/main" id="{AAC5708A-E1FC-E9DC-95B5-0E6E01CC2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0158" y="640080"/>
            <a:ext cx="4531995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4114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983C2AD-D4B2-6853-49CB-C4CDE90A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fr-FR" sz="4800"/>
              <a:t>Quiz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B0229-9D23-EEC9-47D8-63481CC87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 1: 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Quel mécanisme les Transformers utilisent-ils pour traiter les informations d'une séquence ?</a:t>
            </a:r>
          </a:p>
          <a:p>
            <a:pPr marL="0" indent="0">
              <a:buNone/>
            </a:pPr>
            <a:endParaRPr lang="fr-FR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Recurrence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B. Convolution </a:t>
            </a:r>
          </a:p>
          <a:p>
            <a:pPr marL="0" indent="0">
              <a:buNone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C. Attention </a:t>
            </a:r>
          </a:p>
          <a:p>
            <a:pPr marL="0" indent="0">
              <a:buNone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D.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Pooling</a:t>
            </a:r>
            <a:endParaRPr lang="fr-FR" sz="24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67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CCA4D6B-9497-3AD8-2479-F741C74C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/>
              <a:t>Quiz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304D87-09BD-716A-96E6-A0E44E96A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 2 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Les Transformers permettent la parallélisation des opérations sur une séquence. </a:t>
            </a:r>
          </a:p>
          <a:p>
            <a:pPr marL="0" indent="0">
              <a:buNone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A. Vrai</a:t>
            </a:r>
          </a:p>
          <a:p>
            <a:pPr marL="0" indent="0">
              <a:buNone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B. Faux</a:t>
            </a:r>
          </a:p>
          <a:p>
            <a:pPr marL="0" indent="0">
              <a:buNone/>
            </a:pP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fr-FR" sz="24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 3 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Lequel des éléments suivants n'est pas une composante directe de l'architecture Transformer ? </a:t>
            </a:r>
          </a:p>
          <a:p>
            <a:pPr marL="514350" indent="-514350">
              <a:buAutoNum type="alphaUcPeriod"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Encoder </a:t>
            </a:r>
          </a:p>
          <a:p>
            <a:pPr marL="514350" indent="-514350">
              <a:buAutoNum type="alphaUcPeriod"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24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514350" indent="-514350">
              <a:buAutoNum type="alphaUcPeriod"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Vecteur de contexte </a:t>
            </a:r>
          </a:p>
          <a:p>
            <a:pPr marL="514350" indent="-514350">
              <a:buAutoNum type="alphaUcPeriod"/>
            </a:pPr>
            <a:r>
              <a:rPr lang="fr-FR" sz="24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Mécanisme d'attention à tête multiple</a:t>
            </a:r>
          </a:p>
          <a:p>
            <a:pPr marL="0" indent="0">
              <a:buNone/>
            </a:pPr>
            <a:b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02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C41DC5-5F29-75BE-A7F6-3E802FCC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r-FR" sz="5400"/>
              <a:t>Objectifs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EC83DD1-7856-3E94-2B17-4229DE8139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71702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5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0" name="Rectangle 105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BC179B-1F1B-EB57-27BD-0ABF12EA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fr-FR" sz="5200" dirty="0"/>
              <a:t>Historique et contexte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B6B0C0FC-82B9-CACE-BC66-BCE37BC9D8F8}"/>
              </a:ext>
            </a:extLst>
          </p:cNvPr>
          <p:cNvGrpSpPr/>
          <p:nvPr/>
        </p:nvGrpSpPr>
        <p:grpSpPr>
          <a:xfrm>
            <a:off x="838200" y="2260758"/>
            <a:ext cx="10515600" cy="3481071"/>
            <a:chOff x="838200" y="2260758"/>
            <a:chExt cx="10515600" cy="3481071"/>
          </a:xfrm>
        </p:grpSpPr>
        <p:sp>
          <p:nvSpPr>
            <p:cNvPr id="5" name="Connecteur droit 4">
              <a:extLst>
                <a:ext uri="{FF2B5EF4-FFF2-40B4-BE49-F238E27FC236}">
                  <a16:creationId xmlns:a16="http://schemas.microsoft.com/office/drawing/2014/main" id="{9D37850D-623E-396A-CCD1-4827E1E994C5}"/>
                </a:ext>
              </a:extLst>
            </p:cNvPr>
            <p:cNvSpPr/>
            <p:nvPr/>
          </p:nvSpPr>
          <p:spPr>
            <a:xfrm>
              <a:off x="838200" y="4001294"/>
              <a:ext cx="10515600" cy="0"/>
            </a:xfrm>
            <a:prstGeom prst="lin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9050" cap="flat" cmpd="sng" algn="ctr"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  <a:tailEnd type="triangle" w="lg" len="lg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" name="Larme 5">
              <a:extLst>
                <a:ext uri="{FF2B5EF4-FFF2-40B4-BE49-F238E27FC236}">
                  <a16:creationId xmlns:a16="http://schemas.microsoft.com/office/drawing/2014/main" id="{C816F15B-37D7-AF25-E863-592DD431F4F4}"/>
                </a:ext>
              </a:extLst>
            </p:cNvPr>
            <p:cNvSpPr/>
            <p:nvPr/>
          </p:nvSpPr>
          <p:spPr>
            <a:xfrm rot="8100000">
              <a:off x="907283" y="2336973"/>
              <a:ext cx="300110" cy="300110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F3E7B11-3530-2005-3095-29BEF7748757}"/>
                </a:ext>
              </a:extLst>
            </p:cNvPr>
            <p:cNvSpPr/>
            <p:nvPr/>
          </p:nvSpPr>
          <p:spPr>
            <a:xfrm>
              <a:off x="940623" y="2370312"/>
              <a:ext cx="233430" cy="23343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7E157AC-A44E-AE0A-1EDE-B0EED3FA323A}"/>
                </a:ext>
              </a:extLst>
            </p:cNvPr>
            <p:cNvSpPr/>
            <p:nvPr/>
          </p:nvSpPr>
          <p:spPr>
            <a:xfrm>
              <a:off x="1269548" y="2713297"/>
              <a:ext cx="1491057" cy="1287996"/>
            </a:xfrm>
            <a:custGeom>
              <a:avLst/>
              <a:gdLst>
                <a:gd name="connsiteX0" fmla="*/ 0 w 1491057"/>
                <a:gd name="connsiteY0" fmla="*/ 0 h 1287996"/>
                <a:gd name="connsiteX1" fmla="*/ 1491057 w 1491057"/>
                <a:gd name="connsiteY1" fmla="*/ 0 h 1287996"/>
                <a:gd name="connsiteX2" fmla="*/ 1491057 w 1491057"/>
                <a:gd name="connsiteY2" fmla="*/ 1287996 h 1287996"/>
                <a:gd name="connsiteX3" fmla="*/ 0 w 1491057"/>
                <a:gd name="connsiteY3" fmla="*/ 1287996 h 1287996"/>
                <a:gd name="connsiteX4" fmla="*/ 0 w 1491057"/>
                <a:gd name="connsiteY4" fmla="*/ 0 h 1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1287996">
                  <a:moveTo>
                    <a:pt x="0" y="0"/>
                  </a:moveTo>
                  <a:lnTo>
                    <a:pt x="1491057" y="0"/>
                  </a:lnTo>
                  <a:lnTo>
                    <a:pt x="1491057" y="1287996"/>
                  </a:lnTo>
                  <a:lnTo>
                    <a:pt x="0" y="1287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RNN</a:t>
              </a:r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5FBEECDE-04FC-0B1B-1E21-C1FE33E6BC4A}"/>
                </a:ext>
              </a:extLst>
            </p:cNvPr>
            <p:cNvSpPr/>
            <p:nvPr/>
          </p:nvSpPr>
          <p:spPr>
            <a:xfrm>
              <a:off x="1269548" y="2260758"/>
              <a:ext cx="1491057" cy="452539"/>
            </a:xfrm>
            <a:custGeom>
              <a:avLst/>
              <a:gdLst>
                <a:gd name="connsiteX0" fmla="*/ 0 w 1491057"/>
                <a:gd name="connsiteY0" fmla="*/ 0 h 452539"/>
                <a:gd name="connsiteX1" fmla="*/ 1491057 w 1491057"/>
                <a:gd name="connsiteY1" fmla="*/ 0 h 452539"/>
                <a:gd name="connsiteX2" fmla="*/ 1491057 w 1491057"/>
                <a:gd name="connsiteY2" fmla="*/ 452539 h 452539"/>
                <a:gd name="connsiteX3" fmla="*/ 0 w 1491057"/>
                <a:gd name="connsiteY3" fmla="*/ 452539 h 452539"/>
                <a:gd name="connsiteX4" fmla="*/ 0 w 1491057"/>
                <a:gd name="connsiteY4" fmla="*/ 0 h 4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452539">
                  <a:moveTo>
                    <a:pt x="0" y="0"/>
                  </a:moveTo>
                  <a:lnTo>
                    <a:pt x="1491057" y="0"/>
                  </a:lnTo>
                  <a:lnTo>
                    <a:pt x="1491057" y="452539"/>
                  </a:lnTo>
                  <a:lnTo>
                    <a:pt x="0" y="4525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kern="1200"/>
                <a:t>1988</a:t>
              </a:r>
            </a:p>
          </p:txBody>
        </p:sp>
        <p:sp>
          <p:nvSpPr>
            <p:cNvPr id="10" name="Connecteur droit 9">
              <a:extLst>
                <a:ext uri="{FF2B5EF4-FFF2-40B4-BE49-F238E27FC236}">
                  <a16:creationId xmlns:a16="http://schemas.microsoft.com/office/drawing/2014/main" id="{CEDE7509-73D6-B4E2-74B9-398DA52F26E2}"/>
                </a:ext>
              </a:extLst>
            </p:cNvPr>
            <p:cNvSpPr/>
            <p:nvPr/>
          </p:nvSpPr>
          <p:spPr>
            <a:xfrm>
              <a:off x="1057338" y="2713297"/>
              <a:ext cx="0" cy="1287996"/>
            </a:xfrm>
            <a:prstGeom prst="line">
              <a:avLst/>
            </a:prstGeom>
            <a:noFill/>
            <a:ln w="12700" cap="flat" cmpd="sng" algn="ctr">
              <a:solidFill>
                <a:schemeClr val="accent5">
                  <a:hueOff val="0"/>
                  <a:satOff val="0"/>
                  <a:lumOff val="0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EE53C37-F9DA-9AEA-D2CB-49D12CD602FC}"/>
                </a:ext>
              </a:extLst>
            </p:cNvPr>
            <p:cNvSpPr/>
            <p:nvPr/>
          </p:nvSpPr>
          <p:spPr>
            <a:xfrm>
              <a:off x="1033200" y="3960565"/>
              <a:ext cx="76395" cy="81457"/>
            </a:xfrm>
            <a:prstGeom prst="ellipse">
              <a:avLst/>
            </a:prstGeom>
            <a:solidFill>
              <a:schemeClr val="accent5"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2" name="Larme 11">
              <a:extLst>
                <a:ext uri="{FF2B5EF4-FFF2-40B4-BE49-F238E27FC236}">
                  <a16:creationId xmlns:a16="http://schemas.microsoft.com/office/drawing/2014/main" id="{75FF6C80-B729-BCCB-C5E7-996632B4CAD8}"/>
                </a:ext>
              </a:extLst>
            </p:cNvPr>
            <p:cNvSpPr/>
            <p:nvPr/>
          </p:nvSpPr>
          <p:spPr>
            <a:xfrm rot="18900000">
              <a:off x="1861313" y="5365504"/>
              <a:ext cx="300110" cy="300110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5">
                <a:hueOff val="-750949"/>
                <a:satOff val="-1935"/>
                <a:lumOff val="-1307"/>
                <a:alphaOff val="0"/>
              </a:schemeClr>
            </a:lnRef>
            <a:fillRef idx="1">
              <a:schemeClr val="accent5">
                <a:hueOff val="-750949"/>
                <a:satOff val="-1935"/>
                <a:lumOff val="-1307"/>
                <a:alphaOff val="0"/>
              </a:schemeClr>
            </a:fillRef>
            <a:effectRef idx="0">
              <a:schemeClr val="accent5">
                <a:hueOff val="-750949"/>
                <a:satOff val="-1935"/>
                <a:lumOff val="-1307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BE41F278-0AA0-56AE-518E-EA5CD632C23E}"/>
                </a:ext>
              </a:extLst>
            </p:cNvPr>
            <p:cNvSpPr/>
            <p:nvPr/>
          </p:nvSpPr>
          <p:spPr>
            <a:xfrm>
              <a:off x="1894652" y="5398844"/>
              <a:ext cx="233430" cy="23343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D590AA20-0474-BFBC-32FE-0092FAA496F9}"/>
                </a:ext>
              </a:extLst>
            </p:cNvPr>
            <p:cNvSpPr/>
            <p:nvPr/>
          </p:nvSpPr>
          <p:spPr>
            <a:xfrm>
              <a:off x="2223578" y="4001294"/>
              <a:ext cx="1491057" cy="1287996"/>
            </a:xfrm>
            <a:custGeom>
              <a:avLst/>
              <a:gdLst>
                <a:gd name="connsiteX0" fmla="*/ 0 w 1491057"/>
                <a:gd name="connsiteY0" fmla="*/ 0 h 1287996"/>
                <a:gd name="connsiteX1" fmla="*/ 1491057 w 1491057"/>
                <a:gd name="connsiteY1" fmla="*/ 0 h 1287996"/>
                <a:gd name="connsiteX2" fmla="*/ 1491057 w 1491057"/>
                <a:gd name="connsiteY2" fmla="*/ 1287996 h 1287996"/>
                <a:gd name="connsiteX3" fmla="*/ 0 w 1491057"/>
                <a:gd name="connsiteY3" fmla="*/ 1287996 h 1287996"/>
                <a:gd name="connsiteX4" fmla="*/ 0 w 1491057"/>
                <a:gd name="connsiteY4" fmla="*/ 0 h 1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1287996">
                  <a:moveTo>
                    <a:pt x="0" y="0"/>
                  </a:moveTo>
                  <a:lnTo>
                    <a:pt x="1491057" y="0"/>
                  </a:lnTo>
                  <a:lnTo>
                    <a:pt x="1491057" y="1287996"/>
                  </a:lnTo>
                  <a:lnTo>
                    <a:pt x="0" y="1287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4300" rIns="0" bIns="76200" numCol="1" spcCol="1270" anchor="b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LSTM</a:t>
              </a:r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DD0E810B-A339-D0DC-1D90-F39FC40634BF}"/>
                </a:ext>
              </a:extLst>
            </p:cNvPr>
            <p:cNvSpPr/>
            <p:nvPr/>
          </p:nvSpPr>
          <p:spPr>
            <a:xfrm>
              <a:off x="2223578" y="5289290"/>
              <a:ext cx="1491057" cy="452539"/>
            </a:xfrm>
            <a:custGeom>
              <a:avLst/>
              <a:gdLst>
                <a:gd name="connsiteX0" fmla="*/ 0 w 1491057"/>
                <a:gd name="connsiteY0" fmla="*/ 0 h 452539"/>
                <a:gd name="connsiteX1" fmla="*/ 1491057 w 1491057"/>
                <a:gd name="connsiteY1" fmla="*/ 0 h 452539"/>
                <a:gd name="connsiteX2" fmla="*/ 1491057 w 1491057"/>
                <a:gd name="connsiteY2" fmla="*/ 452539 h 452539"/>
                <a:gd name="connsiteX3" fmla="*/ 0 w 1491057"/>
                <a:gd name="connsiteY3" fmla="*/ 452539 h 452539"/>
                <a:gd name="connsiteX4" fmla="*/ 0 w 1491057"/>
                <a:gd name="connsiteY4" fmla="*/ 0 h 4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452539">
                  <a:moveTo>
                    <a:pt x="0" y="0"/>
                  </a:moveTo>
                  <a:lnTo>
                    <a:pt x="1491057" y="0"/>
                  </a:lnTo>
                  <a:lnTo>
                    <a:pt x="1491057" y="452539"/>
                  </a:lnTo>
                  <a:lnTo>
                    <a:pt x="0" y="4525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kern="1200"/>
                <a:t>1997</a:t>
              </a:r>
            </a:p>
          </p:txBody>
        </p:sp>
        <p:sp>
          <p:nvSpPr>
            <p:cNvPr id="16" name="Connecteur droit 15">
              <a:extLst>
                <a:ext uri="{FF2B5EF4-FFF2-40B4-BE49-F238E27FC236}">
                  <a16:creationId xmlns:a16="http://schemas.microsoft.com/office/drawing/2014/main" id="{C723B95E-FD87-38DD-25CA-B4E2FBE2C2EC}"/>
                </a:ext>
              </a:extLst>
            </p:cNvPr>
            <p:cNvSpPr/>
            <p:nvPr/>
          </p:nvSpPr>
          <p:spPr>
            <a:xfrm>
              <a:off x="2011368" y="4001294"/>
              <a:ext cx="0" cy="1287996"/>
            </a:xfrm>
            <a:prstGeom prst="line">
              <a:avLst/>
            </a:prstGeom>
            <a:noFill/>
            <a:ln w="12700" cap="flat" cmpd="sng" algn="ctr">
              <a:solidFill>
                <a:schemeClr val="accent5">
                  <a:hueOff val="-750949"/>
                  <a:satOff val="-1935"/>
                  <a:lumOff val="-1307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CF035CE-A677-6909-A006-650F629E39EA}"/>
                </a:ext>
              </a:extLst>
            </p:cNvPr>
            <p:cNvSpPr/>
            <p:nvPr/>
          </p:nvSpPr>
          <p:spPr>
            <a:xfrm>
              <a:off x="1987230" y="3960565"/>
              <a:ext cx="76395" cy="81457"/>
            </a:xfrm>
            <a:prstGeom prst="ellipse">
              <a:avLst/>
            </a:prstGeom>
            <a:solidFill>
              <a:schemeClr val="accent5">
                <a:hueOff val="-750949"/>
                <a:satOff val="-1935"/>
                <a:lumOff val="-1307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Larme 17">
              <a:extLst>
                <a:ext uri="{FF2B5EF4-FFF2-40B4-BE49-F238E27FC236}">
                  <a16:creationId xmlns:a16="http://schemas.microsoft.com/office/drawing/2014/main" id="{8D2B673B-9D77-ED09-6769-4BE21CE2173F}"/>
                </a:ext>
              </a:extLst>
            </p:cNvPr>
            <p:cNvSpPr/>
            <p:nvPr/>
          </p:nvSpPr>
          <p:spPr>
            <a:xfrm rot="8100000">
              <a:off x="2815342" y="2336973"/>
              <a:ext cx="300110" cy="300110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5">
                <a:hueOff val="-1501898"/>
                <a:satOff val="-3871"/>
                <a:lumOff val="-2614"/>
                <a:alphaOff val="0"/>
              </a:schemeClr>
            </a:lnRef>
            <a:fillRef idx="1">
              <a:schemeClr val="accent5">
                <a:hueOff val="-1501898"/>
                <a:satOff val="-3871"/>
                <a:lumOff val="-2614"/>
                <a:alphaOff val="0"/>
              </a:schemeClr>
            </a:fillRef>
            <a:effectRef idx="0">
              <a:schemeClr val="accent5">
                <a:hueOff val="-1501898"/>
                <a:satOff val="-3871"/>
                <a:lumOff val="-261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5B3FF007-F7A4-43D1-CB4F-608B343702E4}"/>
                </a:ext>
              </a:extLst>
            </p:cNvPr>
            <p:cNvSpPr/>
            <p:nvPr/>
          </p:nvSpPr>
          <p:spPr>
            <a:xfrm>
              <a:off x="2848682" y="2370312"/>
              <a:ext cx="233430" cy="23343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Forme libre 19">
              <a:extLst>
                <a:ext uri="{FF2B5EF4-FFF2-40B4-BE49-F238E27FC236}">
                  <a16:creationId xmlns:a16="http://schemas.microsoft.com/office/drawing/2014/main" id="{38E15C78-D12D-0559-8924-78009102EC93}"/>
                </a:ext>
              </a:extLst>
            </p:cNvPr>
            <p:cNvSpPr/>
            <p:nvPr/>
          </p:nvSpPr>
          <p:spPr>
            <a:xfrm>
              <a:off x="3177607" y="2713297"/>
              <a:ext cx="1491057" cy="1287996"/>
            </a:xfrm>
            <a:custGeom>
              <a:avLst/>
              <a:gdLst>
                <a:gd name="connsiteX0" fmla="*/ 0 w 1491057"/>
                <a:gd name="connsiteY0" fmla="*/ 0 h 1287996"/>
                <a:gd name="connsiteX1" fmla="*/ 1491057 w 1491057"/>
                <a:gd name="connsiteY1" fmla="*/ 0 h 1287996"/>
                <a:gd name="connsiteX2" fmla="*/ 1491057 w 1491057"/>
                <a:gd name="connsiteY2" fmla="*/ 1287996 h 1287996"/>
                <a:gd name="connsiteX3" fmla="*/ 0 w 1491057"/>
                <a:gd name="connsiteY3" fmla="*/ 1287996 h 1287996"/>
                <a:gd name="connsiteX4" fmla="*/ 0 w 1491057"/>
                <a:gd name="connsiteY4" fmla="*/ 0 h 1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1287996">
                  <a:moveTo>
                    <a:pt x="0" y="0"/>
                  </a:moveTo>
                  <a:lnTo>
                    <a:pt x="1491057" y="0"/>
                  </a:lnTo>
                  <a:lnTo>
                    <a:pt x="1491057" y="1287996"/>
                  </a:lnTo>
                  <a:lnTo>
                    <a:pt x="0" y="1287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Transformers avec article Populaire “</a:t>
              </a:r>
              <a:r>
                <a:rPr lang="en-US" sz="1200" kern="1200" dirty="0">
                  <a:hlinkClick r:id="rId2"/>
                </a:rPr>
                <a:t>Attention is all you need</a:t>
              </a:r>
              <a:r>
                <a:rPr lang="en-US" sz="1200" kern="1200" dirty="0"/>
                <a:t>” de Google Brain</a:t>
              </a:r>
            </a:p>
          </p:txBody>
        </p:sp>
        <p:sp>
          <p:nvSpPr>
            <p:cNvPr id="21" name="Forme libre 20">
              <a:extLst>
                <a:ext uri="{FF2B5EF4-FFF2-40B4-BE49-F238E27FC236}">
                  <a16:creationId xmlns:a16="http://schemas.microsoft.com/office/drawing/2014/main" id="{4E0EB65D-4169-FE22-D23E-21AEA7FCA918}"/>
                </a:ext>
              </a:extLst>
            </p:cNvPr>
            <p:cNvSpPr/>
            <p:nvPr/>
          </p:nvSpPr>
          <p:spPr>
            <a:xfrm>
              <a:off x="3177607" y="2260758"/>
              <a:ext cx="1491057" cy="452539"/>
            </a:xfrm>
            <a:custGeom>
              <a:avLst/>
              <a:gdLst>
                <a:gd name="connsiteX0" fmla="*/ 0 w 1491057"/>
                <a:gd name="connsiteY0" fmla="*/ 0 h 452539"/>
                <a:gd name="connsiteX1" fmla="*/ 1491057 w 1491057"/>
                <a:gd name="connsiteY1" fmla="*/ 0 h 452539"/>
                <a:gd name="connsiteX2" fmla="*/ 1491057 w 1491057"/>
                <a:gd name="connsiteY2" fmla="*/ 452539 h 452539"/>
                <a:gd name="connsiteX3" fmla="*/ 0 w 1491057"/>
                <a:gd name="connsiteY3" fmla="*/ 452539 h 452539"/>
                <a:gd name="connsiteX4" fmla="*/ 0 w 1491057"/>
                <a:gd name="connsiteY4" fmla="*/ 0 h 4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452539">
                  <a:moveTo>
                    <a:pt x="0" y="0"/>
                  </a:moveTo>
                  <a:lnTo>
                    <a:pt x="1491057" y="0"/>
                  </a:lnTo>
                  <a:lnTo>
                    <a:pt x="1491057" y="452539"/>
                  </a:lnTo>
                  <a:lnTo>
                    <a:pt x="0" y="4525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kern="1200"/>
                <a:t>2017</a:t>
              </a:r>
            </a:p>
          </p:txBody>
        </p:sp>
        <p:sp>
          <p:nvSpPr>
            <p:cNvPr id="22" name="Connecteur droit 21">
              <a:extLst>
                <a:ext uri="{FF2B5EF4-FFF2-40B4-BE49-F238E27FC236}">
                  <a16:creationId xmlns:a16="http://schemas.microsoft.com/office/drawing/2014/main" id="{B349D7C5-3BE9-59A3-51E5-B2617929DCC7}"/>
                </a:ext>
              </a:extLst>
            </p:cNvPr>
            <p:cNvSpPr/>
            <p:nvPr/>
          </p:nvSpPr>
          <p:spPr>
            <a:xfrm>
              <a:off x="2965397" y="2713297"/>
              <a:ext cx="0" cy="1287996"/>
            </a:xfrm>
            <a:prstGeom prst="line">
              <a:avLst/>
            </a:prstGeom>
            <a:noFill/>
            <a:ln w="12700" cap="flat" cmpd="sng" algn="ctr">
              <a:solidFill>
                <a:schemeClr val="accent5">
                  <a:hueOff val="-1501898"/>
                  <a:satOff val="-3871"/>
                  <a:lumOff val="-2614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C28D2862-F3A2-B5F3-A6D2-04F22E57FA2C}"/>
                </a:ext>
              </a:extLst>
            </p:cNvPr>
            <p:cNvSpPr/>
            <p:nvPr/>
          </p:nvSpPr>
          <p:spPr>
            <a:xfrm>
              <a:off x="2941259" y="3960565"/>
              <a:ext cx="76395" cy="81457"/>
            </a:xfrm>
            <a:prstGeom prst="ellipse">
              <a:avLst/>
            </a:prstGeom>
            <a:solidFill>
              <a:schemeClr val="accent5">
                <a:hueOff val="-1501898"/>
                <a:satOff val="-3871"/>
                <a:lumOff val="-2614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4" name="Larme 23">
              <a:extLst>
                <a:ext uri="{FF2B5EF4-FFF2-40B4-BE49-F238E27FC236}">
                  <a16:creationId xmlns:a16="http://schemas.microsoft.com/office/drawing/2014/main" id="{DDB27303-F667-AD48-FDA6-32FA940C3725}"/>
                </a:ext>
              </a:extLst>
            </p:cNvPr>
            <p:cNvSpPr/>
            <p:nvPr/>
          </p:nvSpPr>
          <p:spPr>
            <a:xfrm rot="18900000">
              <a:off x="3769371" y="5365504"/>
              <a:ext cx="300110" cy="300110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5">
                <a:hueOff val="-2252848"/>
                <a:satOff val="-5806"/>
                <a:lumOff val="-3922"/>
                <a:alphaOff val="0"/>
              </a:schemeClr>
            </a:lnRef>
            <a:fillRef idx="1">
              <a:schemeClr val="accent5">
                <a:hueOff val="-2252848"/>
                <a:satOff val="-5806"/>
                <a:lumOff val="-3922"/>
                <a:alphaOff val="0"/>
              </a:schemeClr>
            </a:fillRef>
            <a:effectRef idx="0">
              <a:schemeClr val="accent5">
                <a:hueOff val="-2252848"/>
                <a:satOff val="-5806"/>
                <a:lumOff val="-3922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1D13EBD4-5347-004A-5D35-BF3509C707FB}"/>
                </a:ext>
              </a:extLst>
            </p:cNvPr>
            <p:cNvSpPr/>
            <p:nvPr/>
          </p:nvSpPr>
          <p:spPr>
            <a:xfrm>
              <a:off x="3802711" y="5398844"/>
              <a:ext cx="233430" cy="23343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6" name="Forme libre 25">
              <a:extLst>
                <a:ext uri="{FF2B5EF4-FFF2-40B4-BE49-F238E27FC236}">
                  <a16:creationId xmlns:a16="http://schemas.microsoft.com/office/drawing/2014/main" id="{804CD54E-560D-899E-CDE6-C1DDB7086498}"/>
                </a:ext>
              </a:extLst>
            </p:cNvPr>
            <p:cNvSpPr/>
            <p:nvPr/>
          </p:nvSpPr>
          <p:spPr>
            <a:xfrm>
              <a:off x="4131636" y="4001294"/>
              <a:ext cx="1491057" cy="1287996"/>
            </a:xfrm>
            <a:custGeom>
              <a:avLst/>
              <a:gdLst>
                <a:gd name="connsiteX0" fmla="*/ 0 w 1491057"/>
                <a:gd name="connsiteY0" fmla="*/ 0 h 1287996"/>
                <a:gd name="connsiteX1" fmla="*/ 1491057 w 1491057"/>
                <a:gd name="connsiteY1" fmla="*/ 0 h 1287996"/>
                <a:gd name="connsiteX2" fmla="*/ 1491057 w 1491057"/>
                <a:gd name="connsiteY2" fmla="*/ 1287996 h 1287996"/>
                <a:gd name="connsiteX3" fmla="*/ 0 w 1491057"/>
                <a:gd name="connsiteY3" fmla="*/ 1287996 h 1287996"/>
                <a:gd name="connsiteX4" fmla="*/ 0 w 1491057"/>
                <a:gd name="connsiteY4" fmla="*/ 0 h 1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1287996">
                  <a:moveTo>
                    <a:pt x="0" y="0"/>
                  </a:moveTo>
                  <a:lnTo>
                    <a:pt x="1491057" y="0"/>
                  </a:lnTo>
                  <a:lnTo>
                    <a:pt x="1491057" y="1287996"/>
                  </a:lnTo>
                  <a:lnTo>
                    <a:pt x="0" y="1287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4300" rIns="0" bIns="76200" numCol="1" spcCol="1270" anchor="b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BERT de GOOGLE (Bidirectional Encoder Representations from Transformers)</a:t>
              </a:r>
            </a:p>
          </p:txBody>
        </p:sp>
        <p:sp>
          <p:nvSpPr>
            <p:cNvPr id="27" name="Forme libre 26">
              <a:extLst>
                <a:ext uri="{FF2B5EF4-FFF2-40B4-BE49-F238E27FC236}">
                  <a16:creationId xmlns:a16="http://schemas.microsoft.com/office/drawing/2014/main" id="{49348CA9-CDB0-1C02-0816-40BCBD1E7A57}"/>
                </a:ext>
              </a:extLst>
            </p:cNvPr>
            <p:cNvSpPr/>
            <p:nvPr/>
          </p:nvSpPr>
          <p:spPr>
            <a:xfrm>
              <a:off x="4131636" y="5289290"/>
              <a:ext cx="1491057" cy="452539"/>
            </a:xfrm>
            <a:custGeom>
              <a:avLst/>
              <a:gdLst>
                <a:gd name="connsiteX0" fmla="*/ 0 w 1491057"/>
                <a:gd name="connsiteY0" fmla="*/ 0 h 452539"/>
                <a:gd name="connsiteX1" fmla="*/ 1491057 w 1491057"/>
                <a:gd name="connsiteY1" fmla="*/ 0 h 452539"/>
                <a:gd name="connsiteX2" fmla="*/ 1491057 w 1491057"/>
                <a:gd name="connsiteY2" fmla="*/ 452539 h 452539"/>
                <a:gd name="connsiteX3" fmla="*/ 0 w 1491057"/>
                <a:gd name="connsiteY3" fmla="*/ 452539 h 452539"/>
                <a:gd name="connsiteX4" fmla="*/ 0 w 1491057"/>
                <a:gd name="connsiteY4" fmla="*/ 0 h 4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452539">
                  <a:moveTo>
                    <a:pt x="0" y="0"/>
                  </a:moveTo>
                  <a:lnTo>
                    <a:pt x="1491057" y="0"/>
                  </a:lnTo>
                  <a:lnTo>
                    <a:pt x="1491057" y="452539"/>
                  </a:lnTo>
                  <a:lnTo>
                    <a:pt x="0" y="4525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kern="1200"/>
                <a:t>2018</a:t>
              </a:r>
            </a:p>
          </p:txBody>
        </p:sp>
        <p:sp>
          <p:nvSpPr>
            <p:cNvPr id="28" name="Connecteur droit 27">
              <a:extLst>
                <a:ext uri="{FF2B5EF4-FFF2-40B4-BE49-F238E27FC236}">
                  <a16:creationId xmlns:a16="http://schemas.microsoft.com/office/drawing/2014/main" id="{2145AD5E-E5F3-D8D3-F242-A810DB3137DD}"/>
                </a:ext>
              </a:extLst>
            </p:cNvPr>
            <p:cNvSpPr/>
            <p:nvPr/>
          </p:nvSpPr>
          <p:spPr>
            <a:xfrm>
              <a:off x="3919426" y="4001294"/>
              <a:ext cx="0" cy="1287996"/>
            </a:xfrm>
            <a:prstGeom prst="line">
              <a:avLst/>
            </a:prstGeom>
            <a:noFill/>
            <a:ln w="12700" cap="flat" cmpd="sng" algn="ctr">
              <a:solidFill>
                <a:schemeClr val="accent5">
                  <a:hueOff val="-2252848"/>
                  <a:satOff val="-5806"/>
                  <a:lumOff val="-3922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C7AB560-9585-8BB2-AD46-D85EF88B7F0F}"/>
                </a:ext>
              </a:extLst>
            </p:cNvPr>
            <p:cNvSpPr/>
            <p:nvPr/>
          </p:nvSpPr>
          <p:spPr>
            <a:xfrm>
              <a:off x="3895288" y="3960565"/>
              <a:ext cx="76395" cy="81457"/>
            </a:xfrm>
            <a:prstGeom prst="ellipse">
              <a:avLst/>
            </a:prstGeom>
            <a:solidFill>
              <a:schemeClr val="accent5">
                <a:hueOff val="-2252848"/>
                <a:satOff val="-5806"/>
                <a:lumOff val="-3922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0" name="Larme 29">
              <a:extLst>
                <a:ext uri="{FF2B5EF4-FFF2-40B4-BE49-F238E27FC236}">
                  <a16:creationId xmlns:a16="http://schemas.microsoft.com/office/drawing/2014/main" id="{AC2E9C75-E4C6-B53C-5F14-1AF81587585A}"/>
                </a:ext>
              </a:extLst>
            </p:cNvPr>
            <p:cNvSpPr/>
            <p:nvPr/>
          </p:nvSpPr>
          <p:spPr>
            <a:xfrm rot="8100000">
              <a:off x="4723401" y="2336973"/>
              <a:ext cx="300110" cy="300110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5">
                <a:hueOff val="-3003797"/>
                <a:satOff val="-7742"/>
                <a:lumOff val="-5229"/>
                <a:alphaOff val="0"/>
              </a:schemeClr>
            </a:lnRef>
            <a:fillRef idx="1">
              <a:schemeClr val="accent5">
                <a:hueOff val="-3003797"/>
                <a:satOff val="-7742"/>
                <a:lumOff val="-5229"/>
                <a:alphaOff val="0"/>
              </a:schemeClr>
            </a:fillRef>
            <a:effectRef idx="0">
              <a:schemeClr val="accent5">
                <a:hueOff val="-3003797"/>
                <a:satOff val="-7742"/>
                <a:lumOff val="-522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EA590FD1-85EE-A5E5-7514-1F0598E99824}"/>
                </a:ext>
              </a:extLst>
            </p:cNvPr>
            <p:cNvSpPr/>
            <p:nvPr/>
          </p:nvSpPr>
          <p:spPr>
            <a:xfrm>
              <a:off x="4756740" y="2370312"/>
              <a:ext cx="233430" cy="23343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2" name="Forme libre 31">
              <a:extLst>
                <a:ext uri="{FF2B5EF4-FFF2-40B4-BE49-F238E27FC236}">
                  <a16:creationId xmlns:a16="http://schemas.microsoft.com/office/drawing/2014/main" id="{96DC3B5C-F8E9-9D22-EBA4-521F447DD6E1}"/>
                </a:ext>
              </a:extLst>
            </p:cNvPr>
            <p:cNvSpPr/>
            <p:nvPr/>
          </p:nvSpPr>
          <p:spPr>
            <a:xfrm>
              <a:off x="5085666" y="2713297"/>
              <a:ext cx="1491057" cy="1287996"/>
            </a:xfrm>
            <a:custGeom>
              <a:avLst/>
              <a:gdLst>
                <a:gd name="connsiteX0" fmla="*/ 0 w 1491057"/>
                <a:gd name="connsiteY0" fmla="*/ 0 h 1287996"/>
                <a:gd name="connsiteX1" fmla="*/ 1491057 w 1491057"/>
                <a:gd name="connsiteY1" fmla="*/ 0 h 1287996"/>
                <a:gd name="connsiteX2" fmla="*/ 1491057 w 1491057"/>
                <a:gd name="connsiteY2" fmla="*/ 1287996 h 1287996"/>
                <a:gd name="connsiteX3" fmla="*/ 0 w 1491057"/>
                <a:gd name="connsiteY3" fmla="*/ 1287996 h 1287996"/>
                <a:gd name="connsiteX4" fmla="*/ 0 w 1491057"/>
                <a:gd name="connsiteY4" fmla="*/ 0 h 1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1287996">
                  <a:moveTo>
                    <a:pt x="0" y="0"/>
                  </a:moveTo>
                  <a:lnTo>
                    <a:pt x="1491057" y="0"/>
                  </a:lnTo>
                  <a:lnTo>
                    <a:pt x="1491057" y="1287996"/>
                  </a:lnTo>
                  <a:lnTo>
                    <a:pt x="0" y="1287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GPT  dans </a:t>
              </a:r>
              <a:r>
                <a:rPr lang="en-US" sz="1200" kern="1200" dirty="0" err="1"/>
                <a:t>l’article</a:t>
              </a:r>
              <a:r>
                <a:rPr lang="en-US" sz="1200" kern="1200" dirty="0"/>
                <a:t> “</a:t>
              </a:r>
              <a:r>
                <a:rPr lang="en-US" sz="1200" kern="1200" dirty="0">
                  <a:hlinkClick r:id="rId3"/>
                </a:rPr>
                <a:t>Improving Language Under-standing by Generative Pre-Training </a:t>
              </a:r>
              <a:r>
                <a:rPr lang="en-US" sz="1200" kern="1200" dirty="0"/>
                <a:t>”</a:t>
              </a:r>
            </a:p>
          </p:txBody>
        </p:sp>
        <p:sp>
          <p:nvSpPr>
            <p:cNvPr id="33" name="Forme libre 32">
              <a:extLst>
                <a:ext uri="{FF2B5EF4-FFF2-40B4-BE49-F238E27FC236}">
                  <a16:creationId xmlns:a16="http://schemas.microsoft.com/office/drawing/2014/main" id="{A32A85BA-227B-E2A5-B223-F871B353EFBE}"/>
                </a:ext>
              </a:extLst>
            </p:cNvPr>
            <p:cNvSpPr/>
            <p:nvPr/>
          </p:nvSpPr>
          <p:spPr>
            <a:xfrm>
              <a:off x="5085666" y="2260758"/>
              <a:ext cx="1491057" cy="452539"/>
            </a:xfrm>
            <a:custGeom>
              <a:avLst/>
              <a:gdLst>
                <a:gd name="connsiteX0" fmla="*/ 0 w 1491057"/>
                <a:gd name="connsiteY0" fmla="*/ 0 h 452539"/>
                <a:gd name="connsiteX1" fmla="*/ 1491057 w 1491057"/>
                <a:gd name="connsiteY1" fmla="*/ 0 h 452539"/>
                <a:gd name="connsiteX2" fmla="*/ 1491057 w 1491057"/>
                <a:gd name="connsiteY2" fmla="*/ 452539 h 452539"/>
                <a:gd name="connsiteX3" fmla="*/ 0 w 1491057"/>
                <a:gd name="connsiteY3" fmla="*/ 452539 h 452539"/>
                <a:gd name="connsiteX4" fmla="*/ 0 w 1491057"/>
                <a:gd name="connsiteY4" fmla="*/ 0 h 4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452539">
                  <a:moveTo>
                    <a:pt x="0" y="0"/>
                  </a:moveTo>
                  <a:lnTo>
                    <a:pt x="1491057" y="0"/>
                  </a:lnTo>
                  <a:lnTo>
                    <a:pt x="1491057" y="452539"/>
                  </a:lnTo>
                  <a:lnTo>
                    <a:pt x="0" y="4525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kern="1200"/>
                <a:t>2018</a:t>
              </a:r>
            </a:p>
          </p:txBody>
        </p:sp>
        <p:sp>
          <p:nvSpPr>
            <p:cNvPr id="34" name="Connecteur droit 33">
              <a:extLst>
                <a:ext uri="{FF2B5EF4-FFF2-40B4-BE49-F238E27FC236}">
                  <a16:creationId xmlns:a16="http://schemas.microsoft.com/office/drawing/2014/main" id="{BE1A4D3B-7D95-0895-915A-B704567791D1}"/>
                </a:ext>
              </a:extLst>
            </p:cNvPr>
            <p:cNvSpPr/>
            <p:nvPr/>
          </p:nvSpPr>
          <p:spPr>
            <a:xfrm>
              <a:off x="4873456" y="2713297"/>
              <a:ext cx="0" cy="1287996"/>
            </a:xfrm>
            <a:prstGeom prst="line">
              <a:avLst/>
            </a:prstGeom>
            <a:noFill/>
            <a:ln w="12700" cap="flat" cmpd="sng" algn="ctr">
              <a:solidFill>
                <a:schemeClr val="accent5">
                  <a:hueOff val="-3003797"/>
                  <a:satOff val="-7742"/>
                  <a:lumOff val="-5229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8A1E627-99D6-9355-0C40-0892E1885BF2}"/>
                </a:ext>
              </a:extLst>
            </p:cNvPr>
            <p:cNvSpPr/>
            <p:nvPr/>
          </p:nvSpPr>
          <p:spPr>
            <a:xfrm>
              <a:off x="4849318" y="3960565"/>
              <a:ext cx="76395" cy="81457"/>
            </a:xfrm>
            <a:prstGeom prst="ellipse">
              <a:avLst/>
            </a:prstGeom>
            <a:solidFill>
              <a:schemeClr val="accent5">
                <a:hueOff val="-3003797"/>
                <a:satOff val="-7742"/>
                <a:lumOff val="-5229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6" name="Larme 35">
              <a:extLst>
                <a:ext uri="{FF2B5EF4-FFF2-40B4-BE49-F238E27FC236}">
                  <a16:creationId xmlns:a16="http://schemas.microsoft.com/office/drawing/2014/main" id="{8254F1B0-81B2-DBFC-60E2-2AAA315E08C9}"/>
                </a:ext>
              </a:extLst>
            </p:cNvPr>
            <p:cNvSpPr/>
            <p:nvPr/>
          </p:nvSpPr>
          <p:spPr>
            <a:xfrm rot="18900000">
              <a:off x="5677430" y="5365504"/>
              <a:ext cx="300110" cy="300110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5">
                <a:hueOff val="-3754746"/>
                <a:satOff val="-9677"/>
                <a:lumOff val="-6536"/>
                <a:alphaOff val="0"/>
              </a:schemeClr>
            </a:lnRef>
            <a:fillRef idx="1">
              <a:schemeClr val="accent5">
                <a:hueOff val="-3754746"/>
                <a:satOff val="-9677"/>
                <a:lumOff val="-6536"/>
                <a:alphaOff val="0"/>
              </a:schemeClr>
            </a:fillRef>
            <a:effectRef idx="0">
              <a:schemeClr val="accent5">
                <a:hueOff val="-3754746"/>
                <a:satOff val="-9677"/>
                <a:lumOff val="-653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3405A44-ECEB-7055-C8D0-6671313BC15B}"/>
                </a:ext>
              </a:extLst>
            </p:cNvPr>
            <p:cNvSpPr/>
            <p:nvPr/>
          </p:nvSpPr>
          <p:spPr>
            <a:xfrm>
              <a:off x="5710770" y="5398844"/>
              <a:ext cx="233430" cy="23343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38" name="Forme libre 37">
              <a:extLst>
                <a:ext uri="{FF2B5EF4-FFF2-40B4-BE49-F238E27FC236}">
                  <a16:creationId xmlns:a16="http://schemas.microsoft.com/office/drawing/2014/main" id="{0EA82935-284E-298D-D893-BC2474D04534}"/>
                </a:ext>
              </a:extLst>
            </p:cNvPr>
            <p:cNvSpPr/>
            <p:nvPr/>
          </p:nvSpPr>
          <p:spPr>
            <a:xfrm>
              <a:off x="6039695" y="4001294"/>
              <a:ext cx="1491057" cy="1287996"/>
            </a:xfrm>
            <a:custGeom>
              <a:avLst/>
              <a:gdLst>
                <a:gd name="connsiteX0" fmla="*/ 0 w 1491057"/>
                <a:gd name="connsiteY0" fmla="*/ 0 h 1287996"/>
                <a:gd name="connsiteX1" fmla="*/ 1491057 w 1491057"/>
                <a:gd name="connsiteY1" fmla="*/ 0 h 1287996"/>
                <a:gd name="connsiteX2" fmla="*/ 1491057 w 1491057"/>
                <a:gd name="connsiteY2" fmla="*/ 1287996 h 1287996"/>
                <a:gd name="connsiteX3" fmla="*/ 0 w 1491057"/>
                <a:gd name="connsiteY3" fmla="*/ 1287996 h 1287996"/>
                <a:gd name="connsiteX4" fmla="*/ 0 w 1491057"/>
                <a:gd name="connsiteY4" fmla="*/ 0 h 1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1287996">
                  <a:moveTo>
                    <a:pt x="0" y="0"/>
                  </a:moveTo>
                  <a:lnTo>
                    <a:pt x="1491057" y="0"/>
                  </a:lnTo>
                  <a:lnTo>
                    <a:pt x="1491057" y="1287996"/>
                  </a:lnTo>
                  <a:lnTo>
                    <a:pt x="0" y="1287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4300" rIns="0" bIns="76200" numCol="1" spcCol="1270" anchor="b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GPT-2</a:t>
              </a:r>
            </a:p>
          </p:txBody>
        </p:sp>
        <p:sp>
          <p:nvSpPr>
            <p:cNvPr id="39" name="Forme libre 38">
              <a:extLst>
                <a:ext uri="{FF2B5EF4-FFF2-40B4-BE49-F238E27FC236}">
                  <a16:creationId xmlns:a16="http://schemas.microsoft.com/office/drawing/2014/main" id="{AB371199-36E6-8F95-A578-74DD33041B7C}"/>
                </a:ext>
              </a:extLst>
            </p:cNvPr>
            <p:cNvSpPr/>
            <p:nvPr/>
          </p:nvSpPr>
          <p:spPr>
            <a:xfrm>
              <a:off x="6039695" y="5289290"/>
              <a:ext cx="1491057" cy="452539"/>
            </a:xfrm>
            <a:custGeom>
              <a:avLst/>
              <a:gdLst>
                <a:gd name="connsiteX0" fmla="*/ 0 w 1491057"/>
                <a:gd name="connsiteY0" fmla="*/ 0 h 452539"/>
                <a:gd name="connsiteX1" fmla="*/ 1491057 w 1491057"/>
                <a:gd name="connsiteY1" fmla="*/ 0 h 452539"/>
                <a:gd name="connsiteX2" fmla="*/ 1491057 w 1491057"/>
                <a:gd name="connsiteY2" fmla="*/ 452539 h 452539"/>
                <a:gd name="connsiteX3" fmla="*/ 0 w 1491057"/>
                <a:gd name="connsiteY3" fmla="*/ 452539 h 452539"/>
                <a:gd name="connsiteX4" fmla="*/ 0 w 1491057"/>
                <a:gd name="connsiteY4" fmla="*/ 0 h 4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452539">
                  <a:moveTo>
                    <a:pt x="0" y="0"/>
                  </a:moveTo>
                  <a:lnTo>
                    <a:pt x="1491057" y="0"/>
                  </a:lnTo>
                  <a:lnTo>
                    <a:pt x="1491057" y="452539"/>
                  </a:lnTo>
                  <a:lnTo>
                    <a:pt x="0" y="4525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kern="1200"/>
                <a:t>2019</a:t>
              </a:r>
            </a:p>
          </p:txBody>
        </p:sp>
        <p:sp>
          <p:nvSpPr>
            <p:cNvPr id="40" name="Connecteur droit 39">
              <a:extLst>
                <a:ext uri="{FF2B5EF4-FFF2-40B4-BE49-F238E27FC236}">
                  <a16:creationId xmlns:a16="http://schemas.microsoft.com/office/drawing/2014/main" id="{8FD2F0C7-61EF-276D-5862-8924DD02CE43}"/>
                </a:ext>
              </a:extLst>
            </p:cNvPr>
            <p:cNvSpPr/>
            <p:nvPr/>
          </p:nvSpPr>
          <p:spPr>
            <a:xfrm>
              <a:off x="5827485" y="4001294"/>
              <a:ext cx="0" cy="1287996"/>
            </a:xfrm>
            <a:prstGeom prst="line">
              <a:avLst/>
            </a:prstGeom>
            <a:noFill/>
            <a:ln w="12700" cap="flat" cmpd="sng" algn="ctr">
              <a:solidFill>
                <a:schemeClr val="accent5">
                  <a:hueOff val="-3754746"/>
                  <a:satOff val="-9677"/>
                  <a:lumOff val="-6536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814F98DC-5157-DA14-8821-BA19AAD7EF04}"/>
                </a:ext>
              </a:extLst>
            </p:cNvPr>
            <p:cNvSpPr/>
            <p:nvPr/>
          </p:nvSpPr>
          <p:spPr>
            <a:xfrm>
              <a:off x="5803347" y="3960565"/>
              <a:ext cx="76395" cy="81457"/>
            </a:xfrm>
            <a:prstGeom prst="ellipse">
              <a:avLst/>
            </a:prstGeom>
            <a:solidFill>
              <a:schemeClr val="accent5">
                <a:hueOff val="-3754746"/>
                <a:satOff val="-9677"/>
                <a:lumOff val="-6536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2" name="Larme 41">
              <a:extLst>
                <a:ext uri="{FF2B5EF4-FFF2-40B4-BE49-F238E27FC236}">
                  <a16:creationId xmlns:a16="http://schemas.microsoft.com/office/drawing/2014/main" id="{AA99713B-21CB-0925-2BC4-B27EDDC6A48F}"/>
                </a:ext>
              </a:extLst>
            </p:cNvPr>
            <p:cNvSpPr/>
            <p:nvPr/>
          </p:nvSpPr>
          <p:spPr>
            <a:xfrm rot="8100000">
              <a:off x="6631460" y="2336973"/>
              <a:ext cx="300110" cy="300110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5">
                <a:hueOff val="-4505695"/>
                <a:satOff val="-11613"/>
                <a:lumOff val="-7843"/>
                <a:alphaOff val="0"/>
              </a:schemeClr>
            </a:lnRef>
            <a:fillRef idx="1">
              <a:schemeClr val="accent5">
                <a:hueOff val="-4505695"/>
                <a:satOff val="-11613"/>
                <a:lumOff val="-7843"/>
                <a:alphaOff val="0"/>
              </a:schemeClr>
            </a:fillRef>
            <a:effectRef idx="0">
              <a:schemeClr val="accent5">
                <a:hueOff val="-4505695"/>
                <a:satOff val="-11613"/>
                <a:lumOff val="-784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39E14446-578D-745D-0286-B1813FC7C593}"/>
                </a:ext>
              </a:extLst>
            </p:cNvPr>
            <p:cNvSpPr/>
            <p:nvPr/>
          </p:nvSpPr>
          <p:spPr>
            <a:xfrm>
              <a:off x="6664799" y="2370312"/>
              <a:ext cx="233430" cy="23343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4" name="Forme libre 43">
              <a:extLst>
                <a:ext uri="{FF2B5EF4-FFF2-40B4-BE49-F238E27FC236}">
                  <a16:creationId xmlns:a16="http://schemas.microsoft.com/office/drawing/2014/main" id="{ADC03D4C-2514-C6E8-1CC3-E9EA9925072F}"/>
                </a:ext>
              </a:extLst>
            </p:cNvPr>
            <p:cNvSpPr/>
            <p:nvPr/>
          </p:nvSpPr>
          <p:spPr>
            <a:xfrm>
              <a:off x="6993724" y="2713297"/>
              <a:ext cx="1491057" cy="1287996"/>
            </a:xfrm>
            <a:custGeom>
              <a:avLst/>
              <a:gdLst>
                <a:gd name="connsiteX0" fmla="*/ 0 w 1491057"/>
                <a:gd name="connsiteY0" fmla="*/ 0 h 1287996"/>
                <a:gd name="connsiteX1" fmla="*/ 1491057 w 1491057"/>
                <a:gd name="connsiteY1" fmla="*/ 0 h 1287996"/>
                <a:gd name="connsiteX2" fmla="*/ 1491057 w 1491057"/>
                <a:gd name="connsiteY2" fmla="*/ 1287996 h 1287996"/>
                <a:gd name="connsiteX3" fmla="*/ 0 w 1491057"/>
                <a:gd name="connsiteY3" fmla="*/ 1287996 h 1287996"/>
                <a:gd name="connsiteX4" fmla="*/ 0 w 1491057"/>
                <a:gd name="connsiteY4" fmla="*/ 0 h 1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1287996">
                  <a:moveTo>
                    <a:pt x="0" y="0"/>
                  </a:moveTo>
                  <a:lnTo>
                    <a:pt x="1491057" y="0"/>
                  </a:lnTo>
                  <a:lnTo>
                    <a:pt x="1491057" y="1287996"/>
                  </a:lnTo>
                  <a:lnTo>
                    <a:pt x="0" y="1287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GPT-3</a:t>
              </a:r>
            </a:p>
          </p:txBody>
        </p:sp>
        <p:sp>
          <p:nvSpPr>
            <p:cNvPr id="45" name="Forme libre 44">
              <a:extLst>
                <a:ext uri="{FF2B5EF4-FFF2-40B4-BE49-F238E27FC236}">
                  <a16:creationId xmlns:a16="http://schemas.microsoft.com/office/drawing/2014/main" id="{31F7C04D-FA91-1FDA-94D2-8F2BE7D9CE7F}"/>
                </a:ext>
              </a:extLst>
            </p:cNvPr>
            <p:cNvSpPr/>
            <p:nvPr/>
          </p:nvSpPr>
          <p:spPr>
            <a:xfrm>
              <a:off x="6993724" y="2260758"/>
              <a:ext cx="1491057" cy="452539"/>
            </a:xfrm>
            <a:custGeom>
              <a:avLst/>
              <a:gdLst>
                <a:gd name="connsiteX0" fmla="*/ 0 w 1491057"/>
                <a:gd name="connsiteY0" fmla="*/ 0 h 452539"/>
                <a:gd name="connsiteX1" fmla="*/ 1491057 w 1491057"/>
                <a:gd name="connsiteY1" fmla="*/ 0 h 452539"/>
                <a:gd name="connsiteX2" fmla="*/ 1491057 w 1491057"/>
                <a:gd name="connsiteY2" fmla="*/ 452539 h 452539"/>
                <a:gd name="connsiteX3" fmla="*/ 0 w 1491057"/>
                <a:gd name="connsiteY3" fmla="*/ 452539 h 452539"/>
                <a:gd name="connsiteX4" fmla="*/ 0 w 1491057"/>
                <a:gd name="connsiteY4" fmla="*/ 0 h 4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452539">
                  <a:moveTo>
                    <a:pt x="0" y="0"/>
                  </a:moveTo>
                  <a:lnTo>
                    <a:pt x="1491057" y="0"/>
                  </a:lnTo>
                  <a:lnTo>
                    <a:pt x="1491057" y="452539"/>
                  </a:lnTo>
                  <a:lnTo>
                    <a:pt x="0" y="4525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kern="1200"/>
                <a:t>2020</a:t>
              </a:r>
            </a:p>
          </p:txBody>
        </p:sp>
        <p:sp>
          <p:nvSpPr>
            <p:cNvPr id="46" name="Connecteur droit 45">
              <a:extLst>
                <a:ext uri="{FF2B5EF4-FFF2-40B4-BE49-F238E27FC236}">
                  <a16:creationId xmlns:a16="http://schemas.microsoft.com/office/drawing/2014/main" id="{98EEF71D-F027-F9B4-346B-2B6F209A28F6}"/>
                </a:ext>
              </a:extLst>
            </p:cNvPr>
            <p:cNvSpPr/>
            <p:nvPr/>
          </p:nvSpPr>
          <p:spPr>
            <a:xfrm>
              <a:off x="6781515" y="2713297"/>
              <a:ext cx="0" cy="1287996"/>
            </a:xfrm>
            <a:prstGeom prst="line">
              <a:avLst/>
            </a:prstGeom>
            <a:noFill/>
            <a:ln w="12700" cap="flat" cmpd="sng" algn="ctr">
              <a:solidFill>
                <a:schemeClr val="accent5">
                  <a:hueOff val="-4505695"/>
                  <a:satOff val="-11613"/>
                  <a:lumOff val="-7843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4AA53354-F3DA-E61F-F5FC-AC67FF93DC85}"/>
                </a:ext>
              </a:extLst>
            </p:cNvPr>
            <p:cNvSpPr/>
            <p:nvPr/>
          </p:nvSpPr>
          <p:spPr>
            <a:xfrm>
              <a:off x="6757377" y="3960565"/>
              <a:ext cx="76395" cy="81457"/>
            </a:xfrm>
            <a:prstGeom prst="ellipse">
              <a:avLst/>
            </a:prstGeom>
            <a:solidFill>
              <a:schemeClr val="accent5">
                <a:hueOff val="-4505695"/>
                <a:satOff val="-11613"/>
                <a:lumOff val="-7843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Larme 47">
              <a:extLst>
                <a:ext uri="{FF2B5EF4-FFF2-40B4-BE49-F238E27FC236}">
                  <a16:creationId xmlns:a16="http://schemas.microsoft.com/office/drawing/2014/main" id="{C6830E44-73FD-FAAF-3D17-7720535F1984}"/>
                </a:ext>
              </a:extLst>
            </p:cNvPr>
            <p:cNvSpPr/>
            <p:nvPr/>
          </p:nvSpPr>
          <p:spPr>
            <a:xfrm rot="18900000">
              <a:off x="7585489" y="5365504"/>
              <a:ext cx="300110" cy="300110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5">
                <a:hueOff val="-5256644"/>
                <a:satOff val="-13548"/>
                <a:lumOff val="-9151"/>
                <a:alphaOff val="0"/>
              </a:schemeClr>
            </a:lnRef>
            <a:fillRef idx="1">
              <a:schemeClr val="accent5">
                <a:hueOff val="-5256644"/>
                <a:satOff val="-13548"/>
                <a:lumOff val="-9151"/>
                <a:alphaOff val="0"/>
              </a:schemeClr>
            </a:fillRef>
            <a:effectRef idx="0">
              <a:schemeClr val="accent5">
                <a:hueOff val="-5256644"/>
                <a:satOff val="-13548"/>
                <a:lumOff val="-915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8D8486-0C5C-8386-741D-5D240E47334C}"/>
                </a:ext>
              </a:extLst>
            </p:cNvPr>
            <p:cNvSpPr/>
            <p:nvPr/>
          </p:nvSpPr>
          <p:spPr>
            <a:xfrm>
              <a:off x="7618828" y="5398844"/>
              <a:ext cx="233430" cy="23343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Forme libre 49">
              <a:extLst>
                <a:ext uri="{FF2B5EF4-FFF2-40B4-BE49-F238E27FC236}">
                  <a16:creationId xmlns:a16="http://schemas.microsoft.com/office/drawing/2014/main" id="{43AEFAC2-D0F2-0626-BBB9-D32CDC869DED}"/>
                </a:ext>
              </a:extLst>
            </p:cNvPr>
            <p:cNvSpPr/>
            <p:nvPr/>
          </p:nvSpPr>
          <p:spPr>
            <a:xfrm>
              <a:off x="7947754" y="4001294"/>
              <a:ext cx="1491057" cy="1287996"/>
            </a:xfrm>
            <a:custGeom>
              <a:avLst/>
              <a:gdLst>
                <a:gd name="connsiteX0" fmla="*/ 0 w 1491057"/>
                <a:gd name="connsiteY0" fmla="*/ 0 h 1287996"/>
                <a:gd name="connsiteX1" fmla="*/ 1491057 w 1491057"/>
                <a:gd name="connsiteY1" fmla="*/ 0 h 1287996"/>
                <a:gd name="connsiteX2" fmla="*/ 1491057 w 1491057"/>
                <a:gd name="connsiteY2" fmla="*/ 1287996 h 1287996"/>
                <a:gd name="connsiteX3" fmla="*/ 0 w 1491057"/>
                <a:gd name="connsiteY3" fmla="*/ 1287996 h 1287996"/>
                <a:gd name="connsiteX4" fmla="*/ 0 w 1491057"/>
                <a:gd name="connsiteY4" fmla="*/ 0 h 1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1287996">
                  <a:moveTo>
                    <a:pt x="0" y="0"/>
                  </a:moveTo>
                  <a:lnTo>
                    <a:pt x="1491057" y="0"/>
                  </a:lnTo>
                  <a:lnTo>
                    <a:pt x="1491057" y="1287996"/>
                  </a:lnTo>
                  <a:lnTo>
                    <a:pt x="0" y="1287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4300" rIns="0" bIns="76200" numCol="1" spcCol="1270" anchor="b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GPT-3.5</a:t>
              </a:r>
            </a:p>
          </p:txBody>
        </p:sp>
        <p:sp>
          <p:nvSpPr>
            <p:cNvPr id="51" name="Forme libre 50">
              <a:extLst>
                <a:ext uri="{FF2B5EF4-FFF2-40B4-BE49-F238E27FC236}">
                  <a16:creationId xmlns:a16="http://schemas.microsoft.com/office/drawing/2014/main" id="{A56B2349-B913-26DD-520D-507C69697671}"/>
                </a:ext>
              </a:extLst>
            </p:cNvPr>
            <p:cNvSpPr/>
            <p:nvPr/>
          </p:nvSpPr>
          <p:spPr>
            <a:xfrm>
              <a:off x="7947754" y="5289290"/>
              <a:ext cx="1491057" cy="452539"/>
            </a:xfrm>
            <a:custGeom>
              <a:avLst/>
              <a:gdLst>
                <a:gd name="connsiteX0" fmla="*/ 0 w 1491057"/>
                <a:gd name="connsiteY0" fmla="*/ 0 h 452539"/>
                <a:gd name="connsiteX1" fmla="*/ 1491057 w 1491057"/>
                <a:gd name="connsiteY1" fmla="*/ 0 h 452539"/>
                <a:gd name="connsiteX2" fmla="*/ 1491057 w 1491057"/>
                <a:gd name="connsiteY2" fmla="*/ 452539 h 452539"/>
                <a:gd name="connsiteX3" fmla="*/ 0 w 1491057"/>
                <a:gd name="connsiteY3" fmla="*/ 452539 h 452539"/>
                <a:gd name="connsiteX4" fmla="*/ 0 w 1491057"/>
                <a:gd name="connsiteY4" fmla="*/ 0 h 4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452539">
                  <a:moveTo>
                    <a:pt x="0" y="0"/>
                  </a:moveTo>
                  <a:lnTo>
                    <a:pt x="1491057" y="0"/>
                  </a:lnTo>
                  <a:lnTo>
                    <a:pt x="1491057" y="452539"/>
                  </a:lnTo>
                  <a:lnTo>
                    <a:pt x="0" y="4525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kern="1200"/>
                <a:t>2021</a:t>
              </a:r>
            </a:p>
          </p:txBody>
        </p:sp>
        <p:sp>
          <p:nvSpPr>
            <p:cNvPr id="52" name="Connecteur droit 51">
              <a:extLst>
                <a:ext uri="{FF2B5EF4-FFF2-40B4-BE49-F238E27FC236}">
                  <a16:creationId xmlns:a16="http://schemas.microsoft.com/office/drawing/2014/main" id="{1DF1538E-8C00-FB5A-77A4-63ECB9A6CA81}"/>
                </a:ext>
              </a:extLst>
            </p:cNvPr>
            <p:cNvSpPr/>
            <p:nvPr/>
          </p:nvSpPr>
          <p:spPr>
            <a:xfrm>
              <a:off x="7735544" y="4001294"/>
              <a:ext cx="0" cy="1287996"/>
            </a:xfrm>
            <a:prstGeom prst="line">
              <a:avLst/>
            </a:prstGeom>
            <a:noFill/>
            <a:ln w="12700" cap="flat" cmpd="sng" algn="ctr">
              <a:solidFill>
                <a:schemeClr val="accent5">
                  <a:hueOff val="-5256644"/>
                  <a:satOff val="-13548"/>
                  <a:lumOff val="-9151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B63EA62E-84A7-DC34-C9EE-17C21D776652}"/>
                </a:ext>
              </a:extLst>
            </p:cNvPr>
            <p:cNvSpPr/>
            <p:nvPr/>
          </p:nvSpPr>
          <p:spPr>
            <a:xfrm>
              <a:off x="7711406" y="3960565"/>
              <a:ext cx="76395" cy="81457"/>
            </a:xfrm>
            <a:prstGeom prst="ellipse">
              <a:avLst/>
            </a:prstGeom>
            <a:solidFill>
              <a:schemeClr val="accent5">
                <a:hueOff val="-5256644"/>
                <a:satOff val="-13548"/>
                <a:lumOff val="-9151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4" name="Larme 53">
              <a:extLst>
                <a:ext uri="{FF2B5EF4-FFF2-40B4-BE49-F238E27FC236}">
                  <a16:creationId xmlns:a16="http://schemas.microsoft.com/office/drawing/2014/main" id="{7F410E80-7037-6736-A281-CE74D7894D09}"/>
                </a:ext>
              </a:extLst>
            </p:cNvPr>
            <p:cNvSpPr/>
            <p:nvPr/>
          </p:nvSpPr>
          <p:spPr>
            <a:xfrm rot="8100000">
              <a:off x="8539518" y="2336973"/>
              <a:ext cx="300110" cy="300110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5">
                <a:hueOff val="-6007594"/>
                <a:satOff val="-15484"/>
                <a:lumOff val="-10458"/>
                <a:alphaOff val="0"/>
              </a:schemeClr>
            </a:lnRef>
            <a:fillRef idx="1">
              <a:schemeClr val="accent5">
                <a:hueOff val="-6007594"/>
                <a:satOff val="-15484"/>
                <a:lumOff val="-10458"/>
                <a:alphaOff val="0"/>
              </a:schemeClr>
            </a:fillRef>
            <a:effectRef idx="0">
              <a:schemeClr val="accent5">
                <a:hueOff val="-6007594"/>
                <a:satOff val="-15484"/>
                <a:lumOff val="-1045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779C9386-C729-D68B-4283-D6C73CE25986}"/>
                </a:ext>
              </a:extLst>
            </p:cNvPr>
            <p:cNvSpPr/>
            <p:nvPr/>
          </p:nvSpPr>
          <p:spPr>
            <a:xfrm>
              <a:off x="8572858" y="2370312"/>
              <a:ext cx="233430" cy="23343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6" name="Forme libre 55">
              <a:extLst>
                <a:ext uri="{FF2B5EF4-FFF2-40B4-BE49-F238E27FC236}">
                  <a16:creationId xmlns:a16="http://schemas.microsoft.com/office/drawing/2014/main" id="{440275CA-3279-2EEE-2420-D20A027EDF82}"/>
                </a:ext>
              </a:extLst>
            </p:cNvPr>
            <p:cNvSpPr/>
            <p:nvPr/>
          </p:nvSpPr>
          <p:spPr>
            <a:xfrm>
              <a:off x="8901783" y="2713297"/>
              <a:ext cx="1491057" cy="1287996"/>
            </a:xfrm>
            <a:custGeom>
              <a:avLst/>
              <a:gdLst>
                <a:gd name="connsiteX0" fmla="*/ 0 w 1491057"/>
                <a:gd name="connsiteY0" fmla="*/ 0 h 1287996"/>
                <a:gd name="connsiteX1" fmla="*/ 1491057 w 1491057"/>
                <a:gd name="connsiteY1" fmla="*/ 0 h 1287996"/>
                <a:gd name="connsiteX2" fmla="*/ 1491057 w 1491057"/>
                <a:gd name="connsiteY2" fmla="*/ 1287996 h 1287996"/>
                <a:gd name="connsiteX3" fmla="*/ 0 w 1491057"/>
                <a:gd name="connsiteY3" fmla="*/ 1287996 h 1287996"/>
                <a:gd name="connsiteX4" fmla="*/ 0 w 1491057"/>
                <a:gd name="connsiteY4" fmla="*/ 0 h 1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1287996">
                  <a:moveTo>
                    <a:pt x="0" y="0"/>
                  </a:moveTo>
                  <a:lnTo>
                    <a:pt x="1491057" y="0"/>
                  </a:lnTo>
                  <a:lnTo>
                    <a:pt x="1491057" y="1287996"/>
                  </a:lnTo>
                  <a:lnTo>
                    <a:pt x="0" y="1287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76200" rIns="76200" bIns="114300" numCol="1" spcCol="1270" anchor="t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 err="1"/>
                <a:t>C</a:t>
              </a:r>
              <a:r>
                <a:rPr lang="en-US" sz="1200" kern="1200" dirty="0" err="1"/>
                <a:t>hatGPT</a:t>
              </a:r>
              <a:r>
                <a:rPr lang="en-US" sz="1200" kern="1200" dirty="0"/>
                <a:t>, </a:t>
              </a:r>
              <a:r>
                <a:rPr lang="en-US" sz="1200" kern="1200" dirty="0" err="1"/>
                <a:t>InstructGPT</a:t>
              </a:r>
              <a:r>
                <a:rPr lang="en-US" sz="1200" kern="1200" dirty="0"/>
                <a:t>, </a:t>
              </a:r>
              <a:r>
                <a:rPr lang="en-US" sz="1200" kern="1200" dirty="0" err="1"/>
                <a:t>PaLM</a:t>
              </a:r>
              <a:endParaRPr lang="en-US" sz="1200" kern="1200" dirty="0"/>
            </a:p>
          </p:txBody>
        </p:sp>
        <p:sp>
          <p:nvSpPr>
            <p:cNvPr id="57" name="Forme libre 56">
              <a:extLst>
                <a:ext uri="{FF2B5EF4-FFF2-40B4-BE49-F238E27FC236}">
                  <a16:creationId xmlns:a16="http://schemas.microsoft.com/office/drawing/2014/main" id="{977AAD5A-6067-4A41-4DD4-00A172B6B210}"/>
                </a:ext>
              </a:extLst>
            </p:cNvPr>
            <p:cNvSpPr/>
            <p:nvPr/>
          </p:nvSpPr>
          <p:spPr>
            <a:xfrm>
              <a:off x="8901783" y="2260758"/>
              <a:ext cx="1491057" cy="452539"/>
            </a:xfrm>
            <a:custGeom>
              <a:avLst/>
              <a:gdLst>
                <a:gd name="connsiteX0" fmla="*/ 0 w 1491057"/>
                <a:gd name="connsiteY0" fmla="*/ 0 h 452539"/>
                <a:gd name="connsiteX1" fmla="*/ 1491057 w 1491057"/>
                <a:gd name="connsiteY1" fmla="*/ 0 h 452539"/>
                <a:gd name="connsiteX2" fmla="*/ 1491057 w 1491057"/>
                <a:gd name="connsiteY2" fmla="*/ 452539 h 452539"/>
                <a:gd name="connsiteX3" fmla="*/ 0 w 1491057"/>
                <a:gd name="connsiteY3" fmla="*/ 452539 h 452539"/>
                <a:gd name="connsiteX4" fmla="*/ 0 w 1491057"/>
                <a:gd name="connsiteY4" fmla="*/ 0 h 4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452539">
                  <a:moveTo>
                    <a:pt x="0" y="0"/>
                  </a:moveTo>
                  <a:lnTo>
                    <a:pt x="1491057" y="0"/>
                  </a:lnTo>
                  <a:lnTo>
                    <a:pt x="1491057" y="452539"/>
                  </a:lnTo>
                  <a:lnTo>
                    <a:pt x="0" y="4525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kern="1200"/>
                <a:t>2022</a:t>
              </a:r>
            </a:p>
          </p:txBody>
        </p:sp>
        <p:sp>
          <p:nvSpPr>
            <p:cNvPr id="58" name="Connecteur droit 57">
              <a:extLst>
                <a:ext uri="{FF2B5EF4-FFF2-40B4-BE49-F238E27FC236}">
                  <a16:creationId xmlns:a16="http://schemas.microsoft.com/office/drawing/2014/main" id="{52A2D72A-476A-C3EE-8FD8-1288F37E7D9D}"/>
                </a:ext>
              </a:extLst>
            </p:cNvPr>
            <p:cNvSpPr/>
            <p:nvPr/>
          </p:nvSpPr>
          <p:spPr>
            <a:xfrm>
              <a:off x="8689573" y="2713297"/>
              <a:ext cx="0" cy="1287996"/>
            </a:xfrm>
            <a:prstGeom prst="line">
              <a:avLst/>
            </a:prstGeom>
            <a:noFill/>
            <a:ln w="12700" cap="flat" cmpd="sng" algn="ctr">
              <a:solidFill>
                <a:schemeClr val="accent5">
                  <a:hueOff val="-6007594"/>
                  <a:satOff val="-15484"/>
                  <a:lumOff val="-10458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F1A88B9B-2B9B-D8B0-CCE6-AAA873C35271}"/>
                </a:ext>
              </a:extLst>
            </p:cNvPr>
            <p:cNvSpPr/>
            <p:nvPr/>
          </p:nvSpPr>
          <p:spPr>
            <a:xfrm>
              <a:off x="8665435" y="3960565"/>
              <a:ext cx="76395" cy="81457"/>
            </a:xfrm>
            <a:prstGeom prst="ellipse">
              <a:avLst/>
            </a:prstGeom>
            <a:solidFill>
              <a:schemeClr val="accent5">
                <a:hueOff val="-6007594"/>
                <a:satOff val="-15484"/>
                <a:lumOff val="-10458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0" name="Larme 59">
              <a:extLst>
                <a:ext uri="{FF2B5EF4-FFF2-40B4-BE49-F238E27FC236}">
                  <a16:creationId xmlns:a16="http://schemas.microsoft.com/office/drawing/2014/main" id="{A29F99A0-1708-BA9B-1565-491E55FC1A33}"/>
                </a:ext>
              </a:extLst>
            </p:cNvPr>
            <p:cNvSpPr/>
            <p:nvPr/>
          </p:nvSpPr>
          <p:spPr>
            <a:xfrm rot="18900000">
              <a:off x="9493548" y="5365504"/>
              <a:ext cx="300110" cy="300110"/>
            </a:xfrm>
            <a:prstGeom prst="teardrop">
              <a:avLst>
                <a:gd name="adj" fmla="val 115000"/>
              </a:avLst>
            </a:prstGeom>
          </p:spPr>
          <p:style>
            <a:lnRef idx="2">
              <a:schemeClr val="accent5">
                <a:hueOff val="-6758543"/>
                <a:satOff val="-17419"/>
                <a:lumOff val="-11765"/>
                <a:alphaOff val="0"/>
              </a:schemeClr>
            </a:lnRef>
            <a:fillRef idx="1">
              <a:schemeClr val="accent5">
                <a:hueOff val="-6758543"/>
                <a:satOff val="-17419"/>
                <a:lumOff val="-11765"/>
                <a:alphaOff val="0"/>
              </a:schemeClr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F4712091-CB6B-D1E4-CEE3-2C841764A8FD}"/>
                </a:ext>
              </a:extLst>
            </p:cNvPr>
            <p:cNvSpPr/>
            <p:nvPr/>
          </p:nvSpPr>
          <p:spPr>
            <a:xfrm>
              <a:off x="9526887" y="5398844"/>
              <a:ext cx="233430" cy="233430"/>
            </a:xfrm>
            <a:prstGeom prst="ellipse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62" name="Forme libre 61">
              <a:extLst>
                <a:ext uri="{FF2B5EF4-FFF2-40B4-BE49-F238E27FC236}">
                  <a16:creationId xmlns:a16="http://schemas.microsoft.com/office/drawing/2014/main" id="{A7E56057-DA38-03F2-5727-9FD6A688764A}"/>
                </a:ext>
              </a:extLst>
            </p:cNvPr>
            <p:cNvSpPr/>
            <p:nvPr/>
          </p:nvSpPr>
          <p:spPr>
            <a:xfrm>
              <a:off x="9855812" y="4001294"/>
              <a:ext cx="1491057" cy="1287996"/>
            </a:xfrm>
            <a:custGeom>
              <a:avLst/>
              <a:gdLst>
                <a:gd name="connsiteX0" fmla="*/ 0 w 1491057"/>
                <a:gd name="connsiteY0" fmla="*/ 0 h 1287996"/>
                <a:gd name="connsiteX1" fmla="*/ 1491057 w 1491057"/>
                <a:gd name="connsiteY1" fmla="*/ 0 h 1287996"/>
                <a:gd name="connsiteX2" fmla="*/ 1491057 w 1491057"/>
                <a:gd name="connsiteY2" fmla="*/ 1287996 h 1287996"/>
                <a:gd name="connsiteX3" fmla="*/ 0 w 1491057"/>
                <a:gd name="connsiteY3" fmla="*/ 1287996 h 1287996"/>
                <a:gd name="connsiteX4" fmla="*/ 0 w 1491057"/>
                <a:gd name="connsiteY4" fmla="*/ 0 h 1287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1287996">
                  <a:moveTo>
                    <a:pt x="0" y="0"/>
                  </a:moveTo>
                  <a:lnTo>
                    <a:pt x="1491057" y="0"/>
                  </a:lnTo>
                  <a:lnTo>
                    <a:pt x="1491057" y="1287996"/>
                  </a:lnTo>
                  <a:lnTo>
                    <a:pt x="0" y="128799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114300" rIns="0" bIns="76200" numCol="1" spcCol="1270" anchor="b" anchorCtr="0">
              <a:noAutofit/>
            </a:bodyPr>
            <a:lstStyle/>
            <a:p>
              <a:pPr marL="0" lvl="0" indent="0" algn="l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/>
                <a:t>LLaMA, Falcon, GPT 4, PaLM 2, BARD</a:t>
              </a:r>
            </a:p>
          </p:txBody>
        </p:sp>
        <p:sp>
          <p:nvSpPr>
            <p:cNvPr id="63" name="Forme libre 62">
              <a:extLst>
                <a:ext uri="{FF2B5EF4-FFF2-40B4-BE49-F238E27FC236}">
                  <a16:creationId xmlns:a16="http://schemas.microsoft.com/office/drawing/2014/main" id="{7E0D2FE9-A11B-84F1-A869-41690037193C}"/>
                </a:ext>
              </a:extLst>
            </p:cNvPr>
            <p:cNvSpPr/>
            <p:nvPr/>
          </p:nvSpPr>
          <p:spPr>
            <a:xfrm>
              <a:off x="9855812" y="5289290"/>
              <a:ext cx="1491057" cy="452539"/>
            </a:xfrm>
            <a:custGeom>
              <a:avLst/>
              <a:gdLst>
                <a:gd name="connsiteX0" fmla="*/ 0 w 1491057"/>
                <a:gd name="connsiteY0" fmla="*/ 0 h 452539"/>
                <a:gd name="connsiteX1" fmla="*/ 1491057 w 1491057"/>
                <a:gd name="connsiteY1" fmla="*/ 0 h 452539"/>
                <a:gd name="connsiteX2" fmla="*/ 1491057 w 1491057"/>
                <a:gd name="connsiteY2" fmla="*/ 452539 h 452539"/>
                <a:gd name="connsiteX3" fmla="*/ 0 w 1491057"/>
                <a:gd name="connsiteY3" fmla="*/ 452539 h 452539"/>
                <a:gd name="connsiteX4" fmla="*/ 0 w 1491057"/>
                <a:gd name="connsiteY4" fmla="*/ 0 h 4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1057" h="452539">
                  <a:moveTo>
                    <a:pt x="0" y="0"/>
                  </a:moveTo>
                  <a:lnTo>
                    <a:pt x="1491057" y="0"/>
                  </a:lnTo>
                  <a:lnTo>
                    <a:pt x="1491057" y="452539"/>
                  </a:lnTo>
                  <a:lnTo>
                    <a:pt x="0" y="45253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101600" bIns="0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b="1"/>
              </a:pPr>
              <a:r>
                <a:rPr lang="en-US" sz="1600" kern="1200"/>
                <a:t>2023</a:t>
              </a:r>
            </a:p>
          </p:txBody>
        </p:sp>
        <p:sp>
          <p:nvSpPr>
            <p:cNvPr id="1024" name="Connecteur droit 1023">
              <a:extLst>
                <a:ext uri="{FF2B5EF4-FFF2-40B4-BE49-F238E27FC236}">
                  <a16:creationId xmlns:a16="http://schemas.microsoft.com/office/drawing/2014/main" id="{D2BE48E6-0409-FD13-B890-2EF01402B0CC}"/>
                </a:ext>
              </a:extLst>
            </p:cNvPr>
            <p:cNvSpPr/>
            <p:nvPr/>
          </p:nvSpPr>
          <p:spPr>
            <a:xfrm>
              <a:off x="9643603" y="4001294"/>
              <a:ext cx="0" cy="1287996"/>
            </a:xfrm>
            <a:prstGeom prst="line">
              <a:avLst/>
            </a:prstGeom>
            <a:noFill/>
            <a:ln w="12700" cap="flat" cmpd="sng" algn="ctr">
              <a:solidFill>
                <a:schemeClr val="accent5">
                  <a:hueOff val="-6758543"/>
                  <a:satOff val="-17419"/>
                  <a:lumOff val="-11765"/>
                  <a:alphaOff val="0"/>
                </a:schemeClr>
              </a:solidFill>
              <a:prstDash val="dash"/>
              <a:miter lim="800000"/>
            </a:ln>
            <a:effectLst/>
          </p:spPr>
          <p:style>
            <a:lnRef idx="1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25" name="Ellipse 1024">
              <a:extLst>
                <a:ext uri="{FF2B5EF4-FFF2-40B4-BE49-F238E27FC236}">
                  <a16:creationId xmlns:a16="http://schemas.microsoft.com/office/drawing/2014/main" id="{0FB82235-B2E1-2DE0-561D-FD1FB503E26F}"/>
                </a:ext>
              </a:extLst>
            </p:cNvPr>
            <p:cNvSpPr/>
            <p:nvPr/>
          </p:nvSpPr>
          <p:spPr>
            <a:xfrm>
              <a:off x="9619465" y="3960565"/>
              <a:ext cx="76395" cy="81457"/>
            </a:xfrm>
            <a:prstGeom prst="ellipse">
              <a:avLst/>
            </a:prstGeom>
            <a:solidFill>
              <a:schemeClr val="accent5">
                <a:hueOff val="-6758543"/>
                <a:satOff val="-17419"/>
                <a:lumOff val="-11765"/>
                <a:alphaOff val="0"/>
              </a:schemeClr>
            </a:solidFill>
            <a:ln w="635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 lim="800000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31452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E5A5160-F1DF-3521-AE68-55FA36E76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fr-FR" sz="5000"/>
              <a:t>Tokenisation</a:t>
            </a:r>
          </a:p>
        </p:txBody>
      </p:sp>
      <p:sp>
        <p:nvSpPr>
          <p:cNvPr id="206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C2777448-CB6A-1817-3035-BB0F8F61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 b="1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Tokenisation</a:t>
            </a:r>
            <a:r>
              <a:rPr lang="fr-FR" sz="22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Le processus de découpage d'un texte en morceaux plus petits, comme des mots ou des phrases.</a:t>
            </a:r>
          </a:p>
          <a:p>
            <a:pPr marL="0" indent="0">
              <a:buNone/>
            </a:pPr>
            <a:endParaRPr lang="en-US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>
                <a:latin typeface="Calibri" panose="020F0502020204030204" pitchFamily="34" charset="0"/>
                <a:cs typeface="Calibri" panose="020F0502020204030204" pitchFamily="34" charset="0"/>
              </a:rPr>
              <a:t>Source: https://wisdomml.in/tokenization-in-natural-language-processing/</a:t>
            </a:r>
          </a:p>
        </p:txBody>
      </p:sp>
      <p:pic>
        <p:nvPicPr>
          <p:cNvPr id="2050" name="Picture 2" descr="Tokenization in Natural Language Processing - Wisdom ML">
            <a:extLst>
              <a:ext uri="{FF2B5EF4-FFF2-40B4-BE49-F238E27FC236}">
                <a16:creationId xmlns:a16="http://schemas.microsoft.com/office/drawing/2014/main" id="{D475C5B3-1052-1F73-F4AD-32F7DCE47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03070"/>
            <a:ext cx="6903720" cy="34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66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E70F65F-732E-77CE-50FD-39E003656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233672" cy="1719072"/>
          </a:xfrm>
        </p:spPr>
        <p:txBody>
          <a:bodyPr anchor="b">
            <a:normAutofit/>
          </a:bodyPr>
          <a:lstStyle/>
          <a:p>
            <a:r>
              <a:rPr lang="fr-FR" sz="5000" dirty="0"/>
              <a:t>Notion d’</a:t>
            </a:r>
            <a:r>
              <a:rPr lang="fr-FR" sz="5000" dirty="0" err="1"/>
              <a:t>Embeddings</a:t>
            </a:r>
            <a:endParaRPr lang="fr-FR" sz="5000" dirty="0"/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Content Placeholder 1029">
            <a:extLst>
              <a:ext uri="{FF2B5EF4-FFF2-40B4-BE49-F238E27FC236}">
                <a16:creationId xmlns:a16="http://schemas.microsoft.com/office/drawing/2014/main" id="{9E1A0669-BCB5-BB51-0111-FD9E1CD2F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4542197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32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Embedding</a:t>
            </a:r>
            <a:r>
              <a:rPr lang="fr-FR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Une représentation vectorielle qui capture la sémantique des mots ou des phrases dans un espace de haute dimension.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Source: https://</a:t>
            </a:r>
            <a:r>
              <a:rPr lang="en-US" sz="1050" dirty="0" err="1">
                <a:latin typeface="Calibri" panose="020F0502020204030204" pitchFamily="34" charset="0"/>
                <a:cs typeface="Calibri" panose="020F0502020204030204" pitchFamily="34" charset="0"/>
              </a:rPr>
              <a:t>medium.com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/@hari4om/word-embedding-d816f643140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E1904C-069F-67A8-1AB9-B49E2B54F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444" y="958802"/>
            <a:ext cx="6903720" cy="516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98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7829DFC-5962-8A2F-AFDD-D8AB8EEC3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8951976" cy="1719072"/>
          </a:xfrm>
        </p:spPr>
        <p:txBody>
          <a:bodyPr anchor="b">
            <a:normAutofit/>
          </a:bodyPr>
          <a:lstStyle/>
          <a:p>
            <a:r>
              <a:rPr lang="fr-FR" sz="3800" dirty="0"/>
              <a:t>NLP avec les approches classiques</a:t>
            </a:r>
          </a:p>
        </p:txBody>
      </p:sp>
      <p:sp>
        <p:nvSpPr>
          <p:cNvPr id="309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8" name="Content Placeholder 3077">
            <a:extLst>
              <a:ext uri="{FF2B5EF4-FFF2-40B4-BE49-F238E27FC236}">
                <a16:creationId xmlns:a16="http://schemas.microsoft.com/office/drawing/2014/main" id="{A1A8C585-6474-38EF-5D91-0ADE4C397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4023360" cy="3410712"/>
          </a:xfrm>
        </p:spPr>
        <p:txBody>
          <a:bodyPr anchor="t"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fr-FR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Encoder</a:t>
            </a:r>
            <a:r>
              <a:rPr lang="fr-F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Une partie du modèle qui traite et comprime les informations d'une entrée, comme une phrase, en une représentation interne.</a:t>
            </a:r>
          </a:p>
          <a:p>
            <a:pPr>
              <a:buFont typeface="+mj-lt"/>
              <a:buAutoNum type="arabicPeriod"/>
            </a:pPr>
            <a:r>
              <a:rPr lang="fr-FR" sz="16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Vecteur de contexte</a:t>
            </a:r>
            <a:r>
              <a:rPr lang="fr-F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Une représentation compressée de l'entrée, souvent produite par l'encoder, qui aide le </a:t>
            </a:r>
            <a:r>
              <a:rPr lang="fr-FR" sz="1600" b="0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  <a:r>
              <a:rPr lang="fr-F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à générer la sortie appropriée.</a:t>
            </a:r>
          </a:p>
          <a:p>
            <a:pPr>
              <a:buFont typeface="+mj-lt"/>
              <a:buAutoNum type="arabicPeriod"/>
            </a:pPr>
            <a:endParaRPr lang="fr-FR" sz="16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+mj-lt"/>
              <a:buAutoNum type="arabicPeriod"/>
            </a:pPr>
            <a:r>
              <a:rPr lang="fr-FR" sz="1600" b="1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Decoder</a:t>
            </a:r>
            <a:r>
              <a:rPr lang="fr-FR" sz="16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Une partie du modèle qui prend la représentation interne et génère une sortie, comme une traduction.</a:t>
            </a:r>
          </a:p>
          <a:p>
            <a:endParaRPr lang="en-US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Source: https://</a:t>
            </a:r>
            <a:r>
              <a:rPr lang="en-US" sz="1100" dirty="0" err="1">
                <a:latin typeface="Calibri" panose="020F0502020204030204" pitchFamily="34" charset="0"/>
                <a:cs typeface="Calibri" panose="020F0502020204030204" pitchFamily="34" charset="0"/>
              </a:rPr>
              <a:t>www.researchgate.net</a:t>
            </a:r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/figure/Basic-encoder-decoder-framework_fig4_369834080</a:t>
            </a:r>
          </a:p>
        </p:txBody>
      </p:sp>
      <p:pic>
        <p:nvPicPr>
          <p:cNvPr id="3074" name="Picture 2" descr="Basic encoder-decoder framework.">
            <a:extLst>
              <a:ext uri="{FF2B5EF4-FFF2-40B4-BE49-F238E27FC236}">
                <a16:creationId xmlns:a16="http://schemas.microsoft.com/office/drawing/2014/main" id="{EEA5E52F-22ED-1AAA-A979-4815240E9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1288" y="2214772"/>
            <a:ext cx="6903720" cy="321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542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B0272C-3094-B0A9-BCEA-1378661CC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des approches classiques</a:t>
            </a:r>
          </a:p>
        </p:txBody>
      </p:sp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D1EC561D-BAFB-2FC6-19DC-2F87E59286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37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214AE4-5A44-E674-7271-B202F2EE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5751576" cy="1481328"/>
          </a:xfrm>
        </p:spPr>
        <p:txBody>
          <a:bodyPr anchor="b">
            <a:normAutofit/>
          </a:bodyPr>
          <a:lstStyle/>
          <a:p>
            <a:r>
              <a:rPr lang="fr-FR" sz="5400"/>
              <a:t>Transformers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7">
            <a:extLst>
              <a:ext uri="{FF2B5EF4-FFF2-40B4-BE49-F238E27FC236}">
                <a16:creationId xmlns:a16="http://schemas.microsoft.com/office/drawing/2014/main" id="{1CFBD299-37B2-DDDD-9E57-F1DA0F24E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222055"/>
              </p:ext>
            </p:extLst>
          </p:nvPr>
        </p:nvGraphicFramePr>
        <p:xfrm>
          <a:off x="630936" y="2660904"/>
          <a:ext cx="5967490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DDA1126-09E6-F8C0-AE64-37E40B429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6596" y="649224"/>
            <a:ext cx="4699329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33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06AD9F1-42A1-EC3C-AC75-0A934C97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fr-FR" sz="5000"/>
              <a:t>Mécanisme d’attention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444968-D627-2EA2-A5C8-12904237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fr-FR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 mécanisme d'attention est une technique permettant aux réseaux de neurones de </a:t>
            </a:r>
            <a:r>
              <a:rPr lang="fr-FR" sz="2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 concentrer sur une partie spécifique </a:t>
            </a:r>
            <a:r>
              <a:rPr lang="fr-FR" sz="2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 la séquence d'entrée</a:t>
            </a:r>
          </a:p>
          <a:p>
            <a:endParaRPr lang="fr-F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fr-FR" sz="22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FCE0FE5-DA0B-1CFE-14A9-9FBB1538F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197" y="640080"/>
            <a:ext cx="536867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282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509</Words>
  <Application>Microsoft Macintosh PowerPoint</Application>
  <PresentationFormat>Grand écran</PresentationFormat>
  <Paragraphs>75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Söhne</vt:lpstr>
      <vt:lpstr>Thème Office</vt:lpstr>
      <vt:lpstr>À la découverte des Transformers</vt:lpstr>
      <vt:lpstr>Objectifs</vt:lpstr>
      <vt:lpstr>Historique et contexte</vt:lpstr>
      <vt:lpstr>Tokenisation</vt:lpstr>
      <vt:lpstr>Notion d’Embeddings</vt:lpstr>
      <vt:lpstr>NLP avec les approches classiques</vt:lpstr>
      <vt:lpstr>Problème des approches classiques</vt:lpstr>
      <vt:lpstr>Transformers</vt:lpstr>
      <vt:lpstr>Mécanisme d’attention</vt:lpstr>
      <vt:lpstr>Multi-Head Attention</vt:lpstr>
      <vt:lpstr>Encoder dans un transformer</vt:lpstr>
      <vt:lpstr>Decoder</vt:lpstr>
      <vt:lpstr>Quiz</vt:lpstr>
      <vt:lpstr>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À la découverte des Transformers</dc:title>
  <dc:creator>Natacha NJONGWA</dc:creator>
  <cp:lastModifiedBy>Natacha NJONGWA</cp:lastModifiedBy>
  <cp:revision>7</cp:revision>
  <dcterms:created xsi:type="dcterms:W3CDTF">2023-10-22T14:52:00Z</dcterms:created>
  <dcterms:modified xsi:type="dcterms:W3CDTF">2023-10-24T01:49:09Z</dcterms:modified>
</cp:coreProperties>
</file>