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61" r:id="rId5"/>
    <p:sldId id="262" r:id="rId6"/>
    <p:sldId id="260" r:id="rId7"/>
    <p:sldId id="263" r:id="rId8"/>
    <p:sldId id="264" r:id="rId9"/>
    <p:sldId id="267" r:id="rId10"/>
    <p:sldId id="268" r:id="rId11"/>
    <p:sldId id="265" r:id="rId12"/>
    <p:sldId id="271" r:id="rId13"/>
    <p:sldId id="269" r:id="rId14"/>
    <p:sldId id="270" r:id="rId1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7"/>
    <p:restoredTop sz="94638"/>
  </p:normalViewPr>
  <p:slideViewPr>
    <p:cSldViewPr snapToGrid="0">
      <p:cViewPr varScale="1">
        <p:scale>
          <a:sx n="128" d="100"/>
          <a:sy n="128" d="100"/>
        </p:scale>
        <p:origin x="17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0D6368-2852-494F-8230-49D1E77A7D27}" type="doc">
      <dgm:prSet loTypeId="urn:microsoft.com/office/officeart/2005/8/layout/list1" loCatId="list" qsTypeId="urn:microsoft.com/office/officeart/2005/8/quickstyle/simple1" qsCatId="simple" csTypeId="urn:microsoft.com/office/officeart/2005/8/colors/colorful5" csCatId="colorful"/>
      <dgm:spPr/>
      <dgm:t>
        <a:bodyPr/>
        <a:lstStyle/>
        <a:p>
          <a:endParaRPr lang="en-US"/>
        </a:p>
      </dgm:t>
    </dgm:pt>
    <dgm:pt modelId="{CE151468-EBF8-4730-978E-1E568C784FDB}">
      <dgm:prSet/>
      <dgm:spPr/>
      <dgm:t>
        <a:bodyPr/>
        <a:lstStyle/>
        <a:p>
          <a:r>
            <a:rPr lang="fr-FR"/>
            <a:t>Historique et contexte</a:t>
          </a:r>
          <a:endParaRPr lang="en-US"/>
        </a:p>
      </dgm:t>
    </dgm:pt>
    <dgm:pt modelId="{7EF802FE-2D14-4625-B0E7-5AFDDF8E9497}" type="parTrans" cxnId="{5F7F06E9-9263-4FF9-B0ED-69713CA3A1CE}">
      <dgm:prSet/>
      <dgm:spPr/>
      <dgm:t>
        <a:bodyPr/>
        <a:lstStyle/>
        <a:p>
          <a:endParaRPr lang="en-US"/>
        </a:p>
      </dgm:t>
    </dgm:pt>
    <dgm:pt modelId="{CF649701-9F2B-403C-BD55-834D884CB621}" type="sibTrans" cxnId="{5F7F06E9-9263-4FF9-B0ED-69713CA3A1CE}">
      <dgm:prSet/>
      <dgm:spPr/>
      <dgm:t>
        <a:bodyPr/>
        <a:lstStyle/>
        <a:p>
          <a:endParaRPr lang="en-US"/>
        </a:p>
      </dgm:t>
    </dgm:pt>
    <dgm:pt modelId="{39402EAA-2A10-4067-8AC5-9F3D0E785D50}">
      <dgm:prSet/>
      <dgm:spPr/>
      <dgm:t>
        <a:bodyPr/>
        <a:lstStyle/>
        <a:p>
          <a:r>
            <a:rPr lang="fr-FR"/>
            <a:t>Le Mécanisme d’Attention</a:t>
          </a:r>
          <a:endParaRPr lang="en-US"/>
        </a:p>
      </dgm:t>
    </dgm:pt>
    <dgm:pt modelId="{3AE7A877-72AD-4A23-9758-18C1BC3B8BD1}" type="parTrans" cxnId="{78171E5D-C5B8-456B-B99E-5E26765126B8}">
      <dgm:prSet/>
      <dgm:spPr/>
      <dgm:t>
        <a:bodyPr/>
        <a:lstStyle/>
        <a:p>
          <a:endParaRPr lang="en-US"/>
        </a:p>
      </dgm:t>
    </dgm:pt>
    <dgm:pt modelId="{32D36F1F-2C57-40E9-A83F-50A553368102}" type="sibTrans" cxnId="{78171E5D-C5B8-456B-B99E-5E26765126B8}">
      <dgm:prSet/>
      <dgm:spPr/>
      <dgm:t>
        <a:bodyPr/>
        <a:lstStyle/>
        <a:p>
          <a:endParaRPr lang="en-US"/>
        </a:p>
      </dgm:t>
    </dgm:pt>
    <dgm:pt modelId="{B64CF63B-2D7A-4926-97D0-7CFCB9573CE1}">
      <dgm:prSet/>
      <dgm:spPr/>
      <dgm:t>
        <a:bodyPr/>
        <a:lstStyle/>
        <a:p>
          <a:r>
            <a:rPr lang="fr-FR"/>
            <a:t>Principe de base des Transformers</a:t>
          </a:r>
          <a:endParaRPr lang="en-US"/>
        </a:p>
      </dgm:t>
    </dgm:pt>
    <dgm:pt modelId="{C7871C1A-8304-412B-855B-30200C1C1E0D}" type="parTrans" cxnId="{294281B6-E78F-4D5B-B3F7-729A13C57907}">
      <dgm:prSet/>
      <dgm:spPr/>
      <dgm:t>
        <a:bodyPr/>
        <a:lstStyle/>
        <a:p>
          <a:endParaRPr lang="en-US"/>
        </a:p>
      </dgm:t>
    </dgm:pt>
    <dgm:pt modelId="{E3745E3B-B32C-4BAB-A4AB-D4B0722E77EF}" type="sibTrans" cxnId="{294281B6-E78F-4D5B-B3F7-729A13C57907}">
      <dgm:prSet/>
      <dgm:spPr/>
      <dgm:t>
        <a:bodyPr/>
        <a:lstStyle/>
        <a:p>
          <a:endParaRPr lang="en-US"/>
        </a:p>
      </dgm:t>
    </dgm:pt>
    <dgm:pt modelId="{55CEE022-494B-4A70-872D-6E5CB7BD1EDE}">
      <dgm:prSet/>
      <dgm:spPr/>
      <dgm:t>
        <a:bodyPr/>
        <a:lstStyle/>
        <a:p>
          <a:r>
            <a:rPr lang="fr-FR"/>
            <a:t>Démo</a:t>
          </a:r>
          <a:endParaRPr lang="en-US"/>
        </a:p>
      </dgm:t>
    </dgm:pt>
    <dgm:pt modelId="{DFE44BDB-1130-4AE9-8B88-72696A8674BB}" type="parTrans" cxnId="{8E025D53-45F4-4C7D-90A8-4296CE18D199}">
      <dgm:prSet/>
      <dgm:spPr/>
      <dgm:t>
        <a:bodyPr/>
        <a:lstStyle/>
        <a:p>
          <a:endParaRPr lang="en-US"/>
        </a:p>
      </dgm:t>
    </dgm:pt>
    <dgm:pt modelId="{0D2C13D9-D59B-43E3-8063-7B00D127F0B9}" type="sibTrans" cxnId="{8E025D53-45F4-4C7D-90A8-4296CE18D199}">
      <dgm:prSet/>
      <dgm:spPr/>
      <dgm:t>
        <a:bodyPr/>
        <a:lstStyle/>
        <a:p>
          <a:endParaRPr lang="en-US"/>
        </a:p>
      </dgm:t>
    </dgm:pt>
    <dgm:pt modelId="{48B27272-CFDF-CE41-A88D-F5439D8150B1}" type="pres">
      <dgm:prSet presAssocID="{950D6368-2852-494F-8230-49D1E77A7D27}" presName="linear" presStyleCnt="0">
        <dgm:presLayoutVars>
          <dgm:dir/>
          <dgm:animLvl val="lvl"/>
          <dgm:resizeHandles val="exact"/>
        </dgm:presLayoutVars>
      </dgm:prSet>
      <dgm:spPr/>
    </dgm:pt>
    <dgm:pt modelId="{80DE9D3D-87B4-3241-B9FF-83DCFC969953}" type="pres">
      <dgm:prSet presAssocID="{CE151468-EBF8-4730-978E-1E568C784FDB}" presName="parentLin" presStyleCnt="0"/>
      <dgm:spPr/>
    </dgm:pt>
    <dgm:pt modelId="{508A1AB1-3D96-294B-BEF7-F710C6092BD1}" type="pres">
      <dgm:prSet presAssocID="{CE151468-EBF8-4730-978E-1E568C784FDB}" presName="parentLeftMargin" presStyleLbl="node1" presStyleIdx="0" presStyleCnt="4"/>
      <dgm:spPr/>
    </dgm:pt>
    <dgm:pt modelId="{ADE67F3F-B1FD-7747-B4DE-E4B13CB61B9A}" type="pres">
      <dgm:prSet presAssocID="{CE151468-EBF8-4730-978E-1E568C784FDB}" presName="parentText" presStyleLbl="node1" presStyleIdx="0" presStyleCnt="4">
        <dgm:presLayoutVars>
          <dgm:chMax val="0"/>
          <dgm:bulletEnabled val="1"/>
        </dgm:presLayoutVars>
      </dgm:prSet>
      <dgm:spPr/>
    </dgm:pt>
    <dgm:pt modelId="{0A7717CA-249A-AA44-8952-FBE679D696F7}" type="pres">
      <dgm:prSet presAssocID="{CE151468-EBF8-4730-978E-1E568C784FDB}" presName="negativeSpace" presStyleCnt="0"/>
      <dgm:spPr/>
    </dgm:pt>
    <dgm:pt modelId="{2C5D8934-F1AE-6343-976A-BA5BD7CA949A}" type="pres">
      <dgm:prSet presAssocID="{CE151468-EBF8-4730-978E-1E568C784FDB}" presName="childText" presStyleLbl="conFgAcc1" presStyleIdx="0" presStyleCnt="4">
        <dgm:presLayoutVars>
          <dgm:bulletEnabled val="1"/>
        </dgm:presLayoutVars>
      </dgm:prSet>
      <dgm:spPr/>
    </dgm:pt>
    <dgm:pt modelId="{C740111B-AA17-D345-93E7-B9B73B3A5FEA}" type="pres">
      <dgm:prSet presAssocID="{CF649701-9F2B-403C-BD55-834D884CB621}" presName="spaceBetweenRectangles" presStyleCnt="0"/>
      <dgm:spPr/>
    </dgm:pt>
    <dgm:pt modelId="{0274378D-99E9-D74F-8C86-70264CB694C9}" type="pres">
      <dgm:prSet presAssocID="{39402EAA-2A10-4067-8AC5-9F3D0E785D50}" presName="parentLin" presStyleCnt="0"/>
      <dgm:spPr/>
    </dgm:pt>
    <dgm:pt modelId="{CD413713-3161-E146-80E8-9C9187AF3FC7}" type="pres">
      <dgm:prSet presAssocID="{39402EAA-2A10-4067-8AC5-9F3D0E785D50}" presName="parentLeftMargin" presStyleLbl="node1" presStyleIdx="0" presStyleCnt="4"/>
      <dgm:spPr/>
    </dgm:pt>
    <dgm:pt modelId="{AD946F06-826B-5946-A73F-1F5F0936A885}" type="pres">
      <dgm:prSet presAssocID="{39402EAA-2A10-4067-8AC5-9F3D0E785D50}" presName="parentText" presStyleLbl="node1" presStyleIdx="1" presStyleCnt="4">
        <dgm:presLayoutVars>
          <dgm:chMax val="0"/>
          <dgm:bulletEnabled val="1"/>
        </dgm:presLayoutVars>
      </dgm:prSet>
      <dgm:spPr/>
    </dgm:pt>
    <dgm:pt modelId="{4E90E2C3-30F8-464D-856E-95F19F632D13}" type="pres">
      <dgm:prSet presAssocID="{39402EAA-2A10-4067-8AC5-9F3D0E785D50}" presName="negativeSpace" presStyleCnt="0"/>
      <dgm:spPr/>
    </dgm:pt>
    <dgm:pt modelId="{A1D0A8B4-7281-4041-B374-73A61B305840}" type="pres">
      <dgm:prSet presAssocID="{39402EAA-2A10-4067-8AC5-9F3D0E785D50}" presName="childText" presStyleLbl="conFgAcc1" presStyleIdx="1" presStyleCnt="4">
        <dgm:presLayoutVars>
          <dgm:bulletEnabled val="1"/>
        </dgm:presLayoutVars>
      </dgm:prSet>
      <dgm:spPr/>
    </dgm:pt>
    <dgm:pt modelId="{5A862890-5EB4-CE4A-9D9F-8D726CD4CBA3}" type="pres">
      <dgm:prSet presAssocID="{32D36F1F-2C57-40E9-A83F-50A553368102}" presName="spaceBetweenRectangles" presStyleCnt="0"/>
      <dgm:spPr/>
    </dgm:pt>
    <dgm:pt modelId="{AD9941CF-8BBD-644D-B380-3C9AEFB89BC8}" type="pres">
      <dgm:prSet presAssocID="{B64CF63B-2D7A-4926-97D0-7CFCB9573CE1}" presName="parentLin" presStyleCnt="0"/>
      <dgm:spPr/>
    </dgm:pt>
    <dgm:pt modelId="{4A38446E-7F93-2142-B635-DC9286ACB3DE}" type="pres">
      <dgm:prSet presAssocID="{B64CF63B-2D7A-4926-97D0-7CFCB9573CE1}" presName="parentLeftMargin" presStyleLbl="node1" presStyleIdx="1" presStyleCnt="4"/>
      <dgm:spPr/>
    </dgm:pt>
    <dgm:pt modelId="{D1C27408-3121-2143-80C9-4A5860643384}" type="pres">
      <dgm:prSet presAssocID="{B64CF63B-2D7A-4926-97D0-7CFCB9573CE1}" presName="parentText" presStyleLbl="node1" presStyleIdx="2" presStyleCnt="4">
        <dgm:presLayoutVars>
          <dgm:chMax val="0"/>
          <dgm:bulletEnabled val="1"/>
        </dgm:presLayoutVars>
      </dgm:prSet>
      <dgm:spPr/>
    </dgm:pt>
    <dgm:pt modelId="{E67F4892-66DE-9E4F-B0A4-C16C265634D9}" type="pres">
      <dgm:prSet presAssocID="{B64CF63B-2D7A-4926-97D0-7CFCB9573CE1}" presName="negativeSpace" presStyleCnt="0"/>
      <dgm:spPr/>
    </dgm:pt>
    <dgm:pt modelId="{DB740DF1-751B-9C4C-8C0A-1CCC803306BE}" type="pres">
      <dgm:prSet presAssocID="{B64CF63B-2D7A-4926-97D0-7CFCB9573CE1}" presName="childText" presStyleLbl="conFgAcc1" presStyleIdx="2" presStyleCnt="4">
        <dgm:presLayoutVars>
          <dgm:bulletEnabled val="1"/>
        </dgm:presLayoutVars>
      </dgm:prSet>
      <dgm:spPr/>
    </dgm:pt>
    <dgm:pt modelId="{8D7ACCB5-6665-2948-8EF1-DC64D8A84253}" type="pres">
      <dgm:prSet presAssocID="{E3745E3B-B32C-4BAB-A4AB-D4B0722E77EF}" presName="spaceBetweenRectangles" presStyleCnt="0"/>
      <dgm:spPr/>
    </dgm:pt>
    <dgm:pt modelId="{607FA01B-E44A-9A4A-B28F-81C60D12922F}" type="pres">
      <dgm:prSet presAssocID="{55CEE022-494B-4A70-872D-6E5CB7BD1EDE}" presName="parentLin" presStyleCnt="0"/>
      <dgm:spPr/>
    </dgm:pt>
    <dgm:pt modelId="{45B21288-1C0D-1443-9D7D-DBD6DEE90F81}" type="pres">
      <dgm:prSet presAssocID="{55CEE022-494B-4A70-872D-6E5CB7BD1EDE}" presName="parentLeftMargin" presStyleLbl="node1" presStyleIdx="2" presStyleCnt="4"/>
      <dgm:spPr/>
    </dgm:pt>
    <dgm:pt modelId="{F97CF726-76BC-304C-9A56-AF38128929C0}" type="pres">
      <dgm:prSet presAssocID="{55CEE022-494B-4A70-872D-6E5CB7BD1EDE}" presName="parentText" presStyleLbl="node1" presStyleIdx="3" presStyleCnt="4">
        <dgm:presLayoutVars>
          <dgm:chMax val="0"/>
          <dgm:bulletEnabled val="1"/>
        </dgm:presLayoutVars>
      </dgm:prSet>
      <dgm:spPr/>
    </dgm:pt>
    <dgm:pt modelId="{BD0DC708-9ED2-6649-9D75-3545E172D9B8}" type="pres">
      <dgm:prSet presAssocID="{55CEE022-494B-4A70-872D-6E5CB7BD1EDE}" presName="negativeSpace" presStyleCnt="0"/>
      <dgm:spPr/>
    </dgm:pt>
    <dgm:pt modelId="{70211136-F64E-6640-8B03-DCF4FADDA8BA}" type="pres">
      <dgm:prSet presAssocID="{55CEE022-494B-4A70-872D-6E5CB7BD1EDE}" presName="childText" presStyleLbl="conFgAcc1" presStyleIdx="3" presStyleCnt="4">
        <dgm:presLayoutVars>
          <dgm:bulletEnabled val="1"/>
        </dgm:presLayoutVars>
      </dgm:prSet>
      <dgm:spPr/>
    </dgm:pt>
  </dgm:ptLst>
  <dgm:cxnLst>
    <dgm:cxn modelId="{0183C407-42B8-564A-8E94-68F7E945FAAD}" type="presOf" srcId="{CE151468-EBF8-4730-978E-1E568C784FDB}" destId="{508A1AB1-3D96-294B-BEF7-F710C6092BD1}" srcOrd="0" destOrd="0" presId="urn:microsoft.com/office/officeart/2005/8/layout/list1"/>
    <dgm:cxn modelId="{7BA13812-9BCC-CE46-90C1-74B46EC81C68}" type="presOf" srcId="{39402EAA-2A10-4067-8AC5-9F3D0E785D50}" destId="{CD413713-3161-E146-80E8-9C9187AF3FC7}" srcOrd="0" destOrd="0" presId="urn:microsoft.com/office/officeart/2005/8/layout/list1"/>
    <dgm:cxn modelId="{8E025D53-45F4-4C7D-90A8-4296CE18D199}" srcId="{950D6368-2852-494F-8230-49D1E77A7D27}" destId="{55CEE022-494B-4A70-872D-6E5CB7BD1EDE}" srcOrd="3" destOrd="0" parTransId="{DFE44BDB-1130-4AE9-8B88-72696A8674BB}" sibTransId="{0D2C13D9-D59B-43E3-8063-7B00D127F0B9}"/>
    <dgm:cxn modelId="{78171E5D-C5B8-456B-B99E-5E26765126B8}" srcId="{950D6368-2852-494F-8230-49D1E77A7D27}" destId="{39402EAA-2A10-4067-8AC5-9F3D0E785D50}" srcOrd="1" destOrd="0" parTransId="{3AE7A877-72AD-4A23-9758-18C1BC3B8BD1}" sibTransId="{32D36F1F-2C57-40E9-A83F-50A553368102}"/>
    <dgm:cxn modelId="{717EE97E-7687-7846-B722-C2D69A28BB7D}" type="presOf" srcId="{39402EAA-2A10-4067-8AC5-9F3D0E785D50}" destId="{AD946F06-826B-5946-A73F-1F5F0936A885}" srcOrd="1" destOrd="0" presId="urn:microsoft.com/office/officeart/2005/8/layout/list1"/>
    <dgm:cxn modelId="{294281B6-E78F-4D5B-B3F7-729A13C57907}" srcId="{950D6368-2852-494F-8230-49D1E77A7D27}" destId="{B64CF63B-2D7A-4926-97D0-7CFCB9573CE1}" srcOrd="2" destOrd="0" parTransId="{C7871C1A-8304-412B-855B-30200C1C1E0D}" sibTransId="{E3745E3B-B32C-4BAB-A4AB-D4B0722E77EF}"/>
    <dgm:cxn modelId="{A6099BCB-70C4-8C41-9172-042043216705}" type="presOf" srcId="{55CEE022-494B-4A70-872D-6E5CB7BD1EDE}" destId="{F97CF726-76BC-304C-9A56-AF38128929C0}" srcOrd="1" destOrd="0" presId="urn:microsoft.com/office/officeart/2005/8/layout/list1"/>
    <dgm:cxn modelId="{A4AECBCC-E187-BB45-836B-7A57550EDC2D}" type="presOf" srcId="{B64CF63B-2D7A-4926-97D0-7CFCB9573CE1}" destId="{D1C27408-3121-2143-80C9-4A5860643384}" srcOrd="1" destOrd="0" presId="urn:microsoft.com/office/officeart/2005/8/layout/list1"/>
    <dgm:cxn modelId="{F5AD74D0-3F93-C24F-9EBF-1F30056330B8}" type="presOf" srcId="{950D6368-2852-494F-8230-49D1E77A7D27}" destId="{48B27272-CFDF-CE41-A88D-F5439D8150B1}" srcOrd="0" destOrd="0" presId="urn:microsoft.com/office/officeart/2005/8/layout/list1"/>
    <dgm:cxn modelId="{7BD5DCD0-7581-CC46-BD40-4C5B6A788C88}" type="presOf" srcId="{55CEE022-494B-4A70-872D-6E5CB7BD1EDE}" destId="{45B21288-1C0D-1443-9D7D-DBD6DEE90F81}" srcOrd="0" destOrd="0" presId="urn:microsoft.com/office/officeart/2005/8/layout/list1"/>
    <dgm:cxn modelId="{B18EB2D5-FEDB-D546-B2E3-B4D075671362}" type="presOf" srcId="{CE151468-EBF8-4730-978E-1E568C784FDB}" destId="{ADE67F3F-B1FD-7747-B4DE-E4B13CB61B9A}" srcOrd="1" destOrd="0" presId="urn:microsoft.com/office/officeart/2005/8/layout/list1"/>
    <dgm:cxn modelId="{5F7F06E9-9263-4FF9-B0ED-69713CA3A1CE}" srcId="{950D6368-2852-494F-8230-49D1E77A7D27}" destId="{CE151468-EBF8-4730-978E-1E568C784FDB}" srcOrd="0" destOrd="0" parTransId="{7EF802FE-2D14-4625-B0E7-5AFDDF8E9497}" sibTransId="{CF649701-9F2B-403C-BD55-834D884CB621}"/>
    <dgm:cxn modelId="{73C42DFD-6F68-544E-AAFF-BCDBE97C82DF}" type="presOf" srcId="{B64CF63B-2D7A-4926-97D0-7CFCB9573CE1}" destId="{4A38446E-7F93-2142-B635-DC9286ACB3DE}" srcOrd="0" destOrd="0" presId="urn:microsoft.com/office/officeart/2005/8/layout/list1"/>
    <dgm:cxn modelId="{473D5EB2-D66A-3347-BD93-06AB9D9EC7F3}" type="presParOf" srcId="{48B27272-CFDF-CE41-A88D-F5439D8150B1}" destId="{80DE9D3D-87B4-3241-B9FF-83DCFC969953}" srcOrd="0" destOrd="0" presId="urn:microsoft.com/office/officeart/2005/8/layout/list1"/>
    <dgm:cxn modelId="{D159A33E-26A1-D042-89CD-2EA9FF5CA17D}" type="presParOf" srcId="{80DE9D3D-87B4-3241-B9FF-83DCFC969953}" destId="{508A1AB1-3D96-294B-BEF7-F710C6092BD1}" srcOrd="0" destOrd="0" presId="urn:microsoft.com/office/officeart/2005/8/layout/list1"/>
    <dgm:cxn modelId="{5D689D54-1DD8-F740-84D0-7D9786BEAAE1}" type="presParOf" srcId="{80DE9D3D-87B4-3241-B9FF-83DCFC969953}" destId="{ADE67F3F-B1FD-7747-B4DE-E4B13CB61B9A}" srcOrd="1" destOrd="0" presId="urn:microsoft.com/office/officeart/2005/8/layout/list1"/>
    <dgm:cxn modelId="{BE97D55D-63C2-3148-B0F0-5E4E437722EC}" type="presParOf" srcId="{48B27272-CFDF-CE41-A88D-F5439D8150B1}" destId="{0A7717CA-249A-AA44-8952-FBE679D696F7}" srcOrd="1" destOrd="0" presId="urn:microsoft.com/office/officeart/2005/8/layout/list1"/>
    <dgm:cxn modelId="{D4334ABA-497C-2345-B351-E34587EA3DB9}" type="presParOf" srcId="{48B27272-CFDF-CE41-A88D-F5439D8150B1}" destId="{2C5D8934-F1AE-6343-976A-BA5BD7CA949A}" srcOrd="2" destOrd="0" presId="urn:microsoft.com/office/officeart/2005/8/layout/list1"/>
    <dgm:cxn modelId="{273F0005-22D9-4C44-B64C-32915968F8FA}" type="presParOf" srcId="{48B27272-CFDF-CE41-A88D-F5439D8150B1}" destId="{C740111B-AA17-D345-93E7-B9B73B3A5FEA}" srcOrd="3" destOrd="0" presId="urn:microsoft.com/office/officeart/2005/8/layout/list1"/>
    <dgm:cxn modelId="{CABE321E-0ECF-A440-8C64-78203AB169D5}" type="presParOf" srcId="{48B27272-CFDF-CE41-A88D-F5439D8150B1}" destId="{0274378D-99E9-D74F-8C86-70264CB694C9}" srcOrd="4" destOrd="0" presId="urn:microsoft.com/office/officeart/2005/8/layout/list1"/>
    <dgm:cxn modelId="{66D0CA3A-C6BE-D849-B818-FD1C505A2B25}" type="presParOf" srcId="{0274378D-99E9-D74F-8C86-70264CB694C9}" destId="{CD413713-3161-E146-80E8-9C9187AF3FC7}" srcOrd="0" destOrd="0" presId="urn:microsoft.com/office/officeart/2005/8/layout/list1"/>
    <dgm:cxn modelId="{8AEB068F-5CB2-004A-B765-AE40900CF328}" type="presParOf" srcId="{0274378D-99E9-D74F-8C86-70264CB694C9}" destId="{AD946F06-826B-5946-A73F-1F5F0936A885}" srcOrd="1" destOrd="0" presId="urn:microsoft.com/office/officeart/2005/8/layout/list1"/>
    <dgm:cxn modelId="{BB4921E4-EA3A-B641-9F69-7007AE670EF5}" type="presParOf" srcId="{48B27272-CFDF-CE41-A88D-F5439D8150B1}" destId="{4E90E2C3-30F8-464D-856E-95F19F632D13}" srcOrd="5" destOrd="0" presId="urn:microsoft.com/office/officeart/2005/8/layout/list1"/>
    <dgm:cxn modelId="{1993A780-9260-E844-B6DB-4E45D34BE62A}" type="presParOf" srcId="{48B27272-CFDF-CE41-A88D-F5439D8150B1}" destId="{A1D0A8B4-7281-4041-B374-73A61B305840}" srcOrd="6" destOrd="0" presId="urn:microsoft.com/office/officeart/2005/8/layout/list1"/>
    <dgm:cxn modelId="{4545DDE4-4E0E-F64D-BC6C-C1427ADE8720}" type="presParOf" srcId="{48B27272-CFDF-CE41-A88D-F5439D8150B1}" destId="{5A862890-5EB4-CE4A-9D9F-8D726CD4CBA3}" srcOrd="7" destOrd="0" presId="urn:microsoft.com/office/officeart/2005/8/layout/list1"/>
    <dgm:cxn modelId="{306F3AEE-4C87-7248-9D8B-E34BB698DBC0}" type="presParOf" srcId="{48B27272-CFDF-CE41-A88D-F5439D8150B1}" destId="{AD9941CF-8BBD-644D-B380-3C9AEFB89BC8}" srcOrd="8" destOrd="0" presId="urn:microsoft.com/office/officeart/2005/8/layout/list1"/>
    <dgm:cxn modelId="{045BCEAF-80DD-E040-B8C2-9B0FFC963ABB}" type="presParOf" srcId="{AD9941CF-8BBD-644D-B380-3C9AEFB89BC8}" destId="{4A38446E-7F93-2142-B635-DC9286ACB3DE}" srcOrd="0" destOrd="0" presId="urn:microsoft.com/office/officeart/2005/8/layout/list1"/>
    <dgm:cxn modelId="{D649BCB1-F348-AE42-A587-824833408F8A}" type="presParOf" srcId="{AD9941CF-8BBD-644D-B380-3C9AEFB89BC8}" destId="{D1C27408-3121-2143-80C9-4A5860643384}" srcOrd="1" destOrd="0" presId="urn:microsoft.com/office/officeart/2005/8/layout/list1"/>
    <dgm:cxn modelId="{201404D4-957E-CB4C-85F1-242C7C559F6F}" type="presParOf" srcId="{48B27272-CFDF-CE41-A88D-F5439D8150B1}" destId="{E67F4892-66DE-9E4F-B0A4-C16C265634D9}" srcOrd="9" destOrd="0" presId="urn:microsoft.com/office/officeart/2005/8/layout/list1"/>
    <dgm:cxn modelId="{3918BAA7-2CAE-F14E-9F73-8F2ECB3C6CD5}" type="presParOf" srcId="{48B27272-CFDF-CE41-A88D-F5439D8150B1}" destId="{DB740DF1-751B-9C4C-8C0A-1CCC803306BE}" srcOrd="10" destOrd="0" presId="urn:microsoft.com/office/officeart/2005/8/layout/list1"/>
    <dgm:cxn modelId="{54B57B2B-3CDE-5843-BE52-A4ABF872DFA1}" type="presParOf" srcId="{48B27272-CFDF-CE41-A88D-F5439D8150B1}" destId="{8D7ACCB5-6665-2948-8EF1-DC64D8A84253}" srcOrd="11" destOrd="0" presId="urn:microsoft.com/office/officeart/2005/8/layout/list1"/>
    <dgm:cxn modelId="{DE40D970-A316-D54A-8A3C-61E18D0BB199}" type="presParOf" srcId="{48B27272-CFDF-CE41-A88D-F5439D8150B1}" destId="{607FA01B-E44A-9A4A-B28F-81C60D12922F}" srcOrd="12" destOrd="0" presId="urn:microsoft.com/office/officeart/2005/8/layout/list1"/>
    <dgm:cxn modelId="{F3C141FC-618D-4742-973A-FE5027DA1308}" type="presParOf" srcId="{607FA01B-E44A-9A4A-B28F-81C60D12922F}" destId="{45B21288-1C0D-1443-9D7D-DBD6DEE90F81}" srcOrd="0" destOrd="0" presId="urn:microsoft.com/office/officeart/2005/8/layout/list1"/>
    <dgm:cxn modelId="{0E1F6672-B744-0C41-A338-B01C71292154}" type="presParOf" srcId="{607FA01B-E44A-9A4A-B28F-81C60D12922F}" destId="{F97CF726-76BC-304C-9A56-AF38128929C0}" srcOrd="1" destOrd="0" presId="urn:microsoft.com/office/officeart/2005/8/layout/list1"/>
    <dgm:cxn modelId="{7628D247-E693-DB4E-9011-9DBCD21C12FF}" type="presParOf" srcId="{48B27272-CFDF-CE41-A88D-F5439D8150B1}" destId="{BD0DC708-9ED2-6649-9D75-3545E172D9B8}" srcOrd="13" destOrd="0" presId="urn:microsoft.com/office/officeart/2005/8/layout/list1"/>
    <dgm:cxn modelId="{26EE3B82-56C8-A04B-AC7F-F53822D0C416}" type="presParOf" srcId="{48B27272-CFDF-CE41-A88D-F5439D8150B1}" destId="{70211136-F64E-6640-8B03-DCF4FADDA8BA}"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5D8934-F1AE-6343-976A-BA5BD7CA949A}">
      <dsp:nvSpPr>
        <dsp:cNvPr id="0" name=""/>
        <dsp:cNvSpPr/>
      </dsp:nvSpPr>
      <dsp:spPr>
        <a:xfrm>
          <a:off x="0" y="1009830"/>
          <a:ext cx="6900512" cy="604799"/>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DE67F3F-B1FD-7747-B4DE-E4B13CB61B9A}">
      <dsp:nvSpPr>
        <dsp:cNvPr id="0" name=""/>
        <dsp:cNvSpPr/>
      </dsp:nvSpPr>
      <dsp:spPr>
        <a:xfrm>
          <a:off x="345025" y="655590"/>
          <a:ext cx="4830358" cy="70848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1066800">
            <a:lnSpc>
              <a:spcPct val="90000"/>
            </a:lnSpc>
            <a:spcBef>
              <a:spcPct val="0"/>
            </a:spcBef>
            <a:spcAft>
              <a:spcPct val="35000"/>
            </a:spcAft>
            <a:buNone/>
          </a:pPr>
          <a:r>
            <a:rPr lang="fr-FR" sz="2400" kern="1200"/>
            <a:t>Historique et contexte</a:t>
          </a:r>
          <a:endParaRPr lang="en-US" sz="2400" kern="1200"/>
        </a:p>
      </dsp:txBody>
      <dsp:txXfrm>
        <a:off x="379610" y="690175"/>
        <a:ext cx="4761188" cy="639310"/>
      </dsp:txXfrm>
    </dsp:sp>
    <dsp:sp modelId="{A1D0A8B4-7281-4041-B374-73A61B305840}">
      <dsp:nvSpPr>
        <dsp:cNvPr id="0" name=""/>
        <dsp:cNvSpPr/>
      </dsp:nvSpPr>
      <dsp:spPr>
        <a:xfrm>
          <a:off x="0" y="2098470"/>
          <a:ext cx="6900512" cy="604799"/>
        </a:xfrm>
        <a:prstGeom prst="rect">
          <a:avLst/>
        </a:prstGeom>
        <a:solidFill>
          <a:schemeClr val="lt1">
            <a:alpha val="90000"/>
            <a:hueOff val="0"/>
            <a:satOff val="0"/>
            <a:lumOff val="0"/>
            <a:alphaOff val="0"/>
          </a:schemeClr>
        </a:solidFill>
        <a:ln w="12700" cap="flat" cmpd="sng" algn="ctr">
          <a:solidFill>
            <a:schemeClr val="accent5">
              <a:hueOff val="-2252848"/>
              <a:satOff val="-5806"/>
              <a:lumOff val="-3922"/>
              <a:alphaOff val="0"/>
            </a:schemeClr>
          </a:solidFill>
          <a:prstDash val="solid"/>
          <a:miter lim="800000"/>
        </a:ln>
        <a:effectLst/>
      </dsp:spPr>
      <dsp:style>
        <a:lnRef idx="2">
          <a:scrgbClr r="0" g="0" b="0"/>
        </a:lnRef>
        <a:fillRef idx="1">
          <a:scrgbClr r="0" g="0" b="0"/>
        </a:fillRef>
        <a:effectRef idx="0">
          <a:scrgbClr r="0" g="0" b="0"/>
        </a:effectRef>
        <a:fontRef idx="minor"/>
      </dsp:style>
    </dsp:sp>
    <dsp:sp modelId="{AD946F06-826B-5946-A73F-1F5F0936A885}">
      <dsp:nvSpPr>
        <dsp:cNvPr id="0" name=""/>
        <dsp:cNvSpPr/>
      </dsp:nvSpPr>
      <dsp:spPr>
        <a:xfrm>
          <a:off x="345025" y="1744230"/>
          <a:ext cx="4830358" cy="708480"/>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1066800">
            <a:lnSpc>
              <a:spcPct val="90000"/>
            </a:lnSpc>
            <a:spcBef>
              <a:spcPct val="0"/>
            </a:spcBef>
            <a:spcAft>
              <a:spcPct val="35000"/>
            </a:spcAft>
            <a:buNone/>
          </a:pPr>
          <a:r>
            <a:rPr lang="fr-FR" sz="2400" kern="1200"/>
            <a:t>Le Mécanisme d’Attention</a:t>
          </a:r>
          <a:endParaRPr lang="en-US" sz="2400" kern="1200"/>
        </a:p>
      </dsp:txBody>
      <dsp:txXfrm>
        <a:off x="379610" y="1778815"/>
        <a:ext cx="4761188" cy="639310"/>
      </dsp:txXfrm>
    </dsp:sp>
    <dsp:sp modelId="{DB740DF1-751B-9C4C-8C0A-1CCC803306BE}">
      <dsp:nvSpPr>
        <dsp:cNvPr id="0" name=""/>
        <dsp:cNvSpPr/>
      </dsp:nvSpPr>
      <dsp:spPr>
        <a:xfrm>
          <a:off x="0" y="3187110"/>
          <a:ext cx="6900512" cy="604799"/>
        </a:xfrm>
        <a:prstGeom prst="rect">
          <a:avLst/>
        </a:prstGeom>
        <a:solidFill>
          <a:schemeClr val="lt1">
            <a:alpha val="90000"/>
            <a:hueOff val="0"/>
            <a:satOff val="0"/>
            <a:lumOff val="0"/>
            <a:alphaOff val="0"/>
          </a:schemeClr>
        </a:solidFill>
        <a:ln w="12700" cap="flat" cmpd="sng" algn="ctr">
          <a:solidFill>
            <a:schemeClr val="accent5">
              <a:hueOff val="-4505695"/>
              <a:satOff val="-11613"/>
              <a:lumOff val="-7843"/>
              <a:alphaOff val="0"/>
            </a:schemeClr>
          </a:solidFill>
          <a:prstDash val="solid"/>
          <a:miter lim="800000"/>
        </a:ln>
        <a:effectLst/>
      </dsp:spPr>
      <dsp:style>
        <a:lnRef idx="2">
          <a:scrgbClr r="0" g="0" b="0"/>
        </a:lnRef>
        <a:fillRef idx="1">
          <a:scrgbClr r="0" g="0" b="0"/>
        </a:fillRef>
        <a:effectRef idx="0">
          <a:scrgbClr r="0" g="0" b="0"/>
        </a:effectRef>
        <a:fontRef idx="minor"/>
      </dsp:style>
    </dsp:sp>
    <dsp:sp modelId="{D1C27408-3121-2143-80C9-4A5860643384}">
      <dsp:nvSpPr>
        <dsp:cNvPr id="0" name=""/>
        <dsp:cNvSpPr/>
      </dsp:nvSpPr>
      <dsp:spPr>
        <a:xfrm>
          <a:off x="345025" y="2832870"/>
          <a:ext cx="4830358" cy="708480"/>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1066800">
            <a:lnSpc>
              <a:spcPct val="90000"/>
            </a:lnSpc>
            <a:spcBef>
              <a:spcPct val="0"/>
            </a:spcBef>
            <a:spcAft>
              <a:spcPct val="35000"/>
            </a:spcAft>
            <a:buNone/>
          </a:pPr>
          <a:r>
            <a:rPr lang="fr-FR" sz="2400" kern="1200"/>
            <a:t>Principe de base des Transformers</a:t>
          </a:r>
          <a:endParaRPr lang="en-US" sz="2400" kern="1200"/>
        </a:p>
      </dsp:txBody>
      <dsp:txXfrm>
        <a:off x="379610" y="2867455"/>
        <a:ext cx="4761188" cy="639310"/>
      </dsp:txXfrm>
    </dsp:sp>
    <dsp:sp modelId="{70211136-F64E-6640-8B03-DCF4FADDA8BA}">
      <dsp:nvSpPr>
        <dsp:cNvPr id="0" name=""/>
        <dsp:cNvSpPr/>
      </dsp:nvSpPr>
      <dsp:spPr>
        <a:xfrm>
          <a:off x="0" y="4275750"/>
          <a:ext cx="6900512" cy="604799"/>
        </a:xfrm>
        <a:prstGeom prst="rect">
          <a:avLst/>
        </a:prstGeom>
        <a:solidFill>
          <a:schemeClr val="lt1">
            <a:alpha val="90000"/>
            <a:hueOff val="0"/>
            <a:satOff val="0"/>
            <a:lumOff val="0"/>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sp>
    <dsp:sp modelId="{F97CF726-76BC-304C-9A56-AF38128929C0}">
      <dsp:nvSpPr>
        <dsp:cNvPr id="0" name=""/>
        <dsp:cNvSpPr/>
      </dsp:nvSpPr>
      <dsp:spPr>
        <a:xfrm>
          <a:off x="345025" y="3921510"/>
          <a:ext cx="4830358" cy="70848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576" tIns="0" rIns="182576" bIns="0" numCol="1" spcCol="1270" anchor="ctr" anchorCtr="0">
          <a:noAutofit/>
        </a:bodyPr>
        <a:lstStyle/>
        <a:p>
          <a:pPr marL="0" lvl="0" indent="0" algn="l" defTabSz="1066800">
            <a:lnSpc>
              <a:spcPct val="90000"/>
            </a:lnSpc>
            <a:spcBef>
              <a:spcPct val="0"/>
            </a:spcBef>
            <a:spcAft>
              <a:spcPct val="35000"/>
            </a:spcAft>
            <a:buNone/>
          </a:pPr>
          <a:r>
            <a:rPr lang="fr-FR" sz="2400" kern="1200"/>
            <a:t>Démo</a:t>
          </a:r>
          <a:endParaRPr lang="en-US" sz="2400" kern="1200"/>
        </a:p>
      </dsp:txBody>
      <dsp:txXfrm>
        <a:off x="379610" y="3956095"/>
        <a:ext cx="4761188" cy="63931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7BE2704-4CC8-A108-C633-2BCB73766CB9}"/>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F19FDE3D-EA40-8241-BF7F-3BD7B50245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6E6B8B2C-C6EC-BF51-26CE-10294C5A4C2E}"/>
              </a:ext>
            </a:extLst>
          </p:cNvPr>
          <p:cNvSpPr>
            <a:spLocks noGrp="1"/>
          </p:cNvSpPr>
          <p:nvPr>
            <p:ph type="dt" sz="half" idx="10"/>
          </p:nvPr>
        </p:nvSpPr>
        <p:spPr/>
        <p:txBody>
          <a:bodyPr/>
          <a:lstStyle/>
          <a:p>
            <a:fld id="{6E877BBB-CFB8-EE4F-B28D-7275E7801267}" type="datetimeFigureOut">
              <a:rPr lang="fr-FR" smtClean="0"/>
              <a:t>22/10/2023</a:t>
            </a:fld>
            <a:endParaRPr lang="fr-FR"/>
          </a:p>
        </p:txBody>
      </p:sp>
      <p:sp>
        <p:nvSpPr>
          <p:cNvPr id="5" name="Espace réservé du pied de page 4">
            <a:extLst>
              <a:ext uri="{FF2B5EF4-FFF2-40B4-BE49-F238E27FC236}">
                <a16:creationId xmlns:a16="http://schemas.microsoft.com/office/drawing/2014/main" id="{8B6A432F-33B7-E969-352C-AE5920EB168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A7DEADF-AC31-7299-4C4B-4E61E5062985}"/>
              </a:ext>
            </a:extLst>
          </p:cNvPr>
          <p:cNvSpPr>
            <a:spLocks noGrp="1"/>
          </p:cNvSpPr>
          <p:nvPr>
            <p:ph type="sldNum" sz="quarter" idx="12"/>
          </p:nvPr>
        </p:nvSpPr>
        <p:spPr/>
        <p:txBody>
          <a:bodyPr/>
          <a:lstStyle/>
          <a:p>
            <a:fld id="{8360BE83-DE29-0247-ABFB-4F6EEDE5886C}" type="slidenum">
              <a:rPr lang="fr-FR" smtClean="0"/>
              <a:t>‹N°›</a:t>
            </a:fld>
            <a:endParaRPr lang="fr-FR"/>
          </a:p>
        </p:txBody>
      </p:sp>
    </p:spTree>
    <p:extLst>
      <p:ext uri="{BB962C8B-B14F-4D97-AF65-F5344CB8AC3E}">
        <p14:creationId xmlns:p14="http://schemas.microsoft.com/office/powerpoint/2010/main" val="2127080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1ED1722-3371-E742-A9B5-41C7FBFBCEA9}"/>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BD69394E-0B00-9051-5F64-99E2C72EF5B7}"/>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D6E06FF-A73A-3707-14D1-344E74835D34}"/>
              </a:ext>
            </a:extLst>
          </p:cNvPr>
          <p:cNvSpPr>
            <a:spLocks noGrp="1"/>
          </p:cNvSpPr>
          <p:nvPr>
            <p:ph type="dt" sz="half" idx="10"/>
          </p:nvPr>
        </p:nvSpPr>
        <p:spPr/>
        <p:txBody>
          <a:bodyPr/>
          <a:lstStyle/>
          <a:p>
            <a:fld id="{6E877BBB-CFB8-EE4F-B28D-7275E7801267}" type="datetimeFigureOut">
              <a:rPr lang="fr-FR" smtClean="0"/>
              <a:t>22/10/2023</a:t>
            </a:fld>
            <a:endParaRPr lang="fr-FR"/>
          </a:p>
        </p:txBody>
      </p:sp>
      <p:sp>
        <p:nvSpPr>
          <p:cNvPr id="5" name="Espace réservé du pied de page 4">
            <a:extLst>
              <a:ext uri="{FF2B5EF4-FFF2-40B4-BE49-F238E27FC236}">
                <a16:creationId xmlns:a16="http://schemas.microsoft.com/office/drawing/2014/main" id="{6487596E-78B4-3AEA-BF90-6CAC86F27E9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EBD9D67-E37D-AA38-D58F-9E70229284F8}"/>
              </a:ext>
            </a:extLst>
          </p:cNvPr>
          <p:cNvSpPr>
            <a:spLocks noGrp="1"/>
          </p:cNvSpPr>
          <p:nvPr>
            <p:ph type="sldNum" sz="quarter" idx="12"/>
          </p:nvPr>
        </p:nvSpPr>
        <p:spPr/>
        <p:txBody>
          <a:bodyPr/>
          <a:lstStyle/>
          <a:p>
            <a:fld id="{8360BE83-DE29-0247-ABFB-4F6EEDE5886C}" type="slidenum">
              <a:rPr lang="fr-FR" smtClean="0"/>
              <a:t>‹N°›</a:t>
            </a:fld>
            <a:endParaRPr lang="fr-FR"/>
          </a:p>
        </p:txBody>
      </p:sp>
    </p:spTree>
    <p:extLst>
      <p:ext uri="{BB962C8B-B14F-4D97-AF65-F5344CB8AC3E}">
        <p14:creationId xmlns:p14="http://schemas.microsoft.com/office/powerpoint/2010/main" val="802737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4DF6676D-BCB8-568D-38FC-7411D5A41A32}"/>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CECFED25-3DE7-5F66-77ED-7040E24E57E8}"/>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B293822-520B-AAD2-A7D0-C8A03DE6DBA8}"/>
              </a:ext>
            </a:extLst>
          </p:cNvPr>
          <p:cNvSpPr>
            <a:spLocks noGrp="1"/>
          </p:cNvSpPr>
          <p:nvPr>
            <p:ph type="dt" sz="half" idx="10"/>
          </p:nvPr>
        </p:nvSpPr>
        <p:spPr/>
        <p:txBody>
          <a:bodyPr/>
          <a:lstStyle/>
          <a:p>
            <a:fld id="{6E877BBB-CFB8-EE4F-B28D-7275E7801267}" type="datetimeFigureOut">
              <a:rPr lang="fr-FR" smtClean="0"/>
              <a:t>22/10/2023</a:t>
            </a:fld>
            <a:endParaRPr lang="fr-FR"/>
          </a:p>
        </p:txBody>
      </p:sp>
      <p:sp>
        <p:nvSpPr>
          <p:cNvPr id="5" name="Espace réservé du pied de page 4">
            <a:extLst>
              <a:ext uri="{FF2B5EF4-FFF2-40B4-BE49-F238E27FC236}">
                <a16:creationId xmlns:a16="http://schemas.microsoft.com/office/drawing/2014/main" id="{0F65D197-3473-1ADF-C6C0-3975BA7D01A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EBB9ABB-B06A-F4A5-227D-E22483629AD3}"/>
              </a:ext>
            </a:extLst>
          </p:cNvPr>
          <p:cNvSpPr>
            <a:spLocks noGrp="1"/>
          </p:cNvSpPr>
          <p:nvPr>
            <p:ph type="sldNum" sz="quarter" idx="12"/>
          </p:nvPr>
        </p:nvSpPr>
        <p:spPr/>
        <p:txBody>
          <a:bodyPr/>
          <a:lstStyle/>
          <a:p>
            <a:fld id="{8360BE83-DE29-0247-ABFB-4F6EEDE5886C}" type="slidenum">
              <a:rPr lang="fr-FR" smtClean="0"/>
              <a:t>‹N°›</a:t>
            </a:fld>
            <a:endParaRPr lang="fr-FR"/>
          </a:p>
        </p:txBody>
      </p:sp>
    </p:spTree>
    <p:extLst>
      <p:ext uri="{BB962C8B-B14F-4D97-AF65-F5344CB8AC3E}">
        <p14:creationId xmlns:p14="http://schemas.microsoft.com/office/powerpoint/2010/main" val="1026012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7DAEDB5-9465-B95B-00D8-7B0C2AE37DC5}"/>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FDD392FE-09F7-756B-2116-455B814FB10B}"/>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77BB055-C971-1A3F-C5E6-8D8FA2D8D3AD}"/>
              </a:ext>
            </a:extLst>
          </p:cNvPr>
          <p:cNvSpPr>
            <a:spLocks noGrp="1"/>
          </p:cNvSpPr>
          <p:nvPr>
            <p:ph type="dt" sz="half" idx="10"/>
          </p:nvPr>
        </p:nvSpPr>
        <p:spPr/>
        <p:txBody>
          <a:bodyPr/>
          <a:lstStyle/>
          <a:p>
            <a:fld id="{6E877BBB-CFB8-EE4F-B28D-7275E7801267}" type="datetimeFigureOut">
              <a:rPr lang="fr-FR" smtClean="0"/>
              <a:t>22/10/2023</a:t>
            </a:fld>
            <a:endParaRPr lang="fr-FR"/>
          </a:p>
        </p:txBody>
      </p:sp>
      <p:sp>
        <p:nvSpPr>
          <p:cNvPr id="5" name="Espace réservé du pied de page 4">
            <a:extLst>
              <a:ext uri="{FF2B5EF4-FFF2-40B4-BE49-F238E27FC236}">
                <a16:creationId xmlns:a16="http://schemas.microsoft.com/office/drawing/2014/main" id="{B91DD307-FDB5-2B76-601D-A8642F89B53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A919B58-30D4-4788-F6C1-35149E2252AC}"/>
              </a:ext>
            </a:extLst>
          </p:cNvPr>
          <p:cNvSpPr>
            <a:spLocks noGrp="1"/>
          </p:cNvSpPr>
          <p:nvPr>
            <p:ph type="sldNum" sz="quarter" idx="12"/>
          </p:nvPr>
        </p:nvSpPr>
        <p:spPr/>
        <p:txBody>
          <a:bodyPr/>
          <a:lstStyle/>
          <a:p>
            <a:fld id="{8360BE83-DE29-0247-ABFB-4F6EEDE5886C}" type="slidenum">
              <a:rPr lang="fr-FR" smtClean="0"/>
              <a:t>‹N°›</a:t>
            </a:fld>
            <a:endParaRPr lang="fr-FR"/>
          </a:p>
        </p:txBody>
      </p:sp>
    </p:spTree>
    <p:extLst>
      <p:ext uri="{BB962C8B-B14F-4D97-AF65-F5344CB8AC3E}">
        <p14:creationId xmlns:p14="http://schemas.microsoft.com/office/powerpoint/2010/main" val="4009985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DC1D29-35AD-271B-EAD4-A25B0FE6F9BD}"/>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3285495A-8121-D70E-6F47-F7C03579E2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CCB166C5-D510-5400-8FCA-BC74E2A3D37F}"/>
              </a:ext>
            </a:extLst>
          </p:cNvPr>
          <p:cNvSpPr>
            <a:spLocks noGrp="1"/>
          </p:cNvSpPr>
          <p:nvPr>
            <p:ph type="dt" sz="half" idx="10"/>
          </p:nvPr>
        </p:nvSpPr>
        <p:spPr/>
        <p:txBody>
          <a:bodyPr/>
          <a:lstStyle/>
          <a:p>
            <a:fld id="{6E877BBB-CFB8-EE4F-B28D-7275E7801267}" type="datetimeFigureOut">
              <a:rPr lang="fr-FR" smtClean="0"/>
              <a:t>22/10/2023</a:t>
            </a:fld>
            <a:endParaRPr lang="fr-FR"/>
          </a:p>
        </p:txBody>
      </p:sp>
      <p:sp>
        <p:nvSpPr>
          <p:cNvPr id="5" name="Espace réservé du pied de page 4">
            <a:extLst>
              <a:ext uri="{FF2B5EF4-FFF2-40B4-BE49-F238E27FC236}">
                <a16:creationId xmlns:a16="http://schemas.microsoft.com/office/drawing/2014/main" id="{ADE7C5AF-0078-FC63-46FF-4571D0EEF68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A09DF19-40AB-35BF-7C6A-CF4FE1A64917}"/>
              </a:ext>
            </a:extLst>
          </p:cNvPr>
          <p:cNvSpPr>
            <a:spLocks noGrp="1"/>
          </p:cNvSpPr>
          <p:nvPr>
            <p:ph type="sldNum" sz="quarter" idx="12"/>
          </p:nvPr>
        </p:nvSpPr>
        <p:spPr/>
        <p:txBody>
          <a:bodyPr/>
          <a:lstStyle/>
          <a:p>
            <a:fld id="{8360BE83-DE29-0247-ABFB-4F6EEDE5886C}" type="slidenum">
              <a:rPr lang="fr-FR" smtClean="0"/>
              <a:t>‹N°›</a:t>
            </a:fld>
            <a:endParaRPr lang="fr-FR"/>
          </a:p>
        </p:txBody>
      </p:sp>
    </p:spTree>
    <p:extLst>
      <p:ext uri="{BB962C8B-B14F-4D97-AF65-F5344CB8AC3E}">
        <p14:creationId xmlns:p14="http://schemas.microsoft.com/office/powerpoint/2010/main" val="1037181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B65C3D7-8775-EEF8-2EAB-FFFECABA19D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1C70579B-7D6D-C63F-0BDF-ACAEE96F2AF3}"/>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44DE6ABD-C2AE-17A8-AB12-DF39D926290A}"/>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0C5FE3A5-0EFE-5317-57B2-D27C4FB8C3C2}"/>
              </a:ext>
            </a:extLst>
          </p:cNvPr>
          <p:cNvSpPr>
            <a:spLocks noGrp="1"/>
          </p:cNvSpPr>
          <p:nvPr>
            <p:ph type="dt" sz="half" idx="10"/>
          </p:nvPr>
        </p:nvSpPr>
        <p:spPr/>
        <p:txBody>
          <a:bodyPr/>
          <a:lstStyle/>
          <a:p>
            <a:fld id="{6E877BBB-CFB8-EE4F-B28D-7275E7801267}" type="datetimeFigureOut">
              <a:rPr lang="fr-FR" smtClean="0"/>
              <a:t>22/10/2023</a:t>
            </a:fld>
            <a:endParaRPr lang="fr-FR"/>
          </a:p>
        </p:txBody>
      </p:sp>
      <p:sp>
        <p:nvSpPr>
          <p:cNvPr id="6" name="Espace réservé du pied de page 5">
            <a:extLst>
              <a:ext uri="{FF2B5EF4-FFF2-40B4-BE49-F238E27FC236}">
                <a16:creationId xmlns:a16="http://schemas.microsoft.com/office/drawing/2014/main" id="{F8AEA814-6DC8-3BEA-3BF7-932445C95E3B}"/>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7023FE6-2E54-8DA1-AC0A-ED1033CF1FDA}"/>
              </a:ext>
            </a:extLst>
          </p:cNvPr>
          <p:cNvSpPr>
            <a:spLocks noGrp="1"/>
          </p:cNvSpPr>
          <p:nvPr>
            <p:ph type="sldNum" sz="quarter" idx="12"/>
          </p:nvPr>
        </p:nvSpPr>
        <p:spPr/>
        <p:txBody>
          <a:bodyPr/>
          <a:lstStyle/>
          <a:p>
            <a:fld id="{8360BE83-DE29-0247-ABFB-4F6EEDE5886C}" type="slidenum">
              <a:rPr lang="fr-FR" smtClean="0"/>
              <a:t>‹N°›</a:t>
            </a:fld>
            <a:endParaRPr lang="fr-FR"/>
          </a:p>
        </p:txBody>
      </p:sp>
    </p:spTree>
    <p:extLst>
      <p:ext uri="{BB962C8B-B14F-4D97-AF65-F5344CB8AC3E}">
        <p14:creationId xmlns:p14="http://schemas.microsoft.com/office/powerpoint/2010/main" val="646761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A62491-9FD2-52E5-702C-8716339410E9}"/>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1D7BABEB-07F2-BCD1-3D66-EB0A130F10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8F3E58AD-8BBC-018B-FD96-E4EB37AA0641}"/>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07D1275B-75FB-F607-2C14-6CEE1A3670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AE73BFD1-10A1-EBA7-96C1-6E1E859B76AF}"/>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723D59EA-FD19-17D0-3F12-BEDC5075719C}"/>
              </a:ext>
            </a:extLst>
          </p:cNvPr>
          <p:cNvSpPr>
            <a:spLocks noGrp="1"/>
          </p:cNvSpPr>
          <p:nvPr>
            <p:ph type="dt" sz="half" idx="10"/>
          </p:nvPr>
        </p:nvSpPr>
        <p:spPr/>
        <p:txBody>
          <a:bodyPr/>
          <a:lstStyle/>
          <a:p>
            <a:fld id="{6E877BBB-CFB8-EE4F-B28D-7275E7801267}" type="datetimeFigureOut">
              <a:rPr lang="fr-FR" smtClean="0"/>
              <a:t>22/10/2023</a:t>
            </a:fld>
            <a:endParaRPr lang="fr-FR"/>
          </a:p>
        </p:txBody>
      </p:sp>
      <p:sp>
        <p:nvSpPr>
          <p:cNvPr id="8" name="Espace réservé du pied de page 7">
            <a:extLst>
              <a:ext uri="{FF2B5EF4-FFF2-40B4-BE49-F238E27FC236}">
                <a16:creationId xmlns:a16="http://schemas.microsoft.com/office/drawing/2014/main" id="{B9150E98-DBEE-A52A-0A1B-E3FC968BA7C8}"/>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81913610-EF0E-1963-5CB5-D67097972223}"/>
              </a:ext>
            </a:extLst>
          </p:cNvPr>
          <p:cNvSpPr>
            <a:spLocks noGrp="1"/>
          </p:cNvSpPr>
          <p:nvPr>
            <p:ph type="sldNum" sz="quarter" idx="12"/>
          </p:nvPr>
        </p:nvSpPr>
        <p:spPr/>
        <p:txBody>
          <a:bodyPr/>
          <a:lstStyle/>
          <a:p>
            <a:fld id="{8360BE83-DE29-0247-ABFB-4F6EEDE5886C}" type="slidenum">
              <a:rPr lang="fr-FR" smtClean="0"/>
              <a:t>‹N°›</a:t>
            </a:fld>
            <a:endParaRPr lang="fr-FR"/>
          </a:p>
        </p:txBody>
      </p:sp>
    </p:spTree>
    <p:extLst>
      <p:ext uri="{BB962C8B-B14F-4D97-AF65-F5344CB8AC3E}">
        <p14:creationId xmlns:p14="http://schemas.microsoft.com/office/powerpoint/2010/main" val="3413118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73F1A2-10CB-B14A-6B3E-BC8AB35BFB91}"/>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91567DD1-845F-B7EE-A6DC-F06025C60964}"/>
              </a:ext>
            </a:extLst>
          </p:cNvPr>
          <p:cNvSpPr>
            <a:spLocks noGrp="1"/>
          </p:cNvSpPr>
          <p:nvPr>
            <p:ph type="dt" sz="half" idx="10"/>
          </p:nvPr>
        </p:nvSpPr>
        <p:spPr/>
        <p:txBody>
          <a:bodyPr/>
          <a:lstStyle/>
          <a:p>
            <a:fld id="{6E877BBB-CFB8-EE4F-B28D-7275E7801267}" type="datetimeFigureOut">
              <a:rPr lang="fr-FR" smtClean="0"/>
              <a:t>22/10/2023</a:t>
            </a:fld>
            <a:endParaRPr lang="fr-FR"/>
          </a:p>
        </p:txBody>
      </p:sp>
      <p:sp>
        <p:nvSpPr>
          <p:cNvPr id="4" name="Espace réservé du pied de page 3">
            <a:extLst>
              <a:ext uri="{FF2B5EF4-FFF2-40B4-BE49-F238E27FC236}">
                <a16:creationId xmlns:a16="http://schemas.microsoft.com/office/drawing/2014/main" id="{1901B609-063E-C1F5-9870-0FBAEFFA8A84}"/>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6A6F5A57-2AD0-A9B3-78AF-49358E85DC4E}"/>
              </a:ext>
            </a:extLst>
          </p:cNvPr>
          <p:cNvSpPr>
            <a:spLocks noGrp="1"/>
          </p:cNvSpPr>
          <p:nvPr>
            <p:ph type="sldNum" sz="quarter" idx="12"/>
          </p:nvPr>
        </p:nvSpPr>
        <p:spPr/>
        <p:txBody>
          <a:bodyPr/>
          <a:lstStyle/>
          <a:p>
            <a:fld id="{8360BE83-DE29-0247-ABFB-4F6EEDE5886C}" type="slidenum">
              <a:rPr lang="fr-FR" smtClean="0"/>
              <a:t>‹N°›</a:t>
            </a:fld>
            <a:endParaRPr lang="fr-FR"/>
          </a:p>
        </p:txBody>
      </p:sp>
    </p:spTree>
    <p:extLst>
      <p:ext uri="{BB962C8B-B14F-4D97-AF65-F5344CB8AC3E}">
        <p14:creationId xmlns:p14="http://schemas.microsoft.com/office/powerpoint/2010/main" val="6497735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270C0446-5A85-D1F3-3D2E-567189712116}"/>
              </a:ext>
            </a:extLst>
          </p:cNvPr>
          <p:cNvSpPr>
            <a:spLocks noGrp="1"/>
          </p:cNvSpPr>
          <p:nvPr>
            <p:ph type="dt" sz="half" idx="10"/>
          </p:nvPr>
        </p:nvSpPr>
        <p:spPr/>
        <p:txBody>
          <a:bodyPr/>
          <a:lstStyle/>
          <a:p>
            <a:fld id="{6E877BBB-CFB8-EE4F-B28D-7275E7801267}" type="datetimeFigureOut">
              <a:rPr lang="fr-FR" smtClean="0"/>
              <a:t>22/10/2023</a:t>
            </a:fld>
            <a:endParaRPr lang="fr-FR"/>
          </a:p>
        </p:txBody>
      </p:sp>
      <p:sp>
        <p:nvSpPr>
          <p:cNvPr id="3" name="Espace réservé du pied de page 2">
            <a:extLst>
              <a:ext uri="{FF2B5EF4-FFF2-40B4-BE49-F238E27FC236}">
                <a16:creationId xmlns:a16="http://schemas.microsoft.com/office/drawing/2014/main" id="{9E98AF3F-F717-0C7B-7B35-C29D55310508}"/>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83B95657-5E31-96F9-F9F0-DB51EB738B47}"/>
              </a:ext>
            </a:extLst>
          </p:cNvPr>
          <p:cNvSpPr>
            <a:spLocks noGrp="1"/>
          </p:cNvSpPr>
          <p:nvPr>
            <p:ph type="sldNum" sz="quarter" idx="12"/>
          </p:nvPr>
        </p:nvSpPr>
        <p:spPr/>
        <p:txBody>
          <a:bodyPr/>
          <a:lstStyle/>
          <a:p>
            <a:fld id="{8360BE83-DE29-0247-ABFB-4F6EEDE5886C}" type="slidenum">
              <a:rPr lang="fr-FR" smtClean="0"/>
              <a:t>‹N°›</a:t>
            </a:fld>
            <a:endParaRPr lang="fr-FR"/>
          </a:p>
        </p:txBody>
      </p:sp>
    </p:spTree>
    <p:extLst>
      <p:ext uri="{BB962C8B-B14F-4D97-AF65-F5344CB8AC3E}">
        <p14:creationId xmlns:p14="http://schemas.microsoft.com/office/powerpoint/2010/main" val="171098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3B41DE-F85B-8EB1-578E-67E3BA441A15}"/>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6E2C83DC-88A9-8341-8CEA-53C5A65E6E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587846E9-D6E4-4920-19AC-FCC96B5921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86E0B714-D6DF-96DF-EF7C-CE2101172920}"/>
              </a:ext>
            </a:extLst>
          </p:cNvPr>
          <p:cNvSpPr>
            <a:spLocks noGrp="1"/>
          </p:cNvSpPr>
          <p:nvPr>
            <p:ph type="dt" sz="half" idx="10"/>
          </p:nvPr>
        </p:nvSpPr>
        <p:spPr/>
        <p:txBody>
          <a:bodyPr/>
          <a:lstStyle/>
          <a:p>
            <a:fld id="{6E877BBB-CFB8-EE4F-B28D-7275E7801267}" type="datetimeFigureOut">
              <a:rPr lang="fr-FR" smtClean="0"/>
              <a:t>22/10/2023</a:t>
            </a:fld>
            <a:endParaRPr lang="fr-FR"/>
          </a:p>
        </p:txBody>
      </p:sp>
      <p:sp>
        <p:nvSpPr>
          <p:cNvPr id="6" name="Espace réservé du pied de page 5">
            <a:extLst>
              <a:ext uri="{FF2B5EF4-FFF2-40B4-BE49-F238E27FC236}">
                <a16:creationId xmlns:a16="http://schemas.microsoft.com/office/drawing/2014/main" id="{3689AF3A-97D4-4FFB-DE5A-B35929366EE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21106F4F-0D77-7408-DAF3-6701DBEABF33}"/>
              </a:ext>
            </a:extLst>
          </p:cNvPr>
          <p:cNvSpPr>
            <a:spLocks noGrp="1"/>
          </p:cNvSpPr>
          <p:nvPr>
            <p:ph type="sldNum" sz="quarter" idx="12"/>
          </p:nvPr>
        </p:nvSpPr>
        <p:spPr/>
        <p:txBody>
          <a:bodyPr/>
          <a:lstStyle/>
          <a:p>
            <a:fld id="{8360BE83-DE29-0247-ABFB-4F6EEDE5886C}" type="slidenum">
              <a:rPr lang="fr-FR" smtClean="0"/>
              <a:t>‹N°›</a:t>
            </a:fld>
            <a:endParaRPr lang="fr-FR"/>
          </a:p>
        </p:txBody>
      </p:sp>
    </p:spTree>
    <p:extLst>
      <p:ext uri="{BB962C8B-B14F-4D97-AF65-F5344CB8AC3E}">
        <p14:creationId xmlns:p14="http://schemas.microsoft.com/office/powerpoint/2010/main" val="2057316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B16FDC-ECD5-44B5-EEA5-7A6FA6C43252}"/>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CB91D368-C6DA-45C8-183B-15EE078219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732FC668-49CE-1F13-F700-1748AB13B2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058965D7-D4F7-5B17-20AC-195E30103400}"/>
              </a:ext>
            </a:extLst>
          </p:cNvPr>
          <p:cNvSpPr>
            <a:spLocks noGrp="1"/>
          </p:cNvSpPr>
          <p:nvPr>
            <p:ph type="dt" sz="half" idx="10"/>
          </p:nvPr>
        </p:nvSpPr>
        <p:spPr/>
        <p:txBody>
          <a:bodyPr/>
          <a:lstStyle/>
          <a:p>
            <a:fld id="{6E877BBB-CFB8-EE4F-B28D-7275E7801267}" type="datetimeFigureOut">
              <a:rPr lang="fr-FR" smtClean="0"/>
              <a:t>22/10/2023</a:t>
            </a:fld>
            <a:endParaRPr lang="fr-FR"/>
          </a:p>
        </p:txBody>
      </p:sp>
      <p:sp>
        <p:nvSpPr>
          <p:cNvPr id="6" name="Espace réservé du pied de page 5">
            <a:extLst>
              <a:ext uri="{FF2B5EF4-FFF2-40B4-BE49-F238E27FC236}">
                <a16:creationId xmlns:a16="http://schemas.microsoft.com/office/drawing/2014/main" id="{B121B7A4-5C0F-9576-13F1-647B86FEC4A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1580B36-A387-97E3-3ADD-0D2FF8F9CE39}"/>
              </a:ext>
            </a:extLst>
          </p:cNvPr>
          <p:cNvSpPr>
            <a:spLocks noGrp="1"/>
          </p:cNvSpPr>
          <p:nvPr>
            <p:ph type="sldNum" sz="quarter" idx="12"/>
          </p:nvPr>
        </p:nvSpPr>
        <p:spPr/>
        <p:txBody>
          <a:bodyPr/>
          <a:lstStyle/>
          <a:p>
            <a:fld id="{8360BE83-DE29-0247-ABFB-4F6EEDE5886C}" type="slidenum">
              <a:rPr lang="fr-FR" smtClean="0"/>
              <a:t>‹N°›</a:t>
            </a:fld>
            <a:endParaRPr lang="fr-FR"/>
          </a:p>
        </p:txBody>
      </p:sp>
    </p:spTree>
    <p:extLst>
      <p:ext uri="{BB962C8B-B14F-4D97-AF65-F5344CB8AC3E}">
        <p14:creationId xmlns:p14="http://schemas.microsoft.com/office/powerpoint/2010/main" val="5992479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7CA403E1-2525-F84F-625B-981676C674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9E0375A4-6481-6336-314B-47D2BC8C8E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4766D7E-30C4-6A22-BE5F-A09A2F629E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877BBB-CFB8-EE4F-B28D-7275E7801267}" type="datetimeFigureOut">
              <a:rPr lang="fr-FR" smtClean="0"/>
              <a:t>22/10/2023</a:t>
            </a:fld>
            <a:endParaRPr lang="fr-FR"/>
          </a:p>
        </p:txBody>
      </p:sp>
      <p:sp>
        <p:nvSpPr>
          <p:cNvPr id="5" name="Espace réservé du pied de page 4">
            <a:extLst>
              <a:ext uri="{FF2B5EF4-FFF2-40B4-BE49-F238E27FC236}">
                <a16:creationId xmlns:a16="http://schemas.microsoft.com/office/drawing/2014/main" id="{6941377E-383D-1832-E363-309481933B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0BAAF92E-86AC-76AE-AE7D-3996561D13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360BE83-DE29-0247-ABFB-4F6EEDE5886C}" type="slidenum">
              <a:rPr lang="fr-FR" smtClean="0"/>
              <a:t>‹N°›</a:t>
            </a:fld>
            <a:endParaRPr lang="fr-FR"/>
          </a:p>
        </p:txBody>
      </p:sp>
    </p:spTree>
    <p:extLst>
      <p:ext uri="{BB962C8B-B14F-4D97-AF65-F5344CB8AC3E}">
        <p14:creationId xmlns:p14="http://schemas.microsoft.com/office/powerpoint/2010/main" val="7875285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hyperlink" Target="https://s3-us-west-2.amazonaws.com/openai-assets/research-covers/language-unsupervised/language_understanding_paper.pdf" TargetMode="External"/><Relationship Id="rId2" Type="http://schemas.openxmlformats.org/officeDocument/2006/relationships/hyperlink" Target="https://proceedings.neurips.cc/paper_files/paper/2017/file/3f5ee243547dee91fbd053c1c4a845aa-Paper.pd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youtube.com/watch?v=fjJOgb-E41w"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3" name="Freeform: Shape 12">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8" name="Freeform: Shape 17">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re 1">
            <a:extLst>
              <a:ext uri="{FF2B5EF4-FFF2-40B4-BE49-F238E27FC236}">
                <a16:creationId xmlns:a16="http://schemas.microsoft.com/office/drawing/2014/main" id="{F1995A7F-F9F9-A715-83D9-FC552C329266}"/>
              </a:ext>
            </a:extLst>
          </p:cNvPr>
          <p:cNvSpPr>
            <a:spLocks noGrp="1"/>
          </p:cNvSpPr>
          <p:nvPr>
            <p:ph type="ctrTitle"/>
          </p:nvPr>
        </p:nvSpPr>
        <p:spPr>
          <a:xfrm>
            <a:off x="3215729" y="1764407"/>
            <a:ext cx="5760846" cy="2310312"/>
          </a:xfrm>
        </p:spPr>
        <p:txBody>
          <a:bodyPr>
            <a:normAutofit/>
          </a:bodyPr>
          <a:lstStyle/>
          <a:p>
            <a:r>
              <a:rPr lang="fr-FR" sz="5200" b="0" i="0" dirty="0">
                <a:solidFill>
                  <a:schemeClr val="tx2"/>
                </a:solidFill>
                <a:effectLst/>
                <a:latin typeface="Söhne"/>
              </a:rPr>
              <a:t>À la découverte des Transformers</a:t>
            </a:r>
            <a:endParaRPr lang="fr-FR" sz="5200" dirty="0">
              <a:solidFill>
                <a:schemeClr val="tx2"/>
              </a:solidFill>
            </a:endParaRPr>
          </a:p>
        </p:txBody>
      </p:sp>
      <p:sp>
        <p:nvSpPr>
          <p:cNvPr id="3" name="Sous-titre 2">
            <a:extLst>
              <a:ext uri="{FF2B5EF4-FFF2-40B4-BE49-F238E27FC236}">
                <a16:creationId xmlns:a16="http://schemas.microsoft.com/office/drawing/2014/main" id="{8330D2B2-003F-751C-9D1B-4FE4CC350370}"/>
              </a:ext>
            </a:extLst>
          </p:cNvPr>
          <p:cNvSpPr>
            <a:spLocks noGrp="1"/>
          </p:cNvSpPr>
          <p:nvPr>
            <p:ph type="subTitle" idx="1"/>
          </p:nvPr>
        </p:nvSpPr>
        <p:spPr>
          <a:xfrm>
            <a:off x="3215729" y="4165152"/>
            <a:ext cx="5760846" cy="682079"/>
          </a:xfrm>
        </p:spPr>
        <p:txBody>
          <a:bodyPr>
            <a:normAutofit/>
          </a:bodyPr>
          <a:lstStyle/>
          <a:p>
            <a:r>
              <a:rPr lang="fr-FR" b="0" i="0">
                <a:solidFill>
                  <a:schemeClr val="tx2"/>
                </a:solidFill>
                <a:effectLst/>
                <a:latin typeface="Söhne"/>
              </a:rPr>
              <a:t>Guide Pour Débutants</a:t>
            </a:r>
            <a:endParaRPr lang="fr-FR">
              <a:solidFill>
                <a:schemeClr val="tx2"/>
              </a:solidFill>
            </a:endParaRPr>
          </a:p>
        </p:txBody>
      </p:sp>
    </p:spTree>
    <p:extLst>
      <p:ext uri="{BB962C8B-B14F-4D97-AF65-F5344CB8AC3E}">
        <p14:creationId xmlns:p14="http://schemas.microsoft.com/office/powerpoint/2010/main" val="342446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C76FCC04-2208-D045-586F-5B160B84D908}"/>
              </a:ext>
            </a:extLst>
          </p:cNvPr>
          <p:cNvSpPr>
            <a:spLocks noGrp="1"/>
          </p:cNvSpPr>
          <p:nvPr>
            <p:ph type="title"/>
          </p:nvPr>
        </p:nvSpPr>
        <p:spPr>
          <a:xfrm>
            <a:off x="1046746" y="586822"/>
            <a:ext cx="3560252" cy="1645920"/>
          </a:xfrm>
        </p:spPr>
        <p:txBody>
          <a:bodyPr>
            <a:normAutofit/>
          </a:bodyPr>
          <a:lstStyle/>
          <a:p>
            <a:r>
              <a:rPr lang="fr-FR" sz="3200"/>
              <a:t>Mécanisme d’attention</a:t>
            </a:r>
          </a:p>
        </p:txBody>
      </p:sp>
      <p:sp>
        <p:nvSpPr>
          <p:cNvPr id="15" name="Rectangle 14">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7" name="Rectangle 16">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 name="Content Placeholder 7">
            <a:extLst>
              <a:ext uri="{FF2B5EF4-FFF2-40B4-BE49-F238E27FC236}">
                <a16:creationId xmlns:a16="http://schemas.microsoft.com/office/drawing/2014/main" id="{8174C7B3-CA0A-4907-5F65-D2F6936EF557}"/>
              </a:ext>
            </a:extLst>
          </p:cNvPr>
          <p:cNvSpPr>
            <a:spLocks noGrp="1"/>
          </p:cNvSpPr>
          <p:nvPr>
            <p:ph idx="1"/>
          </p:nvPr>
        </p:nvSpPr>
        <p:spPr>
          <a:xfrm>
            <a:off x="5351164" y="586822"/>
            <a:ext cx="6002636" cy="1645920"/>
          </a:xfrm>
        </p:spPr>
        <p:txBody>
          <a:bodyPr anchor="ctr">
            <a:normAutofit/>
          </a:bodyPr>
          <a:lstStyle/>
          <a:p>
            <a:r>
              <a:rPr lang="en-US" sz="1800" dirty="0"/>
              <a:t>Donner plus information </a:t>
            </a:r>
            <a:r>
              <a:rPr lang="en-US" sz="1800" dirty="0" err="1"/>
              <a:t>à</a:t>
            </a:r>
            <a:r>
              <a:rPr lang="en-US" sz="1800" dirty="0"/>
              <a:t> encoder avec </a:t>
            </a:r>
            <a:r>
              <a:rPr lang="en-US" sz="1800" dirty="0" err="1"/>
              <a:t>toutes</a:t>
            </a:r>
            <a:r>
              <a:rPr lang="en-US" sz="1800" dirty="0"/>
              <a:t> les couches caches</a:t>
            </a:r>
          </a:p>
          <a:p>
            <a:r>
              <a:rPr lang="en-US" sz="1800" dirty="0"/>
              <a:t>Le decoder a plus de </a:t>
            </a:r>
            <a:r>
              <a:rPr lang="en-US" sz="1800" dirty="0" err="1"/>
              <a:t>contexte</a:t>
            </a:r>
            <a:endParaRPr lang="en-US" sz="1800" dirty="0"/>
          </a:p>
        </p:txBody>
      </p:sp>
      <p:pic>
        <p:nvPicPr>
          <p:cNvPr id="4" name="Espace réservé du contenu 3">
            <a:extLst>
              <a:ext uri="{FF2B5EF4-FFF2-40B4-BE49-F238E27FC236}">
                <a16:creationId xmlns:a16="http://schemas.microsoft.com/office/drawing/2014/main" id="{B55A3436-DE15-1743-8DE7-15B313419692}"/>
              </a:ext>
            </a:extLst>
          </p:cNvPr>
          <p:cNvPicPr>
            <a:picLocks noChangeAspect="1"/>
          </p:cNvPicPr>
          <p:nvPr/>
        </p:nvPicPr>
        <p:blipFill>
          <a:blip r:embed="rId2"/>
          <a:stretch>
            <a:fillRect/>
          </a:stretch>
        </p:blipFill>
        <p:spPr>
          <a:xfrm>
            <a:off x="1615695" y="2734056"/>
            <a:ext cx="9049001" cy="3483864"/>
          </a:xfrm>
          <a:prstGeom prst="rect">
            <a:avLst/>
          </a:prstGeom>
        </p:spPr>
      </p:pic>
    </p:spTree>
    <p:extLst>
      <p:ext uri="{BB962C8B-B14F-4D97-AF65-F5344CB8AC3E}">
        <p14:creationId xmlns:p14="http://schemas.microsoft.com/office/powerpoint/2010/main" val="900341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D414F447-F86D-6036-F236-30DAFA5AD631}"/>
              </a:ext>
            </a:extLst>
          </p:cNvPr>
          <p:cNvSpPr>
            <a:spLocks noGrp="1"/>
          </p:cNvSpPr>
          <p:nvPr>
            <p:ph type="title"/>
          </p:nvPr>
        </p:nvSpPr>
        <p:spPr>
          <a:xfrm>
            <a:off x="1115568" y="548640"/>
            <a:ext cx="10168128" cy="1179576"/>
          </a:xfrm>
        </p:spPr>
        <p:txBody>
          <a:bodyPr>
            <a:normAutofit/>
          </a:bodyPr>
          <a:lstStyle/>
          <a:p>
            <a:r>
              <a:rPr lang="fr-FR" sz="4000"/>
              <a:t>Fonctionnement du mécanisme d’attention</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Espace réservé du contenu 2">
            <a:extLst>
              <a:ext uri="{FF2B5EF4-FFF2-40B4-BE49-F238E27FC236}">
                <a16:creationId xmlns:a16="http://schemas.microsoft.com/office/drawing/2014/main" id="{B4017003-B2F9-D73D-162C-888F26E61D0C}"/>
              </a:ext>
            </a:extLst>
          </p:cNvPr>
          <p:cNvSpPr>
            <a:spLocks noGrp="1"/>
          </p:cNvSpPr>
          <p:nvPr>
            <p:ph idx="1"/>
          </p:nvPr>
        </p:nvSpPr>
        <p:spPr>
          <a:xfrm>
            <a:off x="1011936" y="2276856"/>
            <a:ext cx="10168128" cy="4158157"/>
          </a:xfrm>
        </p:spPr>
        <p:txBody>
          <a:bodyPr>
            <a:normAutofit lnSpcReduction="10000"/>
          </a:bodyPr>
          <a:lstStyle/>
          <a:p>
            <a:pPr>
              <a:buFont typeface="+mj-lt"/>
              <a:buAutoNum type="arabicPeriod"/>
            </a:pPr>
            <a:r>
              <a:rPr lang="fr-FR" sz="1400" b="1" i="0" dirty="0">
                <a:effectLst/>
                <a:latin typeface="Arial" panose="020B0604020202020204" pitchFamily="34" charset="0"/>
                <a:cs typeface="Arial" panose="020B0604020202020204" pitchFamily="34" charset="0"/>
              </a:rPr>
              <a:t>Calcul des scores d'attention</a:t>
            </a:r>
            <a:r>
              <a:rPr lang="fr-FR" sz="1400" b="0" i="0" dirty="0">
                <a:effectLst/>
                <a:latin typeface="Arial" panose="020B0604020202020204" pitchFamily="34" charset="0"/>
                <a:cs typeface="Arial" panose="020B0604020202020204" pitchFamily="34" charset="0"/>
              </a:rPr>
              <a:t>:</a:t>
            </a:r>
          </a:p>
          <a:p>
            <a:pPr lvl="1">
              <a:buFont typeface="Wingdings" pitchFamily="2" charset="2"/>
              <a:buChar char="ü"/>
            </a:pPr>
            <a:r>
              <a:rPr lang="fr-FR" sz="1400" b="0" i="0" dirty="0">
                <a:effectLst/>
                <a:latin typeface="Arial" panose="020B0604020202020204" pitchFamily="34" charset="0"/>
                <a:cs typeface="Arial" panose="020B0604020202020204" pitchFamily="34" charset="0"/>
              </a:rPr>
              <a:t>Pour une séquence donnée, calculer un score pour chaque élément.</a:t>
            </a:r>
          </a:p>
          <a:p>
            <a:pPr lvl="1">
              <a:buFont typeface="Wingdings" pitchFamily="2" charset="2"/>
              <a:buChar char="ü"/>
            </a:pPr>
            <a:r>
              <a:rPr lang="fr-FR" sz="1400" b="0" i="0" dirty="0">
                <a:effectLst/>
                <a:latin typeface="Arial" panose="020B0604020202020204" pitchFamily="34" charset="0"/>
                <a:cs typeface="Arial" panose="020B0604020202020204" pitchFamily="34" charset="0"/>
              </a:rPr>
              <a:t>Ce score est généralement basé sur le produit intérieur entre la représentation de l'élément de la séquence et une représentation de la requête (qui peut être une sortie d'une autre couche du modèle).</a:t>
            </a:r>
          </a:p>
          <a:p>
            <a:pPr>
              <a:buFont typeface="+mj-lt"/>
              <a:buAutoNum type="arabicPeriod"/>
            </a:pPr>
            <a:r>
              <a:rPr lang="fr-FR" sz="1400" b="1" i="0" dirty="0">
                <a:effectLst/>
                <a:latin typeface="Arial" panose="020B0604020202020204" pitchFamily="34" charset="0"/>
                <a:cs typeface="Arial" panose="020B0604020202020204" pitchFamily="34" charset="0"/>
              </a:rPr>
              <a:t>Appliquer une fonction </a:t>
            </a:r>
            <a:r>
              <a:rPr lang="fr-FR" sz="1400" b="1" i="0" dirty="0" err="1">
                <a:effectLst/>
                <a:latin typeface="Arial" panose="020B0604020202020204" pitchFamily="34" charset="0"/>
                <a:cs typeface="Arial" panose="020B0604020202020204" pitchFamily="34" charset="0"/>
              </a:rPr>
              <a:t>Softmax</a:t>
            </a:r>
            <a:r>
              <a:rPr lang="fr-FR" sz="1400" b="0" i="0" dirty="0">
                <a:effectLst/>
                <a:latin typeface="Arial" panose="020B0604020202020204" pitchFamily="34" charset="0"/>
                <a:cs typeface="Arial" panose="020B0604020202020204" pitchFamily="34" charset="0"/>
              </a:rPr>
              <a:t>:</a:t>
            </a:r>
          </a:p>
          <a:p>
            <a:pPr marL="457200" lvl="1" indent="0">
              <a:buNone/>
            </a:pPr>
            <a:r>
              <a:rPr lang="fr-FR" sz="1400" dirty="0">
                <a:latin typeface="Arial" panose="020B0604020202020204" pitchFamily="34" charset="0"/>
                <a:cs typeface="Arial" panose="020B0604020202020204" pitchFamily="34" charset="0"/>
              </a:rPr>
              <a:t>L</a:t>
            </a:r>
            <a:r>
              <a:rPr lang="fr-FR" sz="1400" b="0" i="0" dirty="0">
                <a:effectLst/>
                <a:latin typeface="Arial" panose="020B0604020202020204" pitchFamily="34" charset="0"/>
                <a:cs typeface="Arial" panose="020B0604020202020204" pitchFamily="34" charset="0"/>
              </a:rPr>
              <a:t>es scores d'attention calculés sont ensuite passés à travers une fonction </a:t>
            </a:r>
            <a:r>
              <a:rPr lang="fr-FR" sz="1400" b="0" i="0" dirty="0" err="1">
                <a:effectLst/>
                <a:latin typeface="Arial" panose="020B0604020202020204" pitchFamily="34" charset="0"/>
                <a:cs typeface="Arial" panose="020B0604020202020204" pitchFamily="34" charset="0"/>
              </a:rPr>
              <a:t>softmax</a:t>
            </a:r>
            <a:r>
              <a:rPr lang="fr-FR" sz="1400" b="0" i="0" dirty="0">
                <a:effectLst/>
                <a:latin typeface="Arial" panose="020B0604020202020204" pitchFamily="34" charset="0"/>
                <a:cs typeface="Arial" panose="020B0604020202020204" pitchFamily="34" charset="0"/>
              </a:rPr>
              <a:t>. </a:t>
            </a:r>
            <a:r>
              <a:rPr lang="fr-FR" sz="1400" b="1" i="0" dirty="0">
                <a:effectLst/>
                <a:latin typeface="Arial" panose="020B0604020202020204" pitchFamily="34" charset="0"/>
                <a:cs typeface="Arial" panose="020B0604020202020204" pitchFamily="34" charset="0"/>
              </a:rPr>
              <a:t>Cela normalise les scores de manière à ce qu'ils soient tous compris entre 0 et 1, et leur somme est égale à 1</a:t>
            </a:r>
            <a:r>
              <a:rPr lang="fr-FR" sz="1400" b="0" i="0" dirty="0">
                <a:effectLst/>
                <a:latin typeface="Arial" panose="020B0604020202020204" pitchFamily="34" charset="0"/>
                <a:cs typeface="Arial" panose="020B0604020202020204" pitchFamily="34" charset="0"/>
              </a:rPr>
              <a:t>.</a:t>
            </a:r>
          </a:p>
          <a:p>
            <a:pPr>
              <a:buFont typeface="+mj-lt"/>
              <a:buAutoNum type="arabicPeriod"/>
            </a:pPr>
            <a:r>
              <a:rPr lang="fr-FR" sz="1400" b="1" i="0" dirty="0">
                <a:effectLst/>
                <a:latin typeface="Arial" panose="020B0604020202020204" pitchFamily="34" charset="0"/>
                <a:cs typeface="Arial" panose="020B0604020202020204" pitchFamily="34" charset="0"/>
              </a:rPr>
              <a:t>Pondération des vecteurs d'entrée</a:t>
            </a:r>
            <a:r>
              <a:rPr lang="fr-FR" sz="1400" b="0" i="0" dirty="0">
                <a:effectLst/>
                <a:latin typeface="Arial" panose="020B0604020202020204" pitchFamily="34" charset="0"/>
                <a:cs typeface="Arial" panose="020B0604020202020204" pitchFamily="34" charset="0"/>
              </a:rPr>
              <a:t>:</a:t>
            </a:r>
          </a:p>
          <a:p>
            <a:pPr marL="457200" lvl="1" indent="0">
              <a:buNone/>
            </a:pPr>
            <a:r>
              <a:rPr lang="fr-FR" sz="1400" b="0" i="0" dirty="0">
                <a:effectLst/>
                <a:latin typeface="Arial" panose="020B0604020202020204" pitchFamily="34" charset="0"/>
                <a:cs typeface="Arial" panose="020B0604020202020204" pitchFamily="34" charset="0"/>
              </a:rPr>
              <a:t>Multipliez chaque vecteur d'entrée de la séquence par son poids d'attention respectif. Cela donne plus d'importance à certains vecteurs d'entrée par rapport à d'autres.</a:t>
            </a:r>
          </a:p>
          <a:p>
            <a:pPr>
              <a:buFont typeface="+mj-lt"/>
              <a:buAutoNum type="arabicPeriod"/>
            </a:pPr>
            <a:r>
              <a:rPr lang="fr-FR" sz="1400" b="1" i="0" dirty="0">
                <a:effectLst/>
                <a:latin typeface="Arial" panose="020B0604020202020204" pitchFamily="34" charset="0"/>
                <a:cs typeface="Arial" panose="020B0604020202020204" pitchFamily="34" charset="0"/>
              </a:rPr>
              <a:t>Somme pondérée</a:t>
            </a:r>
            <a:r>
              <a:rPr lang="fr-FR" sz="1400" b="0" i="0" dirty="0">
                <a:effectLst/>
                <a:latin typeface="Arial" panose="020B0604020202020204" pitchFamily="34" charset="0"/>
                <a:cs typeface="Arial" panose="020B0604020202020204" pitchFamily="34" charset="0"/>
              </a:rPr>
              <a:t>:</a:t>
            </a:r>
          </a:p>
          <a:p>
            <a:pPr marL="457200" lvl="1" indent="0">
              <a:buNone/>
            </a:pPr>
            <a:r>
              <a:rPr lang="fr-FR" sz="1400" b="0" i="0" dirty="0">
                <a:effectLst/>
                <a:latin typeface="Arial" panose="020B0604020202020204" pitchFamily="34" charset="0"/>
                <a:cs typeface="Arial" panose="020B0604020202020204" pitchFamily="34" charset="0"/>
              </a:rPr>
              <a:t>Sommez tous les vecteurs d'entrée pondérés pour obtenir un seul vecteur contextuel. Ce vecteur résume les informations</a:t>
            </a:r>
          </a:p>
          <a:p>
            <a:pPr marL="457200" lvl="1" indent="0">
              <a:buNone/>
            </a:pPr>
            <a:r>
              <a:rPr lang="fr-FR" sz="1400" b="0" i="0" dirty="0">
                <a:effectLst/>
                <a:latin typeface="Arial" panose="020B0604020202020204" pitchFamily="34" charset="0"/>
                <a:cs typeface="Arial" panose="020B0604020202020204" pitchFamily="34" charset="0"/>
              </a:rPr>
              <a:t>de toute la séquence, mais donne plus d'importance à certaines parties de la séquence selon les poids d'attention.</a:t>
            </a:r>
          </a:p>
          <a:p>
            <a:pPr>
              <a:buFont typeface="+mj-lt"/>
              <a:buAutoNum type="arabicPeriod"/>
            </a:pPr>
            <a:r>
              <a:rPr lang="fr-FR" sz="1400" b="1" i="0" dirty="0">
                <a:effectLst/>
                <a:latin typeface="Arial" panose="020B0604020202020204" pitchFamily="34" charset="0"/>
                <a:cs typeface="Arial" panose="020B0604020202020204" pitchFamily="34" charset="0"/>
              </a:rPr>
              <a:t>Utilisation du vecteur contextuel</a:t>
            </a:r>
            <a:r>
              <a:rPr lang="fr-FR" sz="1400" b="0" i="0" dirty="0">
                <a:effectLst/>
                <a:latin typeface="Arial" panose="020B0604020202020204" pitchFamily="34" charset="0"/>
                <a:cs typeface="Arial" panose="020B0604020202020204" pitchFamily="34" charset="0"/>
              </a:rPr>
              <a:t>:</a:t>
            </a:r>
          </a:p>
          <a:p>
            <a:pPr marL="457200" lvl="1" indent="0">
              <a:buNone/>
            </a:pPr>
            <a:r>
              <a:rPr lang="fr-FR" sz="1400" b="0" i="0" dirty="0">
                <a:effectLst/>
                <a:latin typeface="Arial" panose="020B0604020202020204" pitchFamily="34" charset="0"/>
                <a:cs typeface="Arial" panose="020B0604020202020204" pitchFamily="34" charset="0"/>
              </a:rPr>
              <a:t>Ce vecteur contextuel est ensuite utilisé pour prendre une décision, par exemple pour prédire le mot suivant dans une tâche de génération de texte ou pour aider à comprendre le sens global d'une phrase.</a:t>
            </a:r>
          </a:p>
        </p:txBody>
      </p:sp>
    </p:spTree>
    <p:extLst>
      <p:ext uri="{BB962C8B-B14F-4D97-AF65-F5344CB8AC3E}">
        <p14:creationId xmlns:p14="http://schemas.microsoft.com/office/powerpoint/2010/main" val="11995054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99FE7098-E3AF-DE17-D35B-31989B617D04}"/>
              </a:ext>
            </a:extLst>
          </p:cNvPr>
          <p:cNvSpPr>
            <a:spLocks noGrp="1"/>
          </p:cNvSpPr>
          <p:nvPr>
            <p:ph type="title"/>
          </p:nvPr>
        </p:nvSpPr>
        <p:spPr>
          <a:xfrm>
            <a:off x="1171074" y="1396686"/>
            <a:ext cx="3240506" cy="4064628"/>
          </a:xfrm>
        </p:spPr>
        <p:txBody>
          <a:bodyPr>
            <a:normAutofit/>
          </a:bodyPr>
          <a:lstStyle/>
          <a:p>
            <a:r>
              <a:rPr lang="fr-FR" dirty="0">
                <a:solidFill>
                  <a:srgbClr val="FFFFFF"/>
                </a:solidFill>
              </a:rPr>
              <a:t>Attention</a:t>
            </a:r>
          </a:p>
        </p:txBody>
      </p:sp>
      <p:sp>
        <p:nvSpPr>
          <p:cNvPr id="16" name="Arc 15">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Espace réservé du contenu 2">
            <a:extLst>
              <a:ext uri="{FF2B5EF4-FFF2-40B4-BE49-F238E27FC236}">
                <a16:creationId xmlns:a16="http://schemas.microsoft.com/office/drawing/2014/main" id="{731C08AD-BADE-8F30-AA91-D2038E945421}"/>
              </a:ext>
            </a:extLst>
          </p:cNvPr>
          <p:cNvSpPr>
            <a:spLocks noGrp="1"/>
          </p:cNvSpPr>
          <p:nvPr>
            <p:ph idx="1"/>
          </p:nvPr>
        </p:nvSpPr>
        <p:spPr>
          <a:xfrm>
            <a:off x="5370153" y="1526033"/>
            <a:ext cx="5536397" cy="3935281"/>
          </a:xfrm>
        </p:spPr>
        <p:txBody>
          <a:bodyPr>
            <a:normAutofit fontScale="92500" lnSpcReduction="20000"/>
          </a:bodyPr>
          <a:lstStyle/>
          <a:p>
            <a:r>
              <a:rPr lang="fr-FR" b="0" i="0" dirty="0">
                <a:effectLst/>
                <a:latin typeface="Calibri" panose="020F0502020204030204" pitchFamily="34" charset="0"/>
                <a:cs typeface="Calibri" panose="020F0502020204030204" pitchFamily="34" charset="0"/>
              </a:rPr>
              <a:t>Calcul des poids d'attention basés sur des requêtes, clés, et valeurs.</a:t>
            </a:r>
          </a:p>
          <a:p>
            <a:endParaRPr lang="fr-FR" dirty="0">
              <a:latin typeface="Calibri" panose="020F0502020204030204" pitchFamily="34" charset="0"/>
              <a:cs typeface="Calibri" panose="020F0502020204030204" pitchFamily="34" charset="0"/>
            </a:endParaRPr>
          </a:p>
          <a:p>
            <a:pPr algn="l">
              <a:buFont typeface="Arial" panose="020B0604020202020204" pitchFamily="34" charset="0"/>
              <a:buChar char="•"/>
            </a:pPr>
            <a:r>
              <a:rPr lang="fr-FR" b="1" i="0" dirty="0" err="1">
                <a:solidFill>
                  <a:srgbClr val="374151"/>
                </a:solidFill>
                <a:effectLst/>
                <a:latin typeface="Calibri" panose="020F0502020204030204" pitchFamily="34" charset="0"/>
                <a:cs typeface="Calibri" panose="020F0502020204030204" pitchFamily="34" charset="0"/>
              </a:rPr>
              <a:t>Query</a:t>
            </a:r>
            <a:r>
              <a:rPr lang="fr-FR" b="1" i="0" dirty="0">
                <a:solidFill>
                  <a:srgbClr val="374151"/>
                </a:solidFill>
                <a:effectLst/>
                <a:latin typeface="Calibri" panose="020F0502020204030204" pitchFamily="34" charset="0"/>
                <a:cs typeface="Calibri" panose="020F0502020204030204" pitchFamily="34" charset="0"/>
              </a:rPr>
              <a:t> (Requêtes)</a:t>
            </a:r>
            <a:r>
              <a:rPr lang="fr-FR" b="0" i="0" dirty="0">
                <a:solidFill>
                  <a:srgbClr val="374151"/>
                </a:solidFill>
                <a:effectLst/>
                <a:latin typeface="Calibri" panose="020F0502020204030204" pitchFamily="34" charset="0"/>
                <a:cs typeface="Calibri" panose="020F0502020204030204" pitchFamily="34" charset="0"/>
              </a:rPr>
              <a:t> : Représentent l'élément actuel qu'on veut examiner.</a:t>
            </a:r>
          </a:p>
          <a:p>
            <a:pPr algn="l">
              <a:buFont typeface="Arial" panose="020B0604020202020204" pitchFamily="34" charset="0"/>
              <a:buChar char="•"/>
            </a:pPr>
            <a:r>
              <a:rPr lang="fr-FR" b="1" i="0" dirty="0">
                <a:solidFill>
                  <a:srgbClr val="374151"/>
                </a:solidFill>
                <a:effectLst/>
                <a:latin typeface="Calibri" panose="020F0502020204030204" pitchFamily="34" charset="0"/>
                <a:cs typeface="Calibri" panose="020F0502020204030204" pitchFamily="34" charset="0"/>
              </a:rPr>
              <a:t>Keys (Clés)</a:t>
            </a:r>
            <a:r>
              <a:rPr lang="fr-FR" b="0" i="0" dirty="0">
                <a:solidFill>
                  <a:srgbClr val="374151"/>
                </a:solidFill>
                <a:effectLst/>
                <a:latin typeface="Calibri" panose="020F0502020204030204" pitchFamily="34" charset="0"/>
                <a:cs typeface="Calibri" panose="020F0502020204030204" pitchFamily="34" charset="0"/>
              </a:rPr>
              <a:t> : Utilisées pour évaluer la pertinence d'autres éléments par rapport à la requête.</a:t>
            </a:r>
          </a:p>
          <a:p>
            <a:pPr algn="l">
              <a:buFont typeface="Arial" panose="020B0604020202020204" pitchFamily="34" charset="0"/>
              <a:buChar char="•"/>
            </a:pPr>
            <a:r>
              <a:rPr lang="fr-FR" b="1" i="0" dirty="0">
                <a:solidFill>
                  <a:srgbClr val="374151"/>
                </a:solidFill>
                <a:effectLst/>
                <a:latin typeface="Calibri" panose="020F0502020204030204" pitchFamily="34" charset="0"/>
                <a:cs typeface="Calibri" panose="020F0502020204030204" pitchFamily="34" charset="0"/>
              </a:rPr>
              <a:t>Values (Valeurs)</a:t>
            </a:r>
            <a:r>
              <a:rPr lang="fr-FR" b="0" i="0" dirty="0">
                <a:solidFill>
                  <a:srgbClr val="374151"/>
                </a:solidFill>
                <a:effectLst/>
                <a:latin typeface="Calibri" panose="020F0502020204030204" pitchFamily="34" charset="0"/>
                <a:cs typeface="Calibri" panose="020F0502020204030204" pitchFamily="34" charset="0"/>
              </a:rPr>
              <a:t> : Informations effectivement utilisées après avoir déterminé les poids d'attention.</a:t>
            </a:r>
          </a:p>
          <a:p>
            <a:endParaRPr lang="fr-FR"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669880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C15C596D-7873-44B5-D973-5FAF495BB4F0}"/>
              </a:ext>
            </a:extLst>
          </p:cNvPr>
          <p:cNvSpPr>
            <a:spLocks noGrp="1"/>
          </p:cNvSpPr>
          <p:nvPr>
            <p:ph type="title"/>
          </p:nvPr>
        </p:nvSpPr>
        <p:spPr>
          <a:xfrm>
            <a:off x="572493" y="238539"/>
            <a:ext cx="11018520" cy="1434415"/>
          </a:xfrm>
        </p:spPr>
        <p:txBody>
          <a:bodyPr anchor="b">
            <a:normAutofit/>
          </a:bodyPr>
          <a:lstStyle/>
          <a:p>
            <a:r>
              <a:rPr lang="fr-FR" sz="5400" dirty="0"/>
              <a:t>Multi-Head Attention: Transformes</a:t>
            </a:r>
          </a:p>
        </p:txBody>
      </p:sp>
      <p:sp>
        <p:nvSpPr>
          <p:cNvPr id="18"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Espace réservé du contenu 2">
            <a:extLst>
              <a:ext uri="{FF2B5EF4-FFF2-40B4-BE49-F238E27FC236}">
                <a16:creationId xmlns:a16="http://schemas.microsoft.com/office/drawing/2014/main" id="{BE317B51-AEFE-9B32-3006-BD260E47367D}"/>
              </a:ext>
            </a:extLst>
          </p:cNvPr>
          <p:cNvSpPr>
            <a:spLocks noGrp="1"/>
          </p:cNvSpPr>
          <p:nvPr>
            <p:ph idx="1"/>
          </p:nvPr>
        </p:nvSpPr>
        <p:spPr>
          <a:xfrm>
            <a:off x="718267" y="3017256"/>
            <a:ext cx="6713552" cy="4119172"/>
          </a:xfrm>
        </p:spPr>
        <p:txBody>
          <a:bodyPr anchor="t">
            <a:normAutofit/>
          </a:bodyPr>
          <a:lstStyle/>
          <a:p>
            <a:pPr marL="0" indent="0">
              <a:buNone/>
            </a:pPr>
            <a:r>
              <a:rPr lang="fr-FR" sz="2200" b="0" i="0" dirty="0">
                <a:effectLst/>
                <a:latin typeface="Söhne"/>
              </a:rPr>
              <a:t>L'idée principale derrière le Multi-Head Attention est </a:t>
            </a:r>
            <a:r>
              <a:rPr lang="fr-FR" sz="2200" b="1" i="0" dirty="0">
                <a:effectLst/>
                <a:latin typeface="Söhne"/>
              </a:rPr>
              <a:t>d'exécuter plusieurs opérations d'attention en parallèle</a:t>
            </a:r>
            <a:r>
              <a:rPr lang="fr-FR" sz="2200" b="0" i="0" dirty="0">
                <a:effectLst/>
                <a:latin typeface="Söhne"/>
              </a:rPr>
              <a:t>, permettant ainsi au modèle de se concentrer sur différentes parties de l'information simultanément.</a:t>
            </a:r>
            <a:endParaRPr lang="fr-FR" sz="2200" dirty="0"/>
          </a:p>
        </p:txBody>
      </p:sp>
      <p:pic>
        <p:nvPicPr>
          <p:cNvPr id="5" name="Picture 4" descr="Ampoule sur arrière-plan jaune avec faisceaux de lumière et câble">
            <a:extLst>
              <a:ext uri="{FF2B5EF4-FFF2-40B4-BE49-F238E27FC236}">
                <a16:creationId xmlns:a16="http://schemas.microsoft.com/office/drawing/2014/main" id="{D4586A56-7873-72B9-461E-0DFE351D3127}"/>
              </a:ext>
            </a:extLst>
          </p:cNvPr>
          <p:cNvPicPr>
            <a:picLocks noChangeAspect="1"/>
          </p:cNvPicPr>
          <p:nvPr/>
        </p:nvPicPr>
        <p:blipFill rotWithShape="1">
          <a:blip r:embed="rId2"/>
          <a:srcRect l="40835" r="-3" b="-3"/>
          <a:stretch/>
        </p:blipFill>
        <p:spPr>
          <a:xfrm>
            <a:off x="7675658" y="2093976"/>
            <a:ext cx="3941064" cy="4096512"/>
          </a:xfrm>
          <a:prstGeom prst="rect">
            <a:avLst/>
          </a:prstGeom>
        </p:spPr>
      </p:pic>
    </p:spTree>
    <p:extLst>
      <p:ext uri="{BB962C8B-B14F-4D97-AF65-F5344CB8AC3E}">
        <p14:creationId xmlns:p14="http://schemas.microsoft.com/office/powerpoint/2010/main" val="873621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3" name="Rectangle 12">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FD8E2A86-773B-2721-27CC-715904497E0E}"/>
              </a:ext>
            </a:extLst>
          </p:cNvPr>
          <p:cNvSpPr>
            <a:spLocks noGrp="1"/>
          </p:cNvSpPr>
          <p:nvPr>
            <p:ph type="title"/>
          </p:nvPr>
        </p:nvSpPr>
        <p:spPr>
          <a:xfrm>
            <a:off x="761803" y="350196"/>
            <a:ext cx="4646904" cy="1624520"/>
          </a:xfrm>
        </p:spPr>
        <p:txBody>
          <a:bodyPr anchor="ctr">
            <a:normAutofit/>
          </a:bodyPr>
          <a:lstStyle/>
          <a:p>
            <a:r>
              <a:rPr lang="fr-FR" sz="4000"/>
              <a:t>Architecture des Transformers</a:t>
            </a:r>
          </a:p>
        </p:txBody>
      </p:sp>
      <p:sp>
        <p:nvSpPr>
          <p:cNvPr id="8" name="Content Placeholder 7">
            <a:extLst>
              <a:ext uri="{FF2B5EF4-FFF2-40B4-BE49-F238E27FC236}">
                <a16:creationId xmlns:a16="http://schemas.microsoft.com/office/drawing/2014/main" id="{53BFF3FA-1D5D-F67A-82ED-55A3EB8D819C}"/>
              </a:ext>
            </a:extLst>
          </p:cNvPr>
          <p:cNvSpPr>
            <a:spLocks noGrp="1"/>
          </p:cNvSpPr>
          <p:nvPr>
            <p:ph idx="1"/>
          </p:nvPr>
        </p:nvSpPr>
        <p:spPr>
          <a:xfrm>
            <a:off x="761802" y="2743200"/>
            <a:ext cx="4646905" cy="3613149"/>
          </a:xfrm>
        </p:spPr>
        <p:txBody>
          <a:bodyPr anchor="ctr">
            <a:normAutofit/>
          </a:bodyPr>
          <a:lstStyle/>
          <a:p>
            <a:r>
              <a:rPr lang="en-US" sz="2000" dirty="0"/>
              <a:t>Masque: pour </a:t>
            </a:r>
            <a:r>
              <a:rPr lang="en-US" sz="2000" dirty="0" err="1"/>
              <a:t>garantir</a:t>
            </a:r>
            <a:r>
              <a:rPr lang="en-US" sz="2000" dirty="0"/>
              <a:t> que </a:t>
            </a:r>
            <a:r>
              <a:rPr lang="en-US" sz="2000" dirty="0" err="1"/>
              <a:t>chaque</a:t>
            </a:r>
            <a:r>
              <a:rPr lang="en-US" sz="2000" dirty="0"/>
              <a:t> mot se </a:t>
            </a:r>
            <a:r>
              <a:rPr lang="en-US" sz="2000" dirty="0" err="1"/>
              <a:t>prédit</a:t>
            </a:r>
            <a:r>
              <a:rPr lang="en-US" sz="2000" dirty="0"/>
              <a:t> </a:t>
            </a:r>
            <a:r>
              <a:rPr lang="en-US" sz="2000" dirty="0" err="1"/>
              <a:t>est</a:t>
            </a:r>
            <a:r>
              <a:rPr lang="en-US" sz="2000" dirty="0"/>
              <a:t> sur la base des mots </a:t>
            </a:r>
            <a:r>
              <a:rPr lang="en-US" sz="2000" dirty="0" err="1"/>
              <a:t>précédents</a:t>
            </a:r>
            <a:endParaRPr lang="en-US" sz="2000" dirty="0"/>
          </a:p>
        </p:txBody>
      </p:sp>
      <p:pic>
        <p:nvPicPr>
          <p:cNvPr id="4" name="Espace réservé du contenu 3">
            <a:extLst>
              <a:ext uri="{FF2B5EF4-FFF2-40B4-BE49-F238E27FC236}">
                <a16:creationId xmlns:a16="http://schemas.microsoft.com/office/drawing/2014/main" id="{5D361CB3-CECB-4B80-E35F-8FD5231237D7}"/>
              </a:ext>
            </a:extLst>
          </p:cNvPr>
          <p:cNvPicPr>
            <a:picLocks noChangeAspect="1"/>
          </p:cNvPicPr>
          <p:nvPr/>
        </p:nvPicPr>
        <p:blipFill rotWithShape="1">
          <a:blip r:embed="rId2"/>
          <a:srcRect t="11505"/>
          <a:stretch/>
        </p:blipFill>
        <p:spPr>
          <a:xfrm>
            <a:off x="6096000" y="238539"/>
            <a:ext cx="6102825" cy="6619462"/>
          </a:xfrm>
          <a:prstGeom prst="rect">
            <a:avLst/>
          </a:prstGeom>
        </p:spPr>
      </p:pic>
    </p:spTree>
    <p:extLst>
      <p:ext uri="{BB962C8B-B14F-4D97-AF65-F5344CB8AC3E}">
        <p14:creationId xmlns:p14="http://schemas.microsoft.com/office/powerpoint/2010/main" val="2358731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CCC41DC5-5F29-75BE-A7F6-3E802FCCB139}"/>
              </a:ext>
            </a:extLst>
          </p:cNvPr>
          <p:cNvSpPr>
            <a:spLocks noGrp="1"/>
          </p:cNvSpPr>
          <p:nvPr>
            <p:ph type="title"/>
          </p:nvPr>
        </p:nvSpPr>
        <p:spPr>
          <a:xfrm>
            <a:off x="635000" y="640823"/>
            <a:ext cx="3418659" cy="5583148"/>
          </a:xfrm>
        </p:spPr>
        <p:txBody>
          <a:bodyPr anchor="ctr">
            <a:normAutofit/>
          </a:bodyPr>
          <a:lstStyle/>
          <a:p>
            <a:r>
              <a:rPr lang="fr-FR" sz="5400"/>
              <a:t>Objectifs</a:t>
            </a:r>
          </a:p>
        </p:txBody>
      </p:sp>
      <p:sp>
        <p:nvSpPr>
          <p:cNvPr id="12"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Espace réservé du contenu 2">
            <a:extLst>
              <a:ext uri="{FF2B5EF4-FFF2-40B4-BE49-F238E27FC236}">
                <a16:creationId xmlns:a16="http://schemas.microsoft.com/office/drawing/2014/main" id="{2EC83DD1-7856-3E94-2B17-4229DE813913}"/>
              </a:ext>
            </a:extLst>
          </p:cNvPr>
          <p:cNvGraphicFramePr>
            <a:graphicFrameLocks noGrp="1"/>
          </p:cNvGraphicFramePr>
          <p:nvPr>
            <p:ph idx="1"/>
            <p:extLst>
              <p:ext uri="{D42A27DB-BD31-4B8C-83A1-F6EECF244321}">
                <p14:modId xmlns:p14="http://schemas.microsoft.com/office/powerpoint/2010/main" val="633315509"/>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0057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60" name="Rectangle 1059">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83BC179B-1F1B-EB57-27BD-0ABF12EAD11A}"/>
              </a:ext>
            </a:extLst>
          </p:cNvPr>
          <p:cNvSpPr>
            <a:spLocks noGrp="1"/>
          </p:cNvSpPr>
          <p:nvPr>
            <p:ph type="title"/>
          </p:nvPr>
        </p:nvSpPr>
        <p:spPr>
          <a:xfrm>
            <a:off x="838200" y="556995"/>
            <a:ext cx="10515600" cy="1133693"/>
          </a:xfrm>
        </p:spPr>
        <p:txBody>
          <a:bodyPr>
            <a:normAutofit/>
          </a:bodyPr>
          <a:lstStyle/>
          <a:p>
            <a:r>
              <a:rPr lang="fr-FR" sz="5200" dirty="0"/>
              <a:t>Historique et contexte</a:t>
            </a:r>
          </a:p>
        </p:txBody>
      </p:sp>
      <p:grpSp>
        <p:nvGrpSpPr>
          <p:cNvPr id="4" name="Groupe 3">
            <a:extLst>
              <a:ext uri="{FF2B5EF4-FFF2-40B4-BE49-F238E27FC236}">
                <a16:creationId xmlns:a16="http://schemas.microsoft.com/office/drawing/2014/main" id="{B6B0C0FC-82B9-CACE-BC66-BCE37BC9D8F8}"/>
              </a:ext>
            </a:extLst>
          </p:cNvPr>
          <p:cNvGrpSpPr/>
          <p:nvPr/>
        </p:nvGrpSpPr>
        <p:grpSpPr>
          <a:xfrm>
            <a:off x="838200" y="2260758"/>
            <a:ext cx="10515600" cy="3481071"/>
            <a:chOff x="838200" y="2260758"/>
            <a:chExt cx="10515600" cy="3481071"/>
          </a:xfrm>
        </p:grpSpPr>
        <p:sp>
          <p:nvSpPr>
            <p:cNvPr id="5" name="Connecteur droit 4">
              <a:extLst>
                <a:ext uri="{FF2B5EF4-FFF2-40B4-BE49-F238E27FC236}">
                  <a16:creationId xmlns:a16="http://schemas.microsoft.com/office/drawing/2014/main" id="{9D37850D-623E-396A-CCD1-4827E1E994C5}"/>
                </a:ext>
              </a:extLst>
            </p:cNvPr>
            <p:cNvSpPr/>
            <p:nvPr/>
          </p:nvSpPr>
          <p:spPr>
            <a:xfrm>
              <a:off x="838200" y="4001294"/>
              <a:ext cx="10515600" cy="0"/>
            </a:xfrm>
            <a:prstGeom prst="line">
              <a:avLst/>
            </a:prstGeom>
            <a:solidFill>
              <a:schemeClr val="lt1">
                <a:alpha val="90000"/>
                <a:hueOff val="0"/>
                <a:satOff val="0"/>
                <a:lumOff val="0"/>
                <a:alphaOff val="0"/>
              </a:schemeClr>
            </a:solidFill>
            <a:ln w="19050" cap="flat" cmpd="sng" algn="ctr">
              <a:solidFill>
                <a:schemeClr val="accent5">
                  <a:hueOff val="0"/>
                  <a:satOff val="0"/>
                  <a:lumOff val="0"/>
                  <a:alphaOff val="0"/>
                </a:schemeClr>
              </a:solidFill>
              <a:prstDash val="solid"/>
              <a:miter lim="800000"/>
              <a:tailEnd type="triangle" w="lg" len="lg"/>
            </a:ln>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a:lstStyle/>
            <a:p>
              <a:endParaRPr lang="fr-FR"/>
            </a:p>
          </p:txBody>
        </p:sp>
        <p:sp>
          <p:nvSpPr>
            <p:cNvPr id="6" name="Larme 5">
              <a:extLst>
                <a:ext uri="{FF2B5EF4-FFF2-40B4-BE49-F238E27FC236}">
                  <a16:creationId xmlns:a16="http://schemas.microsoft.com/office/drawing/2014/main" id="{C816F15B-37D7-AF25-E863-592DD431F4F4}"/>
                </a:ext>
              </a:extLst>
            </p:cNvPr>
            <p:cNvSpPr/>
            <p:nvPr/>
          </p:nvSpPr>
          <p:spPr>
            <a:xfrm rot="8100000">
              <a:off x="907283" y="2336973"/>
              <a:ext cx="300110" cy="300110"/>
            </a:xfrm>
            <a:prstGeom prst="teardrop">
              <a:avLst>
                <a:gd name="adj" fmla="val 115000"/>
              </a:avLst>
            </a:prstGeom>
          </p:spPr>
          <p:style>
            <a:lnRef idx="2">
              <a:schemeClr val="accent5">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a:lstStyle/>
            <a:p>
              <a:endParaRPr lang="fr-FR"/>
            </a:p>
          </p:txBody>
        </p:sp>
        <p:sp>
          <p:nvSpPr>
            <p:cNvPr id="7" name="Ellipse 6">
              <a:extLst>
                <a:ext uri="{FF2B5EF4-FFF2-40B4-BE49-F238E27FC236}">
                  <a16:creationId xmlns:a16="http://schemas.microsoft.com/office/drawing/2014/main" id="{2F3E7B11-3530-2005-3095-29BEF7748757}"/>
                </a:ext>
              </a:extLst>
            </p:cNvPr>
            <p:cNvSpPr/>
            <p:nvPr/>
          </p:nvSpPr>
          <p:spPr>
            <a:xfrm>
              <a:off x="940623" y="2370312"/>
              <a:ext cx="233430" cy="233430"/>
            </a:xfrm>
            <a:prstGeom prst="ellipse">
              <a:avLst/>
            </a:prstGeom>
            <a:solidFill>
              <a:schemeClr val="lt1">
                <a:alpha val="90000"/>
                <a:hueOff val="0"/>
                <a:satOff val="0"/>
                <a:lumOff val="0"/>
                <a:alphaOff val="0"/>
              </a:schemeClr>
            </a:solidFill>
            <a:ln w="12700" cap="flat" cmpd="sng" algn="ctr">
              <a:noFill/>
              <a:prstDash val="solid"/>
              <a:miter lim="800000"/>
            </a:ln>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a:lstStyle/>
            <a:p>
              <a:endParaRPr lang="fr-FR"/>
            </a:p>
          </p:txBody>
        </p:sp>
        <p:sp>
          <p:nvSpPr>
            <p:cNvPr id="8" name="Forme libre 7">
              <a:extLst>
                <a:ext uri="{FF2B5EF4-FFF2-40B4-BE49-F238E27FC236}">
                  <a16:creationId xmlns:a16="http://schemas.microsoft.com/office/drawing/2014/main" id="{C7E157AC-A44E-AE0A-1EDE-B0EED3FA323A}"/>
                </a:ext>
              </a:extLst>
            </p:cNvPr>
            <p:cNvSpPr/>
            <p:nvPr/>
          </p:nvSpPr>
          <p:spPr>
            <a:xfrm>
              <a:off x="1269548" y="2713297"/>
              <a:ext cx="1491057" cy="1287996"/>
            </a:xfrm>
            <a:custGeom>
              <a:avLst/>
              <a:gdLst>
                <a:gd name="connsiteX0" fmla="*/ 0 w 1491057"/>
                <a:gd name="connsiteY0" fmla="*/ 0 h 1287996"/>
                <a:gd name="connsiteX1" fmla="*/ 1491057 w 1491057"/>
                <a:gd name="connsiteY1" fmla="*/ 0 h 1287996"/>
                <a:gd name="connsiteX2" fmla="*/ 1491057 w 1491057"/>
                <a:gd name="connsiteY2" fmla="*/ 1287996 h 1287996"/>
                <a:gd name="connsiteX3" fmla="*/ 0 w 1491057"/>
                <a:gd name="connsiteY3" fmla="*/ 1287996 h 1287996"/>
                <a:gd name="connsiteX4" fmla="*/ 0 w 1491057"/>
                <a:gd name="connsiteY4" fmla="*/ 0 h 1287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057" h="1287996">
                  <a:moveTo>
                    <a:pt x="0" y="0"/>
                  </a:moveTo>
                  <a:lnTo>
                    <a:pt x="1491057" y="0"/>
                  </a:lnTo>
                  <a:lnTo>
                    <a:pt x="1491057" y="1287996"/>
                  </a:lnTo>
                  <a:lnTo>
                    <a:pt x="0" y="128799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76200" rIns="76200" bIns="114300" numCol="1" spcCol="1270" anchor="t" anchorCtr="0">
              <a:noAutofit/>
            </a:bodyPr>
            <a:lstStyle/>
            <a:p>
              <a:pPr marL="0" lvl="0" indent="0" algn="l" defTabSz="533400">
                <a:lnSpc>
                  <a:spcPct val="90000"/>
                </a:lnSpc>
                <a:spcBef>
                  <a:spcPct val="0"/>
                </a:spcBef>
                <a:spcAft>
                  <a:spcPct val="35000"/>
                </a:spcAft>
                <a:buNone/>
              </a:pPr>
              <a:r>
                <a:rPr lang="en-US" sz="1200" kern="1200"/>
                <a:t>RNN</a:t>
              </a:r>
            </a:p>
          </p:txBody>
        </p:sp>
        <p:sp>
          <p:nvSpPr>
            <p:cNvPr id="9" name="Forme libre 8">
              <a:extLst>
                <a:ext uri="{FF2B5EF4-FFF2-40B4-BE49-F238E27FC236}">
                  <a16:creationId xmlns:a16="http://schemas.microsoft.com/office/drawing/2014/main" id="{5FBEECDE-04FC-0B1B-1E21-C1FE33E6BC4A}"/>
                </a:ext>
              </a:extLst>
            </p:cNvPr>
            <p:cNvSpPr/>
            <p:nvPr/>
          </p:nvSpPr>
          <p:spPr>
            <a:xfrm>
              <a:off x="1269548" y="2260758"/>
              <a:ext cx="1491057" cy="452539"/>
            </a:xfrm>
            <a:custGeom>
              <a:avLst/>
              <a:gdLst>
                <a:gd name="connsiteX0" fmla="*/ 0 w 1491057"/>
                <a:gd name="connsiteY0" fmla="*/ 0 h 452539"/>
                <a:gd name="connsiteX1" fmla="*/ 1491057 w 1491057"/>
                <a:gd name="connsiteY1" fmla="*/ 0 h 452539"/>
                <a:gd name="connsiteX2" fmla="*/ 1491057 w 1491057"/>
                <a:gd name="connsiteY2" fmla="*/ 452539 h 452539"/>
                <a:gd name="connsiteX3" fmla="*/ 0 w 1491057"/>
                <a:gd name="connsiteY3" fmla="*/ 452539 h 452539"/>
                <a:gd name="connsiteX4" fmla="*/ 0 w 1491057"/>
                <a:gd name="connsiteY4" fmla="*/ 0 h 4525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057" h="452539">
                  <a:moveTo>
                    <a:pt x="0" y="0"/>
                  </a:moveTo>
                  <a:lnTo>
                    <a:pt x="1491057" y="0"/>
                  </a:lnTo>
                  <a:lnTo>
                    <a:pt x="1491057" y="452539"/>
                  </a:lnTo>
                  <a:lnTo>
                    <a:pt x="0" y="45253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101600" bIns="0" numCol="1" spcCol="1270" anchor="ctr" anchorCtr="0">
              <a:noAutofit/>
            </a:bodyPr>
            <a:lstStyle/>
            <a:p>
              <a:pPr marL="0" lvl="0" indent="0" algn="l" defTabSz="711200">
                <a:lnSpc>
                  <a:spcPct val="90000"/>
                </a:lnSpc>
                <a:spcBef>
                  <a:spcPct val="0"/>
                </a:spcBef>
                <a:spcAft>
                  <a:spcPct val="35000"/>
                </a:spcAft>
                <a:buNone/>
                <a:defRPr b="1"/>
              </a:pPr>
              <a:r>
                <a:rPr lang="en-US" sz="1600" kern="1200"/>
                <a:t>1988</a:t>
              </a:r>
            </a:p>
          </p:txBody>
        </p:sp>
        <p:sp>
          <p:nvSpPr>
            <p:cNvPr id="10" name="Connecteur droit 9">
              <a:extLst>
                <a:ext uri="{FF2B5EF4-FFF2-40B4-BE49-F238E27FC236}">
                  <a16:creationId xmlns:a16="http://schemas.microsoft.com/office/drawing/2014/main" id="{CEDE7509-73D6-B4E2-74B9-398DA52F26E2}"/>
                </a:ext>
              </a:extLst>
            </p:cNvPr>
            <p:cNvSpPr/>
            <p:nvPr/>
          </p:nvSpPr>
          <p:spPr>
            <a:xfrm>
              <a:off x="1057338" y="2713297"/>
              <a:ext cx="0" cy="1287996"/>
            </a:xfrm>
            <a:prstGeom prst="line">
              <a:avLst/>
            </a:prstGeom>
            <a:noFill/>
            <a:ln w="12700" cap="flat" cmpd="sng" algn="ctr">
              <a:solidFill>
                <a:schemeClr val="accent5">
                  <a:hueOff val="0"/>
                  <a:satOff val="0"/>
                  <a:lumOff val="0"/>
                  <a:alphaOff val="0"/>
                </a:schemeClr>
              </a:solidFill>
              <a:prstDash val="dash"/>
              <a:miter lim="800000"/>
            </a:ln>
            <a:effectLst/>
          </p:spPr>
          <p:style>
            <a:lnRef idx="1">
              <a:scrgbClr r="0" g="0" b="0"/>
            </a:lnRef>
            <a:fillRef idx="0">
              <a:scrgbClr r="0" g="0" b="0"/>
            </a:fillRef>
            <a:effectRef idx="0">
              <a:scrgbClr r="0" g="0" b="0"/>
            </a:effectRef>
            <a:fontRef idx="minor">
              <a:schemeClr val="tx1">
                <a:hueOff val="0"/>
                <a:satOff val="0"/>
                <a:lumOff val="0"/>
                <a:alphaOff val="0"/>
              </a:schemeClr>
            </a:fontRef>
          </p:style>
          <p:txBody>
            <a:bodyPr/>
            <a:lstStyle/>
            <a:p>
              <a:endParaRPr lang="fr-FR"/>
            </a:p>
          </p:txBody>
        </p:sp>
        <p:sp>
          <p:nvSpPr>
            <p:cNvPr id="11" name="Ellipse 10">
              <a:extLst>
                <a:ext uri="{FF2B5EF4-FFF2-40B4-BE49-F238E27FC236}">
                  <a16:creationId xmlns:a16="http://schemas.microsoft.com/office/drawing/2014/main" id="{9EE53C37-F9DA-9AEA-D2CB-49D12CD602FC}"/>
                </a:ext>
              </a:extLst>
            </p:cNvPr>
            <p:cNvSpPr/>
            <p:nvPr/>
          </p:nvSpPr>
          <p:spPr>
            <a:xfrm>
              <a:off x="1033200" y="3960565"/>
              <a:ext cx="76395" cy="81457"/>
            </a:xfrm>
            <a:prstGeom prst="ellipse">
              <a:avLst/>
            </a:prstGeom>
            <a:solidFill>
              <a:schemeClr val="accent5">
                <a:hueOff val="0"/>
                <a:satOff val="0"/>
                <a:lumOff val="0"/>
                <a:alphaOff val="0"/>
              </a:schemeClr>
            </a:solidFill>
            <a:ln w="6350" cap="flat" cmpd="sng" algn="ctr">
              <a:solidFill>
                <a:schemeClr val="lt1">
                  <a:hueOff val="0"/>
                  <a:satOff val="0"/>
                  <a:lumOff val="0"/>
                  <a:alphaOff val="0"/>
                </a:schemeClr>
              </a:solidFill>
              <a:prstDash val="solid"/>
              <a:miter lim="800000"/>
            </a:ln>
            <a:effectLst/>
          </p:spPr>
          <p:style>
            <a:lnRef idx="2">
              <a:scrgbClr r="0" g="0" b="0"/>
            </a:lnRef>
            <a:fillRef idx="1">
              <a:scrgbClr r="0" g="0" b="0"/>
            </a:fillRef>
            <a:effectRef idx="0">
              <a:scrgbClr r="0" g="0" b="0"/>
            </a:effectRef>
            <a:fontRef idx="minor">
              <a:schemeClr val="lt1"/>
            </a:fontRef>
          </p:style>
          <p:txBody>
            <a:bodyPr/>
            <a:lstStyle/>
            <a:p>
              <a:endParaRPr lang="fr-FR"/>
            </a:p>
          </p:txBody>
        </p:sp>
        <p:sp>
          <p:nvSpPr>
            <p:cNvPr id="12" name="Larme 11">
              <a:extLst>
                <a:ext uri="{FF2B5EF4-FFF2-40B4-BE49-F238E27FC236}">
                  <a16:creationId xmlns:a16="http://schemas.microsoft.com/office/drawing/2014/main" id="{75FF6C80-B729-BCCB-C5E7-996632B4CAD8}"/>
                </a:ext>
              </a:extLst>
            </p:cNvPr>
            <p:cNvSpPr/>
            <p:nvPr/>
          </p:nvSpPr>
          <p:spPr>
            <a:xfrm rot="18900000">
              <a:off x="1861313" y="5365504"/>
              <a:ext cx="300110" cy="300110"/>
            </a:xfrm>
            <a:prstGeom prst="teardrop">
              <a:avLst>
                <a:gd name="adj" fmla="val 115000"/>
              </a:avLst>
            </a:prstGeom>
          </p:spPr>
          <p:style>
            <a:lnRef idx="2">
              <a:schemeClr val="accent5">
                <a:hueOff val="-750949"/>
                <a:satOff val="-1935"/>
                <a:lumOff val="-1307"/>
                <a:alphaOff val="0"/>
              </a:schemeClr>
            </a:lnRef>
            <a:fillRef idx="1">
              <a:schemeClr val="accent5">
                <a:hueOff val="-750949"/>
                <a:satOff val="-1935"/>
                <a:lumOff val="-1307"/>
                <a:alphaOff val="0"/>
              </a:schemeClr>
            </a:fillRef>
            <a:effectRef idx="0">
              <a:schemeClr val="accent5">
                <a:hueOff val="-750949"/>
                <a:satOff val="-1935"/>
                <a:lumOff val="-1307"/>
                <a:alphaOff val="0"/>
              </a:schemeClr>
            </a:effectRef>
            <a:fontRef idx="minor">
              <a:schemeClr val="lt1"/>
            </a:fontRef>
          </p:style>
          <p:txBody>
            <a:bodyPr/>
            <a:lstStyle/>
            <a:p>
              <a:endParaRPr lang="fr-FR"/>
            </a:p>
          </p:txBody>
        </p:sp>
        <p:sp>
          <p:nvSpPr>
            <p:cNvPr id="13" name="Ellipse 12">
              <a:extLst>
                <a:ext uri="{FF2B5EF4-FFF2-40B4-BE49-F238E27FC236}">
                  <a16:creationId xmlns:a16="http://schemas.microsoft.com/office/drawing/2014/main" id="{BE41F278-0AA0-56AE-518E-EA5CD632C23E}"/>
                </a:ext>
              </a:extLst>
            </p:cNvPr>
            <p:cNvSpPr/>
            <p:nvPr/>
          </p:nvSpPr>
          <p:spPr>
            <a:xfrm>
              <a:off x="1894652" y="5398844"/>
              <a:ext cx="233430" cy="233430"/>
            </a:xfrm>
            <a:prstGeom prst="ellipse">
              <a:avLst/>
            </a:prstGeom>
            <a:solidFill>
              <a:schemeClr val="lt1">
                <a:alpha val="90000"/>
                <a:hueOff val="0"/>
                <a:satOff val="0"/>
                <a:lumOff val="0"/>
                <a:alphaOff val="0"/>
              </a:schemeClr>
            </a:solidFill>
            <a:ln w="12700" cap="flat" cmpd="sng" algn="ctr">
              <a:noFill/>
              <a:prstDash val="solid"/>
              <a:miter lim="800000"/>
            </a:ln>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a:lstStyle/>
            <a:p>
              <a:endParaRPr lang="fr-FR"/>
            </a:p>
          </p:txBody>
        </p:sp>
        <p:sp>
          <p:nvSpPr>
            <p:cNvPr id="14" name="Forme libre 13">
              <a:extLst>
                <a:ext uri="{FF2B5EF4-FFF2-40B4-BE49-F238E27FC236}">
                  <a16:creationId xmlns:a16="http://schemas.microsoft.com/office/drawing/2014/main" id="{D590AA20-0474-BFBC-32FE-0092FAA496F9}"/>
                </a:ext>
              </a:extLst>
            </p:cNvPr>
            <p:cNvSpPr/>
            <p:nvPr/>
          </p:nvSpPr>
          <p:spPr>
            <a:xfrm>
              <a:off x="2223578" y="4001294"/>
              <a:ext cx="1491057" cy="1287996"/>
            </a:xfrm>
            <a:custGeom>
              <a:avLst/>
              <a:gdLst>
                <a:gd name="connsiteX0" fmla="*/ 0 w 1491057"/>
                <a:gd name="connsiteY0" fmla="*/ 0 h 1287996"/>
                <a:gd name="connsiteX1" fmla="*/ 1491057 w 1491057"/>
                <a:gd name="connsiteY1" fmla="*/ 0 h 1287996"/>
                <a:gd name="connsiteX2" fmla="*/ 1491057 w 1491057"/>
                <a:gd name="connsiteY2" fmla="*/ 1287996 h 1287996"/>
                <a:gd name="connsiteX3" fmla="*/ 0 w 1491057"/>
                <a:gd name="connsiteY3" fmla="*/ 1287996 h 1287996"/>
                <a:gd name="connsiteX4" fmla="*/ 0 w 1491057"/>
                <a:gd name="connsiteY4" fmla="*/ 0 h 1287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057" h="1287996">
                  <a:moveTo>
                    <a:pt x="0" y="0"/>
                  </a:moveTo>
                  <a:lnTo>
                    <a:pt x="1491057" y="0"/>
                  </a:lnTo>
                  <a:lnTo>
                    <a:pt x="1491057" y="1287996"/>
                  </a:lnTo>
                  <a:lnTo>
                    <a:pt x="0" y="128799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114300" rIns="0" bIns="76200" numCol="1" spcCol="1270" anchor="b" anchorCtr="0">
              <a:noAutofit/>
            </a:bodyPr>
            <a:lstStyle/>
            <a:p>
              <a:pPr marL="0" lvl="0" indent="0" algn="l" defTabSz="533400">
                <a:lnSpc>
                  <a:spcPct val="90000"/>
                </a:lnSpc>
                <a:spcBef>
                  <a:spcPct val="0"/>
                </a:spcBef>
                <a:spcAft>
                  <a:spcPct val="35000"/>
                </a:spcAft>
                <a:buNone/>
              </a:pPr>
              <a:r>
                <a:rPr lang="en-US" sz="1200" kern="1200"/>
                <a:t>LSTM</a:t>
              </a:r>
            </a:p>
          </p:txBody>
        </p:sp>
        <p:sp>
          <p:nvSpPr>
            <p:cNvPr id="15" name="Forme libre 14">
              <a:extLst>
                <a:ext uri="{FF2B5EF4-FFF2-40B4-BE49-F238E27FC236}">
                  <a16:creationId xmlns:a16="http://schemas.microsoft.com/office/drawing/2014/main" id="{DD0E810B-A339-D0DC-1D90-F39FC40634BF}"/>
                </a:ext>
              </a:extLst>
            </p:cNvPr>
            <p:cNvSpPr/>
            <p:nvPr/>
          </p:nvSpPr>
          <p:spPr>
            <a:xfrm>
              <a:off x="2223578" y="5289290"/>
              <a:ext cx="1491057" cy="452539"/>
            </a:xfrm>
            <a:custGeom>
              <a:avLst/>
              <a:gdLst>
                <a:gd name="connsiteX0" fmla="*/ 0 w 1491057"/>
                <a:gd name="connsiteY0" fmla="*/ 0 h 452539"/>
                <a:gd name="connsiteX1" fmla="*/ 1491057 w 1491057"/>
                <a:gd name="connsiteY1" fmla="*/ 0 h 452539"/>
                <a:gd name="connsiteX2" fmla="*/ 1491057 w 1491057"/>
                <a:gd name="connsiteY2" fmla="*/ 452539 h 452539"/>
                <a:gd name="connsiteX3" fmla="*/ 0 w 1491057"/>
                <a:gd name="connsiteY3" fmla="*/ 452539 h 452539"/>
                <a:gd name="connsiteX4" fmla="*/ 0 w 1491057"/>
                <a:gd name="connsiteY4" fmla="*/ 0 h 4525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057" h="452539">
                  <a:moveTo>
                    <a:pt x="0" y="0"/>
                  </a:moveTo>
                  <a:lnTo>
                    <a:pt x="1491057" y="0"/>
                  </a:lnTo>
                  <a:lnTo>
                    <a:pt x="1491057" y="452539"/>
                  </a:lnTo>
                  <a:lnTo>
                    <a:pt x="0" y="45253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101600" bIns="0" numCol="1" spcCol="1270" anchor="ctr" anchorCtr="0">
              <a:noAutofit/>
            </a:bodyPr>
            <a:lstStyle/>
            <a:p>
              <a:pPr marL="0" lvl="0" indent="0" algn="l" defTabSz="711200">
                <a:lnSpc>
                  <a:spcPct val="90000"/>
                </a:lnSpc>
                <a:spcBef>
                  <a:spcPct val="0"/>
                </a:spcBef>
                <a:spcAft>
                  <a:spcPct val="35000"/>
                </a:spcAft>
                <a:buNone/>
                <a:defRPr b="1"/>
              </a:pPr>
              <a:r>
                <a:rPr lang="en-US" sz="1600" kern="1200"/>
                <a:t>1997</a:t>
              </a:r>
            </a:p>
          </p:txBody>
        </p:sp>
        <p:sp>
          <p:nvSpPr>
            <p:cNvPr id="16" name="Connecteur droit 15">
              <a:extLst>
                <a:ext uri="{FF2B5EF4-FFF2-40B4-BE49-F238E27FC236}">
                  <a16:creationId xmlns:a16="http://schemas.microsoft.com/office/drawing/2014/main" id="{C723B95E-FD87-38DD-25CA-B4E2FBE2C2EC}"/>
                </a:ext>
              </a:extLst>
            </p:cNvPr>
            <p:cNvSpPr/>
            <p:nvPr/>
          </p:nvSpPr>
          <p:spPr>
            <a:xfrm>
              <a:off x="2011368" y="4001294"/>
              <a:ext cx="0" cy="1287996"/>
            </a:xfrm>
            <a:prstGeom prst="line">
              <a:avLst/>
            </a:prstGeom>
            <a:noFill/>
            <a:ln w="12700" cap="flat" cmpd="sng" algn="ctr">
              <a:solidFill>
                <a:schemeClr val="accent5">
                  <a:hueOff val="-750949"/>
                  <a:satOff val="-1935"/>
                  <a:lumOff val="-1307"/>
                  <a:alphaOff val="0"/>
                </a:schemeClr>
              </a:solidFill>
              <a:prstDash val="dash"/>
              <a:miter lim="800000"/>
            </a:ln>
            <a:effectLst/>
          </p:spPr>
          <p:style>
            <a:lnRef idx="1">
              <a:scrgbClr r="0" g="0" b="0"/>
            </a:lnRef>
            <a:fillRef idx="0">
              <a:scrgbClr r="0" g="0" b="0"/>
            </a:fillRef>
            <a:effectRef idx="0">
              <a:scrgbClr r="0" g="0" b="0"/>
            </a:effectRef>
            <a:fontRef idx="minor">
              <a:schemeClr val="tx1">
                <a:hueOff val="0"/>
                <a:satOff val="0"/>
                <a:lumOff val="0"/>
                <a:alphaOff val="0"/>
              </a:schemeClr>
            </a:fontRef>
          </p:style>
          <p:txBody>
            <a:bodyPr/>
            <a:lstStyle/>
            <a:p>
              <a:endParaRPr lang="fr-FR"/>
            </a:p>
          </p:txBody>
        </p:sp>
        <p:sp>
          <p:nvSpPr>
            <p:cNvPr id="17" name="Ellipse 16">
              <a:extLst>
                <a:ext uri="{FF2B5EF4-FFF2-40B4-BE49-F238E27FC236}">
                  <a16:creationId xmlns:a16="http://schemas.microsoft.com/office/drawing/2014/main" id="{3CF035CE-A677-6909-A006-650F629E39EA}"/>
                </a:ext>
              </a:extLst>
            </p:cNvPr>
            <p:cNvSpPr/>
            <p:nvPr/>
          </p:nvSpPr>
          <p:spPr>
            <a:xfrm>
              <a:off x="1987230" y="3960565"/>
              <a:ext cx="76395" cy="81457"/>
            </a:xfrm>
            <a:prstGeom prst="ellipse">
              <a:avLst/>
            </a:prstGeom>
            <a:solidFill>
              <a:schemeClr val="accent5">
                <a:hueOff val="-750949"/>
                <a:satOff val="-1935"/>
                <a:lumOff val="-1307"/>
                <a:alphaOff val="0"/>
              </a:schemeClr>
            </a:solidFill>
            <a:ln w="6350" cap="flat" cmpd="sng" algn="ctr">
              <a:solidFill>
                <a:schemeClr val="lt1">
                  <a:hueOff val="0"/>
                  <a:satOff val="0"/>
                  <a:lumOff val="0"/>
                  <a:alphaOff val="0"/>
                </a:schemeClr>
              </a:solidFill>
              <a:prstDash val="solid"/>
              <a:miter lim="800000"/>
            </a:ln>
            <a:effectLst/>
          </p:spPr>
          <p:style>
            <a:lnRef idx="2">
              <a:scrgbClr r="0" g="0" b="0"/>
            </a:lnRef>
            <a:fillRef idx="1">
              <a:scrgbClr r="0" g="0" b="0"/>
            </a:fillRef>
            <a:effectRef idx="0">
              <a:scrgbClr r="0" g="0" b="0"/>
            </a:effectRef>
            <a:fontRef idx="minor">
              <a:schemeClr val="lt1"/>
            </a:fontRef>
          </p:style>
          <p:txBody>
            <a:bodyPr/>
            <a:lstStyle/>
            <a:p>
              <a:endParaRPr lang="fr-FR"/>
            </a:p>
          </p:txBody>
        </p:sp>
        <p:sp>
          <p:nvSpPr>
            <p:cNvPr id="18" name="Larme 17">
              <a:extLst>
                <a:ext uri="{FF2B5EF4-FFF2-40B4-BE49-F238E27FC236}">
                  <a16:creationId xmlns:a16="http://schemas.microsoft.com/office/drawing/2014/main" id="{8D2B673B-9D77-ED09-6769-4BE21CE2173F}"/>
                </a:ext>
              </a:extLst>
            </p:cNvPr>
            <p:cNvSpPr/>
            <p:nvPr/>
          </p:nvSpPr>
          <p:spPr>
            <a:xfrm rot="8100000">
              <a:off x="2815342" y="2336973"/>
              <a:ext cx="300110" cy="300110"/>
            </a:xfrm>
            <a:prstGeom prst="teardrop">
              <a:avLst>
                <a:gd name="adj" fmla="val 115000"/>
              </a:avLst>
            </a:prstGeom>
          </p:spPr>
          <p:style>
            <a:lnRef idx="2">
              <a:schemeClr val="accent5">
                <a:hueOff val="-1501898"/>
                <a:satOff val="-3871"/>
                <a:lumOff val="-2614"/>
                <a:alphaOff val="0"/>
              </a:schemeClr>
            </a:lnRef>
            <a:fillRef idx="1">
              <a:schemeClr val="accent5">
                <a:hueOff val="-1501898"/>
                <a:satOff val="-3871"/>
                <a:lumOff val="-2614"/>
                <a:alphaOff val="0"/>
              </a:schemeClr>
            </a:fillRef>
            <a:effectRef idx="0">
              <a:schemeClr val="accent5">
                <a:hueOff val="-1501898"/>
                <a:satOff val="-3871"/>
                <a:lumOff val="-2614"/>
                <a:alphaOff val="0"/>
              </a:schemeClr>
            </a:effectRef>
            <a:fontRef idx="minor">
              <a:schemeClr val="lt1"/>
            </a:fontRef>
          </p:style>
          <p:txBody>
            <a:bodyPr/>
            <a:lstStyle/>
            <a:p>
              <a:endParaRPr lang="fr-FR"/>
            </a:p>
          </p:txBody>
        </p:sp>
        <p:sp>
          <p:nvSpPr>
            <p:cNvPr id="19" name="Ellipse 18">
              <a:extLst>
                <a:ext uri="{FF2B5EF4-FFF2-40B4-BE49-F238E27FC236}">
                  <a16:creationId xmlns:a16="http://schemas.microsoft.com/office/drawing/2014/main" id="{5B3FF007-F7A4-43D1-CB4F-608B343702E4}"/>
                </a:ext>
              </a:extLst>
            </p:cNvPr>
            <p:cNvSpPr/>
            <p:nvPr/>
          </p:nvSpPr>
          <p:spPr>
            <a:xfrm>
              <a:off x="2848682" y="2370312"/>
              <a:ext cx="233430" cy="233430"/>
            </a:xfrm>
            <a:prstGeom prst="ellipse">
              <a:avLst/>
            </a:prstGeom>
            <a:solidFill>
              <a:schemeClr val="lt1">
                <a:alpha val="90000"/>
                <a:hueOff val="0"/>
                <a:satOff val="0"/>
                <a:lumOff val="0"/>
                <a:alphaOff val="0"/>
              </a:schemeClr>
            </a:solidFill>
            <a:ln w="12700" cap="flat" cmpd="sng" algn="ctr">
              <a:noFill/>
              <a:prstDash val="solid"/>
              <a:miter lim="800000"/>
            </a:ln>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a:lstStyle/>
            <a:p>
              <a:endParaRPr lang="fr-FR"/>
            </a:p>
          </p:txBody>
        </p:sp>
        <p:sp>
          <p:nvSpPr>
            <p:cNvPr id="20" name="Forme libre 19">
              <a:extLst>
                <a:ext uri="{FF2B5EF4-FFF2-40B4-BE49-F238E27FC236}">
                  <a16:creationId xmlns:a16="http://schemas.microsoft.com/office/drawing/2014/main" id="{38E15C78-D12D-0559-8924-78009102EC93}"/>
                </a:ext>
              </a:extLst>
            </p:cNvPr>
            <p:cNvSpPr/>
            <p:nvPr/>
          </p:nvSpPr>
          <p:spPr>
            <a:xfrm>
              <a:off x="3177607" y="2713297"/>
              <a:ext cx="1491057" cy="1287996"/>
            </a:xfrm>
            <a:custGeom>
              <a:avLst/>
              <a:gdLst>
                <a:gd name="connsiteX0" fmla="*/ 0 w 1491057"/>
                <a:gd name="connsiteY0" fmla="*/ 0 h 1287996"/>
                <a:gd name="connsiteX1" fmla="*/ 1491057 w 1491057"/>
                <a:gd name="connsiteY1" fmla="*/ 0 h 1287996"/>
                <a:gd name="connsiteX2" fmla="*/ 1491057 w 1491057"/>
                <a:gd name="connsiteY2" fmla="*/ 1287996 h 1287996"/>
                <a:gd name="connsiteX3" fmla="*/ 0 w 1491057"/>
                <a:gd name="connsiteY3" fmla="*/ 1287996 h 1287996"/>
                <a:gd name="connsiteX4" fmla="*/ 0 w 1491057"/>
                <a:gd name="connsiteY4" fmla="*/ 0 h 1287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057" h="1287996">
                  <a:moveTo>
                    <a:pt x="0" y="0"/>
                  </a:moveTo>
                  <a:lnTo>
                    <a:pt x="1491057" y="0"/>
                  </a:lnTo>
                  <a:lnTo>
                    <a:pt x="1491057" y="1287996"/>
                  </a:lnTo>
                  <a:lnTo>
                    <a:pt x="0" y="128799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76200" rIns="76200" bIns="114300" numCol="1" spcCol="1270" anchor="t" anchorCtr="0">
              <a:noAutofit/>
            </a:bodyPr>
            <a:lstStyle/>
            <a:p>
              <a:pPr marL="0" lvl="0" indent="0" algn="l" defTabSz="533400">
                <a:lnSpc>
                  <a:spcPct val="90000"/>
                </a:lnSpc>
                <a:spcBef>
                  <a:spcPct val="0"/>
                </a:spcBef>
                <a:spcAft>
                  <a:spcPct val="35000"/>
                </a:spcAft>
                <a:buNone/>
              </a:pPr>
              <a:r>
                <a:rPr lang="en-US" sz="1200" kern="1200" dirty="0"/>
                <a:t>Transformers avec article Populaire “</a:t>
              </a:r>
              <a:r>
                <a:rPr lang="en-US" sz="1200" kern="1200" dirty="0">
                  <a:hlinkClick r:id="rId2"/>
                </a:rPr>
                <a:t>Attention is all you need</a:t>
              </a:r>
              <a:r>
                <a:rPr lang="en-US" sz="1200" kern="1200" dirty="0"/>
                <a:t>” de Google Brain</a:t>
              </a:r>
            </a:p>
          </p:txBody>
        </p:sp>
        <p:sp>
          <p:nvSpPr>
            <p:cNvPr id="21" name="Forme libre 20">
              <a:extLst>
                <a:ext uri="{FF2B5EF4-FFF2-40B4-BE49-F238E27FC236}">
                  <a16:creationId xmlns:a16="http://schemas.microsoft.com/office/drawing/2014/main" id="{4E0EB65D-4169-FE22-D23E-21AEA7FCA918}"/>
                </a:ext>
              </a:extLst>
            </p:cNvPr>
            <p:cNvSpPr/>
            <p:nvPr/>
          </p:nvSpPr>
          <p:spPr>
            <a:xfrm>
              <a:off x="3177607" y="2260758"/>
              <a:ext cx="1491057" cy="452539"/>
            </a:xfrm>
            <a:custGeom>
              <a:avLst/>
              <a:gdLst>
                <a:gd name="connsiteX0" fmla="*/ 0 w 1491057"/>
                <a:gd name="connsiteY0" fmla="*/ 0 h 452539"/>
                <a:gd name="connsiteX1" fmla="*/ 1491057 w 1491057"/>
                <a:gd name="connsiteY1" fmla="*/ 0 h 452539"/>
                <a:gd name="connsiteX2" fmla="*/ 1491057 w 1491057"/>
                <a:gd name="connsiteY2" fmla="*/ 452539 h 452539"/>
                <a:gd name="connsiteX3" fmla="*/ 0 w 1491057"/>
                <a:gd name="connsiteY3" fmla="*/ 452539 h 452539"/>
                <a:gd name="connsiteX4" fmla="*/ 0 w 1491057"/>
                <a:gd name="connsiteY4" fmla="*/ 0 h 4525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057" h="452539">
                  <a:moveTo>
                    <a:pt x="0" y="0"/>
                  </a:moveTo>
                  <a:lnTo>
                    <a:pt x="1491057" y="0"/>
                  </a:lnTo>
                  <a:lnTo>
                    <a:pt x="1491057" y="452539"/>
                  </a:lnTo>
                  <a:lnTo>
                    <a:pt x="0" y="45253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101600" bIns="0" numCol="1" spcCol="1270" anchor="ctr" anchorCtr="0">
              <a:noAutofit/>
            </a:bodyPr>
            <a:lstStyle/>
            <a:p>
              <a:pPr marL="0" lvl="0" indent="0" algn="l" defTabSz="711200">
                <a:lnSpc>
                  <a:spcPct val="90000"/>
                </a:lnSpc>
                <a:spcBef>
                  <a:spcPct val="0"/>
                </a:spcBef>
                <a:spcAft>
                  <a:spcPct val="35000"/>
                </a:spcAft>
                <a:buNone/>
                <a:defRPr b="1"/>
              </a:pPr>
              <a:r>
                <a:rPr lang="en-US" sz="1600" kern="1200"/>
                <a:t>2017</a:t>
              </a:r>
            </a:p>
          </p:txBody>
        </p:sp>
        <p:sp>
          <p:nvSpPr>
            <p:cNvPr id="22" name="Connecteur droit 21">
              <a:extLst>
                <a:ext uri="{FF2B5EF4-FFF2-40B4-BE49-F238E27FC236}">
                  <a16:creationId xmlns:a16="http://schemas.microsoft.com/office/drawing/2014/main" id="{B349D7C5-3BE9-59A3-51E5-B2617929DCC7}"/>
                </a:ext>
              </a:extLst>
            </p:cNvPr>
            <p:cNvSpPr/>
            <p:nvPr/>
          </p:nvSpPr>
          <p:spPr>
            <a:xfrm>
              <a:off x="2965397" y="2713297"/>
              <a:ext cx="0" cy="1287996"/>
            </a:xfrm>
            <a:prstGeom prst="line">
              <a:avLst/>
            </a:prstGeom>
            <a:noFill/>
            <a:ln w="12700" cap="flat" cmpd="sng" algn="ctr">
              <a:solidFill>
                <a:schemeClr val="accent5">
                  <a:hueOff val="-1501898"/>
                  <a:satOff val="-3871"/>
                  <a:lumOff val="-2614"/>
                  <a:alphaOff val="0"/>
                </a:schemeClr>
              </a:solidFill>
              <a:prstDash val="dash"/>
              <a:miter lim="800000"/>
            </a:ln>
            <a:effectLst/>
          </p:spPr>
          <p:style>
            <a:lnRef idx="1">
              <a:scrgbClr r="0" g="0" b="0"/>
            </a:lnRef>
            <a:fillRef idx="0">
              <a:scrgbClr r="0" g="0" b="0"/>
            </a:fillRef>
            <a:effectRef idx="0">
              <a:scrgbClr r="0" g="0" b="0"/>
            </a:effectRef>
            <a:fontRef idx="minor">
              <a:schemeClr val="tx1">
                <a:hueOff val="0"/>
                <a:satOff val="0"/>
                <a:lumOff val="0"/>
                <a:alphaOff val="0"/>
              </a:schemeClr>
            </a:fontRef>
          </p:style>
          <p:txBody>
            <a:bodyPr/>
            <a:lstStyle/>
            <a:p>
              <a:endParaRPr lang="fr-FR"/>
            </a:p>
          </p:txBody>
        </p:sp>
        <p:sp>
          <p:nvSpPr>
            <p:cNvPr id="23" name="Ellipse 22">
              <a:extLst>
                <a:ext uri="{FF2B5EF4-FFF2-40B4-BE49-F238E27FC236}">
                  <a16:creationId xmlns:a16="http://schemas.microsoft.com/office/drawing/2014/main" id="{C28D2862-F3A2-B5F3-A6D2-04F22E57FA2C}"/>
                </a:ext>
              </a:extLst>
            </p:cNvPr>
            <p:cNvSpPr/>
            <p:nvPr/>
          </p:nvSpPr>
          <p:spPr>
            <a:xfrm>
              <a:off x="2941259" y="3960565"/>
              <a:ext cx="76395" cy="81457"/>
            </a:xfrm>
            <a:prstGeom prst="ellipse">
              <a:avLst/>
            </a:prstGeom>
            <a:solidFill>
              <a:schemeClr val="accent5">
                <a:hueOff val="-1501898"/>
                <a:satOff val="-3871"/>
                <a:lumOff val="-2614"/>
                <a:alphaOff val="0"/>
              </a:schemeClr>
            </a:solidFill>
            <a:ln w="6350" cap="flat" cmpd="sng" algn="ctr">
              <a:solidFill>
                <a:schemeClr val="lt1">
                  <a:hueOff val="0"/>
                  <a:satOff val="0"/>
                  <a:lumOff val="0"/>
                  <a:alphaOff val="0"/>
                </a:schemeClr>
              </a:solidFill>
              <a:prstDash val="solid"/>
              <a:miter lim="800000"/>
            </a:ln>
            <a:effectLst/>
          </p:spPr>
          <p:style>
            <a:lnRef idx="2">
              <a:scrgbClr r="0" g="0" b="0"/>
            </a:lnRef>
            <a:fillRef idx="1">
              <a:scrgbClr r="0" g="0" b="0"/>
            </a:fillRef>
            <a:effectRef idx="0">
              <a:scrgbClr r="0" g="0" b="0"/>
            </a:effectRef>
            <a:fontRef idx="minor">
              <a:schemeClr val="lt1"/>
            </a:fontRef>
          </p:style>
          <p:txBody>
            <a:bodyPr/>
            <a:lstStyle/>
            <a:p>
              <a:endParaRPr lang="fr-FR"/>
            </a:p>
          </p:txBody>
        </p:sp>
        <p:sp>
          <p:nvSpPr>
            <p:cNvPr id="24" name="Larme 23">
              <a:extLst>
                <a:ext uri="{FF2B5EF4-FFF2-40B4-BE49-F238E27FC236}">
                  <a16:creationId xmlns:a16="http://schemas.microsoft.com/office/drawing/2014/main" id="{DDB27303-F667-AD48-FDA6-32FA940C3725}"/>
                </a:ext>
              </a:extLst>
            </p:cNvPr>
            <p:cNvSpPr/>
            <p:nvPr/>
          </p:nvSpPr>
          <p:spPr>
            <a:xfrm rot="18900000">
              <a:off x="3769371" y="5365504"/>
              <a:ext cx="300110" cy="300110"/>
            </a:xfrm>
            <a:prstGeom prst="teardrop">
              <a:avLst>
                <a:gd name="adj" fmla="val 115000"/>
              </a:avLst>
            </a:prstGeom>
          </p:spPr>
          <p:style>
            <a:lnRef idx="2">
              <a:schemeClr val="accent5">
                <a:hueOff val="-2252848"/>
                <a:satOff val="-5806"/>
                <a:lumOff val="-3922"/>
                <a:alphaOff val="0"/>
              </a:schemeClr>
            </a:lnRef>
            <a:fillRef idx="1">
              <a:schemeClr val="accent5">
                <a:hueOff val="-2252848"/>
                <a:satOff val="-5806"/>
                <a:lumOff val="-3922"/>
                <a:alphaOff val="0"/>
              </a:schemeClr>
            </a:fillRef>
            <a:effectRef idx="0">
              <a:schemeClr val="accent5">
                <a:hueOff val="-2252848"/>
                <a:satOff val="-5806"/>
                <a:lumOff val="-3922"/>
                <a:alphaOff val="0"/>
              </a:schemeClr>
            </a:effectRef>
            <a:fontRef idx="minor">
              <a:schemeClr val="lt1"/>
            </a:fontRef>
          </p:style>
          <p:txBody>
            <a:bodyPr/>
            <a:lstStyle/>
            <a:p>
              <a:endParaRPr lang="fr-FR"/>
            </a:p>
          </p:txBody>
        </p:sp>
        <p:sp>
          <p:nvSpPr>
            <p:cNvPr id="25" name="Ellipse 24">
              <a:extLst>
                <a:ext uri="{FF2B5EF4-FFF2-40B4-BE49-F238E27FC236}">
                  <a16:creationId xmlns:a16="http://schemas.microsoft.com/office/drawing/2014/main" id="{1D13EBD4-5347-004A-5D35-BF3509C707FB}"/>
                </a:ext>
              </a:extLst>
            </p:cNvPr>
            <p:cNvSpPr/>
            <p:nvPr/>
          </p:nvSpPr>
          <p:spPr>
            <a:xfrm>
              <a:off x="3802711" y="5398844"/>
              <a:ext cx="233430" cy="233430"/>
            </a:xfrm>
            <a:prstGeom prst="ellipse">
              <a:avLst/>
            </a:prstGeom>
            <a:solidFill>
              <a:schemeClr val="lt1">
                <a:alpha val="90000"/>
                <a:hueOff val="0"/>
                <a:satOff val="0"/>
                <a:lumOff val="0"/>
                <a:alphaOff val="0"/>
              </a:schemeClr>
            </a:solidFill>
            <a:ln w="12700" cap="flat" cmpd="sng" algn="ctr">
              <a:noFill/>
              <a:prstDash val="solid"/>
              <a:miter lim="800000"/>
            </a:ln>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a:lstStyle/>
            <a:p>
              <a:endParaRPr lang="fr-FR"/>
            </a:p>
          </p:txBody>
        </p:sp>
        <p:sp>
          <p:nvSpPr>
            <p:cNvPr id="26" name="Forme libre 25">
              <a:extLst>
                <a:ext uri="{FF2B5EF4-FFF2-40B4-BE49-F238E27FC236}">
                  <a16:creationId xmlns:a16="http://schemas.microsoft.com/office/drawing/2014/main" id="{804CD54E-560D-899E-CDE6-C1DDB7086498}"/>
                </a:ext>
              </a:extLst>
            </p:cNvPr>
            <p:cNvSpPr/>
            <p:nvPr/>
          </p:nvSpPr>
          <p:spPr>
            <a:xfrm>
              <a:off x="4131636" y="4001294"/>
              <a:ext cx="1491057" cy="1287996"/>
            </a:xfrm>
            <a:custGeom>
              <a:avLst/>
              <a:gdLst>
                <a:gd name="connsiteX0" fmla="*/ 0 w 1491057"/>
                <a:gd name="connsiteY0" fmla="*/ 0 h 1287996"/>
                <a:gd name="connsiteX1" fmla="*/ 1491057 w 1491057"/>
                <a:gd name="connsiteY1" fmla="*/ 0 h 1287996"/>
                <a:gd name="connsiteX2" fmla="*/ 1491057 w 1491057"/>
                <a:gd name="connsiteY2" fmla="*/ 1287996 h 1287996"/>
                <a:gd name="connsiteX3" fmla="*/ 0 w 1491057"/>
                <a:gd name="connsiteY3" fmla="*/ 1287996 h 1287996"/>
                <a:gd name="connsiteX4" fmla="*/ 0 w 1491057"/>
                <a:gd name="connsiteY4" fmla="*/ 0 h 1287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057" h="1287996">
                  <a:moveTo>
                    <a:pt x="0" y="0"/>
                  </a:moveTo>
                  <a:lnTo>
                    <a:pt x="1491057" y="0"/>
                  </a:lnTo>
                  <a:lnTo>
                    <a:pt x="1491057" y="1287996"/>
                  </a:lnTo>
                  <a:lnTo>
                    <a:pt x="0" y="128799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114300" rIns="0" bIns="76200" numCol="1" spcCol="1270" anchor="b" anchorCtr="0">
              <a:noAutofit/>
            </a:bodyPr>
            <a:lstStyle/>
            <a:p>
              <a:pPr marL="0" lvl="0" indent="0" algn="l" defTabSz="533400">
                <a:lnSpc>
                  <a:spcPct val="90000"/>
                </a:lnSpc>
                <a:spcBef>
                  <a:spcPct val="0"/>
                </a:spcBef>
                <a:spcAft>
                  <a:spcPct val="35000"/>
                </a:spcAft>
                <a:buNone/>
              </a:pPr>
              <a:r>
                <a:rPr lang="en-US" sz="1200" kern="1200"/>
                <a:t>BERT de GOOGLE (Bidirectional Encoder Representations from Transformers)</a:t>
              </a:r>
            </a:p>
          </p:txBody>
        </p:sp>
        <p:sp>
          <p:nvSpPr>
            <p:cNvPr id="27" name="Forme libre 26">
              <a:extLst>
                <a:ext uri="{FF2B5EF4-FFF2-40B4-BE49-F238E27FC236}">
                  <a16:creationId xmlns:a16="http://schemas.microsoft.com/office/drawing/2014/main" id="{49348CA9-CDB0-1C02-0816-40BCBD1E7A57}"/>
                </a:ext>
              </a:extLst>
            </p:cNvPr>
            <p:cNvSpPr/>
            <p:nvPr/>
          </p:nvSpPr>
          <p:spPr>
            <a:xfrm>
              <a:off x="4131636" y="5289290"/>
              <a:ext cx="1491057" cy="452539"/>
            </a:xfrm>
            <a:custGeom>
              <a:avLst/>
              <a:gdLst>
                <a:gd name="connsiteX0" fmla="*/ 0 w 1491057"/>
                <a:gd name="connsiteY0" fmla="*/ 0 h 452539"/>
                <a:gd name="connsiteX1" fmla="*/ 1491057 w 1491057"/>
                <a:gd name="connsiteY1" fmla="*/ 0 h 452539"/>
                <a:gd name="connsiteX2" fmla="*/ 1491057 w 1491057"/>
                <a:gd name="connsiteY2" fmla="*/ 452539 h 452539"/>
                <a:gd name="connsiteX3" fmla="*/ 0 w 1491057"/>
                <a:gd name="connsiteY3" fmla="*/ 452539 h 452539"/>
                <a:gd name="connsiteX4" fmla="*/ 0 w 1491057"/>
                <a:gd name="connsiteY4" fmla="*/ 0 h 4525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057" h="452539">
                  <a:moveTo>
                    <a:pt x="0" y="0"/>
                  </a:moveTo>
                  <a:lnTo>
                    <a:pt x="1491057" y="0"/>
                  </a:lnTo>
                  <a:lnTo>
                    <a:pt x="1491057" y="452539"/>
                  </a:lnTo>
                  <a:lnTo>
                    <a:pt x="0" y="45253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101600" bIns="0" numCol="1" spcCol="1270" anchor="ctr" anchorCtr="0">
              <a:noAutofit/>
            </a:bodyPr>
            <a:lstStyle/>
            <a:p>
              <a:pPr marL="0" lvl="0" indent="0" algn="l" defTabSz="711200">
                <a:lnSpc>
                  <a:spcPct val="90000"/>
                </a:lnSpc>
                <a:spcBef>
                  <a:spcPct val="0"/>
                </a:spcBef>
                <a:spcAft>
                  <a:spcPct val="35000"/>
                </a:spcAft>
                <a:buNone/>
                <a:defRPr b="1"/>
              </a:pPr>
              <a:r>
                <a:rPr lang="en-US" sz="1600" kern="1200"/>
                <a:t>2018</a:t>
              </a:r>
            </a:p>
          </p:txBody>
        </p:sp>
        <p:sp>
          <p:nvSpPr>
            <p:cNvPr id="28" name="Connecteur droit 27">
              <a:extLst>
                <a:ext uri="{FF2B5EF4-FFF2-40B4-BE49-F238E27FC236}">
                  <a16:creationId xmlns:a16="http://schemas.microsoft.com/office/drawing/2014/main" id="{2145AD5E-E5F3-D8D3-F242-A810DB3137DD}"/>
                </a:ext>
              </a:extLst>
            </p:cNvPr>
            <p:cNvSpPr/>
            <p:nvPr/>
          </p:nvSpPr>
          <p:spPr>
            <a:xfrm>
              <a:off x="3919426" y="4001294"/>
              <a:ext cx="0" cy="1287996"/>
            </a:xfrm>
            <a:prstGeom prst="line">
              <a:avLst/>
            </a:prstGeom>
            <a:noFill/>
            <a:ln w="12700" cap="flat" cmpd="sng" algn="ctr">
              <a:solidFill>
                <a:schemeClr val="accent5">
                  <a:hueOff val="-2252848"/>
                  <a:satOff val="-5806"/>
                  <a:lumOff val="-3922"/>
                  <a:alphaOff val="0"/>
                </a:schemeClr>
              </a:solidFill>
              <a:prstDash val="dash"/>
              <a:miter lim="800000"/>
            </a:ln>
            <a:effectLst/>
          </p:spPr>
          <p:style>
            <a:lnRef idx="1">
              <a:scrgbClr r="0" g="0" b="0"/>
            </a:lnRef>
            <a:fillRef idx="0">
              <a:scrgbClr r="0" g="0" b="0"/>
            </a:fillRef>
            <a:effectRef idx="0">
              <a:scrgbClr r="0" g="0" b="0"/>
            </a:effectRef>
            <a:fontRef idx="minor">
              <a:schemeClr val="tx1">
                <a:hueOff val="0"/>
                <a:satOff val="0"/>
                <a:lumOff val="0"/>
                <a:alphaOff val="0"/>
              </a:schemeClr>
            </a:fontRef>
          </p:style>
          <p:txBody>
            <a:bodyPr/>
            <a:lstStyle/>
            <a:p>
              <a:endParaRPr lang="fr-FR"/>
            </a:p>
          </p:txBody>
        </p:sp>
        <p:sp>
          <p:nvSpPr>
            <p:cNvPr id="29" name="Ellipse 28">
              <a:extLst>
                <a:ext uri="{FF2B5EF4-FFF2-40B4-BE49-F238E27FC236}">
                  <a16:creationId xmlns:a16="http://schemas.microsoft.com/office/drawing/2014/main" id="{4C7AB560-9585-8BB2-AD46-D85EF88B7F0F}"/>
                </a:ext>
              </a:extLst>
            </p:cNvPr>
            <p:cNvSpPr/>
            <p:nvPr/>
          </p:nvSpPr>
          <p:spPr>
            <a:xfrm>
              <a:off x="3895288" y="3960565"/>
              <a:ext cx="76395" cy="81457"/>
            </a:xfrm>
            <a:prstGeom prst="ellipse">
              <a:avLst/>
            </a:prstGeom>
            <a:solidFill>
              <a:schemeClr val="accent5">
                <a:hueOff val="-2252848"/>
                <a:satOff val="-5806"/>
                <a:lumOff val="-3922"/>
                <a:alphaOff val="0"/>
              </a:schemeClr>
            </a:solidFill>
            <a:ln w="6350" cap="flat" cmpd="sng" algn="ctr">
              <a:solidFill>
                <a:schemeClr val="lt1">
                  <a:hueOff val="0"/>
                  <a:satOff val="0"/>
                  <a:lumOff val="0"/>
                  <a:alphaOff val="0"/>
                </a:schemeClr>
              </a:solidFill>
              <a:prstDash val="solid"/>
              <a:miter lim="800000"/>
            </a:ln>
            <a:effectLst/>
          </p:spPr>
          <p:style>
            <a:lnRef idx="2">
              <a:scrgbClr r="0" g="0" b="0"/>
            </a:lnRef>
            <a:fillRef idx="1">
              <a:scrgbClr r="0" g="0" b="0"/>
            </a:fillRef>
            <a:effectRef idx="0">
              <a:scrgbClr r="0" g="0" b="0"/>
            </a:effectRef>
            <a:fontRef idx="minor">
              <a:schemeClr val="lt1"/>
            </a:fontRef>
          </p:style>
          <p:txBody>
            <a:bodyPr/>
            <a:lstStyle/>
            <a:p>
              <a:endParaRPr lang="fr-FR"/>
            </a:p>
          </p:txBody>
        </p:sp>
        <p:sp>
          <p:nvSpPr>
            <p:cNvPr id="30" name="Larme 29">
              <a:extLst>
                <a:ext uri="{FF2B5EF4-FFF2-40B4-BE49-F238E27FC236}">
                  <a16:creationId xmlns:a16="http://schemas.microsoft.com/office/drawing/2014/main" id="{AC2E9C75-E4C6-B53C-5F14-1AF81587585A}"/>
                </a:ext>
              </a:extLst>
            </p:cNvPr>
            <p:cNvSpPr/>
            <p:nvPr/>
          </p:nvSpPr>
          <p:spPr>
            <a:xfrm rot="8100000">
              <a:off x="4723401" y="2336973"/>
              <a:ext cx="300110" cy="300110"/>
            </a:xfrm>
            <a:prstGeom prst="teardrop">
              <a:avLst>
                <a:gd name="adj" fmla="val 115000"/>
              </a:avLst>
            </a:prstGeom>
          </p:spPr>
          <p:style>
            <a:lnRef idx="2">
              <a:schemeClr val="accent5">
                <a:hueOff val="-3003797"/>
                <a:satOff val="-7742"/>
                <a:lumOff val="-5229"/>
                <a:alphaOff val="0"/>
              </a:schemeClr>
            </a:lnRef>
            <a:fillRef idx="1">
              <a:schemeClr val="accent5">
                <a:hueOff val="-3003797"/>
                <a:satOff val="-7742"/>
                <a:lumOff val="-5229"/>
                <a:alphaOff val="0"/>
              </a:schemeClr>
            </a:fillRef>
            <a:effectRef idx="0">
              <a:schemeClr val="accent5">
                <a:hueOff val="-3003797"/>
                <a:satOff val="-7742"/>
                <a:lumOff val="-5229"/>
                <a:alphaOff val="0"/>
              </a:schemeClr>
            </a:effectRef>
            <a:fontRef idx="minor">
              <a:schemeClr val="lt1"/>
            </a:fontRef>
          </p:style>
          <p:txBody>
            <a:bodyPr/>
            <a:lstStyle/>
            <a:p>
              <a:endParaRPr lang="fr-FR"/>
            </a:p>
          </p:txBody>
        </p:sp>
        <p:sp>
          <p:nvSpPr>
            <p:cNvPr id="31" name="Ellipse 30">
              <a:extLst>
                <a:ext uri="{FF2B5EF4-FFF2-40B4-BE49-F238E27FC236}">
                  <a16:creationId xmlns:a16="http://schemas.microsoft.com/office/drawing/2014/main" id="{EA590FD1-85EE-A5E5-7514-1F0598E99824}"/>
                </a:ext>
              </a:extLst>
            </p:cNvPr>
            <p:cNvSpPr/>
            <p:nvPr/>
          </p:nvSpPr>
          <p:spPr>
            <a:xfrm>
              <a:off x="4756740" y="2370312"/>
              <a:ext cx="233430" cy="233430"/>
            </a:xfrm>
            <a:prstGeom prst="ellipse">
              <a:avLst/>
            </a:prstGeom>
            <a:solidFill>
              <a:schemeClr val="lt1">
                <a:alpha val="90000"/>
                <a:hueOff val="0"/>
                <a:satOff val="0"/>
                <a:lumOff val="0"/>
                <a:alphaOff val="0"/>
              </a:schemeClr>
            </a:solidFill>
            <a:ln w="12700" cap="flat" cmpd="sng" algn="ctr">
              <a:noFill/>
              <a:prstDash val="solid"/>
              <a:miter lim="800000"/>
            </a:ln>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a:lstStyle/>
            <a:p>
              <a:endParaRPr lang="fr-FR"/>
            </a:p>
          </p:txBody>
        </p:sp>
        <p:sp>
          <p:nvSpPr>
            <p:cNvPr id="32" name="Forme libre 31">
              <a:extLst>
                <a:ext uri="{FF2B5EF4-FFF2-40B4-BE49-F238E27FC236}">
                  <a16:creationId xmlns:a16="http://schemas.microsoft.com/office/drawing/2014/main" id="{96DC3B5C-F8E9-9D22-EBA4-521F447DD6E1}"/>
                </a:ext>
              </a:extLst>
            </p:cNvPr>
            <p:cNvSpPr/>
            <p:nvPr/>
          </p:nvSpPr>
          <p:spPr>
            <a:xfrm>
              <a:off x="5085666" y="2713297"/>
              <a:ext cx="1491057" cy="1287996"/>
            </a:xfrm>
            <a:custGeom>
              <a:avLst/>
              <a:gdLst>
                <a:gd name="connsiteX0" fmla="*/ 0 w 1491057"/>
                <a:gd name="connsiteY0" fmla="*/ 0 h 1287996"/>
                <a:gd name="connsiteX1" fmla="*/ 1491057 w 1491057"/>
                <a:gd name="connsiteY1" fmla="*/ 0 h 1287996"/>
                <a:gd name="connsiteX2" fmla="*/ 1491057 w 1491057"/>
                <a:gd name="connsiteY2" fmla="*/ 1287996 h 1287996"/>
                <a:gd name="connsiteX3" fmla="*/ 0 w 1491057"/>
                <a:gd name="connsiteY3" fmla="*/ 1287996 h 1287996"/>
                <a:gd name="connsiteX4" fmla="*/ 0 w 1491057"/>
                <a:gd name="connsiteY4" fmla="*/ 0 h 1287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057" h="1287996">
                  <a:moveTo>
                    <a:pt x="0" y="0"/>
                  </a:moveTo>
                  <a:lnTo>
                    <a:pt x="1491057" y="0"/>
                  </a:lnTo>
                  <a:lnTo>
                    <a:pt x="1491057" y="1287996"/>
                  </a:lnTo>
                  <a:lnTo>
                    <a:pt x="0" y="128799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76200" rIns="76200" bIns="114300" numCol="1" spcCol="1270" anchor="t" anchorCtr="0">
              <a:noAutofit/>
            </a:bodyPr>
            <a:lstStyle/>
            <a:p>
              <a:pPr marL="0" lvl="0" indent="0" algn="l" defTabSz="533400">
                <a:lnSpc>
                  <a:spcPct val="90000"/>
                </a:lnSpc>
                <a:spcBef>
                  <a:spcPct val="0"/>
                </a:spcBef>
                <a:spcAft>
                  <a:spcPct val="35000"/>
                </a:spcAft>
                <a:buNone/>
              </a:pPr>
              <a:r>
                <a:rPr lang="en-US" sz="1200" kern="1200" dirty="0"/>
                <a:t>GPT  dans </a:t>
              </a:r>
              <a:r>
                <a:rPr lang="en-US" sz="1200" kern="1200" dirty="0" err="1"/>
                <a:t>l’article</a:t>
              </a:r>
              <a:r>
                <a:rPr lang="en-US" sz="1200" kern="1200" dirty="0"/>
                <a:t> “</a:t>
              </a:r>
              <a:r>
                <a:rPr lang="en-US" sz="1200" kern="1200" dirty="0">
                  <a:hlinkClick r:id="rId3"/>
                </a:rPr>
                <a:t>Improving Language Under-standing by Generative Pre-Training </a:t>
              </a:r>
              <a:r>
                <a:rPr lang="en-US" sz="1200" kern="1200" dirty="0"/>
                <a:t>”</a:t>
              </a:r>
            </a:p>
          </p:txBody>
        </p:sp>
        <p:sp>
          <p:nvSpPr>
            <p:cNvPr id="33" name="Forme libre 32">
              <a:extLst>
                <a:ext uri="{FF2B5EF4-FFF2-40B4-BE49-F238E27FC236}">
                  <a16:creationId xmlns:a16="http://schemas.microsoft.com/office/drawing/2014/main" id="{A32A85BA-227B-E2A5-B223-F871B353EFBE}"/>
                </a:ext>
              </a:extLst>
            </p:cNvPr>
            <p:cNvSpPr/>
            <p:nvPr/>
          </p:nvSpPr>
          <p:spPr>
            <a:xfrm>
              <a:off x="5085666" y="2260758"/>
              <a:ext cx="1491057" cy="452539"/>
            </a:xfrm>
            <a:custGeom>
              <a:avLst/>
              <a:gdLst>
                <a:gd name="connsiteX0" fmla="*/ 0 w 1491057"/>
                <a:gd name="connsiteY0" fmla="*/ 0 h 452539"/>
                <a:gd name="connsiteX1" fmla="*/ 1491057 w 1491057"/>
                <a:gd name="connsiteY1" fmla="*/ 0 h 452539"/>
                <a:gd name="connsiteX2" fmla="*/ 1491057 w 1491057"/>
                <a:gd name="connsiteY2" fmla="*/ 452539 h 452539"/>
                <a:gd name="connsiteX3" fmla="*/ 0 w 1491057"/>
                <a:gd name="connsiteY3" fmla="*/ 452539 h 452539"/>
                <a:gd name="connsiteX4" fmla="*/ 0 w 1491057"/>
                <a:gd name="connsiteY4" fmla="*/ 0 h 4525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057" h="452539">
                  <a:moveTo>
                    <a:pt x="0" y="0"/>
                  </a:moveTo>
                  <a:lnTo>
                    <a:pt x="1491057" y="0"/>
                  </a:lnTo>
                  <a:lnTo>
                    <a:pt x="1491057" y="452539"/>
                  </a:lnTo>
                  <a:lnTo>
                    <a:pt x="0" y="45253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101600" bIns="0" numCol="1" spcCol="1270" anchor="ctr" anchorCtr="0">
              <a:noAutofit/>
            </a:bodyPr>
            <a:lstStyle/>
            <a:p>
              <a:pPr marL="0" lvl="0" indent="0" algn="l" defTabSz="711200">
                <a:lnSpc>
                  <a:spcPct val="90000"/>
                </a:lnSpc>
                <a:spcBef>
                  <a:spcPct val="0"/>
                </a:spcBef>
                <a:spcAft>
                  <a:spcPct val="35000"/>
                </a:spcAft>
                <a:buNone/>
                <a:defRPr b="1"/>
              </a:pPr>
              <a:r>
                <a:rPr lang="en-US" sz="1600" kern="1200"/>
                <a:t>2018</a:t>
              </a:r>
            </a:p>
          </p:txBody>
        </p:sp>
        <p:sp>
          <p:nvSpPr>
            <p:cNvPr id="34" name="Connecteur droit 33">
              <a:extLst>
                <a:ext uri="{FF2B5EF4-FFF2-40B4-BE49-F238E27FC236}">
                  <a16:creationId xmlns:a16="http://schemas.microsoft.com/office/drawing/2014/main" id="{BE1A4D3B-7D95-0895-915A-B704567791D1}"/>
                </a:ext>
              </a:extLst>
            </p:cNvPr>
            <p:cNvSpPr/>
            <p:nvPr/>
          </p:nvSpPr>
          <p:spPr>
            <a:xfrm>
              <a:off x="4873456" y="2713297"/>
              <a:ext cx="0" cy="1287996"/>
            </a:xfrm>
            <a:prstGeom prst="line">
              <a:avLst/>
            </a:prstGeom>
            <a:noFill/>
            <a:ln w="12700" cap="flat" cmpd="sng" algn="ctr">
              <a:solidFill>
                <a:schemeClr val="accent5">
                  <a:hueOff val="-3003797"/>
                  <a:satOff val="-7742"/>
                  <a:lumOff val="-5229"/>
                  <a:alphaOff val="0"/>
                </a:schemeClr>
              </a:solidFill>
              <a:prstDash val="dash"/>
              <a:miter lim="800000"/>
            </a:ln>
            <a:effectLst/>
          </p:spPr>
          <p:style>
            <a:lnRef idx="1">
              <a:scrgbClr r="0" g="0" b="0"/>
            </a:lnRef>
            <a:fillRef idx="0">
              <a:scrgbClr r="0" g="0" b="0"/>
            </a:fillRef>
            <a:effectRef idx="0">
              <a:scrgbClr r="0" g="0" b="0"/>
            </a:effectRef>
            <a:fontRef idx="minor">
              <a:schemeClr val="tx1">
                <a:hueOff val="0"/>
                <a:satOff val="0"/>
                <a:lumOff val="0"/>
                <a:alphaOff val="0"/>
              </a:schemeClr>
            </a:fontRef>
          </p:style>
          <p:txBody>
            <a:bodyPr/>
            <a:lstStyle/>
            <a:p>
              <a:endParaRPr lang="fr-FR"/>
            </a:p>
          </p:txBody>
        </p:sp>
        <p:sp>
          <p:nvSpPr>
            <p:cNvPr id="35" name="Ellipse 34">
              <a:extLst>
                <a:ext uri="{FF2B5EF4-FFF2-40B4-BE49-F238E27FC236}">
                  <a16:creationId xmlns:a16="http://schemas.microsoft.com/office/drawing/2014/main" id="{78A1E627-99D6-9355-0C40-0892E1885BF2}"/>
                </a:ext>
              </a:extLst>
            </p:cNvPr>
            <p:cNvSpPr/>
            <p:nvPr/>
          </p:nvSpPr>
          <p:spPr>
            <a:xfrm>
              <a:off x="4849318" y="3960565"/>
              <a:ext cx="76395" cy="81457"/>
            </a:xfrm>
            <a:prstGeom prst="ellipse">
              <a:avLst/>
            </a:prstGeom>
            <a:solidFill>
              <a:schemeClr val="accent5">
                <a:hueOff val="-3003797"/>
                <a:satOff val="-7742"/>
                <a:lumOff val="-5229"/>
                <a:alphaOff val="0"/>
              </a:schemeClr>
            </a:solidFill>
            <a:ln w="6350" cap="flat" cmpd="sng" algn="ctr">
              <a:solidFill>
                <a:schemeClr val="lt1">
                  <a:hueOff val="0"/>
                  <a:satOff val="0"/>
                  <a:lumOff val="0"/>
                  <a:alphaOff val="0"/>
                </a:schemeClr>
              </a:solidFill>
              <a:prstDash val="solid"/>
              <a:miter lim="800000"/>
            </a:ln>
            <a:effectLst/>
          </p:spPr>
          <p:style>
            <a:lnRef idx="2">
              <a:scrgbClr r="0" g="0" b="0"/>
            </a:lnRef>
            <a:fillRef idx="1">
              <a:scrgbClr r="0" g="0" b="0"/>
            </a:fillRef>
            <a:effectRef idx="0">
              <a:scrgbClr r="0" g="0" b="0"/>
            </a:effectRef>
            <a:fontRef idx="minor">
              <a:schemeClr val="lt1"/>
            </a:fontRef>
          </p:style>
          <p:txBody>
            <a:bodyPr/>
            <a:lstStyle/>
            <a:p>
              <a:endParaRPr lang="fr-FR"/>
            </a:p>
          </p:txBody>
        </p:sp>
        <p:sp>
          <p:nvSpPr>
            <p:cNvPr id="36" name="Larme 35">
              <a:extLst>
                <a:ext uri="{FF2B5EF4-FFF2-40B4-BE49-F238E27FC236}">
                  <a16:creationId xmlns:a16="http://schemas.microsoft.com/office/drawing/2014/main" id="{8254F1B0-81B2-DBFC-60E2-2AAA315E08C9}"/>
                </a:ext>
              </a:extLst>
            </p:cNvPr>
            <p:cNvSpPr/>
            <p:nvPr/>
          </p:nvSpPr>
          <p:spPr>
            <a:xfrm rot="18900000">
              <a:off x="5677430" y="5365504"/>
              <a:ext cx="300110" cy="300110"/>
            </a:xfrm>
            <a:prstGeom prst="teardrop">
              <a:avLst>
                <a:gd name="adj" fmla="val 115000"/>
              </a:avLst>
            </a:prstGeom>
          </p:spPr>
          <p:style>
            <a:lnRef idx="2">
              <a:schemeClr val="accent5">
                <a:hueOff val="-3754746"/>
                <a:satOff val="-9677"/>
                <a:lumOff val="-6536"/>
                <a:alphaOff val="0"/>
              </a:schemeClr>
            </a:lnRef>
            <a:fillRef idx="1">
              <a:schemeClr val="accent5">
                <a:hueOff val="-3754746"/>
                <a:satOff val="-9677"/>
                <a:lumOff val="-6536"/>
                <a:alphaOff val="0"/>
              </a:schemeClr>
            </a:fillRef>
            <a:effectRef idx="0">
              <a:schemeClr val="accent5">
                <a:hueOff val="-3754746"/>
                <a:satOff val="-9677"/>
                <a:lumOff val="-6536"/>
                <a:alphaOff val="0"/>
              </a:schemeClr>
            </a:effectRef>
            <a:fontRef idx="minor">
              <a:schemeClr val="lt1"/>
            </a:fontRef>
          </p:style>
          <p:txBody>
            <a:bodyPr/>
            <a:lstStyle/>
            <a:p>
              <a:endParaRPr lang="fr-FR"/>
            </a:p>
          </p:txBody>
        </p:sp>
        <p:sp>
          <p:nvSpPr>
            <p:cNvPr id="37" name="Ellipse 36">
              <a:extLst>
                <a:ext uri="{FF2B5EF4-FFF2-40B4-BE49-F238E27FC236}">
                  <a16:creationId xmlns:a16="http://schemas.microsoft.com/office/drawing/2014/main" id="{73405A44-ECEB-7055-C8D0-6671313BC15B}"/>
                </a:ext>
              </a:extLst>
            </p:cNvPr>
            <p:cNvSpPr/>
            <p:nvPr/>
          </p:nvSpPr>
          <p:spPr>
            <a:xfrm>
              <a:off x="5710770" y="5398844"/>
              <a:ext cx="233430" cy="233430"/>
            </a:xfrm>
            <a:prstGeom prst="ellipse">
              <a:avLst/>
            </a:prstGeom>
            <a:solidFill>
              <a:schemeClr val="lt1">
                <a:alpha val="90000"/>
                <a:hueOff val="0"/>
                <a:satOff val="0"/>
                <a:lumOff val="0"/>
                <a:alphaOff val="0"/>
              </a:schemeClr>
            </a:solidFill>
            <a:ln w="12700" cap="flat" cmpd="sng" algn="ctr">
              <a:noFill/>
              <a:prstDash val="solid"/>
              <a:miter lim="800000"/>
            </a:ln>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a:lstStyle/>
            <a:p>
              <a:endParaRPr lang="fr-FR"/>
            </a:p>
          </p:txBody>
        </p:sp>
        <p:sp>
          <p:nvSpPr>
            <p:cNvPr id="38" name="Forme libre 37">
              <a:extLst>
                <a:ext uri="{FF2B5EF4-FFF2-40B4-BE49-F238E27FC236}">
                  <a16:creationId xmlns:a16="http://schemas.microsoft.com/office/drawing/2014/main" id="{0EA82935-284E-298D-D893-BC2474D04534}"/>
                </a:ext>
              </a:extLst>
            </p:cNvPr>
            <p:cNvSpPr/>
            <p:nvPr/>
          </p:nvSpPr>
          <p:spPr>
            <a:xfrm>
              <a:off x="6039695" y="4001294"/>
              <a:ext cx="1491057" cy="1287996"/>
            </a:xfrm>
            <a:custGeom>
              <a:avLst/>
              <a:gdLst>
                <a:gd name="connsiteX0" fmla="*/ 0 w 1491057"/>
                <a:gd name="connsiteY0" fmla="*/ 0 h 1287996"/>
                <a:gd name="connsiteX1" fmla="*/ 1491057 w 1491057"/>
                <a:gd name="connsiteY1" fmla="*/ 0 h 1287996"/>
                <a:gd name="connsiteX2" fmla="*/ 1491057 w 1491057"/>
                <a:gd name="connsiteY2" fmla="*/ 1287996 h 1287996"/>
                <a:gd name="connsiteX3" fmla="*/ 0 w 1491057"/>
                <a:gd name="connsiteY3" fmla="*/ 1287996 h 1287996"/>
                <a:gd name="connsiteX4" fmla="*/ 0 w 1491057"/>
                <a:gd name="connsiteY4" fmla="*/ 0 h 1287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057" h="1287996">
                  <a:moveTo>
                    <a:pt x="0" y="0"/>
                  </a:moveTo>
                  <a:lnTo>
                    <a:pt x="1491057" y="0"/>
                  </a:lnTo>
                  <a:lnTo>
                    <a:pt x="1491057" y="1287996"/>
                  </a:lnTo>
                  <a:lnTo>
                    <a:pt x="0" y="128799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114300" rIns="0" bIns="76200" numCol="1" spcCol="1270" anchor="b" anchorCtr="0">
              <a:noAutofit/>
            </a:bodyPr>
            <a:lstStyle/>
            <a:p>
              <a:pPr marL="0" lvl="0" indent="0" algn="l" defTabSz="533400">
                <a:lnSpc>
                  <a:spcPct val="90000"/>
                </a:lnSpc>
                <a:spcBef>
                  <a:spcPct val="0"/>
                </a:spcBef>
                <a:spcAft>
                  <a:spcPct val="35000"/>
                </a:spcAft>
                <a:buNone/>
              </a:pPr>
              <a:r>
                <a:rPr lang="en-US" sz="1200" kern="1200"/>
                <a:t>GPT-2</a:t>
              </a:r>
            </a:p>
          </p:txBody>
        </p:sp>
        <p:sp>
          <p:nvSpPr>
            <p:cNvPr id="39" name="Forme libre 38">
              <a:extLst>
                <a:ext uri="{FF2B5EF4-FFF2-40B4-BE49-F238E27FC236}">
                  <a16:creationId xmlns:a16="http://schemas.microsoft.com/office/drawing/2014/main" id="{AB371199-36E6-8F95-A578-74DD33041B7C}"/>
                </a:ext>
              </a:extLst>
            </p:cNvPr>
            <p:cNvSpPr/>
            <p:nvPr/>
          </p:nvSpPr>
          <p:spPr>
            <a:xfrm>
              <a:off x="6039695" y="5289290"/>
              <a:ext cx="1491057" cy="452539"/>
            </a:xfrm>
            <a:custGeom>
              <a:avLst/>
              <a:gdLst>
                <a:gd name="connsiteX0" fmla="*/ 0 w 1491057"/>
                <a:gd name="connsiteY0" fmla="*/ 0 h 452539"/>
                <a:gd name="connsiteX1" fmla="*/ 1491057 w 1491057"/>
                <a:gd name="connsiteY1" fmla="*/ 0 h 452539"/>
                <a:gd name="connsiteX2" fmla="*/ 1491057 w 1491057"/>
                <a:gd name="connsiteY2" fmla="*/ 452539 h 452539"/>
                <a:gd name="connsiteX3" fmla="*/ 0 w 1491057"/>
                <a:gd name="connsiteY3" fmla="*/ 452539 h 452539"/>
                <a:gd name="connsiteX4" fmla="*/ 0 w 1491057"/>
                <a:gd name="connsiteY4" fmla="*/ 0 h 4525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057" h="452539">
                  <a:moveTo>
                    <a:pt x="0" y="0"/>
                  </a:moveTo>
                  <a:lnTo>
                    <a:pt x="1491057" y="0"/>
                  </a:lnTo>
                  <a:lnTo>
                    <a:pt x="1491057" y="452539"/>
                  </a:lnTo>
                  <a:lnTo>
                    <a:pt x="0" y="45253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101600" bIns="0" numCol="1" spcCol="1270" anchor="ctr" anchorCtr="0">
              <a:noAutofit/>
            </a:bodyPr>
            <a:lstStyle/>
            <a:p>
              <a:pPr marL="0" lvl="0" indent="0" algn="l" defTabSz="711200">
                <a:lnSpc>
                  <a:spcPct val="90000"/>
                </a:lnSpc>
                <a:spcBef>
                  <a:spcPct val="0"/>
                </a:spcBef>
                <a:spcAft>
                  <a:spcPct val="35000"/>
                </a:spcAft>
                <a:buNone/>
                <a:defRPr b="1"/>
              </a:pPr>
              <a:r>
                <a:rPr lang="en-US" sz="1600" kern="1200"/>
                <a:t>2019</a:t>
              </a:r>
            </a:p>
          </p:txBody>
        </p:sp>
        <p:sp>
          <p:nvSpPr>
            <p:cNvPr id="40" name="Connecteur droit 39">
              <a:extLst>
                <a:ext uri="{FF2B5EF4-FFF2-40B4-BE49-F238E27FC236}">
                  <a16:creationId xmlns:a16="http://schemas.microsoft.com/office/drawing/2014/main" id="{8FD2F0C7-61EF-276D-5862-8924DD02CE43}"/>
                </a:ext>
              </a:extLst>
            </p:cNvPr>
            <p:cNvSpPr/>
            <p:nvPr/>
          </p:nvSpPr>
          <p:spPr>
            <a:xfrm>
              <a:off x="5827485" y="4001294"/>
              <a:ext cx="0" cy="1287996"/>
            </a:xfrm>
            <a:prstGeom prst="line">
              <a:avLst/>
            </a:prstGeom>
            <a:noFill/>
            <a:ln w="12700" cap="flat" cmpd="sng" algn="ctr">
              <a:solidFill>
                <a:schemeClr val="accent5">
                  <a:hueOff val="-3754746"/>
                  <a:satOff val="-9677"/>
                  <a:lumOff val="-6536"/>
                  <a:alphaOff val="0"/>
                </a:schemeClr>
              </a:solidFill>
              <a:prstDash val="dash"/>
              <a:miter lim="800000"/>
            </a:ln>
            <a:effectLst/>
          </p:spPr>
          <p:style>
            <a:lnRef idx="1">
              <a:scrgbClr r="0" g="0" b="0"/>
            </a:lnRef>
            <a:fillRef idx="0">
              <a:scrgbClr r="0" g="0" b="0"/>
            </a:fillRef>
            <a:effectRef idx="0">
              <a:scrgbClr r="0" g="0" b="0"/>
            </a:effectRef>
            <a:fontRef idx="minor">
              <a:schemeClr val="tx1">
                <a:hueOff val="0"/>
                <a:satOff val="0"/>
                <a:lumOff val="0"/>
                <a:alphaOff val="0"/>
              </a:schemeClr>
            </a:fontRef>
          </p:style>
          <p:txBody>
            <a:bodyPr/>
            <a:lstStyle/>
            <a:p>
              <a:endParaRPr lang="fr-FR"/>
            </a:p>
          </p:txBody>
        </p:sp>
        <p:sp>
          <p:nvSpPr>
            <p:cNvPr id="41" name="Ellipse 40">
              <a:extLst>
                <a:ext uri="{FF2B5EF4-FFF2-40B4-BE49-F238E27FC236}">
                  <a16:creationId xmlns:a16="http://schemas.microsoft.com/office/drawing/2014/main" id="{814F98DC-5157-DA14-8821-BA19AAD7EF04}"/>
                </a:ext>
              </a:extLst>
            </p:cNvPr>
            <p:cNvSpPr/>
            <p:nvPr/>
          </p:nvSpPr>
          <p:spPr>
            <a:xfrm>
              <a:off x="5803347" y="3960565"/>
              <a:ext cx="76395" cy="81457"/>
            </a:xfrm>
            <a:prstGeom prst="ellipse">
              <a:avLst/>
            </a:prstGeom>
            <a:solidFill>
              <a:schemeClr val="accent5">
                <a:hueOff val="-3754746"/>
                <a:satOff val="-9677"/>
                <a:lumOff val="-6536"/>
                <a:alphaOff val="0"/>
              </a:schemeClr>
            </a:solidFill>
            <a:ln w="6350" cap="flat" cmpd="sng" algn="ctr">
              <a:solidFill>
                <a:schemeClr val="lt1">
                  <a:hueOff val="0"/>
                  <a:satOff val="0"/>
                  <a:lumOff val="0"/>
                  <a:alphaOff val="0"/>
                </a:schemeClr>
              </a:solidFill>
              <a:prstDash val="solid"/>
              <a:miter lim="800000"/>
            </a:ln>
            <a:effectLst/>
          </p:spPr>
          <p:style>
            <a:lnRef idx="2">
              <a:scrgbClr r="0" g="0" b="0"/>
            </a:lnRef>
            <a:fillRef idx="1">
              <a:scrgbClr r="0" g="0" b="0"/>
            </a:fillRef>
            <a:effectRef idx="0">
              <a:scrgbClr r="0" g="0" b="0"/>
            </a:effectRef>
            <a:fontRef idx="minor">
              <a:schemeClr val="lt1"/>
            </a:fontRef>
          </p:style>
          <p:txBody>
            <a:bodyPr/>
            <a:lstStyle/>
            <a:p>
              <a:endParaRPr lang="fr-FR"/>
            </a:p>
          </p:txBody>
        </p:sp>
        <p:sp>
          <p:nvSpPr>
            <p:cNvPr id="42" name="Larme 41">
              <a:extLst>
                <a:ext uri="{FF2B5EF4-FFF2-40B4-BE49-F238E27FC236}">
                  <a16:creationId xmlns:a16="http://schemas.microsoft.com/office/drawing/2014/main" id="{AA99713B-21CB-0925-2BC4-B27EDDC6A48F}"/>
                </a:ext>
              </a:extLst>
            </p:cNvPr>
            <p:cNvSpPr/>
            <p:nvPr/>
          </p:nvSpPr>
          <p:spPr>
            <a:xfrm rot="8100000">
              <a:off x="6631460" y="2336973"/>
              <a:ext cx="300110" cy="300110"/>
            </a:xfrm>
            <a:prstGeom prst="teardrop">
              <a:avLst>
                <a:gd name="adj" fmla="val 115000"/>
              </a:avLst>
            </a:prstGeom>
          </p:spPr>
          <p:style>
            <a:lnRef idx="2">
              <a:schemeClr val="accent5">
                <a:hueOff val="-4505695"/>
                <a:satOff val="-11613"/>
                <a:lumOff val="-7843"/>
                <a:alphaOff val="0"/>
              </a:schemeClr>
            </a:lnRef>
            <a:fillRef idx="1">
              <a:schemeClr val="accent5">
                <a:hueOff val="-4505695"/>
                <a:satOff val="-11613"/>
                <a:lumOff val="-7843"/>
                <a:alphaOff val="0"/>
              </a:schemeClr>
            </a:fillRef>
            <a:effectRef idx="0">
              <a:schemeClr val="accent5">
                <a:hueOff val="-4505695"/>
                <a:satOff val="-11613"/>
                <a:lumOff val="-7843"/>
                <a:alphaOff val="0"/>
              </a:schemeClr>
            </a:effectRef>
            <a:fontRef idx="minor">
              <a:schemeClr val="lt1"/>
            </a:fontRef>
          </p:style>
          <p:txBody>
            <a:bodyPr/>
            <a:lstStyle/>
            <a:p>
              <a:endParaRPr lang="fr-FR"/>
            </a:p>
          </p:txBody>
        </p:sp>
        <p:sp>
          <p:nvSpPr>
            <p:cNvPr id="43" name="Ellipse 42">
              <a:extLst>
                <a:ext uri="{FF2B5EF4-FFF2-40B4-BE49-F238E27FC236}">
                  <a16:creationId xmlns:a16="http://schemas.microsoft.com/office/drawing/2014/main" id="{39E14446-578D-745D-0286-B1813FC7C593}"/>
                </a:ext>
              </a:extLst>
            </p:cNvPr>
            <p:cNvSpPr/>
            <p:nvPr/>
          </p:nvSpPr>
          <p:spPr>
            <a:xfrm>
              <a:off x="6664799" y="2370312"/>
              <a:ext cx="233430" cy="233430"/>
            </a:xfrm>
            <a:prstGeom prst="ellipse">
              <a:avLst/>
            </a:prstGeom>
            <a:solidFill>
              <a:schemeClr val="lt1">
                <a:alpha val="90000"/>
                <a:hueOff val="0"/>
                <a:satOff val="0"/>
                <a:lumOff val="0"/>
                <a:alphaOff val="0"/>
              </a:schemeClr>
            </a:solidFill>
            <a:ln w="12700" cap="flat" cmpd="sng" algn="ctr">
              <a:noFill/>
              <a:prstDash val="solid"/>
              <a:miter lim="800000"/>
            </a:ln>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a:lstStyle/>
            <a:p>
              <a:endParaRPr lang="fr-FR"/>
            </a:p>
          </p:txBody>
        </p:sp>
        <p:sp>
          <p:nvSpPr>
            <p:cNvPr id="44" name="Forme libre 43">
              <a:extLst>
                <a:ext uri="{FF2B5EF4-FFF2-40B4-BE49-F238E27FC236}">
                  <a16:creationId xmlns:a16="http://schemas.microsoft.com/office/drawing/2014/main" id="{ADC03D4C-2514-C6E8-1CC3-E9EA9925072F}"/>
                </a:ext>
              </a:extLst>
            </p:cNvPr>
            <p:cNvSpPr/>
            <p:nvPr/>
          </p:nvSpPr>
          <p:spPr>
            <a:xfrm>
              <a:off x="6993724" y="2713297"/>
              <a:ext cx="1491057" cy="1287996"/>
            </a:xfrm>
            <a:custGeom>
              <a:avLst/>
              <a:gdLst>
                <a:gd name="connsiteX0" fmla="*/ 0 w 1491057"/>
                <a:gd name="connsiteY0" fmla="*/ 0 h 1287996"/>
                <a:gd name="connsiteX1" fmla="*/ 1491057 w 1491057"/>
                <a:gd name="connsiteY1" fmla="*/ 0 h 1287996"/>
                <a:gd name="connsiteX2" fmla="*/ 1491057 w 1491057"/>
                <a:gd name="connsiteY2" fmla="*/ 1287996 h 1287996"/>
                <a:gd name="connsiteX3" fmla="*/ 0 w 1491057"/>
                <a:gd name="connsiteY3" fmla="*/ 1287996 h 1287996"/>
                <a:gd name="connsiteX4" fmla="*/ 0 w 1491057"/>
                <a:gd name="connsiteY4" fmla="*/ 0 h 1287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057" h="1287996">
                  <a:moveTo>
                    <a:pt x="0" y="0"/>
                  </a:moveTo>
                  <a:lnTo>
                    <a:pt x="1491057" y="0"/>
                  </a:lnTo>
                  <a:lnTo>
                    <a:pt x="1491057" y="1287996"/>
                  </a:lnTo>
                  <a:lnTo>
                    <a:pt x="0" y="128799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76200" rIns="76200" bIns="114300" numCol="1" spcCol="1270" anchor="t" anchorCtr="0">
              <a:noAutofit/>
            </a:bodyPr>
            <a:lstStyle/>
            <a:p>
              <a:pPr marL="0" lvl="0" indent="0" algn="l" defTabSz="533400">
                <a:lnSpc>
                  <a:spcPct val="90000"/>
                </a:lnSpc>
                <a:spcBef>
                  <a:spcPct val="0"/>
                </a:spcBef>
                <a:spcAft>
                  <a:spcPct val="35000"/>
                </a:spcAft>
                <a:buNone/>
              </a:pPr>
              <a:r>
                <a:rPr lang="en-US" sz="1200" kern="1200"/>
                <a:t>GPT-3</a:t>
              </a:r>
            </a:p>
          </p:txBody>
        </p:sp>
        <p:sp>
          <p:nvSpPr>
            <p:cNvPr id="45" name="Forme libre 44">
              <a:extLst>
                <a:ext uri="{FF2B5EF4-FFF2-40B4-BE49-F238E27FC236}">
                  <a16:creationId xmlns:a16="http://schemas.microsoft.com/office/drawing/2014/main" id="{31F7C04D-FA91-1FDA-94D2-8F2BE7D9CE7F}"/>
                </a:ext>
              </a:extLst>
            </p:cNvPr>
            <p:cNvSpPr/>
            <p:nvPr/>
          </p:nvSpPr>
          <p:spPr>
            <a:xfrm>
              <a:off x="6993724" y="2260758"/>
              <a:ext cx="1491057" cy="452539"/>
            </a:xfrm>
            <a:custGeom>
              <a:avLst/>
              <a:gdLst>
                <a:gd name="connsiteX0" fmla="*/ 0 w 1491057"/>
                <a:gd name="connsiteY0" fmla="*/ 0 h 452539"/>
                <a:gd name="connsiteX1" fmla="*/ 1491057 w 1491057"/>
                <a:gd name="connsiteY1" fmla="*/ 0 h 452539"/>
                <a:gd name="connsiteX2" fmla="*/ 1491057 w 1491057"/>
                <a:gd name="connsiteY2" fmla="*/ 452539 h 452539"/>
                <a:gd name="connsiteX3" fmla="*/ 0 w 1491057"/>
                <a:gd name="connsiteY3" fmla="*/ 452539 h 452539"/>
                <a:gd name="connsiteX4" fmla="*/ 0 w 1491057"/>
                <a:gd name="connsiteY4" fmla="*/ 0 h 4525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057" h="452539">
                  <a:moveTo>
                    <a:pt x="0" y="0"/>
                  </a:moveTo>
                  <a:lnTo>
                    <a:pt x="1491057" y="0"/>
                  </a:lnTo>
                  <a:lnTo>
                    <a:pt x="1491057" y="452539"/>
                  </a:lnTo>
                  <a:lnTo>
                    <a:pt x="0" y="45253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101600" bIns="0" numCol="1" spcCol="1270" anchor="ctr" anchorCtr="0">
              <a:noAutofit/>
            </a:bodyPr>
            <a:lstStyle/>
            <a:p>
              <a:pPr marL="0" lvl="0" indent="0" algn="l" defTabSz="711200">
                <a:lnSpc>
                  <a:spcPct val="90000"/>
                </a:lnSpc>
                <a:spcBef>
                  <a:spcPct val="0"/>
                </a:spcBef>
                <a:spcAft>
                  <a:spcPct val="35000"/>
                </a:spcAft>
                <a:buNone/>
                <a:defRPr b="1"/>
              </a:pPr>
              <a:r>
                <a:rPr lang="en-US" sz="1600" kern="1200"/>
                <a:t>2020</a:t>
              </a:r>
            </a:p>
          </p:txBody>
        </p:sp>
        <p:sp>
          <p:nvSpPr>
            <p:cNvPr id="46" name="Connecteur droit 45">
              <a:extLst>
                <a:ext uri="{FF2B5EF4-FFF2-40B4-BE49-F238E27FC236}">
                  <a16:creationId xmlns:a16="http://schemas.microsoft.com/office/drawing/2014/main" id="{98EEF71D-F027-F9B4-346B-2B6F209A28F6}"/>
                </a:ext>
              </a:extLst>
            </p:cNvPr>
            <p:cNvSpPr/>
            <p:nvPr/>
          </p:nvSpPr>
          <p:spPr>
            <a:xfrm>
              <a:off x="6781515" y="2713297"/>
              <a:ext cx="0" cy="1287996"/>
            </a:xfrm>
            <a:prstGeom prst="line">
              <a:avLst/>
            </a:prstGeom>
            <a:noFill/>
            <a:ln w="12700" cap="flat" cmpd="sng" algn="ctr">
              <a:solidFill>
                <a:schemeClr val="accent5">
                  <a:hueOff val="-4505695"/>
                  <a:satOff val="-11613"/>
                  <a:lumOff val="-7843"/>
                  <a:alphaOff val="0"/>
                </a:schemeClr>
              </a:solidFill>
              <a:prstDash val="dash"/>
              <a:miter lim="800000"/>
            </a:ln>
            <a:effectLst/>
          </p:spPr>
          <p:style>
            <a:lnRef idx="1">
              <a:scrgbClr r="0" g="0" b="0"/>
            </a:lnRef>
            <a:fillRef idx="0">
              <a:scrgbClr r="0" g="0" b="0"/>
            </a:fillRef>
            <a:effectRef idx="0">
              <a:scrgbClr r="0" g="0" b="0"/>
            </a:effectRef>
            <a:fontRef idx="minor">
              <a:schemeClr val="tx1">
                <a:hueOff val="0"/>
                <a:satOff val="0"/>
                <a:lumOff val="0"/>
                <a:alphaOff val="0"/>
              </a:schemeClr>
            </a:fontRef>
          </p:style>
          <p:txBody>
            <a:bodyPr/>
            <a:lstStyle/>
            <a:p>
              <a:endParaRPr lang="fr-FR"/>
            </a:p>
          </p:txBody>
        </p:sp>
        <p:sp>
          <p:nvSpPr>
            <p:cNvPr id="47" name="Ellipse 46">
              <a:extLst>
                <a:ext uri="{FF2B5EF4-FFF2-40B4-BE49-F238E27FC236}">
                  <a16:creationId xmlns:a16="http://schemas.microsoft.com/office/drawing/2014/main" id="{4AA53354-F3DA-E61F-F5FC-AC67FF93DC85}"/>
                </a:ext>
              </a:extLst>
            </p:cNvPr>
            <p:cNvSpPr/>
            <p:nvPr/>
          </p:nvSpPr>
          <p:spPr>
            <a:xfrm>
              <a:off x="6757377" y="3960565"/>
              <a:ext cx="76395" cy="81457"/>
            </a:xfrm>
            <a:prstGeom prst="ellipse">
              <a:avLst/>
            </a:prstGeom>
            <a:solidFill>
              <a:schemeClr val="accent5">
                <a:hueOff val="-4505695"/>
                <a:satOff val="-11613"/>
                <a:lumOff val="-7843"/>
                <a:alphaOff val="0"/>
              </a:schemeClr>
            </a:solidFill>
            <a:ln w="6350" cap="flat" cmpd="sng" algn="ctr">
              <a:solidFill>
                <a:schemeClr val="lt1">
                  <a:hueOff val="0"/>
                  <a:satOff val="0"/>
                  <a:lumOff val="0"/>
                  <a:alphaOff val="0"/>
                </a:schemeClr>
              </a:solidFill>
              <a:prstDash val="solid"/>
              <a:miter lim="800000"/>
            </a:ln>
            <a:effectLst/>
          </p:spPr>
          <p:style>
            <a:lnRef idx="2">
              <a:scrgbClr r="0" g="0" b="0"/>
            </a:lnRef>
            <a:fillRef idx="1">
              <a:scrgbClr r="0" g="0" b="0"/>
            </a:fillRef>
            <a:effectRef idx="0">
              <a:scrgbClr r="0" g="0" b="0"/>
            </a:effectRef>
            <a:fontRef idx="minor">
              <a:schemeClr val="lt1"/>
            </a:fontRef>
          </p:style>
          <p:txBody>
            <a:bodyPr/>
            <a:lstStyle/>
            <a:p>
              <a:endParaRPr lang="fr-FR"/>
            </a:p>
          </p:txBody>
        </p:sp>
        <p:sp>
          <p:nvSpPr>
            <p:cNvPr id="48" name="Larme 47">
              <a:extLst>
                <a:ext uri="{FF2B5EF4-FFF2-40B4-BE49-F238E27FC236}">
                  <a16:creationId xmlns:a16="http://schemas.microsoft.com/office/drawing/2014/main" id="{C6830E44-73FD-FAAF-3D17-7720535F1984}"/>
                </a:ext>
              </a:extLst>
            </p:cNvPr>
            <p:cNvSpPr/>
            <p:nvPr/>
          </p:nvSpPr>
          <p:spPr>
            <a:xfrm rot="18900000">
              <a:off x="7585489" y="5365504"/>
              <a:ext cx="300110" cy="300110"/>
            </a:xfrm>
            <a:prstGeom prst="teardrop">
              <a:avLst>
                <a:gd name="adj" fmla="val 115000"/>
              </a:avLst>
            </a:prstGeom>
          </p:spPr>
          <p:style>
            <a:lnRef idx="2">
              <a:schemeClr val="accent5">
                <a:hueOff val="-5256644"/>
                <a:satOff val="-13548"/>
                <a:lumOff val="-9151"/>
                <a:alphaOff val="0"/>
              </a:schemeClr>
            </a:lnRef>
            <a:fillRef idx="1">
              <a:schemeClr val="accent5">
                <a:hueOff val="-5256644"/>
                <a:satOff val="-13548"/>
                <a:lumOff val="-9151"/>
                <a:alphaOff val="0"/>
              </a:schemeClr>
            </a:fillRef>
            <a:effectRef idx="0">
              <a:schemeClr val="accent5">
                <a:hueOff val="-5256644"/>
                <a:satOff val="-13548"/>
                <a:lumOff val="-9151"/>
                <a:alphaOff val="0"/>
              </a:schemeClr>
            </a:effectRef>
            <a:fontRef idx="minor">
              <a:schemeClr val="lt1"/>
            </a:fontRef>
          </p:style>
          <p:txBody>
            <a:bodyPr/>
            <a:lstStyle/>
            <a:p>
              <a:endParaRPr lang="fr-FR"/>
            </a:p>
          </p:txBody>
        </p:sp>
        <p:sp>
          <p:nvSpPr>
            <p:cNvPr id="49" name="Ellipse 48">
              <a:extLst>
                <a:ext uri="{FF2B5EF4-FFF2-40B4-BE49-F238E27FC236}">
                  <a16:creationId xmlns:a16="http://schemas.microsoft.com/office/drawing/2014/main" id="{F58D8486-0C5C-8386-741D-5D240E47334C}"/>
                </a:ext>
              </a:extLst>
            </p:cNvPr>
            <p:cNvSpPr/>
            <p:nvPr/>
          </p:nvSpPr>
          <p:spPr>
            <a:xfrm>
              <a:off x="7618828" y="5398844"/>
              <a:ext cx="233430" cy="233430"/>
            </a:xfrm>
            <a:prstGeom prst="ellipse">
              <a:avLst/>
            </a:prstGeom>
            <a:solidFill>
              <a:schemeClr val="lt1">
                <a:alpha val="90000"/>
                <a:hueOff val="0"/>
                <a:satOff val="0"/>
                <a:lumOff val="0"/>
                <a:alphaOff val="0"/>
              </a:schemeClr>
            </a:solidFill>
            <a:ln w="12700" cap="flat" cmpd="sng" algn="ctr">
              <a:noFill/>
              <a:prstDash val="solid"/>
              <a:miter lim="800000"/>
            </a:ln>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a:lstStyle/>
            <a:p>
              <a:endParaRPr lang="fr-FR"/>
            </a:p>
          </p:txBody>
        </p:sp>
        <p:sp>
          <p:nvSpPr>
            <p:cNvPr id="50" name="Forme libre 49">
              <a:extLst>
                <a:ext uri="{FF2B5EF4-FFF2-40B4-BE49-F238E27FC236}">
                  <a16:creationId xmlns:a16="http://schemas.microsoft.com/office/drawing/2014/main" id="{43AEFAC2-D0F2-0626-BBB9-D32CDC869DED}"/>
                </a:ext>
              </a:extLst>
            </p:cNvPr>
            <p:cNvSpPr/>
            <p:nvPr/>
          </p:nvSpPr>
          <p:spPr>
            <a:xfrm>
              <a:off x="7947754" y="4001294"/>
              <a:ext cx="1491057" cy="1287996"/>
            </a:xfrm>
            <a:custGeom>
              <a:avLst/>
              <a:gdLst>
                <a:gd name="connsiteX0" fmla="*/ 0 w 1491057"/>
                <a:gd name="connsiteY0" fmla="*/ 0 h 1287996"/>
                <a:gd name="connsiteX1" fmla="*/ 1491057 w 1491057"/>
                <a:gd name="connsiteY1" fmla="*/ 0 h 1287996"/>
                <a:gd name="connsiteX2" fmla="*/ 1491057 w 1491057"/>
                <a:gd name="connsiteY2" fmla="*/ 1287996 h 1287996"/>
                <a:gd name="connsiteX3" fmla="*/ 0 w 1491057"/>
                <a:gd name="connsiteY3" fmla="*/ 1287996 h 1287996"/>
                <a:gd name="connsiteX4" fmla="*/ 0 w 1491057"/>
                <a:gd name="connsiteY4" fmla="*/ 0 h 1287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057" h="1287996">
                  <a:moveTo>
                    <a:pt x="0" y="0"/>
                  </a:moveTo>
                  <a:lnTo>
                    <a:pt x="1491057" y="0"/>
                  </a:lnTo>
                  <a:lnTo>
                    <a:pt x="1491057" y="1287996"/>
                  </a:lnTo>
                  <a:lnTo>
                    <a:pt x="0" y="128799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114300" rIns="0" bIns="76200" numCol="1" spcCol="1270" anchor="b" anchorCtr="0">
              <a:noAutofit/>
            </a:bodyPr>
            <a:lstStyle/>
            <a:p>
              <a:pPr marL="0" lvl="0" indent="0" algn="l" defTabSz="533400">
                <a:lnSpc>
                  <a:spcPct val="90000"/>
                </a:lnSpc>
                <a:spcBef>
                  <a:spcPct val="0"/>
                </a:spcBef>
                <a:spcAft>
                  <a:spcPct val="35000"/>
                </a:spcAft>
                <a:buNone/>
              </a:pPr>
              <a:r>
                <a:rPr lang="en-US" sz="1200" kern="1200"/>
                <a:t>GPT-3.5</a:t>
              </a:r>
            </a:p>
          </p:txBody>
        </p:sp>
        <p:sp>
          <p:nvSpPr>
            <p:cNvPr id="51" name="Forme libre 50">
              <a:extLst>
                <a:ext uri="{FF2B5EF4-FFF2-40B4-BE49-F238E27FC236}">
                  <a16:creationId xmlns:a16="http://schemas.microsoft.com/office/drawing/2014/main" id="{A56B2349-B913-26DD-520D-507C69697671}"/>
                </a:ext>
              </a:extLst>
            </p:cNvPr>
            <p:cNvSpPr/>
            <p:nvPr/>
          </p:nvSpPr>
          <p:spPr>
            <a:xfrm>
              <a:off x="7947754" y="5289290"/>
              <a:ext cx="1491057" cy="452539"/>
            </a:xfrm>
            <a:custGeom>
              <a:avLst/>
              <a:gdLst>
                <a:gd name="connsiteX0" fmla="*/ 0 w 1491057"/>
                <a:gd name="connsiteY0" fmla="*/ 0 h 452539"/>
                <a:gd name="connsiteX1" fmla="*/ 1491057 w 1491057"/>
                <a:gd name="connsiteY1" fmla="*/ 0 h 452539"/>
                <a:gd name="connsiteX2" fmla="*/ 1491057 w 1491057"/>
                <a:gd name="connsiteY2" fmla="*/ 452539 h 452539"/>
                <a:gd name="connsiteX3" fmla="*/ 0 w 1491057"/>
                <a:gd name="connsiteY3" fmla="*/ 452539 h 452539"/>
                <a:gd name="connsiteX4" fmla="*/ 0 w 1491057"/>
                <a:gd name="connsiteY4" fmla="*/ 0 h 4525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057" h="452539">
                  <a:moveTo>
                    <a:pt x="0" y="0"/>
                  </a:moveTo>
                  <a:lnTo>
                    <a:pt x="1491057" y="0"/>
                  </a:lnTo>
                  <a:lnTo>
                    <a:pt x="1491057" y="452539"/>
                  </a:lnTo>
                  <a:lnTo>
                    <a:pt x="0" y="45253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101600" bIns="0" numCol="1" spcCol="1270" anchor="ctr" anchorCtr="0">
              <a:noAutofit/>
            </a:bodyPr>
            <a:lstStyle/>
            <a:p>
              <a:pPr marL="0" lvl="0" indent="0" algn="l" defTabSz="711200">
                <a:lnSpc>
                  <a:spcPct val="90000"/>
                </a:lnSpc>
                <a:spcBef>
                  <a:spcPct val="0"/>
                </a:spcBef>
                <a:spcAft>
                  <a:spcPct val="35000"/>
                </a:spcAft>
                <a:buNone/>
                <a:defRPr b="1"/>
              </a:pPr>
              <a:r>
                <a:rPr lang="en-US" sz="1600" kern="1200"/>
                <a:t>2021</a:t>
              </a:r>
            </a:p>
          </p:txBody>
        </p:sp>
        <p:sp>
          <p:nvSpPr>
            <p:cNvPr id="52" name="Connecteur droit 51">
              <a:extLst>
                <a:ext uri="{FF2B5EF4-FFF2-40B4-BE49-F238E27FC236}">
                  <a16:creationId xmlns:a16="http://schemas.microsoft.com/office/drawing/2014/main" id="{1DF1538E-8C00-FB5A-77A4-63ECB9A6CA81}"/>
                </a:ext>
              </a:extLst>
            </p:cNvPr>
            <p:cNvSpPr/>
            <p:nvPr/>
          </p:nvSpPr>
          <p:spPr>
            <a:xfrm>
              <a:off x="7735544" y="4001294"/>
              <a:ext cx="0" cy="1287996"/>
            </a:xfrm>
            <a:prstGeom prst="line">
              <a:avLst/>
            </a:prstGeom>
            <a:noFill/>
            <a:ln w="12700" cap="flat" cmpd="sng" algn="ctr">
              <a:solidFill>
                <a:schemeClr val="accent5">
                  <a:hueOff val="-5256644"/>
                  <a:satOff val="-13548"/>
                  <a:lumOff val="-9151"/>
                  <a:alphaOff val="0"/>
                </a:schemeClr>
              </a:solidFill>
              <a:prstDash val="dash"/>
              <a:miter lim="800000"/>
            </a:ln>
            <a:effectLst/>
          </p:spPr>
          <p:style>
            <a:lnRef idx="1">
              <a:scrgbClr r="0" g="0" b="0"/>
            </a:lnRef>
            <a:fillRef idx="0">
              <a:scrgbClr r="0" g="0" b="0"/>
            </a:fillRef>
            <a:effectRef idx="0">
              <a:scrgbClr r="0" g="0" b="0"/>
            </a:effectRef>
            <a:fontRef idx="minor">
              <a:schemeClr val="tx1">
                <a:hueOff val="0"/>
                <a:satOff val="0"/>
                <a:lumOff val="0"/>
                <a:alphaOff val="0"/>
              </a:schemeClr>
            </a:fontRef>
          </p:style>
          <p:txBody>
            <a:bodyPr/>
            <a:lstStyle/>
            <a:p>
              <a:endParaRPr lang="fr-FR"/>
            </a:p>
          </p:txBody>
        </p:sp>
        <p:sp>
          <p:nvSpPr>
            <p:cNvPr id="53" name="Ellipse 52">
              <a:extLst>
                <a:ext uri="{FF2B5EF4-FFF2-40B4-BE49-F238E27FC236}">
                  <a16:creationId xmlns:a16="http://schemas.microsoft.com/office/drawing/2014/main" id="{B63EA62E-84A7-DC34-C9EE-17C21D776652}"/>
                </a:ext>
              </a:extLst>
            </p:cNvPr>
            <p:cNvSpPr/>
            <p:nvPr/>
          </p:nvSpPr>
          <p:spPr>
            <a:xfrm>
              <a:off x="7711406" y="3960565"/>
              <a:ext cx="76395" cy="81457"/>
            </a:xfrm>
            <a:prstGeom prst="ellipse">
              <a:avLst/>
            </a:prstGeom>
            <a:solidFill>
              <a:schemeClr val="accent5">
                <a:hueOff val="-5256644"/>
                <a:satOff val="-13548"/>
                <a:lumOff val="-9151"/>
                <a:alphaOff val="0"/>
              </a:schemeClr>
            </a:solidFill>
            <a:ln w="6350" cap="flat" cmpd="sng" algn="ctr">
              <a:solidFill>
                <a:schemeClr val="lt1">
                  <a:hueOff val="0"/>
                  <a:satOff val="0"/>
                  <a:lumOff val="0"/>
                  <a:alphaOff val="0"/>
                </a:schemeClr>
              </a:solidFill>
              <a:prstDash val="solid"/>
              <a:miter lim="800000"/>
            </a:ln>
            <a:effectLst/>
          </p:spPr>
          <p:style>
            <a:lnRef idx="2">
              <a:scrgbClr r="0" g="0" b="0"/>
            </a:lnRef>
            <a:fillRef idx="1">
              <a:scrgbClr r="0" g="0" b="0"/>
            </a:fillRef>
            <a:effectRef idx="0">
              <a:scrgbClr r="0" g="0" b="0"/>
            </a:effectRef>
            <a:fontRef idx="minor">
              <a:schemeClr val="lt1"/>
            </a:fontRef>
          </p:style>
          <p:txBody>
            <a:bodyPr/>
            <a:lstStyle/>
            <a:p>
              <a:endParaRPr lang="fr-FR"/>
            </a:p>
          </p:txBody>
        </p:sp>
        <p:sp>
          <p:nvSpPr>
            <p:cNvPr id="54" name="Larme 53">
              <a:extLst>
                <a:ext uri="{FF2B5EF4-FFF2-40B4-BE49-F238E27FC236}">
                  <a16:creationId xmlns:a16="http://schemas.microsoft.com/office/drawing/2014/main" id="{7F410E80-7037-6736-A281-CE74D7894D09}"/>
                </a:ext>
              </a:extLst>
            </p:cNvPr>
            <p:cNvSpPr/>
            <p:nvPr/>
          </p:nvSpPr>
          <p:spPr>
            <a:xfrm rot="8100000">
              <a:off x="8539518" y="2336973"/>
              <a:ext cx="300110" cy="300110"/>
            </a:xfrm>
            <a:prstGeom prst="teardrop">
              <a:avLst>
                <a:gd name="adj" fmla="val 115000"/>
              </a:avLst>
            </a:prstGeom>
          </p:spPr>
          <p:style>
            <a:lnRef idx="2">
              <a:schemeClr val="accent5">
                <a:hueOff val="-6007594"/>
                <a:satOff val="-15484"/>
                <a:lumOff val="-10458"/>
                <a:alphaOff val="0"/>
              </a:schemeClr>
            </a:lnRef>
            <a:fillRef idx="1">
              <a:schemeClr val="accent5">
                <a:hueOff val="-6007594"/>
                <a:satOff val="-15484"/>
                <a:lumOff val="-10458"/>
                <a:alphaOff val="0"/>
              </a:schemeClr>
            </a:fillRef>
            <a:effectRef idx="0">
              <a:schemeClr val="accent5">
                <a:hueOff val="-6007594"/>
                <a:satOff val="-15484"/>
                <a:lumOff val="-10458"/>
                <a:alphaOff val="0"/>
              </a:schemeClr>
            </a:effectRef>
            <a:fontRef idx="minor">
              <a:schemeClr val="lt1"/>
            </a:fontRef>
          </p:style>
          <p:txBody>
            <a:bodyPr/>
            <a:lstStyle/>
            <a:p>
              <a:endParaRPr lang="fr-FR"/>
            </a:p>
          </p:txBody>
        </p:sp>
        <p:sp>
          <p:nvSpPr>
            <p:cNvPr id="55" name="Ellipse 54">
              <a:extLst>
                <a:ext uri="{FF2B5EF4-FFF2-40B4-BE49-F238E27FC236}">
                  <a16:creationId xmlns:a16="http://schemas.microsoft.com/office/drawing/2014/main" id="{779C9386-C729-D68B-4283-D6C73CE25986}"/>
                </a:ext>
              </a:extLst>
            </p:cNvPr>
            <p:cNvSpPr/>
            <p:nvPr/>
          </p:nvSpPr>
          <p:spPr>
            <a:xfrm>
              <a:off x="8572858" y="2370312"/>
              <a:ext cx="233430" cy="233430"/>
            </a:xfrm>
            <a:prstGeom prst="ellipse">
              <a:avLst/>
            </a:prstGeom>
            <a:solidFill>
              <a:schemeClr val="lt1">
                <a:alpha val="90000"/>
                <a:hueOff val="0"/>
                <a:satOff val="0"/>
                <a:lumOff val="0"/>
                <a:alphaOff val="0"/>
              </a:schemeClr>
            </a:solidFill>
            <a:ln w="12700" cap="flat" cmpd="sng" algn="ctr">
              <a:noFill/>
              <a:prstDash val="solid"/>
              <a:miter lim="800000"/>
            </a:ln>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a:lstStyle/>
            <a:p>
              <a:endParaRPr lang="fr-FR"/>
            </a:p>
          </p:txBody>
        </p:sp>
        <p:sp>
          <p:nvSpPr>
            <p:cNvPr id="56" name="Forme libre 55">
              <a:extLst>
                <a:ext uri="{FF2B5EF4-FFF2-40B4-BE49-F238E27FC236}">
                  <a16:creationId xmlns:a16="http://schemas.microsoft.com/office/drawing/2014/main" id="{440275CA-3279-2EEE-2420-D20A027EDF82}"/>
                </a:ext>
              </a:extLst>
            </p:cNvPr>
            <p:cNvSpPr/>
            <p:nvPr/>
          </p:nvSpPr>
          <p:spPr>
            <a:xfrm>
              <a:off x="8901783" y="2713297"/>
              <a:ext cx="1491057" cy="1287996"/>
            </a:xfrm>
            <a:custGeom>
              <a:avLst/>
              <a:gdLst>
                <a:gd name="connsiteX0" fmla="*/ 0 w 1491057"/>
                <a:gd name="connsiteY0" fmla="*/ 0 h 1287996"/>
                <a:gd name="connsiteX1" fmla="*/ 1491057 w 1491057"/>
                <a:gd name="connsiteY1" fmla="*/ 0 h 1287996"/>
                <a:gd name="connsiteX2" fmla="*/ 1491057 w 1491057"/>
                <a:gd name="connsiteY2" fmla="*/ 1287996 h 1287996"/>
                <a:gd name="connsiteX3" fmla="*/ 0 w 1491057"/>
                <a:gd name="connsiteY3" fmla="*/ 1287996 h 1287996"/>
                <a:gd name="connsiteX4" fmla="*/ 0 w 1491057"/>
                <a:gd name="connsiteY4" fmla="*/ 0 h 1287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057" h="1287996">
                  <a:moveTo>
                    <a:pt x="0" y="0"/>
                  </a:moveTo>
                  <a:lnTo>
                    <a:pt x="1491057" y="0"/>
                  </a:lnTo>
                  <a:lnTo>
                    <a:pt x="1491057" y="1287996"/>
                  </a:lnTo>
                  <a:lnTo>
                    <a:pt x="0" y="128799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76200" rIns="76200" bIns="114300" numCol="1" spcCol="1270" anchor="t" anchorCtr="0">
              <a:noAutofit/>
            </a:bodyPr>
            <a:lstStyle/>
            <a:p>
              <a:pPr marL="0" lvl="0" indent="0" algn="l" defTabSz="533400">
                <a:lnSpc>
                  <a:spcPct val="90000"/>
                </a:lnSpc>
                <a:spcBef>
                  <a:spcPct val="0"/>
                </a:spcBef>
                <a:spcAft>
                  <a:spcPct val="35000"/>
                </a:spcAft>
                <a:buNone/>
              </a:pPr>
              <a:r>
                <a:rPr lang="en-US" sz="1200" kern="1200"/>
                <a:t>GhatGPT, InstructGPT, PaLM</a:t>
              </a:r>
            </a:p>
          </p:txBody>
        </p:sp>
        <p:sp>
          <p:nvSpPr>
            <p:cNvPr id="57" name="Forme libre 56">
              <a:extLst>
                <a:ext uri="{FF2B5EF4-FFF2-40B4-BE49-F238E27FC236}">
                  <a16:creationId xmlns:a16="http://schemas.microsoft.com/office/drawing/2014/main" id="{977AAD5A-6067-4A41-4DD4-00A172B6B210}"/>
                </a:ext>
              </a:extLst>
            </p:cNvPr>
            <p:cNvSpPr/>
            <p:nvPr/>
          </p:nvSpPr>
          <p:spPr>
            <a:xfrm>
              <a:off x="8901783" y="2260758"/>
              <a:ext cx="1491057" cy="452539"/>
            </a:xfrm>
            <a:custGeom>
              <a:avLst/>
              <a:gdLst>
                <a:gd name="connsiteX0" fmla="*/ 0 w 1491057"/>
                <a:gd name="connsiteY0" fmla="*/ 0 h 452539"/>
                <a:gd name="connsiteX1" fmla="*/ 1491057 w 1491057"/>
                <a:gd name="connsiteY1" fmla="*/ 0 h 452539"/>
                <a:gd name="connsiteX2" fmla="*/ 1491057 w 1491057"/>
                <a:gd name="connsiteY2" fmla="*/ 452539 h 452539"/>
                <a:gd name="connsiteX3" fmla="*/ 0 w 1491057"/>
                <a:gd name="connsiteY3" fmla="*/ 452539 h 452539"/>
                <a:gd name="connsiteX4" fmla="*/ 0 w 1491057"/>
                <a:gd name="connsiteY4" fmla="*/ 0 h 4525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057" h="452539">
                  <a:moveTo>
                    <a:pt x="0" y="0"/>
                  </a:moveTo>
                  <a:lnTo>
                    <a:pt x="1491057" y="0"/>
                  </a:lnTo>
                  <a:lnTo>
                    <a:pt x="1491057" y="452539"/>
                  </a:lnTo>
                  <a:lnTo>
                    <a:pt x="0" y="45253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101600" bIns="0" numCol="1" spcCol="1270" anchor="ctr" anchorCtr="0">
              <a:noAutofit/>
            </a:bodyPr>
            <a:lstStyle/>
            <a:p>
              <a:pPr marL="0" lvl="0" indent="0" algn="l" defTabSz="711200">
                <a:lnSpc>
                  <a:spcPct val="90000"/>
                </a:lnSpc>
                <a:spcBef>
                  <a:spcPct val="0"/>
                </a:spcBef>
                <a:spcAft>
                  <a:spcPct val="35000"/>
                </a:spcAft>
                <a:buNone/>
                <a:defRPr b="1"/>
              </a:pPr>
              <a:r>
                <a:rPr lang="en-US" sz="1600" kern="1200"/>
                <a:t>2022</a:t>
              </a:r>
            </a:p>
          </p:txBody>
        </p:sp>
        <p:sp>
          <p:nvSpPr>
            <p:cNvPr id="58" name="Connecteur droit 57">
              <a:extLst>
                <a:ext uri="{FF2B5EF4-FFF2-40B4-BE49-F238E27FC236}">
                  <a16:creationId xmlns:a16="http://schemas.microsoft.com/office/drawing/2014/main" id="{52A2D72A-476A-C3EE-8FD8-1288F37E7D9D}"/>
                </a:ext>
              </a:extLst>
            </p:cNvPr>
            <p:cNvSpPr/>
            <p:nvPr/>
          </p:nvSpPr>
          <p:spPr>
            <a:xfrm>
              <a:off x="8689573" y="2713297"/>
              <a:ext cx="0" cy="1287996"/>
            </a:xfrm>
            <a:prstGeom prst="line">
              <a:avLst/>
            </a:prstGeom>
            <a:noFill/>
            <a:ln w="12700" cap="flat" cmpd="sng" algn="ctr">
              <a:solidFill>
                <a:schemeClr val="accent5">
                  <a:hueOff val="-6007594"/>
                  <a:satOff val="-15484"/>
                  <a:lumOff val="-10458"/>
                  <a:alphaOff val="0"/>
                </a:schemeClr>
              </a:solidFill>
              <a:prstDash val="dash"/>
              <a:miter lim="800000"/>
            </a:ln>
            <a:effectLst/>
          </p:spPr>
          <p:style>
            <a:lnRef idx="1">
              <a:scrgbClr r="0" g="0" b="0"/>
            </a:lnRef>
            <a:fillRef idx="0">
              <a:scrgbClr r="0" g="0" b="0"/>
            </a:fillRef>
            <a:effectRef idx="0">
              <a:scrgbClr r="0" g="0" b="0"/>
            </a:effectRef>
            <a:fontRef idx="minor">
              <a:schemeClr val="tx1">
                <a:hueOff val="0"/>
                <a:satOff val="0"/>
                <a:lumOff val="0"/>
                <a:alphaOff val="0"/>
              </a:schemeClr>
            </a:fontRef>
          </p:style>
          <p:txBody>
            <a:bodyPr/>
            <a:lstStyle/>
            <a:p>
              <a:endParaRPr lang="fr-FR"/>
            </a:p>
          </p:txBody>
        </p:sp>
        <p:sp>
          <p:nvSpPr>
            <p:cNvPr id="59" name="Ellipse 58">
              <a:extLst>
                <a:ext uri="{FF2B5EF4-FFF2-40B4-BE49-F238E27FC236}">
                  <a16:creationId xmlns:a16="http://schemas.microsoft.com/office/drawing/2014/main" id="{F1A88B9B-2B9B-D8B0-CCE6-AAA873C35271}"/>
                </a:ext>
              </a:extLst>
            </p:cNvPr>
            <p:cNvSpPr/>
            <p:nvPr/>
          </p:nvSpPr>
          <p:spPr>
            <a:xfrm>
              <a:off x="8665435" y="3960565"/>
              <a:ext cx="76395" cy="81457"/>
            </a:xfrm>
            <a:prstGeom prst="ellipse">
              <a:avLst/>
            </a:prstGeom>
            <a:solidFill>
              <a:schemeClr val="accent5">
                <a:hueOff val="-6007594"/>
                <a:satOff val="-15484"/>
                <a:lumOff val="-10458"/>
                <a:alphaOff val="0"/>
              </a:schemeClr>
            </a:solidFill>
            <a:ln w="6350" cap="flat" cmpd="sng" algn="ctr">
              <a:solidFill>
                <a:schemeClr val="lt1">
                  <a:hueOff val="0"/>
                  <a:satOff val="0"/>
                  <a:lumOff val="0"/>
                  <a:alphaOff val="0"/>
                </a:schemeClr>
              </a:solidFill>
              <a:prstDash val="solid"/>
              <a:miter lim="800000"/>
            </a:ln>
            <a:effectLst/>
          </p:spPr>
          <p:style>
            <a:lnRef idx="2">
              <a:scrgbClr r="0" g="0" b="0"/>
            </a:lnRef>
            <a:fillRef idx="1">
              <a:scrgbClr r="0" g="0" b="0"/>
            </a:fillRef>
            <a:effectRef idx="0">
              <a:scrgbClr r="0" g="0" b="0"/>
            </a:effectRef>
            <a:fontRef idx="minor">
              <a:schemeClr val="lt1"/>
            </a:fontRef>
          </p:style>
          <p:txBody>
            <a:bodyPr/>
            <a:lstStyle/>
            <a:p>
              <a:endParaRPr lang="fr-FR"/>
            </a:p>
          </p:txBody>
        </p:sp>
        <p:sp>
          <p:nvSpPr>
            <p:cNvPr id="60" name="Larme 59">
              <a:extLst>
                <a:ext uri="{FF2B5EF4-FFF2-40B4-BE49-F238E27FC236}">
                  <a16:creationId xmlns:a16="http://schemas.microsoft.com/office/drawing/2014/main" id="{A29F99A0-1708-BA9B-1565-491E55FC1A33}"/>
                </a:ext>
              </a:extLst>
            </p:cNvPr>
            <p:cNvSpPr/>
            <p:nvPr/>
          </p:nvSpPr>
          <p:spPr>
            <a:xfrm rot="18900000">
              <a:off x="9493548" y="5365504"/>
              <a:ext cx="300110" cy="300110"/>
            </a:xfrm>
            <a:prstGeom prst="teardrop">
              <a:avLst>
                <a:gd name="adj" fmla="val 115000"/>
              </a:avLst>
            </a:prstGeom>
          </p:spPr>
          <p:style>
            <a:lnRef idx="2">
              <a:schemeClr val="accent5">
                <a:hueOff val="-6758543"/>
                <a:satOff val="-17419"/>
                <a:lumOff val="-11765"/>
                <a:alphaOff val="0"/>
              </a:schemeClr>
            </a:lnRef>
            <a:fillRef idx="1">
              <a:schemeClr val="accent5">
                <a:hueOff val="-6758543"/>
                <a:satOff val="-17419"/>
                <a:lumOff val="-11765"/>
                <a:alphaOff val="0"/>
              </a:schemeClr>
            </a:fillRef>
            <a:effectRef idx="0">
              <a:schemeClr val="accent5">
                <a:hueOff val="-6758543"/>
                <a:satOff val="-17419"/>
                <a:lumOff val="-11765"/>
                <a:alphaOff val="0"/>
              </a:schemeClr>
            </a:effectRef>
            <a:fontRef idx="minor">
              <a:schemeClr val="lt1"/>
            </a:fontRef>
          </p:style>
          <p:txBody>
            <a:bodyPr/>
            <a:lstStyle/>
            <a:p>
              <a:endParaRPr lang="fr-FR"/>
            </a:p>
          </p:txBody>
        </p:sp>
        <p:sp>
          <p:nvSpPr>
            <p:cNvPr id="61" name="Ellipse 60">
              <a:extLst>
                <a:ext uri="{FF2B5EF4-FFF2-40B4-BE49-F238E27FC236}">
                  <a16:creationId xmlns:a16="http://schemas.microsoft.com/office/drawing/2014/main" id="{F4712091-CB6B-D1E4-CEE3-2C841764A8FD}"/>
                </a:ext>
              </a:extLst>
            </p:cNvPr>
            <p:cNvSpPr/>
            <p:nvPr/>
          </p:nvSpPr>
          <p:spPr>
            <a:xfrm>
              <a:off x="9526887" y="5398844"/>
              <a:ext cx="233430" cy="233430"/>
            </a:xfrm>
            <a:prstGeom prst="ellipse">
              <a:avLst/>
            </a:prstGeom>
            <a:solidFill>
              <a:schemeClr val="lt1">
                <a:alpha val="90000"/>
                <a:hueOff val="0"/>
                <a:satOff val="0"/>
                <a:lumOff val="0"/>
                <a:alphaOff val="0"/>
              </a:schemeClr>
            </a:solidFill>
            <a:ln w="12700" cap="flat" cmpd="sng" algn="ctr">
              <a:noFill/>
              <a:prstDash val="solid"/>
              <a:miter lim="800000"/>
            </a:ln>
            <a:effectLst/>
          </p:spPr>
          <p:style>
            <a:lnRef idx="2">
              <a:scrgbClr r="0" g="0" b="0"/>
            </a:lnRef>
            <a:fillRef idx="1">
              <a:scrgbClr r="0" g="0" b="0"/>
            </a:fillRef>
            <a:effectRef idx="0">
              <a:scrgbClr r="0" g="0" b="0"/>
            </a:effectRef>
            <a:fontRef idx="minor">
              <a:schemeClr val="dk1">
                <a:hueOff val="0"/>
                <a:satOff val="0"/>
                <a:lumOff val="0"/>
                <a:alphaOff val="0"/>
              </a:schemeClr>
            </a:fontRef>
          </p:style>
          <p:txBody>
            <a:bodyPr/>
            <a:lstStyle/>
            <a:p>
              <a:endParaRPr lang="fr-FR"/>
            </a:p>
          </p:txBody>
        </p:sp>
        <p:sp>
          <p:nvSpPr>
            <p:cNvPr id="62" name="Forme libre 61">
              <a:extLst>
                <a:ext uri="{FF2B5EF4-FFF2-40B4-BE49-F238E27FC236}">
                  <a16:creationId xmlns:a16="http://schemas.microsoft.com/office/drawing/2014/main" id="{A7E56057-DA38-03F2-5727-9FD6A688764A}"/>
                </a:ext>
              </a:extLst>
            </p:cNvPr>
            <p:cNvSpPr/>
            <p:nvPr/>
          </p:nvSpPr>
          <p:spPr>
            <a:xfrm>
              <a:off x="9855812" y="4001294"/>
              <a:ext cx="1491057" cy="1287996"/>
            </a:xfrm>
            <a:custGeom>
              <a:avLst/>
              <a:gdLst>
                <a:gd name="connsiteX0" fmla="*/ 0 w 1491057"/>
                <a:gd name="connsiteY0" fmla="*/ 0 h 1287996"/>
                <a:gd name="connsiteX1" fmla="*/ 1491057 w 1491057"/>
                <a:gd name="connsiteY1" fmla="*/ 0 h 1287996"/>
                <a:gd name="connsiteX2" fmla="*/ 1491057 w 1491057"/>
                <a:gd name="connsiteY2" fmla="*/ 1287996 h 1287996"/>
                <a:gd name="connsiteX3" fmla="*/ 0 w 1491057"/>
                <a:gd name="connsiteY3" fmla="*/ 1287996 h 1287996"/>
                <a:gd name="connsiteX4" fmla="*/ 0 w 1491057"/>
                <a:gd name="connsiteY4" fmla="*/ 0 h 1287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057" h="1287996">
                  <a:moveTo>
                    <a:pt x="0" y="0"/>
                  </a:moveTo>
                  <a:lnTo>
                    <a:pt x="1491057" y="0"/>
                  </a:lnTo>
                  <a:lnTo>
                    <a:pt x="1491057" y="1287996"/>
                  </a:lnTo>
                  <a:lnTo>
                    <a:pt x="0" y="1287996"/>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114300" rIns="0" bIns="76200" numCol="1" spcCol="1270" anchor="b" anchorCtr="0">
              <a:noAutofit/>
            </a:bodyPr>
            <a:lstStyle/>
            <a:p>
              <a:pPr marL="0" lvl="0" indent="0" algn="l" defTabSz="533400">
                <a:lnSpc>
                  <a:spcPct val="90000"/>
                </a:lnSpc>
                <a:spcBef>
                  <a:spcPct val="0"/>
                </a:spcBef>
                <a:spcAft>
                  <a:spcPct val="35000"/>
                </a:spcAft>
                <a:buNone/>
              </a:pPr>
              <a:r>
                <a:rPr lang="en-US" sz="1200" kern="1200"/>
                <a:t>LLaMA, Falcon, GPT 4, PaLM 2, BARD</a:t>
              </a:r>
            </a:p>
          </p:txBody>
        </p:sp>
        <p:sp>
          <p:nvSpPr>
            <p:cNvPr id="63" name="Forme libre 62">
              <a:extLst>
                <a:ext uri="{FF2B5EF4-FFF2-40B4-BE49-F238E27FC236}">
                  <a16:creationId xmlns:a16="http://schemas.microsoft.com/office/drawing/2014/main" id="{7E0D2FE9-A11B-84F1-A869-41690037193C}"/>
                </a:ext>
              </a:extLst>
            </p:cNvPr>
            <p:cNvSpPr/>
            <p:nvPr/>
          </p:nvSpPr>
          <p:spPr>
            <a:xfrm>
              <a:off x="9855812" y="5289290"/>
              <a:ext cx="1491057" cy="452539"/>
            </a:xfrm>
            <a:custGeom>
              <a:avLst/>
              <a:gdLst>
                <a:gd name="connsiteX0" fmla="*/ 0 w 1491057"/>
                <a:gd name="connsiteY0" fmla="*/ 0 h 452539"/>
                <a:gd name="connsiteX1" fmla="*/ 1491057 w 1491057"/>
                <a:gd name="connsiteY1" fmla="*/ 0 h 452539"/>
                <a:gd name="connsiteX2" fmla="*/ 1491057 w 1491057"/>
                <a:gd name="connsiteY2" fmla="*/ 452539 h 452539"/>
                <a:gd name="connsiteX3" fmla="*/ 0 w 1491057"/>
                <a:gd name="connsiteY3" fmla="*/ 452539 h 452539"/>
                <a:gd name="connsiteX4" fmla="*/ 0 w 1491057"/>
                <a:gd name="connsiteY4" fmla="*/ 0 h 4525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1057" h="452539">
                  <a:moveTo>
                    <a:pt x="0" y="0"/>
                  </a:moveTo>
                  <a:lnTo>
                    <a:pt x="1491057" y="0"/>
                  </a:lnTo>
                  <a:lnTo>
                    <a:pt x="1491057" y="452539"/>
                  </a:lnTo>
                  <a:lnTo>
                    <a:pt x="0" y="452539"/>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101600" bIns="0" numCol="1" spcCol="1270" anchor="ctr" anchorCtr="0">
              <a:noAutofit/>
            </a:bodyPr>
            <a:lstStyle/>
            <a:p>
              <a:pPr marL="0" lvl="0" indent="0" algn="l" defTabSz="711200">
                <a:lnSpc>
                  <a:spcPct val="90000"/>
                </a:lnSpc>
                <a:spcBef>
                  <a:spcPct val="0"/>
                </a:spcBef>
                <a:spcAft>
                  <a:spcPct val="35000"/>
                </a:spcAft>
                <a:buNone/>
                <a:defRPr b="1"/>
              </a:pPr>
              <a:r>
                <a:rPr lang="en-US" sz="1600" kern="1200"/>
                <a:t>2023</a:t>
              </a:r>
            </a:p>
          </p:txBody>
        </p:sp>
        <p:sp>
          <p:nvSpPr>
            <p:cNvPr id="1024" name="Connecteur droit 1023">
              <a:extLst>
                <a:ext uri="{FF2B5EF4-FFF2-40B4-BE49-F238E27FC236}">
                  <a16:creationId xmlns:a16="http://schemas.microsoft.com/office/drawing/2014/main" id="{D2BE48E6-0409-FD13-B890-2EF01402B0CC}"/>
                </a:ext>
              </a:extLst>
            </p:cNvPr>
            <p:cNvSpPr/>
            <p:nvPr/>
          </p:nvSpPr>
          <p:spPr>
            <a:xfrm>
              <a:off x="9643603" y="4001294"/>
              <a:ext cx="0" cy="1287996"/>
            </a:xfrm>
            <a:prstGeom prst="line">
              <a:avLst/>
            </a:prstGeom>
            <a:noFill/>
            <a:ln w="12700" cap="flat" cmpd="sng" algn="ctr">
              <a:solidFill>
                <a:schemeClr val="accent5">
                  <a:hueOff val="-6758543"/>
                  <a:satOff val="-17419"/>
                  <a:lumOff val="-11765"/>
                  <a:alphaOff val="0"/>
                </a:schemeClr>
              </a:solidFill>
              <a:prstDash val="dash"/>
              <a:miter lim="800000"/>
            </a:ln>
            <a:effectLst/>
          </p:spPr>
          <p:style>
            <a:lnRef idx="1">
              <a:scrgbClr r="0" g="0" b="0"/>
            </a:lnRef>
            <a:fillRef idx="0">
              <a:scrgbClr r="0" g="0" b="0"/>
            </a:fillRef>
            <a:effectRef idx="0">
              <a:scrgbClr r="0" g="0" b="0"/>
            </a:effectRef>
            <a:fontRef idx="minor">
              <a:schemeClr val="tx1">
                <a:hueOff val="0"/>
                <a:satOff val="0"/>
                <a:lumOff val="0"/>
                <a:alphaOff val="0"/>
              </a:schemeClr>
            </a:fontRef>
          </p:style>
          <p:txBody>
            <a:bodyPr/>
            <a:lstStyle/>
            <a:p>
              <a:endParaRPr lang="fr-FR"/>
            </a:p>
          </p:txBody>
        </p:sp>
        <p:sp>
          <p:nvSpPr>
            <p:cNvPr id="1025" name="Ellipse 1024">
              <a:extLst>
                <a:ext uri="{FF2B5EF4-FFF2-40B4-BE49-F238E27FC236}">
                  <a16:creationId xmlns:a16="http://schemas.microsoft.com/office/drawing/2014/main" id="{0FB82235-B2E1-2DE0-561D-FD1FB503E26F}"/>
                </a:ext>
              </a:extLst>
            </p:cNvPr>
            <p:cNvSpPr/>
            <p:nvPr/>
          </p:nvSpPr>
          <p:spPr>
            <a:xfrm>
              <a:off x="9619465" y="3960565"/>
              <a:ext cx="76395" cy="81457"/>
            </a:xfrm>
            <a:prstGeom prst="ellipse">
              <a:avLst/>
            </a:prstGeom>
            <a:solidFill>
              <a:schemeClr val="accent5">
                <a:hueOff val="-6758543"/>
                <a:satOff val="-17419"/>
                <a:lumOff val="-11765"/>
                <a:alphaOff val="0"/>
              </a:schemeClr>
            </a:solidFill>
            <a:ln w="6350" cap="flat" cmpd="sng" algn="ctr">
              <a:solidFill>
                <a:schemeClr val="lt1">
                  <a:hueOff val="0"/>
                  <a:satOff val="0"/>
                  <a:lumOff val="0"/>
                  <a:alphaOff val="0"/>
                </a:schemeClr>
              </a:solidFill>
              <a:prstDash val="solid"/>
              <a:miter lim="800000"/>
            </a:ln>
            <a:effectLst/>
          </p:spPr>
          <p:style>
            <a:lnRef idx="2">
              <a:scrgbClr r="0" g="0" b="0"/>
            </a:lnRef>
            <a:fillRef idx="1">
              <a:scrgbClr r="0" g="0" b="0"/>
            </a:fillRef>
            <a:effectRef idx="0">
              <a:scrgbClr r="0" g="0" b="0"/>
            </a:effectRef>
            <a:fontRef idx="minor">
              <a:schemeClr val="lt1"/>
            </a:fontRef>
          </p:style>
          <p:txBody>
            <a:bodyPr/>
            <a:lstStyle/>
            <a:p>
              <a:endParaRPr lang="fr-FR"/>
            </a:p>
          </p:txBody>
        </p:sp>
      </p:grpSp>
    </p:spTree>
    <p:extLst>
      <p:ext uri="{BB962C8B-B14F-4D97-AF65-F5344CB8AC3E}">
        <p14:creationId xmlns:p14="http://schemas.microsoft.com/office/powerpoint/2010/main" val="1314522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DB9C33E7-9FDF-17CD-5C48-7615BDA7EB1B}"/>
              </a:ext>
            </a:extLst>
          </p:cNvPr>
          <p:cNvSpPr>
            <a:spLocks noGrp="1"/>
          </p:cNvSpPr>
          <p:nvPr>
            <p:ph type="title"/>
          </p:nvPr>
        </p:nvSpPr>
        <p:spPr>
          <a:xfrm>
            <a:off x="1046746" y="586822"/>
            <a:ext cx="3560252" cy="1645920"/>
          </a:xfrm>
        </p:spPr>
        <p:txBody>
          <a:bodyPr>
            <a:normAutofit/>
          </a:bodyPr>
          <a:lstStyle/>
          <a:p>
            <a:r>
              <a:rPr lang="fr-FR" sz="3200" dirty="0"/>
              <a:t>Le mécanisme d’attention</a:t>
            </a:r>
          </a:p>
        </p:txBody>
      </p:sp>
      <p:sp>
        <p:nvSpPr>
          <p:cNvPr id="13" name="Rectangle 12">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5" name="Rectangle 14">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Espace réservé du contenu 2">
            <a:extLst>
              <a:ext uri="{FF2B5EF4-FFF2-40B4-BE49-F238E27FC236}">
                <a16:creationId xmlns:a16="http://schemas.microsoft.com/office/drawing/2014/main" id="{5D641E3D-9E84-ADEC-1E95-13840E0ADD11}"/>
              </a:ext>
            </a:extLst>
          </p:cNvPr>
          <p:cNvSpPr>
            <a:spLocks noGrp="1"/>
          </p:cNvSpPr>
          <p:nvPr>
            <p:ph idx="1"/>
          </p:nvPr>
        </p:nvSpPr>
        <p:spPr>
          <a:xfrm>
            <a:off x="5351164" y="586822"/>
            <a:ext cx="6002636" cy="1645920"/>
          </a:xfrm>
        </p:spPr>
        <p:txBody>
          <a:bodyPr anchor="ctr">
            <a:normAutofit/>
          </a:bodyPr>
          <a:lstStyle/>
          <a:p>
            <a:r>
              <a:rPr lang="fr-FR" sz="1800" dirty="0"/>
              <a:t>Source : </a:t>
            </a:r>
            <a:r>
              <a:rPr lang="fr-FR" sz="1800" dirty="0">
                <a:hlinkClick r:id="rId2"/>
              </a:rPr>
              <a:t>https://www.youtube.com/watch?v=fjJOgb-E41w</a:t>
            </a:r>
            <a:endParaRPr lang="fr-FR" sz="1800" dirty="0"/>
          </a:p>
          <a:p>
            <a:r>
              <a:rPr lang="fr-FR" sz="1800" dirty="0"/>
              <a:t>Traduction de la phrase </a:t>
            </a:r>
            <a:r>
              <a:rPr lang="fr-FR" sz="1800" dirty="0" err="1"/>
              <a:t>anglaise:</a:t>
            </a:r>
            <a:r>
              <a:rPr lang="fr-FR" sz="1800" b="1" dirty="0" err="1"/>
              <a:t>The</a:t>
            </a:r>
            <a:r>
              <a:rPr lang="fr-FR" sz="1800" b="1" dirty="0"/>
              <a:t> cat </a:t>
            </a:r>
            <a:r>
              <a:rPr lang="fr-FR" sz="1800" b="1" dirty="0" err="1"/>
              <a:t>ate</a:t>
            </a:r>
            <a:r>
              <a:rPr lang="fr-FR" sz="1800" b="1" dirty="0"/>
              <a:t> the mouse</a:t>
            </a:r>
          </a:p>
          <a:p>
            <a:r>
              <a:rPr lang="fr-FR" sz="1800" dirty="0"/>
              <a:t>Encoder-</a:t>
            </a:r>
            <a:r>
              <a:rPr lang="fr-FR" sz="1800" dirty="0" err="1"/>
              <a:t>Decoder</a:t>
            </a:r>
            <a:r>
              <a:rPr lang="fr-FR" sz="1800" dirty="0"/>
              <a:t>: un mot à la fois</a:t>
            </a:r>
          </a:p>
          <a:p>
            <a:pPr marL="0" indent="0">
              <a:buNone/>
            </a:pPr>
            <a:endParaRPr lang="fr-FR" sz="1800" dirty="0"/>
          </a:p>
          <a:p>
            <a:pPr marL="0" indent="0">
              <a:buNone/>
            </a:pPr>
            <a:endParaRPr lang="fr-FR" sz="1800" dirty="0"/>
          </a:p>
        </p:txBody>
      </p:sp>
      <p:pic>
        <p:nvPicPr>
          <p:cNvPr id="4" name="Image 3">
            <a:extLst>
              <a:ext uri="{FF2B5EF4-FFF2-40B4-BE49-F238E27FC236}">
                <a16:creationId xmlns:a16="http://schemas.microsoft.com/office/drawing/2014/main" id="{1563BD13-60A2-D565-7EDC-DD7F3E0C18D9}"/>
              </a:ext>
            </a:extLst>
          </p:cNvPr>
          <p:cNvPicPr>
            <a:picLocks noChangeAspect="1"/>
          </p:cNvPicPr>
          <p:nvPr/>
        </p:nvPicPr>
        <p:blipFill>
          <a:blip r:embed="rId3"/>
          <a:stretch>
            <a:fillRect/>
          </a:stretch>
        </p:blipFill>
        <p:spPr>
          <a:xfrm>
            <a:off x="566014" y="2734056"/>
            <a:ext cx="11148363" cy="3483864"/>
          </a:xfrm>
          <a:prstGeom prst="rect">
            <a:avLst/>
          </a:prstGeom>
        </p:spPr>
      </p:pic>
    </p:spTree>
    <p:extLst>
      <p:ext uri="{BB962C8B-B14F-4D97-AF65-F5344CB8AC3E}">
        <p14:creationId xmlns:p14="http://schemas.microsoft.com/office/powerpoint/2010/main" val="857251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4" name="Arc 23">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re 1">
            <a:extLst>
              <a:ext uri="{FF2B5EF4-FFF2-40B4-BE49-F238E27FC236}">
                <a16:creationId xmlns:a16="http://schemas.microsoft.com/office/drawing/2014/main" id="{60FC3B93-47DD-3ED0-B4F0-C27B3A1B602D}"/>
              </a:ext>
            </a:extLst>
          </p:cNvPr>
          <p:cNvSpPr>
            <a:spLocks noGrp="1"/>
          </p:cNvSpPr>
          <p:nvPr>
            <p:ph type="title"/>
          </p:nvPr>
        </p:nvSpPr>
        <p:spPr>
          <a:xfrm>
            <a:off x="5894962" y="479493"/>
            <a:ext cx="5458838" cy="1325563"/>
          </a:xfrm>
        </p:spPr>
        <p:txBody>
          <a:bodyPr>
            <a:normAutofit/>
          </a:bodyPr>
          <a:lstStyle/>
          <a:p>
            <a:r>
              <a:rPr lang="fr-FR"/>
              <a:t>Le mécanisme d’attention</a:t>
            </a:r>
          </a:p>
        </p:txBody>
      </p:sp>
      <p:sp>
        <p:nvSpPr>
          <p:cNvPr id="26" name="Freeform: Shape 25">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Espace réservé du contenu 3">
            <a:extLst>
              <a:ext uri="{FF2B5EF4-FFF2-40B4-BE49-F238E27FC236}">
                <a16:creationId xmlns:a16="http://schemas.microsoft.com/office/drawing/2014/main" id="{577B3ED2-2B68-3F8B-060B-BA2233F16D47}"/>
              </a:ext>
            </a:extLst>
          </p:cNvPr>
          <p:cNvPicPr>
            <a:picLocks noChangeAspect="1"/>
          </p:cNvPicPr>
          <p:nvPr/>
        </p:nvPicPr>
        <p:blipFill>
          <a:blip r:embed="rId2"/>
          <a:stretch>
            <a:fillRect/>
          </a:stretch>
        </p:blipFill>
        <p:spPr>
          <a:xfrm>
            <a:off x="703182" y="2131868"/>
            <a:ext cx="4777381" cy="2424519"/>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8" name="Content Placeholder 7">
            <a:extLst>
              <a:ext uri="{FF2B5EF4-FFF2-40B4-BE49-F238E27FC236}">
                <a16:creationId xmlns:a16="http://schemas.microsoft.com/office/drawing/2014/main" id="{B7ABF48D-3C72-0E9E-05B5-6DC5BD9ACE30}"/>
              </a:ext>
            </a:extLst>
          </p:cNvPr>
          <p:cNvSpPr>
            <a:spLocks noGrp="1"/>
          </p:cNvSpPr>
          <p:nvPr>
            <p:ph idx="1"/>
          </p:nvPr>
        </p:nvSpPr>
        <p:spPr>
          <a:xfrm>
            <a:off x="5894962" y="1984443"/>
            <a:ext cx="5458838" cy="4192520"/>
          </a:xfrm>
        </p:spPr>
        <p:txBody>
          <a:bodyPr>
            <a:normAutofit/>
          </a:bodyPr>
          <a:lstStyle/>
          <a:p>
            <a:r>
              <a:rPr lang="en-US" dirty="0"/>
              <a:t>Encoder-Decoder </a:t>
            </a:r>
            <a:r>
              <a:rPr lang="en-US" dirty="0" err="1"/>
              <a:t>traduction</a:t>
            </a:r>
            <a:r>
              <a:rPr lang="en-US" dirty="0"/>
              <a:t>: Noir chat a mange la </a:t>
            </a:r>
            <a:r>
              <a:rPr lang="en-US" dirty="0" err="1"/>
              <a:t>souris</a:t>
            </a:r>
            <a:r>
              <a:rPr lang="en-US" dirty="0"/>
              <a:t>.</a:t>
            </a:r>
          </a:p>
          <a:p>
            <a:pPr marL="0" indent="0">
              <a:buNone/>
            </a:pPr>
            <a:endParaRPr lang="en-US" dirty="0"/>
          </a:p>
          <a:p>
            <a:r>
              <a:rPr lang="en-US" dirty="0"/>
              <a:t>Comment faire </a:t>
            </a:r>
            <a:r>
              <a:rPr lang="en-US" dirty="0" err="1"/>
              <a:t>en</a:t>
            </a:r>
            <a:r>
              <a:rPr lang="en-US" dirty="0"/>
              <a:t> </a:t>
            </a:r>
            <a:r>
              <a:rPr lang="en-US" dirty="0" err="1"/>
              <a:t>sorte</a:t>
            </a:r>
            <a:r>
              <a:rPr lang="en-US" dirty="0"/>
              <a:t> que </a:t>
            </a:r>
            <a:r>
              <a:rPr lang="en-US" dirty="0" err="1"/>
              <a:t>l’algorithme</a:t>
            </a:r>
            <a:r>
              <a:rPr lang="en-US" dirty="0"/>
              <a:t> </a:t>
            </a:r>
            <a:r>
              <a:rPr lang="en-US" dirty="0" err="1"/>
              <a:t>comprenne</a:t>
            </a:r>
            <a:r>
              <a:rPr lang="en-US" dirty="0"/>
              <a:t> que le mot Chat </a:t>
            </a:r>
            <a:r>
              <a:rPr lang="en-US" dirty="0" err="1"/>
              <a:t>est</a:t>
            </a:r>
            <a:r>
              <a:rPr lang="en-US" dirty="0"/>
              <a:t> le plus important?</a:t>
            </a:r>
          </a:p>
        </p:txBody>
      </p:sp>
    </p:spTree>
    <p:extLst>
      <p:ext uri="{BB962C8B-B14F-4D97-AF65-F5344CB8AC3E}">
        <p14:creationId xmlns:p14="http://schemas.microsoft.com/office/powerpoint/2010/main" val="2408286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D016C3-8C2E-8766-8B7B-D50831648063}"/>
              </a:ext>
            </a:extLst>
          </p:cNvPr>
          <p:cNvSpPr>
            <a:spLocks noGrp="1"/>
          </p:cNvSpPr>
          <p:nvPr>
            <p:ph type="title"/>
          </p:nvPr>
        </p:nvSpPr>
        <p:spPr/>
        <p:txBody>
          <a:bodyPr/>
          <a:lstStyle/>
          <a:p>
            <a:r>
              <a:rPr lang="fr-FR" sz="4400" dirty="0"/>
              <a:t>Le mécanisme d’attention</a:t>
            </a:r>
            <a:endParaRPr lang="fr-FR" dirty="0"/>
          </a:p>
        </p:txBody>
      </p:sp>
      <p:pic>
        <p:nvPicPr>
          <p:cNvPr id="4" name="Espace réservé du contenu 3">
            <a:extLst>
              <a:ext uri="{FF2B5EF4-FFF2-40B4-BE49-F238E27FC236}">
                <a16:creationId xmlns:a16="http://schemas.microsoft.com/office/drawing/2014/main" id="{FC131BCB-E3F7-F101-2828-501D47F11393}"/>
              </a:ext>
            </a:extLst>
          </p:cNvPr>
          <p:cNvPicPr>
            <a:picLocks noGrp="1" noChangeAspect="1"/>
          </p:cNvPicPr>
          <p:nvPr>
            <p:ph idx="1"/>
          </p:nvPr>
        </p:nvPicPr>
        <p:blipFill>
          <a:blip r:embed="rId2"/>
          <a:stretch>
            <a:fillRect/>
          </a:stretch>
        </p:blipFill>
        <p:spPr>
          <a:xfrm>
            <a:off x="1085850" y="2413794"/>
            <a:ext cx="10020300" cy="3175000"/>
          </a:xfrm>
          <a:prstGeom prst="rect">
            <a:avLst/>
          </a:prstGeom>
        </p:spPr>
      </p:pic>
    </p:spTree>
    <p:extLst>
      <p:ext uri="{BB962C8B-B14F-4D97-AF65-F5344CB8AC3E}">
        <p14:creationId xmlns:p14="http://schemas.microsoft.com/office/powerpoint/2010/main" val="4206154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4B24C7E-2D5E-4C4E-9CD5-D61F243C9D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99072643-A0EC-42FB-B66A-24C0E6FFDC9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 y="1846371"/>
            <a:ext cx="12048829" cy="3165257"/>
            <a:chOff x="143163" y="5763486"/>
            <a:chExt cx="12048829" cy="739555"/>
          </a:xfrm>
        </p:grpSpPr>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45065" y="5763486"/>
              <a:ext cx="11546927"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5FB1B595-4E0E-4913-822E-EB9B401637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434108" y="5763486"/>
              <a:ext cx="1" cy="739555"/>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5" name="Rectangle 14">
            <a:extLst>
              <a:ext uri="{FF2B5EF4-FFF2-40B4-BE49-F238E27FC236}">
                <a16:creationId xmlns:a16="http://schemas.microsoft.com/office/drawing/2014/main" id="{3C48EA58-53D6-4E4A-9BDB-087D34617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0752" y="389517"/>
            <a:ext cx="6686629" cy="60586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FC0D5F14-72B5-6757-C0AE-B07CCC74CB1E}"/>
              </a:ext>
            </a:extLst>
          </p:cNvPr>
          <p:cNvSpPr>
            <a:spLocks noGrp="1"/>
          </p:cNvSpPr>
          <p:nvPr>
            <p:ph type="title"/>
          </p:nvPr>
        </p:nvSpPr>
        <p:spPr>
          <a:xfrm>
            <a:off x="955964" y="968432"/>
            <a:ext cx="5597236" cy="4921136"/>
          </a:xfrm>
        </p:spPr>
        <p:txBody>
          <a:bodyPr vert="horz" lIns="91440" tIns="45720" rIns="91440" bIns="45720" rtlCol="0" anchor="ctr">
            <a:normAutofit/>
          </a:bodyPr>
          <a:lstStyle/>
          <a:p>
            <a:r>
              <a:rPr lang="en-US" sz="6000" kern="1200" dirty="0" err="1">
                <a:solidFill>
                  <a:schemeClr val="tx1"/>
                </a:solidFill>
                <a:latin typeface="+mj-lt"/>
                <a:ea typeface="+mj-ea"/>
                <a:cs typeface="+mj-cs"/>
              </a:rPr>
              <a:t>Qu’est-ce</a:t>
            </a:r>
            <a:r>
              <a:rPr lang="en-US" sz="6000" kern="1200" dirty="0">
                <a:solidFill>
                  <a:schemeClr val="tx1"/>
                </a:solidFill>
                <a:latin typeface="+mj-lt"/>
                <a:ea typeface="+mj-ea"/>
                <a:cs typeface="+mj-cs"/>
              </a:rPr>
              <a:t> que le </a:t>
            </a:r>
            <a:r>
              <a:rPr lang="en-US" sz="6000" kern="1200" dirty="0" err="1">
                <a:solidFill>
                  <a:schemeClr val="tx1"/>
                </a:solidFill>
                <a:latin typeface="+mj-lt"/>
                <a:ea typeface="+mj-ea"/>
                <a:cs typeface="+mj-cs"/>
              </a:rPr>
              <a:t>mécanisme</a:t>
            </a:r>
            <a:r>
              <a:rPr lang="en-US" sz="6000" kern="1200" dirty="0">
                <a:solidFill>
                  <a:schemeClr val="tx1"/>
                </a:solidFill>
                <a:latin typeface="+mj-lt"/>
                <a:ea typeface="+mj-ea"/>
                <a:cs typeface="+mj-cs"/>
              </a:rPr>
              <a:t> </a:t>
            </a:r>
            <a:r>
              <a:rPr lang="en-US" sz="6000" kern="1200" dirty="0" err="1">
                <a:solidFill>
                  <a:schemeClr val="tx1"/>
                </a:solidFill>
                <a:latin typeface="+mj-lt"/>
                <a:ea typeface="+mj-ea"/>
                <a:cs typeface="+mj-cs"/>
              </a:rPr>
              <a:t>d’attention</a:t>
            </a:r>
            <a:r>
              <a:rPr lang="en-US" sz="6000" kern="1200" dirty="0">
                <a:solidFill>
                  <a:schemeClr val="tx1"/>
                </a:solidFill>
                <a:latin typeface="+mj-lt"/>
                <a:ea typeface="+mj-ea"/>
                <a:cs typeface="+mj-cs"/>
              </a:rPr>
              <a:t>?</a:t>
            </a:r>
          </a:p>
        </p:txBody>
      </p:sp>
    </p:spTree>
    <p:extLst>
      <p:ext uri="{BB962C8B-B14F-4D97-AF65-F5344CB8AC3E}">
        <p14:creationId xmlns:p14="http://schemas.microsoft.com/office/powerpoint/2010/main" val="467184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47C2B807-E74C-3C8F-7B84-F60530226920}"/>
              </a:ext>
            </a:extLst>
          </p:cNvPr>
          <p:cNvSpPr>
            <a:spLocks noGrp="1"/>
          </p:cNvSpPr>
          <p:nvPr>
            <p:ph type="title"/>
          </p:nvPr>
        </p:nvSpPr>
        <p:spPr>
          <a:xfrm>
            <a:off x="6657715" y="467271"/>
            <a:ext cx="4195674" cy="2052522"/>
          </a:xfrm>
        </p:spPr>
        <p:txBody>
          <a:bodyPr anchor="b">
            <a:normAutofit/>
          </a:bodyPr>
          <a:lstStyle/>
          <a:p>
            <a:r>
              <a:rPr lang="fr-FR" sz="5600"/>
              <a:t>Mécanisme d’attention</a:t>
            </a:r>
          </a:p>
        </p:txBody>
      </p:sp>
      <p:sp>
        <p:nvSpPr>
          <p:cNvPr id="17" name="Oval 16">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2965"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5614C7C0-FA1D-4105-8345-1DF76F9870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2753" y="703679"/>
            <a:ext cx="753718" cy="1016562"/>
            <a:chOff x="422753" y="703679"/>
            <a:chExt cx="753718" cy="1016562"/>
          </a:xfrm>
        </p:grpSpPr>
        <p:sp>
          <p:nvSpPr>
            <p:cNvPr id="20"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956" y="703679"/>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1"/>
            </a:solidFill>
            <a:ln w="776" cap="flat">
              <a:noFill/>
              <a:prstDash val="solid"/>
              <a:miter/>
            </a:ln>
          </p:spPr>
          <p:txBody>
            <a:bodyPr rtlCol="0" anchor="ctr"/>
            <a:lstStyle/>
            <a:p>
              <a:endParaRPr lang="en-US"/>
            </a:p>
          </p:txBody>
        </p:sp>
        <p:sp>
          <p:nvSpPr>
            <p:cNvPr id="21"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2753" y="1562696"/>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1"/>
            </a:solidFill>
            <a:ln w="751" cap="flat">
              <a:noFill/>
              <a:prstDash val="solid"/>
              <a:miter/>
            </a:ln>
          </p:spPr>
          <p:txBody>
            <a:bodyPr rtlCol="0" anchor="ctr"/>
            <a:lstStyle/>
            <a:p>
              <a:endParaRPr lang="en-US"/>
            </a:p>
          </p:txBody>
        </p:sp>
      </p:grpSp>
      <p:pic>
        <p:nvPicPr>
          <p:cNvPr id="7" name="Graphic 6" descr="User Network">
            <a:extLst>
              <a:ext uri="{FF2B5EF4-FFF2-40B4-BE49-F238E27FC236}">
                <a16:creationId xmlns:a16="http://schemas.microsoft.com/office/drawing/2014/main" id="{00B33F49-A538-C36F-56CA-45408FC9631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17770" y="1448957"/>
            <a:ext cx="3952579" cy="3952579"/>
          </a:xfrm>
          <a:prstGeom prst="rect">
            <a:avLst/>
          </a:prstGeom>
        </p:spPr>
      </p:pic>
      <p:sp>
        <p:nvSpPr>
          <p:cNvPr id="3" name="Espace réservé du contenu 2">
            <a:extLst>
              <a:ext uri="{FF2B5EF4-FFF2-40B4-BE49-F238E27FC236}">
                <a16:creationId xmlns:a16="http://schemas.microsoft.com/office/drawing/2014/main" id="{3A7219B7-8945-C4C2-DF6F-CB856485E42D}"/>
              </a:ext>
            </a:extLst>
          </p:cNvPr>
          <p:cNvSpPr>
            <a:spLocks noGrp="1"/>
          </p:cNvSpPr>
          <p:nvPr>
            <p:ph idx="1"/>
          </p:nvPr>
        </p:nvSpPr>
        <p:spPr>
          <a:xfrm>
            <a:off x="6695359" y="2990818"/>
            <a:ext cx="4158031" cy="2913872"/>
          </a:xfrm>
        </p:spPr>
        <p:txBody>
          <a:bodyPr anchor="t">
            <a:normAutofit/>
          </a:bodyPr>
          <a:lstStyle/>
          <a:p>
            <a:pPr marL="0" indent="0">
              <a:buNone/>
            </a:pPr>
            <a:r>
              <a:rPr lang="fr-FR" b="0" i="0" dirty="0">
                <a:solidFill>
                  <a:schemeClr val="tx1">
                    <a:alpha val="80000"/>
                  </a:schemeClr>
                </a:solidFill>
                <a:effectLst/>
                <a:latin typeface="Calibri" panose="020F0502020204030204" pitchFamily="34" charset="0"/>
                <a:cs typeface="Calibri" panose="020F0502020204030204" pitchFamily="34" charset="0"/>
              </a:rPr>
              <a:t>Le mécanisme d'attention est une technique permettant aux réseaux de neurones de </a:t>
            </a:r>
            <a:r>
              <a:rPr lang="fr-FR" b="1" i="0" dirty="0">
                <a:solidFill>
                  <a:schemeClr val="tx1">
                    <a:alpha val="80000"/>
                  </a:schemeClr>
                </a:solidFill>
                <a:effectLst/>
                <a:latin typeface="Calibri" panose="020F0502020204030204" pitchFamily="34" charset="0"/>
                <a:cs typeface="Calibri" panose="020F0502020204030204" pitchFamily="34" charset="0"/>
              </a:rPr>
              <a:t>se concentrer sur une partie spécifique </a:t>
            </a:r>
            <a:r>
              <a:rPr lang="fr-FR" b="0" i="0" dirty="0">
                <a:solidFill>
                  <a:schemeClr val="tx1">
                    <a:alpha val="80000"/>
                  </a:schemeClr>
                </a:solidFill>
                <a:effectLst/>
                <a:latin typeface="Calibri" panose="020F0502020204030204" pitchFamily="34" charset="0"/>
                <a:cs typeface="Calibri" panose="020F0502020204030204" pitchFamily="34" charset="0"/>
              </a:rPr>
              <a:t>de la séquence d'entrée</a:t>
            </a:r>
            <a:endParaRPr lang="fr-FR" dirty="0">
              <a:solidFill>
                <a:schemeClr val="tx1">
                  <a:alpha val="80000"/>
                </a:schemeClr>
              </a:solidFill>
              <a:latin typeface="Calibri" panose="020F0502020204030204" pitchFamily="34" charset="0"/>
              <a:cs typeface="Calibri" panose="020F0502020204030204" pitchFamily="34" charset="0"/>
            </a:endParaRPr>
          </a:p>
        </p:txBody>
      </p:sp>
      <p:sp>
        <p:nvSpPr>
          <p:cNvPr id="23"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54149" y="5775082"/>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1"/>
          </a:solidFill>
          <a:ln w="516" cap="flat">
            <a:noFill/>
            <a:prstDash val="solid"/>
            <a:miter/>
          </a:ln>
        </p:spPr>
        <p:txBody>
          <a:bodyPr rtlCol="0" anchor="ctr"/>
          <a:lstStyle/>
          <a:p>
            <a:endParaRPr lang="en-US"/>
          </a:p>
        </p:txBody>
      </p:sp>
      <p:cxnSp>
        <p:nvCxnSpPr>
          <p:cNvPr id="25" name="Straight Connector 24">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8759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23B53EB5-2A4D-EF0D-97A6-DD320962CFAA}"/>
              </a:ext>
            </a:extLst>
          </p:cNvPr>
          <p:cNvSpPr>
            <a:spLocks noGrp="1"/>
          </p:cNvSpPr>
          <p:nvPr>
            <p:ph type="title"/>
          </p:nvPr>
        </p:nvSpPr>
        <p:spPr>
          <a:xfrm>
            <a:off x="630936" y="502920"/>
            <a:ext cx="3419856" cy="1463040"/>
          </a:xfrm>
        </p:spPr>
        <p:txBody>
          <a:bodyPr anchor="ctr">
            <a:normAutofit/>
          </a:bodyPr>
          <a:lstStyle/>
          <a:p>
            <a:r>
              <a:rPr lang="fr-FR" sz="3000"/>
              <a:t>Comparaison approche traditionnelle</a:t>
            </a:r>
          </a:p>
        </p:txBody>
      </p:sp>
      <p:sp>
        <p:nvSpPr>
          <p:cNvPr id="14"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Espace réservé du contenu 5">
            <a:extLst>
              <a:ext uri="{FF2B5EF4-FFF2-40B4-BE49-F238E27FC236}">
                <a16:creationId xmlns:a16="http://schemas.microsoft.com/office/drawing/2014/main" id="{B9418C59-FDCB-FC0D-7C58-FB3F5CDA1B16}"/>
              </a:ext>
            </a:extLst>
          </p:cNvPr>
          <p:cNvSpPr>
            <a:spLocks noGrp="1"/>
          </p:cNvSpPr>
          <p:nvPr>
            <p:ph idx="1"/>
          </p:nvPr>
        </p:nvSpPr>
        <p:spPr>
          <a:xfrm>
            <a:off x="4654295" y="502920"/>
            <a:ext cx="6894576" cy="1463040"/>
          </a:xfrm>
        </p:spPr>
        <p:txBody>
          <a:bodyPr anchor="ctr">
            <a:normAutofit/>
          </a:bodyPr>
          <a:lstStyle/>
          <a:p>
            <a:pPr marL="0" indent="0">
              <a:buNone/>
            </a:pPr>
            <a:r>
              <a:rPr lang="fr-FR" sz="2200" dirty="0"/>
              <a:t>Approche RNN traditionnelle: Construit une couche cachée qui est une représentation complète des données initiales.</a:t>
            </a:r>
          </a:p>
          <a:p>
            <a:pPr marL="0" indent="0">
              <a:buNone/>
            </a:pPr>
            <a:r>
              <a:rPr lang="fr-FR" sz="2200" dirty="0"/>
              <a:t>L’encodeur reçoit la couche cachée </a:t>
            </a:r>
          </a:p>
        </p:txBody>
      </p:sp>
      <p:pic>
        <p:nvPicPr>
          <p:cNvPr id="7" name="Espace réservé du contenu 3">
            <a:extLst>
              <a:ext uri="{FF2B5EF4-FFF2-40B4-BE49-F238E27FC236}">
                <a16:creationId xmlns:a16="http://schemas.microsoft.com/office/drawing/2014/main" id="{80913171-0285-65B9-E43E-D220D7B81915}"/>
              </a:ext>
            </a:extLst>
          </p:cNvPr>
          <p:cNvPicPr>
            <a:picLocks noChangeAspect="1"/>
          </p:cNvPicPr>
          <p:nvPr/>
        </p:nvPicPr>
        <p:blipFill>
          <a:blip r:embed="rId2"/>
          <a:stretch>
            <a:fillRect/>
          </a:stretch>
        </p:blipFill>
        <p:spPr>
          <a:xfrm>
            <a:off x="947886" y="2290936"/>
            <a:ext cx="10284035" cy="3959352"/>
          </a:xfrm>
          <a:prstGeom prst="rect">
            <a:avLst/>
          </a:prstGeom>
        </p:spPr>
      </p:pic>
    </p:spTree>
    <p:extLst>
      <p:ext uri="{BB962C8B-B14F-4D97-AF65-F5344CB8AC3E}">
        <p14:creationId xmlns:p14="http://schemas.microsoft.com/office/powerpoint/2010/main" val="1029215036"/>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244</TotalTime>
  <Words>554</Words>
  <Application>Microsoft Macintosh PowerPoint</Application>
  <PresentationFormat>Grand écran</PresentationFormat>
  <Paragraphs>69</Paragraphs>
  <Slides>14</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14</vt:i4>
      </vt:variant>
    </vt:vector>
  </HeadingPairs>
  <TitlesOfParts>
    <vt:vector size="20" baseType="lpstr">
      <vt:lpstr>Arial</vt:lpstr>
      <vt:lpstr>Calibri</vt:lpstr>
      <vt:lpstr>Calibri Light</vt:lpstr>
      <vt:lpstr>Söhne</vt:lpstr>
      <vt:lpstr>Wingdings</vt:lpstr>
      <vt:lpstr>Thème Office</vt:lpstr>
      <vt:lpstr>À la découverte des Transformers</vt:lpstr>
      <vt:lpstr>Objectifs</vt:lpstr>
      <vt:lpstr>Historique et contexte</vt:lpstr>
      <vt:lpstr>Le mécanisme d’attention</vt:lpstr>
      <vt:lpstr>Le mécanisme d’attention</vt:lpstr>
      <vt:lpstr>Le mécanisme d’attention</vt:lpstr>
      <vt:lpstr>Qu’est-ce que le mécanisme d’attention?</vt:lpstr>
      <vt:lpstr>Mécanisme d’attention</vt:lpstr>
      <vt:lpstr>Comparaison approche traditionnelle</vt:lpstr>
      <vt:lpstr>Mécanisme d’attention</vt:lpstr>
      <vt:lpstr>Fonctionnement du mécanisme d’attention</vt:lpstr>
      <vt:lpstr>Attention</vt:lpstr>
      <vt:lpstr>Multi-Head Attention: Transformes</vt:lpstr>
      <vt:lpstr>Architecture des Transformers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À la découverte des Transformers</dc:title>
  <dc:creator>Natacha NJONGWA</dc:creator>
  <cp:lastModifiedBy>Natacha NJONGWA</cp:lastModifiedBy>
  <cp:revision>1</cp:revision>
  <dcterms:created xsi:type="dcterms:W3CDTF">2023-10-22T14:52:00Z</dcterms:created>
  <dcterms:modified xsi:type="dcterms:W3CDTF">2023-10-22T18:56:02Z</dcterms:modified>
</cp:coreProperties>
</file>