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30"/>
    <p:restoredTop sz="94609"/>
  </p:normalViewPr>
  <p:slideViewPr>
    <p:cSldViewPr snapToGrid="0">
      <p:cViewPr varScale="1">
        <p:scale>
          <a:sx n="139" d="100"/>
          <a:sy n="139" d="100"/>
        </p:scale>
        <p:origin x="184"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72D1E-523D-495A-B4D6-D838C457C623}"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07F559DE-2B1F-46C3-BE8F-AD41DE97E043}">
      <dgm:prSet/>
      <dgm:spPr/>
      <dgm:t>
        <a:bodyPr/>
        <a:lstStyle/>
        <a:p>
          <a:pPr>
            <a:lnSpc>
              <a:spcPct val="100000"/>
            </a:lnSpc>
          </a:pPr>
          <a:r>
            <a:rPr lang="fr-FR" b="1" i="0" dirty="0"/>
            <a:t>Disparition du gradient </a:t>
          </a:r>
          <a:r>
            <a:rPr lang="fr-FR" b="0" i="0" dirty="0"/>
            <a:t>(</a:t>
          </a:r>
          <a:r>
            <a:rPr lang="fr-FR" b="0" i="0" dirty="0" err="1"/>
            <a:t>Vanishing</a:t>
          </a:r>
          <a:r>
            <a:rPr lang="fr-FR" b="0" i="0" dirty="0"/>
            <a:t> gradient </a:t>
          </a:r>
          <a:r>
            <a:rPr lang="fr-FR" b="0" i="0" dirty="0" err="1"/>
            <a:t>problem</a:t>
          </a:r>
          <a:r>
            <a:rPr lang="fr-FR" b="0" i="0" dirty="0"/>
            <a:t>) : lors de la rétropropagation, les gradients peuvent devenir extrêmement petits ou extrêmement grands, ce qui rend le réseau instable. </a:t>
          </a:r>
          <a:endParaRPr lang="en-US" dirty="0"/>
        </a:p>
      </dgm:t>
    </dgm:pt>
    <dgm:pt modelId="{AB8539C8-FF78-4591-8AB4-BA6D8D5256D4}" type="parTrans" cxnId="{984310F6-A692-448C-8ED8-BA105E509313}">
      <dgm:prSet/>
      <dgm:spPr/>
      <dgm:t>
        <a:bodyPr/>
        <a:lstStyle/>
        <a:p>
          <a:endParaRPr lang="en-US"/>
        </a:p>
      </dgm:t>
    </dgm:pt>
    <dgm:pt modelId="{C5A0B521-D2E9-4708-A9EF-6F430DA24A5C}" type="sibTrans" cxnId="{984310F6-A692-448C-8ED8-BA105E509313}">
      <dgm:prSet/>
      <dgm:spPr/>
      <dgm:t>
        <a:bodyPr/>
        <a:lstStyle/>
        <a:p>
          <a:pPr>
            <a:lnSpc>
              <a:spcPct val="100000"/>
            </a:lnSpc>
          </a:pPr>
          <a:endParaRPr lang="en-US"/>
        </a:p>
      </dgm:t>
    </dgm:pt>
    <dgm:pt modelId="{14D697B3-B85B-4599-BCC3-C02DFB49E8C9}">
      <dgm:prSet/>
      <dgm:spPr/>
      <dgm:t>
        <a:bodyPr/>
        <a:lstStyle/>
        <a:p>
          <a:pPr>
            <a:lnSpc>
              <a:spcPct val="100000"/>
            </a:lnSpc>
          </a:pPr>
          <a:r>
            <a:rPr lang="fr-FR" b="0" i="0" dirty="0"/>
            <a:t>Difficulté à capturer les dépendances à long terme.</a:t>
          </a:r>
          <a:endParaRPr lang="en-US" dirty="0"/>
        </a:p>
      </dgm:t>
    </dgm:pt>
    <dgm:pt modelId="{1AC024D5-3160-4A9F-9877-F54FB4CD8831}" type="parTrans" cxnId="{A8910AD6-3B85-4765-8F3D-CF5C3273E87D}">
      <dgm:prSet/>
      <dgm:spPr/>
      <dgm:t>
        <a:bodyPr/>
        <a:lstStyle/>
        <a:p>
          <a:endParaRPr lang="en-US"/>
        </a:p>
      </dgm:t>
    </dgm:pt>
    <dgm:pt modelId="{17BD6668-37B9-4E39-B073-C22E314E76AB}" type="sibTrans" cxnId="{A8910AD6-3B85-4765-8F3D-CF5C3273E87D}">
      <dgm:prSet/>
      <dgm:spPr/>
      <dgm:t>
        <a:bodyPr/>
        <a:lstStyle/>
        <a:p>
          <a:pPr>
            <a:lnSpc>
              <a:spcPct val="100000"/>
            </a:lnSpc>
          </a:pPr>
          <a:endParaRPr lang="en-US"/>
        </a:p>
      </dgm:t>
    </dgm:pt>
    <dgm:pt modelId="{64BC37C8-E37C-42EC-9090-A5D46C84FAF2}">
      <dgm:prSet/>
      <dgm:spPr/>
      <dgm:t>
        <a:bodyPr/>
        <a:lstStyle/>
        <a:p>
          <a:pPr>
            <a:lnSpc>
              <a:spcPct val="100000"/>
            </a:lnSpc>
          </a:pPr>
          <a:r>
            <a:rPr lang="fr-FR" b="0" i="0"/>
            <a:t>Entraînement lent</a:t>
          </a:r>
          <a:endParaRPr lang="en-US"/>
        </a:p>
      </dgm:t>
    </dgm:pt>
    <dgm:pt modelId="{BB476822-58D3-4793-BA39-59AC14CFAD20}" type="parTrans" cxnId="{D4627615-050B-43E9-8B2F-EA66D0BEAE87}">
      <dgm:prSet/>
      <dgm:spPr/>
      <dgm:t>
        <a:bodyPr/>
        <a:lstStyle/>
        <a:p>
          <a:endParaRPr lang="en-US"/>
        </a:p>
      </dgm:t>
    </dgm:pt>
    <dgm:pt modelId="{3F9FC8E5-9006-40B4-A4CB-20408C5B4900}" type="sibTrans" cxnId="{D4627615-050B-43E9-8B2F-EA66D0BEAE87}">
      <dgm:prSet/>
      <dgm:spPr/>
      <dgm:t>
        <a:bodyPr/>
        <a:lstStyle/>
        <a:p>
          <a:endParaRPr lang="en-US"/>
        </a:p>
      </dgm:t>
    </dgm:pt>
    <dgm:pt modelId="{49F38995-ADA0-4747-8232-5CE70D4B1660}" type="pres">
      <dgm:prSet presAssocID="{EED72D1E-523D-495A-B4D6-D838C457C623}" presName="root" presStyleCnt="0">
        <dgm:presLayoutVars>
          <dgm:dir/>
          <dgm:resizeHandles val="exact"/>
        </dgm:presLayoutVars>
      </dgm:prSet>
      <dgm:spPr/>
    </dgm:pt>
    <dgm:pt modelId="{11954E50-AA28-466D-9248-1CFABFCF0B0A}" type="pres">
      <dgm:prSet presAssocID="{EED72D1E-523D-495A-B4D6-D838C457C623}" presName="container" presStyleCnt="0">
        <dgm:presLayoutVars>
          <dgm:dir/>
          <dgm:resizeHandles val="exact"/>
        </dgm:presLayoutVars>
      </dgm:prSet>
      <dgm:spPr/>
    </dgm:pt>
    <dgm:pt modelId="{71272A09-3399-47C9-8931-884C8F070D51}" type="pres">
      <dgm:prSet presAssocID="{07F559DE-2B1F-46C3-BE8F-AD41DE97E043}" presName="compNode" presStyleCnt="0"/>
      <dgm:spPr/>
    </dgm:pt>
    <dgm:pt modelId="{574F1E7C-5C45-4949-A2FF-10449F9965BA}" type="pres">
      <dgm:prSet presAssocID="{07F559DE-2B1F-46C3-BE8F-AD41DE97E043}" presName="iconBgRect" presStyleLbl="bgShp" presStyleIdx="0" presStyleCnt="3"/>
      <dgm:spPr/>
    </dgm:pt>
    <dgm:pt modelId="{8CAFA242-A7B4-4873-AD9A-2F78CE90D207}" type="pres">
      <dgm:prSet presAssocID="{07F559DE-2B1F-46C3-BE8F-AD41DE97E0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nsférer"/>
        </a:ext>
      </dgm:extLst>
    </dgm:pt>
    <dgm:pt modelId="{F00BC83B-5549-4690-B2A0-75592AA37BBB}" type="pres">
      <dgm:prSet presAssocID="{07F559DE-2B1F-46C3-BE8F-AD41DE97E043}" presName="spaceRect" presStyleCnt="0"/>
      <dgm:spPr/>
    </dgm:pt>
    <dgm:pt modelId="{65FB53E2-406D-4BFD-9148-DDC7604FE03D}" type="pres">
      <dgm:prSet presAssocID="{07F559DE-2B1F-46C3-BE8F-AD41DE97E043}" presName="textRect" presStyleLbl="revTx" presStyleIdx="0" presStyleCnt="3">
        <dgm:presLayoutVars>
          <dgm:chMax val="1"/>
          <dgm:chPref val="1"/>
        </dgm:presLayoutVars>
      </dgm:prSet>
      <dgm:spPr/>
    </dgm:pt>
    <dgm:pt modelId="{8D35E652-7413-48A0-8DE0-5A49ABD5600C}" type="pres">
      <dgm:prSet presAssocID="{C5A0B521-D2E9-4708-A9EF-6F430DA24A5C}" presName="sibTrans" presStyleLbl="sibTrans2D1" presStyleIdx="0" presStyleCnt="0"/>
      <dgm:spPr/>
    </dgm:pt>
    <dgm:pt modelId="{E1F65169-62FC-4F70-BCF6-E3F5A82ED580}" type="pres">
      <dgm:prSet presAssocID="{14D697B3-B85B-4599-BCC3-C02DFB49E8C9}" presName="compNode" presStyleCnt="0"/>
      <dgm:spPr/>
    </dgm:pt>
    <dgm:pt modelId="{4754379F-0C66-4173-858E-BC0E3366734B}" type="pres">
      <dgm:prSet presAssocID="{14D697B3-B85B-4599-BCC3-C02DFB49E8C9}" presName="iconBgRect" presStyleLbl="bgShp" presStyleIdx="1" presStyleCnt="3"/>
      <dgm:spPr/>
    </dgm:pt>
    <dgm:pt modelId="{E5438BBD-272D-4685-9B36-9E0C2D961F4F}" type="pres">
      <dgm:prSet presAssocID="{14D697B3-B85B-4599-BCC3-C02DFB49E8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nger"/>
        </a:ext>
      </dgm:extLst>
    </dgm:pt>
    <dgm:pt modelId="{6284B1C5-2BCA-419C-8507-9FDAB6F075C0}" type="pres">
      <dgm:prSet presAssocID="{14D697B3-B85B-4599-BCC3-C02DFB49E8C9}" presName="spaceRect" presStyleCnt="0"/>
      <dgm:spPr/>
    </dgm:pt>
    <dgm:pt modelId="{66FE074E-41AF-417A-BE6F-F6A215305D58}" type="pres">
      <dgm:prSet presAssocID="{14D697B3-B85B-4599-BCC3-C02DFB49E8C9}" presName="textRect" presStyleLbl="revTx" presStyleIdx="1" presStyleCnt="3">
        <dgm:presLayoutVars>
          <dgm:chMax val="1"/>
          <dgm:chPref val="1"/>
        </dgm:presLayoutVars>
      </dgm:prSet>
      <dgm:spPr/>
    </dgm:pt>
    <dgm:pt modelId="{CC81B974-A4EA-46EA-8871-5098C947DF49}" type="pres">
      <dgm:prSet presAssocID="{17BD6668-37B9-4E39-B073-C22E314E76AB}" presName="sibTrans" presStyleLbl="sibTrans2D1" presStyleIdx="0" presStyleCnt="0"/>
      <dgm:spPr/>
    </dgm:pt>
    <dgm:pt modelId="{12B51A7F-91D7-4C5C-909F-891C2BA5562F}" type="pres">
      <dgm:prSet presAssocID="{64BC37C8-E37C-42EC-9090-A5D46C84FAF2}" presName="compNode" presStyleCnt="0"/>
      <dgm:spPr/>
    </dgm:pt>
    <dgm:pt modelId="{63D23BE8-6B65-4915-90EB-4A66F7670F00}" type="pres">
      <dgm:prSet presAssocID="{64BC37C8-E37C-42EC-9090-A5D46C84FAF2}" presName="iconBgRect" presStyleLbl="bgShp" presStyleIdx="2" presStyleCnt="3"/>
      <dgm:spPr/>
    </dgm:pt>
    <dgm:pt modelId="{5A9BA7AB-FDB0-4D1C-BD12-2D132FEEB39B}" type="pres">
      <dgm:prSet presAssocID="{64BC37C8-E37C-42EC-9090-A5D46C84FA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urir"/>
        </a:ext>
      </dgm:extLst>
    </dgm:pt>
    <dgm:pt modelId="{2A364870-7032-4979-8BA9-B74378D0B1D2}" type="pres">
      <dgm:prSet presAssocID="{64BC37C8-E37C-42EC-9090-A5D46C84FAF2}" presName="spaceRect" presStyleCnt="0"/>
      <dgm:spPr/>
    </dgm:pt>
    <dgm:pt modelId="{75471FD5-45CD-4E05-8D63-AF10EF4B807B}" type="pres">
      <dgm:prSet presAssocID="{64BC37C8-E37C-42EC-9090-A5D46C84FAF2}" presName="textRect" presStyleLbl="revTx" presStyleIdx="2" presStyleCnt="3">
        <dgm:presLayoutVars>
          <dgm:chMax val="1"/>
          <dgm:chPref val="1"/>
        </dgm:presLayoutVars>
      </dgm:prSet>
      <dgm:spPr/>
    </dgm:pt>
  </dgm:ptLst>
  <dgm:cxnLst>
    <dgm:cxn modelId="{D4627615-050B-43E9-8B2F-EA66D0BEAE87}" srcId="{EED72D1E-523D-495A-B4D6-D838C457C623}" destId="{64BC37C8-E37C-42EC-9090-A5D46C84FAF2}" srcOrd="2" destOrd="0" parTransId="{BB476822-58D3-4793-BA39-59AC14CFAD20}" sibTransId="{3F9FC8E5-9006-40B4-A4CB-20408C5B4900}"/>
    <dgm:cxn modelId="{1656AF19-8C63-1C49-ABBA-A1F10570D7A1}" type="presOf" srcId="{EED72D1E-523D-495A-B4D6-D838C457C623}" destId="{49F38995-ADA0-4747-8232-5CE70D4B1660}" srcOrd="0" destOrd="0" presId="urn:microsoft.com/office/officeart/2018/2/layout/IconCircleList"/>
    <dgm:cxn modelId="{320FA436-F4A2-5745-820D-13072B2D7120}" type="presOf" srcId="{C5A0B521-D2E9-4708-A9EF-6F430DA24A5C}" destId="{8D35E652-7413-48A0-8DE0-5A49ABD5600C}" srcOrd="0" destOrd="0" presId="urn:microsoft.com/office/officeart/2018/2/layout/IconCircleList"/>
    <dgm:cxn modelId="{7270F137-01FF-8C47-BE89-02164FF339BE}" type="presOf" srcId="{17BD6668-37B9-4E39-B073-C22E314E76AB}" destId="{CC81B974-A4EA-46EA-8871-5098C947DF49}" srcOrd="0" destOrd="0" presId="urn:microsoft.com/office/officeart/2018/2/layout/IconCircleList"/>
    <dgm:cxn modelId="{8505D655-5BCD-B84C-8FF9-4E6CA72B8056}" type="presOf" srcId="{64BC37C8-E37C-42EC-9090-A5D46C84FAF2}" destId="{75471FD5-45CD-4E05-8D63-AF10EF4B807B}" srcOrd="0" destOrd="0" presId="urn:microsoft.com/office/officeart/2018/2/layout/IconCircleList"/>
    <dgm:cxn modelId="{04D1E05B-5504-DD47-B769-CC8CD4D93A93}" type="presOf" srcId="{14D697B3-B85B-4599-BCC3-C02DFB49E8C9}" destId="{66FE074E-41AF-417A-BE6F-F6A215305D58}" srcOrd="0" destOrd="0" presId="urn:microsoft.com/office/officeart/2018/2/layout/IconCircleList"/>
    <dgm:cxn modelId="{A8910AD6-3B85-4765-8F3D-CF5C3273E87D}" srcId="{EED72D1E-523D-495A-B4D6-D838C457C623}" destId="{14D697B3-B85B-4599-BCC3-C02DFB49E8C9}" srcOrd="1" destOrd="0" parTransId="{1AC024D5-3160-4A9F-9877-F54FB4CD8831}" sibTransId="{17BD6668-37B9-4E39-B073-C22E314E76AB}"/>
    <dgm:cxn modelId="{692CA7F3-3662-0245-B7B5-B27B1816D75F}" type="presOf" srcId="{07F559DE-2B1F-46C3-BE8F-AD41DE97E043}" destId="{65FB53E2-406D-4BFD-9148-DDC7604FE03D}" srcOrd="0" destOrd="0" presId="urn:microsoft.com/office/officeart/2018/2/layout/IconCircleList"/>
    <dgm:cxn modelId="{984310F6-A692-448C-8ED8-BA105E509313}" srcId="{EED72D1E-523D-495A-B4D6-D838C457C623}" destId="{07F559DE-2B1F-46C3-BE8F-AD41DE97E043}" srcOrd="0" destOrd="0" parTransId="{AB8539C8-FF78-4591-8AB4-BA6D8D5256D4}" sibTransId="{C5A0B521-D2E9-4708-A9EF-6F430DA24A5C}"/>
    <dgm:cxn modelId="{7B835DEA-4773-8C46-BEBD-F97EA81082F0}" type="presParOf" srcId="{49F38995-ADA0-4747-8232-5CE70D4B1660}" destId="{11954E50-AA28-466D-9248-1CFABFCF0B0A}" srcOrd="0" destOrd="0" presId="urn:microsoft.com/office/officeart/2018/2/layout/IconCircleList"/>
    <dgm:cxn modelId="{7A43D639-01B3-3542-B116-2623BD12283B}" type="presParOf" srcId="{11954E50-AA28-466D-9248-1CFABFCF0B0A}" destId="{71272A09-3399-47C9-8931-884C8F070D51}" srcOrd="0" destOrd="0" presId="urn:microsoft.com/office/officeart/2018/2/layout/IconCircleList"/>
    <dgm:cxn modelId="{DB50F147-18EC-BE41-A4E9-581C40F516BF}" type="presParOf" srcId="{71272A09-3399-47C9-8931-884C8F070D51}" destId="{574F1E7C-5C45-4949-A2FF-10449F9965BA}" srcOrd="0" destOrd="0" presId="urn:microsoft.com/office/officeart/2018/2/layout/IconCircleList"/>
    <dgm:cxn modelId="{20A36BBA-A4C9-5D43-83E8-3C5612EF854F}" type="presParOf" srcId="{71272A09-3399-47C9-8931-884C8F070D51}" destId="{8CAFA242-A7B4-4873-AD9A-2F78CE90D207}" srcOrd="1" destOrd="0" presId="urn:microsoft.com/office/officeart/2018/2/layout/IconCircleList"/>
    <dgm:cxn modelId="{E99A35CD-0CDF-404E-8151-38C58E5D8C79}" type="presParOf" srcId="{71272A09-3399-47C9-8931-884C8F070D51}" destId="{F00BC83B-5549-4690-B2A0-75592AA37BBB}" srcOrd="2" destOrd="0" presId="urn:microsoft.com/office/officeart/2018/2/layout/IconCircleList"/>
    <dgm:cxn modelId="{EA9F61C6-4DA1-7048-BC45-288E41CA4A57}" type="presParOf" srcId="{71272A09-3399-47C9-8931-884C8F070D51}" destId="{65FB53E2-406D-4BFD-9148-DDC7604FE03D}" srcOrd="3" destOrd="0" presId="urn:microsoft.com/office/officeart/2018/2/layout/IconCircleList"/>
    <dgm:cxn modelId="{61A9D502-4389-A244-95C0-F6799D9F382E}" type="presParOf" srcId="{11954E50-AA28-466D-9248-1CFABFCF0B0A}" destId="{8D35E652-7413-48A0-8DE0-5A49ABD5600C}" srcOrd="1" destOrd="0" presId="urn:microsoft.com/office/officeart/2018/2/layout/IconCircleList"/>
    <dgm:cxn modelId="{3A2F432A-5389-1A48-BC41-16F963BE2913}" type="presParOf" srcId="{11954E50-AA28-466D-9248-1CFABFCF0B0A}" destId="{E1F65169-62FC-4F70-BCF6-E3F5A82ED580}" srcOrd="2" destOrd="0" presId="urn:microsoft.com/office/officeart/2018/2/layout/IconCircleList"/>
    <dgm:cxn modelId="{BEF34397-ACC6-614A-990D-2F6A23454C0F}" type="presParOf" srcId="{E1F65169-62FC-4F70-BCF6-E3F5A82ED580}" destId="{4754379F-0C66-4173-858E-BC0E3366734B}" srcOrd="0" destOrd="0" presId="urn:microsoft.com/office/officeart/2018/2/layout/IconCircleList"/>
    <dgm:cxn modelId="{83218A6A-BB52-CE49-87CD-A8ED273768A6}" type="presParOf" srcId="{E1F65169-62FC-4F70-BCF6-E3F5A82ED580}" destId="{E5438BBD-272D-4685-9B36-9E0C2D961F4F}" srcOrd="1" destOrd="0" presId="urn:microsoft.com/office/officeart/2018/2/layout/IconCircleList"/>
    <dgm:cxn modelId="{0B7DBD32-E5F2-AD46-AE50-63C16AAC4343}" type="presParOf" srcId="{E1F65169-62FC-4F70-BCF6-E3F5A82ED580}" destId="{6284B1C5-2BCA-419C-8507-9FDAB6F075C0}" srcOrd="2" destOrd="0" presId="urn:microsoft.com/office/officeart/2018/2/layout/IconCircleList"/>
    <dgm:cxn modelId="{E6C640F0-A605-B842-9EFC-B6207C9E3094}" type="presParOf" srcId="{E1F65169-62FC-4F70-BCF6-E3F5A82ED580}" destId="{66FE074E-41AF-417A-BE6F-F6A215305D58}" srcOrd="3" destOrd="0" presId="urn:microsoft.com/office/officeart/2018/2/layout/IconCircleList"/>
    <dgm:cxn modelId="{AD28B405-84D8-7849-85B4-ADA0DCF5AE99}" type="presParOf" srcId="{11954E50-AA28-466D-9248-1CFABFCF0B0A}" destId="{CC81B974-A4EA-46EA-8871-5098C947DF49}" srcOrd="3" destOrd="0" presId="urn:microsoft.com/office/officeart/2018/2/layout/IconCircleList"/>
    <dgm:cxn modelId="{3FA1ADD7-3E22-8B4C-840D-D1D516E16F84}" type="presParOf" srcId="{11954E50-AA28-466D-9248-1CFABFCF0B0A}" destId="{12B51A7F-91D7-4C5C-909F-891C2BA5562F}" srcOrd="4" destOrd="0" presId="urn:microsoft.com/office/officeart/2018/2/layout/IconCircleList"/>
    <dgm:cxn modelId="{5666A7B3-46B7-F343-AF4A-4AA6421CAC16}" type="presParOf" srcId="{12B51A7F-91D7-4C5C-909F-891C2BA5562F}" destId="{63D23BE8-6B65-4915-90EB-4A66F7670F00}" srcOrd="0" destOrd="0" presId="urn:microsoft.com/office/officeart/2018/2/layout/IconCircleList"/>
    <dgm:cxn modelId="{3F3A01AF-8888-5B49-B0DA-90705A9565EC}" type="presParOf" srcId="{12B51A7F-91D7-4C5C-909F-891C2BA5562F}" destId="{5A9BA7AB-FDB0-4D1C-BD12-2D132FEEB39B}" srcOrd="1" destOrd="0" presId="urn:microsoft.com/office/officeart/2018/2/layout/IconCircleList"/>
    <dgm:cxn modelId="{6A318AFC-D6CC-454F-A205-F4F57417092E}" type="presParOf" srcId="{12B51A7F-91D7-4C5C-909F-891C2BA5562F}" destId="{2A364870-7032-4979-8BA9-B74378D0B1D2}" srcOrd="2" destOrd="0" presId="urn:microsoft.com/office/officeart/2018/2/layout/IconCircleList"/>
    <dgm:cxn modelId="{26AA78D5-F363-864B-83B6-FD5E1A6C3FB9}" type="presParOf" srcId="{12B51A7F-91D7-4C5C-909F-891C2BA5562F}" destId="{75471FD5-45CD-4E05-8D63-AF10EF4B807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F1E7C-5C45-4949-A2FF-10449F9965BA}">
      <dsp:nvSpPr>
        <dsp:cNvPr id="0" name=""/>
        <dsp:cNvSpPr/>
      </dsp:nvSpPr>
      <dsp:spPr>
        <a:xfrm>
          <a:off x="125695" y="1704960"/>
          <a:ext cx="902303" cy="90230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FA242-A7B4-4873-AD9A-2F78CE90D207}">
      <dsp:nvSpPr>
        <dsp:cNvPr id="0" name=""/>
        <dsp:cNvSpPr/>
      </dsp:nvSpPr>
      <dsp:spPr>
        <a:xfrm>
          <a:off x="315179" y="1894444"/>
          <a:ext cx="523336" cy="523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FB53E2-406D-4BFD-9148-DDC7604FE03D}">
      <dsp:nvSpPr>
        <dsp:cNvPr id="0" name=""/>
        <dsp:cNvSpPr/>
      </dsp:nvSpPr>
      <dsp:spPr>
        <a:xfrm>
          <a:off x="1221349" y="1704960"/>
          <a:ext cx="2126859" cy="9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fr-FR" sz="1100" b="1" i="0" kern="1200" dirty="0"/>
            <a:t>Disparition du gradient </a:t>
          </a:r>
          <a:r>
            <a:rPr lang="fr-FR" sz="1100" b="0" i="0" kern="1200" dirty="0"/>
            <a:t>(</a:t>
          </a:r>
          <a:r>
            <a:rPr lang="fr-FR" sz="1100" b="0" i="0" kern="1200" dirty="0" err="1"/>
            <a:t>Vanishing</a:t>
          </a:r>
          <a:r>
            <a:rPr lang="fr-FR" sz="1100" b="0" i="0" kern="1200" dirty="0"/>
            <a:t> gradient </a:t>
          </a:r>
          <a:r>
            <a:rPr lang="fr-FR" sz="1100" b="0" i="0" kern="1200" dirty="0" err="1"/>
            <a:t>problem</a:t>
          </a:r>
          <a:r>
            <a:rPr lang="fr-FR" sz="1100" b="0" i="0" kern="1200" dirty="0"/>
            <a:t>) : lors de la rétropropagation, les gradients peuvent devenir extrêmement petits ou extrêmement grands, ce qui rend le réseau instable. </a:t>
          </a:r>
          <a:endParaRPr lang="en-US" sz="1100" kern="1200" dirty="0"/>
        </a:p>
      </dsp:txBody>
      <dsp:txXfrm>
        <a:off x="1221349" y="1704960"/>
        <a:ext cx="2126859" cy="902303"/>
      </dsp:txXfrm>
    </dsp:sp>
    <dsp:sp modelId="{4754379F-0C66-4173-858E-BC0E3366734B}">
      <dsp:nvSpPr>
        <dsp:cNvPr id="0" name=""/>
        <dsp:cNvSpPr/>
      </dsp:nvSpPr>
      <dsp:spPr>
        <a:xfrm>
          <a:off x="3718798" y="1704960"/>
          <a:ext cx="902303" cy="90230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38BBD-272D-4685-9B36-9E0C2D961F4F}">
      <dsp:nvSpPr>
        <dsp:cNvPr id="0" name=""/>
        <dsp:cNvSpPr/>
      </dsp:nvSpPr>
      <dsp:spPr>
        <a:xfrm>
          <a:off x="3908281" y="1894444"/>
          <a:ext cx="523336" cy="523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FE074E-41AF-417A-BE6F-F6A215305D58}">
      <dsp:nvSpPr>
        <dsp:cNvPr id="0" name=""/>
        <dsp:cNvSpPr/>
      </dsp:nvSpPr>
      <dsp:spPr>
        <a:xfrm>
          <a:off x="4814452" y="1704960"/>
          <a:ext cx="2126859" cy="9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fr-FR" sz="1100" b="0" i="0" kern="1200" dirty="0"/>
            <a:t>Difficulté à capturer les dépendances à long terme.</a:t>
          </a:r>
          <a:endParaRPr lang="en-US" sz="1100" kern="1200" dirty="0"/>
        </a:p>
      </dsp:txBody>
      <dsp:txXfrm>
        <a:off x="4814452" y="1704960"/>
        <a:ext cx="2126859" cy="902303"/>
      </dsp:txXfrm>
    </dsp:sp>
    <dsp:sp modelId="{63D23BE8-6B65-4915-90EB-4A66F7670F00}">
      <dsp:nvSpPr>
        <dsp:cNvPr id="0" name=""/>
        <dsp:cNvSpPr/>
      </dsp:nvSpPr>
      <dsp:spPr>
        <a:xfrm>
          <a:off x="7311900" y="1704960"/>
          <a:ext cx="902303" cy="90230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BA7AB-FDB0-4D1C-BD12-2D132FEEB39B}">
      <dsp:nvSpPr>
        <dsp:cNvPr id="0" name=""/>
        <dsp:cNvSpPr/>
      </dsp:nvSpPr>
      <dsp:spPr>
        <a:xfrm>
          <a:off x="7501384" y="1894444"/>
          <a:ext cx="523336" cy="523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471FD5-45CD-4E05-8D63-AF10EF4B807B}">
      <dsp:nvSpPr>
        <dsp:cNvPr id="0" name=""/>
        <dsp:cNvSpPr/>
      </dsp:nvSpPr>
      <dsp:spPr>
        <a:xfrm>
          <a:off x="8407555" y="1704960"/>
          <a:ext cx="2126859" cy="90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fr-FR" sz="1100" b="0" i="0" kern="1200"/>
            <a:t>Entraînement lent</a:t>
          </a:r>
          <a:endParaRPr lang="en-US" sz="1100" kern="1200"/>
        </a:p>
      </dsp:txBody>
      <dsp:txXfrm>
        <a:off x="8407555" y="1704960"/>
        <a:ext cx="2126859" cy="90230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DCB98-66BC-3A06-C8AC-0401FD19BBB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9AA6FB2-C34C-5DDF-D190-E7E120E00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1499AA4-83D4-C78D-ED52-003538B27A6E}"/>
              </a:ext>
            </a:extLst>
          </p:cNvPr>
          <p:cNvSpPr>
            <a:spLocks noGrp="1"/>
          </p:cNvSpPr>
          <p:nvPr>
            <p:ph type="dt" sz="half" idx="10"/>
          </p:nvPr>
        </p:nvSpPr>
        <p:spPr/>
        <p:txBody>
          <a:bodyPr/>
          <a:lstStyle/>
          <a:p>
            <a:fld id="{E2D985C9-44F1-8347-841A-5A147163E4FC}" type="datetimeFigureOut">
              <a:rPr lang="fr-FR" smtClean="0"/>
              <a:t>18/10/2023</a:t>
            </a:fld>
            <a:endParaRPr lang="fr-FR"/>
          </a:p>
        </p:txBody>
      </p:sp>
      <p:sp>
        <p:nvSpPr>
          <p:cNvPr id="5" name="Espace réservé du pied de page 4">
            <a:extLst>
              <a:ext uri="{FF2B5EF4-FFF2-40B4-BE49-F238E27FC236}">
                <a16:creationId xmlns:a16="http://schemas.microsoft.com/office/drawing/2014/main" id="{7842315B-D6CD-58BB-EB78-9803E89F75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1368932-A74A-659D-E9FE-A0128E7CC5CF}"/>
              </a:ext>
            </a:extLst>
          </p:cNvPr>
          <p:cNvSpPr>
            <a:spLocks noGrp="1"/>
          </p:cNvSpPr>
          <p:nvPr>
            <p:ph type="sldNum" sz="quarter" idx="12"/>
          </p:nvPr>
        </p:nvSpPr>
        <p:spPr/>
        <p:txBody>
          <a:bodyPr/>
          <a:lstStyle/>
          <a:p>
            <a:fld id="{A04FC72B-86C6-1842-BF32-FA2B9B5F952E}" type="slidenum">
              <a:rPr lang="fr-FR" smtClean="0"/>
              <a:t>‹N°›</a:t>
            </a:fld>
            <a:endParaRPr lang="fr-FR"/>
          </a:p>
        </p:txBody>
      </p:sp>
    </p:spTree>
    <p:extLst>
      <p:ext uri="{BB962C8B-B14F-4D97-AF65-F5344CB8AC3E}">
        <p14:creationId xmlns:p14="http://schemas.microsoft.com/office/powerpoint/2010/main" val="348907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4DA60B-EC4B-7A14-D9C0-59761FF7C26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EB69A247-6692-1840-200A-17695F56C60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4A553D-E023-DD75-AC6E-25D6BB31D19F}"/>
              </a:ext>
            </a:extLst>
          </p:cNvPr>
          <p:cNvSpPr>
            <a:spLocks noGrp="1"/>
          </p:cNvSpPr>
          <p:nvPr>
            <p:ph type="dt" sz="half" idx="10"/>
          </p:nvPr>
        </p:nvSpPr>
        <p:spPr/>
        <p:txBody>
          <a:bodyPr/>
          <a:lstStyle/>
          <a:p>
            <a:fld id="{E2D985C9-44F1-8347-841A-5A147163E4FC}" type="datetimeFigureOut">
              <a:rPr lang="fr-FR" smtClean="0"/>
              <a:t>18/10/2023</a:t>
            </a:fld>
            <a:endParaRPr lang="fr-FR"/>
          </a:p>
        </p:txBody>
      </p:sp>
      <p:sp>
        <p:nvSpPr>
          <p:cNvPr id="5" name="Espace réservé du pied de page 4">
            <a:extLst>
              <a:ext uri="{FF2B5EF4-FFF2-40B4-BE49-F238E27FC236}">
                <a16:creationId xmlns:a16="http://schemas.microsoft.com/office/drawing/2014/main" id="{D57F524D-1A96-6F86-DFFD-8A3D03524C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8EE4E6-B61A-2CB6-EDC8-AA337DB8BAA6}"/>
              </a:ext>
            </a:extLst>
          </p:cNvPr>
          <p:cNvSpPr>
            <a:spLocks noGrp="1"/>
          </p:cNvSpPr>
          <p:nvPr>
            <p:ph type="sldNum" sz="quarter" idx="12"/>
          </p:nvPr>
        </p:nvSpPr>
        <p:spPr/>
        <p:txBody>
          <a:bodyPr/>
          <a:lstStyle/>
          <a:p>
            <a:fld id="{A04FC72B-86C6-1842-BF32-FA2B9B5F952E}" type="slidenum">
              <a:rPr lang="fr-FR" smtClean="0"/>
              <a:t>‹N°›</a:t>
            </a:fld>
            <a:endParaRPr lang="fr-FR"/>
          </a:p>
        </p:txBody>
      </p:sp>
    </p:spTree>
    <p:extLst>
      <p:ext uri="{BB962C8B-B14F-4D97-AF65-F5344CB8AC3E}">
        <p14:creationId xmlns:p14="http://schemas.microsoft.com/office/powerpoint/2010/main" val="192870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D37474D-214F-9DC7-E6DD-213123EA536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3DBA6C6-3643-86DD-182D-7038CE7DFD7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B8A01E-1CD6-3CD9-7CD4-1E68EEBA60BB}"/>
              </a:ext>
            </a:extLst>
          </p:cNvPr>
          <p:cNvSpPr>
            <a:spLocks noGrp="1"/>
          </p:cNvSpPr>
          <p:nvPr>
            <p:ph type="dt" sz="half" idx="10"/>
          </p:nvPr>
        </p:nvSpPr>
        <p:spPr/>
        <p:txBody>
          <a:bodyPr/>
          <a:lstStyle/>
          <a:p>
            <a:fld id="{E2D985C9-44F1-8347-841A-5A147163E4FC}" type="datetimeFigureOut">
              <a:rPr lang="fr-FR" smtClean="0"/>
              <a:t>18/10/2023</a:t>
            </a:fld>
            <a:endParaRPr lang="fr-FR"/>
          </a:p>
        </p:txBody>
      </p:sp>
      <p:sp>
        <p:nvSpPr>
          <p:cNvPr id="5" name="Espace réservé du pied de page 4">
            <a:extLst>
              <a:ext uri="{FF2B5EF4-FFF2-40B4-BE49-F238E27FC236}">
                <a16:creationId xmlns:a16="http://schemas.microsoft.com/office/drawing/2014/main" id="{47E9466D-0053-C29E-ADA2-BD7B8DB6A9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BBC013B-5E00-7F29-66CC-76BEDDF25F2B}"/>
              </a:ext>
            </a:extLst>
          </p:cNvPr>
          <p:cNvSpPr>
            <a:spLocks noGrp="1"/>
          </p:cNvSpPr>
          <p:nvPr>
            <p:ph type="sldNum" sz="quarter" idx="12"/>
          </p:nvPr>
        </p:nvSpPr>
        <p:spPr/>
        <p:txBody>
          <a:bodyPr/>
          <a:lstStyle/>
          <a:p>
            <a:fld id="{A04FC72B-86C6-1842-BF32-FA2B9B5F952E}" type="slidenum">
              <a:rPr lang="fr-FR" smtClean="0"/>
              <a:t>‹N°›</a:t>
            </a:fld>
            <a:endParaRPr lang="fr-FR"/>
          </a:p>
        </p:txBody>
      </p:sp>
    </p:spTree>
    <p:extLst>
      <p:ext uri="{BB962C8B-B14F-4D97-AF65-F5344CB8AC3E}">
        <p14:creationId xmlns:p14="http://schemas.microsoft.com/office/powerpoint/2010/main" val="35550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80FBAB-8025-5556-61B4-F9CF029C86B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F1ABFD0-5833-4267-9503-3C6951E13E0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98678E3-03CF-0944-9FCC-AA757746BF52}"/>
              </a:ext>
            </a:extLst>
          </p:cNvPr>
          <p:cNvSpPr>
            <a:spLocks noGrp="1"/>
          </p:cNvSpPr>
          <p:nvPr>
            <p:ph type="dt" sz="half" idx="10"/>
          </p:nvPr>
        </p:nvSpPr>
        <p:spPr/>
        <p:txBody>
          <a:bodyPr/>
          <a:lstStyle/>
          <a:p>
            <a:fld id="{E2D985C9-44F1-8347-841A-5A147163E4FC}" type="datetimeFigureOut">
              <a:rPr lang="fr-FR" smtClean="0"/>
              <a:t>18/10/2023</a:t>
            </a:fld>
            <a:endParaRPr lang="fr-FR"/>
          </a:p>
        </p:txBody>
      </p:sp>
      <p:sp>
        <p:nvSpPr>
          <p:cNvPr id="5" name="Espace réservé du pied de page 4">
            <a:extLst>
              <a:ext uri="{FF2B5EF4-FFF2-40B4-BE49-F238E27FC236}">
                <a16:creationId xmlns:a16="http://schemas.microsoft.com/office/drawing/2014/main" id="{12EC3174-8FEF-4F81-E215-3E90E13821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68AD7F5-EAF5-5145-E9BE-563B68FA52EE}"/>
              </a:ext>
            </a:extLst>
          </p:cNvPr>
          <p:cNvSpPr>
            <a:spLocks noGrp="1"/>
          </p:cNvSpPr>
          <p:nvPr>
            <p:ph type="sldNum" sz="quarter" idx="12"/>
          </p:nvPr>
        </p:nvSpPr>
        <p:spPr/>
        <p:txBody>
          <a:bodyPr/>
          <a:lstStyle/>
          <a:p>
            <a:fld id="{A04FC72B-86C6-1842-BF32-FA2B9B5F952E}" type="slidenum">
              <a:rPr lang="fr-FR" smtClean="0"/>
              <a:t>‹N°›</a:t>
            </a:fld>
            <a:endParaRPr lang="fr-FR"/>
          </a:p>
        </p:txBody>
      </p:sp>
    </p:spTree>
    <p:extLst>
      <p:ext uri="{BB962C8B-B14F-4D97-AF65-F5344CB8AC3E}">
        <p14:creationId xmlns:p14="http://schemas.microsoft.com/office/powerpoint/2010/main" val="284418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BA657F-032C-4B86-6359-0F0FB326129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48D54CA-B619-A88A-E97C-33BDF28586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F679FA0-9595-E2E8-F662-308CAF5876EA}"/>
              </a:ext>
            </a:extLst>
          </p:cNvPr>
          <p:cNvSpPr>
            <a:spLocks noGrp="1"/>
          </p:cNvSpPr>
          <p:nvPr>
            <p:ph type="dt" sz="half" idx="10"/>
          </p:nvPr>
        </p:nvSpPr>
        <p:spPr/>
        <p:txBody>
          <a:bodyPr/>
          <a:lstStyle/>
          <a:p>
            <a:fld id="{E2D985C9-44F1-8347-841A-5A147163E4FC}" type="datetimeFigureOut">
              <a:rPr lang="fr-FR" smtClean="0"/>
              <a:t>18/10/2023</a:t>
            </a:fld>
            <a:endParaRPr lang="fr-FR"/>
          </a:p>
        </p:txBody>
      </p:sp>
      <p:sp>
        <p:nvSpPr>
          <p:cNvPr id="5" name="Espace réservé du pied de page 4">
            <a:extLst>
              <a:ext uri="{FF2B5EF4-FFF2-40B4-BE49-F238E27FC236}">
                <a16:creationId xmlns:a16="http://schemas.microsoft.com/office/drawing/2014/main" id="{3170BBF1-DC7E-5BF2-8BB8-A84094CEB7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F63850-DD3C-7AEB-1B53-8703653916D6}"/>
              </a:ext>
            </a:extLst>
          </p:cNvPr>
          <p:cNvSpPr>
            <a:spLocks noGrp="1"/>
          </p:cNvSpPr>
          <p:nvPr>
            <p:ph type="sldNum" sz="quarter" idx="12"/>
          </p:nvPr>
        </p:nvSpPr>
        <p:spPr/>
        <p:txBody>
          <a:bodyPr/>
          <a:lstStyle/>
          <a:p>
            <a:fld id="{A04FC72B-86C6-1842-BF32-FA2B9B5F952E}" type="slidenum">
              <a:rPr lang="fr-FR" smtClean="0"/>
              <a:t>‹N°›</a:t>
            </a:fld>
            <a:endParaRPr lang="fr-FR"/>
          </a:p>
        </p:txBody>
      </p:sp>
    </p:spTree>
    <p:extLst>
      <p:ext uri="{BB962C8B-B14F-4D97-AF65-F5344CB8AC3E}">
        <p14:creationId xmlns:p14="http://schemas.microsoft.com/office/powerpoint/2010/main" val="281962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773E7B-79ED-F765-4E1B-D92CA4F11BF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C07B5E7-94F2-3001-7F19-87AD9F0B322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7AD8C8B-FC37-85B8-4A2E-1AE0C134A74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5E837C6-F660-4335-B8DF-03BD2472C6F2}"/>
              </a:ext>
            </a:extLst>
          </p:cNvPr>
          <p:cNvSpPr>
            <a:spLocks noGrp="1"/>
          </p:cNvSpPr>
          <p:nvPr>
            <p:ph type="dt" sz="half" idx="10"/>
          </p:nvPr>
        </p:nvSpPr>
        <p:spPr/>
        <p:txBody>
          <a:bodyPr/>
          <a:lstStyle/>
          <a:p>
            <a:fld id="{E2D985C9-44F1-8347-841A-5A147163E4FC}" type="datetimeFigureOut">
              <a:rPr lang="fr-FR" smtClean="0"/>
              <a:t>18/10/2023</a:t>
            </a:fld>
            <a:endParaRPr lang="fr-FR"/>
          </a:p>
        </p:txBody>
      </p:sp>
      <p:sp>
        <p:nvSpPr>
          <p:cNvPr id="6" name="Espace réservé du pied de page 5">
            <a:extLst>
              <a:ext uri="{FF2B5EF4-FFF2-40B4-BE49-F238E27FC236}">
                <a16:creationId xmlns:a16="http://schemas.microsoft.com/office/drawing/2014/main" id="{E5EC82A2-A716-846D-7432-5F007227EB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0FC9B02-D5E6-BA39-709C-E504F589DBC2}"/>
              </a:ext>
            </a:extLst>
          </p:cNvPr>
          <p:cNvSpPr>
            <a:spLocks noGrp="1"/>
          </p:cNvSpPr>
          <p:nvPr>
            <p:ph type="sldNum" sz="quarter" idx="12"/>
          </p:nvPr>
        </p:nvSpPr>
        <p:spPr/>
        <p:txBody>
          <a:bodyPr/>
          <a:lstStyle/>
          <a:p>
            <a:fld id="{A04FC72B-86C6-1842-BF32-FA2B9B5F952E}" type="slidenum">
              <a:rPr lang="fr-FR" smtClean="0"/>
              <a:t>‹N°›</a:t>
            </a:fld>
            <a:endParaRPr lang="fr-FR"/>
          </a:p>
        </p:txBody>
      </p:sp>
    </p:spTree>
    <p:extLst>
      <p:ext uri="{BB962C8B-B14F-4D97-AF65-F5344CB8AC3E}">
        <p14:creationId xmlns:p14="http://schemas.microsoft.com/office/powerpoint/2010/main" val="563547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EE5376-D769-6E32-47D4-E3C756DA7CE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53E2B41-A8CD-CDE9-34B8-2C92FD1683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45EF5F6-EE98-219F-E740-9D018E0B6E5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1C7E2D4-AF59-6B02-3DC3-E98E6DD102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02DFF8C-1D73-9174-7F82-EC0C0AA6CC1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81BD662-6CDF-2994-961F-9765647448E7}"/>
              </a:ext>
            </a:extLst>
          </p:cNvPr>
          <p:cNvSpPr>
            <a:spLocks noGrp="1"/>
          </p:cNvSpPr>
          <p:nvPr>
            <p:ph type="dt" sz="half" idx="10"/>
          </p:nvPr>
        </p:nvSpPr>
        <p:spPr/>
        <p:txBody>
          <a:bodyPr/>
          <a:lstStyle/>
          <a:p>
            <a:fld id="{E2D985C9-44F1-8347-841A-5A147163E4FC}" type="datetimeFigureOut">
              <a:rPr lang="fr-FR" smtClean="0"/>
              <a:t>18/10/2023</a:t>
            </a:fld>
            <a:endParaRPr lang="fr-FR"/>
          </a:p>
        </p:txBody>
      </p:sp>
      <p:sp>
        <p:nvSpPr>
          <p:cNvPr id="8" name="Espace réservé du pied de page 7">
            <a:extLst>
              <a:ext uri="{FF2B5EF4-FFF2-40B4-BE49-F238E27FC236}">
                <a16:creationId xmlns:a16="http://schemas.microsoft.com/office/drawing/2014/main" id="{C63C95E3-5939-DCB6-A3B3-A54AB5D0FD4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B52113B-0C9D-0C17-B137-7B41B904F3E6}"/>
              </a:ext>
            </a:extLst>
          </p:cNvPr>
          <p:cNvSpPr>
            <a:spLocks noGrp="1"/>
          </p:cNvSpPr>
          <p:nvPr>
            <p:ph type="sldNum" sz="quarter" idx="12"/>
          </p:nvPr>
        </p:nvSpPr>
        <p:spPr/>
        <p:txBody>
          <a:bodyPr/>
          <a:lstStyle/>
          <a:p>
            <a:fld id="{A04FC72B-86C6-1842-BF32-FA2B9B5F952E}" type="slidenum">
              <a:rPr lang="fr-FR" smtClean="0"/>
              <a:t>‹N°›</a:t>
            </a:fld>
            <a:endParaRPr lang="fr-FR"/>
          </a:p>
        </p:txBody>
      </p:sp>
    </p:spTree>
    <p:extLst>
      <p:ext uri="{BB962C8B-B14F-4D97-AF65-F5344CB8AC3E}">
        <p14:creationId xmlns:p14="http://schemas.microsoft.com/office/powerpoint/2010/main" val="292329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C9F744-489A-94E1-9EE5-DAC88EF3ACD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F12F2F9-F57A-A916-0E9C-B88A0AA97609}"/>
              </a:ext>
            </a:extLst>
          </p:cNvPr>
          <p:cNvSpPr>
            <a:spLocks noGrp="1"/>
          </p:cNvSpPr>
          <p:nvPr>
            <p:ph type="dt" sz="half" idx="10"/>
          </p:nvPr>
        </p:nvSpPr>
        <p:spPr/>
        <p:txBody>
          <a:bodyPr/>
          <a:lstStyle/>
          <a:p>
            <a:fld id="{E2D985C9-44F1-8347-841A-5A147163E4FC}" type="datetimeFigureOut">
              <a:rPr lang="fr-FR" smtClean="0"/>
              <a:t>18/10/2023</a:t>
            </a:fld>
            <a:endParaRPr lang="fr-FR"/>
          </a:p>
        </p:txBody>
      </p:sp>
      <p:sp>
        <p:nvSpPr>
          <p:cNvPr id="4" name="Espace réservé du pied de page 3">
            <a:extLst>
              <a:ext uri="{FF2B5EF4-FFF2-40B4-BE49-F238E27FC236}">
                <a16:creationId xmlns:a16="http://schemas.microsoft.com/office/drawing/2014/main" id="{11399500-C7F9-7F61-19C2-F78171A8F6C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F974540-FB40-41E3-E987-C3E8B20CA574}"/>
              </a:ext>
            </a:extLst>
          </p:cNvPr>
          <p:cNvSpPr>
            <a:spLocks noGrp="1"/>
          </p:cNvSpPr>
          <p:nvPr>
            <p:ph type="sldNum" sz="quarter" idx="12"/>
          </p:nvPr>
        </p:nvSpPr>
        <p:spPr/>
        <p:txBody>
          <a:bodyPr/>
          <a:lstStyle/>
          <a:p>
            <a:fld id="{A04FC72B-86C6-1842-BF32-FA2B9B5F952E}" type="slidenum">
              <a:rPr lang="fr-FR" smtClean="0"/>
              <a:t>‹N°›</a:t>
            </a:fld>
            <a:endParaRPr lang="fr-FR"/>
          </a:p>
        </p:txBody>
      </p:sp>
    </p:spTree>
    <p:extLst>
      <p:ext uri="{BB962C8B-B14F-4D97-AF65-F5344CB8AC3E}">
        <p14:creationId xmlns:p14="http://schemas.microsoft.com/office/powerpoint/2010/main" val="34683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1E42B52-12FC-7F6E-D413-8679A313C77F}"/>
              </a:ext>
            </a:extLst>
          </p:cNvPr>
          <p:cNvSpPr>
            <a:spLocks noGrp="1"/>
          </p:cNvSpPr>
          <p:nvPr>
            <p:ph type="dt" sz="half" idx="10"/>
          </p:nvPr>
        </p:nvSpPr>
        <p:spPr/>
        <p:txBody>
          <a:bodyPr/>
          <a:lstStyle/>
          <a:p>
            <a:fld id="{E2D985C9-44F1-8347-841A-5A147163E4FC}" type="datetimeFigureOut">
              <a:rPr lang="fr-FR" smtClean="0"/>
              <a:t>18/10/2023</a:t>
            </a:fld>
            <a:endParaRPr lang="fr-FR"/>
          </a:p>
        </p:txBody>
      </p:sp>
      <p:sp>
        <p:nvSpPr>
          <p:cNvPr id="3" name="Espace réservé du pied de page 2">
            <a:extLst>
              <a:ext uri="{FF2B5EF4-FFF2-40B4-BE49-F238E27FC236}">
                <a16:creationId xmlns:a16="http://schemas.microsoft.com/office/drawing/2014/main" id="{A7AAB114-9AF3-8FC0-D0EA-44CDBCB65EE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22D49DA-46CB-6B61-7D15-D7ED8776E37F}"/>
              </a:ext>
            </a:extLst>
          </p:cNvPr>
          <p:cNvSpPr>
            <a:spLocks noGrp="1"/>
          </p:cNvSpPr>
          <p:nvPr>
            <p:ph type="sldNum" sz="quarter" idx="12"/>
          </p:nvPr>
        </p:nvSpPr>
        <p:spPr/>
        <p:txBody>
          <a:bodyPr/>
          <a:lstStyle/>
          <a:p>
            <a:fld id="{A04FC72B-86C6-1842-BF32-FA2B9B5F952E}" type="slidenum">
              <a:rPr lang="fr-FR" smtClean="0"/>
              <a:t>‹N°›</a:t>
            </a:fld>
            <a:endParaRPr lang="fr-FR"/>
          </a:p>
        </p:txBody>
      </p:sp>
    </p:spTree>
    <p:extLst>
      <p:ext uri="{BB962C8B-B14F-4D97-AF65-F5344CB8AC3E}">
        <p14:creationId xmlns:p14="http://schemas.microsoft.com/office/powerpoint/2010/main" val="410289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904A72-6E3C-AB9F-DDEC-AF84404366B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0EAC258-1DA5-E800-8A96-D18DC4746E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5F9BE9F-9FBF-3724-2082-4CDA09063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232450-651D-981D-1E73-392C49E44667}"/>
              </a:ext>
            </a:extLst>
          </p:cNvPr>
          <p:cNvSpPr>
            <a:spLocks noGrp="1"/>
          </p:cNvSpPr>
          <p:nvPr>
            <p:ph type="dt" sz="half" idx="10"/>
          </p:nvPr>
        </p:nvSpPr>
        <p:spPr/>
        <p:txBody>
          <a:bodyPr/>
          <a:lstStyle/>
          <a:p>
            <a:fld id="{E2D985C9-44F1-8347-841A-5A147163E4FC}" type="datetimeFigureOut">
              <a:rPr lang="fr-FR" smtClean="0"/>
              <a:t>18/10/2023</a:t>
            </a:fld>
            <a:endParaRPr lang="fr-FR"/>
          </a:p>
        </p:txBody>
      </p:sp>
      <p:sp>
        <p:nvSpPr>
          <p:cNvPr id="6" name="Espace réservé du pied de page 5">
            <a:extLst>
              <a:ext uri="{FF2B5EF4-FFF2-40B4-BE49-F238E27FC236}">
                <a16:creationId xmlns:a16="http://schemas.microsoft.com/office/drawing/2014/main" id="{008CE4D2-DD97-412B-C2DE-E2DE7797763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DAAFAFC-52DC-58AE-8CEE-77219D11DEC3}"/>
              </a:ext>
            </a:extLst>
          </p:cNvPr>
          <p:cNvSpPr>
            <a:spLocks noGrp="1"/>
          </p:cNvSpPr>
          <p:nvPr>
            <p:ph type="sldNum" sz="quarter" idx="12"/>
          </p:nvPr>
        </p:nvSpPr>
        <p:spPr/>
        <p:txBody>
          <a:bodyPr/>
          <a:lstStyle/>
          <a:p>
            <a:fld id="{A04FC72B-86C6-1842-BF32-FA2B9B5F952E}" type="slidenum">
              <a:rPr lang="fr-FR" smtClean="0"/>
              <a:t>‹N°›</a:t>
            </a:fld>
            <a:endParaRPr lang="fr-FR"/>
          </a:p>
        </p:txBody>
      </p:sp>
    </p:spTree>
    <p:extLst>
      <p:ext uri="{BB962C8B-B14F-4D97-AF65-F5344CB8AC3E}">
        <p14:creationId xmlns:p14="http://schemas.microsoft.com/office/powerpoint/2010/main" val="286233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5A2A53-A3CB-C03C-DE45-F9BCD50305F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32B3762-18FC-20E1-3AF8-7FF668D2D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EAE15E3-7AB7-74A1-7D54-7A51CB495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BEDAF4A-99AA-343E-FF38-65FDE41D1FED}"/>
              </a:ext>
            </a:extLst>
          </p:cNvPr>
          <p:cNvSpPr>
            <a:spLocks noGrp="1"/>
          </p:cNvSpPr>
          <p:nvPr>
            <p:ph type="dt" sz="half" idx="10"/>
          </p:nvPr>
        </p:nvSpPr>
        <p:spPr/>
        <p:txBody>
          <a:bodyPr/>
          <a:lstStyle/>
          <a:p>
            <a:fld id="{E2D985C9-44F1-8347-841A-5A147163E4FC}" type="datetimeFigureOut">
              <a:rPr lang="fr-FR" smtClean="0"/>
              <a:t>18/10/2023</a:t>
            </a:fld>
            <a:endParaRPr lang="fr-FR"/>
          </a:p>
        </p:txBody>
      </p:sp>
      <p:sp>
        <p:nvSpPr>
          <p:cNvPr id="6" name="Espace réservé du pied de page 5">
            <a:extLst>
              <a:ext uri="{FF2B5EF4-FFF2-40B4-BE49-F238E27FC236}">
                <a16:creationId xmlns:a16="http://schemas.microsoft.com/office/drawing/2014/main" id="{F72B8D91-BEE0-7689-EBE0-0FE51BD4DDB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9FB2D79-7D65-C5AE-45E0-31E706A6396C}"/>
              </a:ext>
            </a:extLst>
          </p:cNvPr>
          <p:cNvSpPr>
            <a:spLocks noGrp="1"/>
          </p:cNvSpPr>
          <p:nvPr>
            <p:ph type="sldNum" sz="quarter" idx="12"/>
          </p:nvPr>
        </p:nvSpPr>
        <p:spPr/>
        <p:txBody>
          <a:bodyPr/>
          <a:lstStyle/>
          <a:p>
            <a:fld id="{A04FC72B-86C6-1842-BF32-FA2B9B5F952E}" type="slidenum">
              <a:rPr lang="fr-FR" smtClean="0"/>
              <a:t>‹N°›</a:t>
            </a:fld>
            <a:endParaRPr lang="fr-FR"/>
          </a:p>
        </p:txBody>
      </p:sp>
    </p:spTree>
    <p:extLst>
      <p:ext uri="{BB962C8B-B14F-4D97-AF65-F5344CB8AC3E}">
        <p14:creationId xmlns:p14="http://schemas.microsoft.com/office/powerpoint/2010/main" val="2030362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1F97943-92DE-CF66-950F-AB46FA737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B54A85C-2341-71B1-E7A7-C298693BE6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16E0980-1FA0-C752-6D7D-0FF9CACF9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985C9-44F1-8347-841A-5A147163E4FC}" type="datetimeFigureOut">
              <a:rPr lang="fr-FR" smtClean="0"/>
              <a:t>18/10/2023</a:t>
            </a:fld>
            <a:endParaRPr lang="fr-FR"/>
          </a:p>
        </p:txBody>
      </p:sp>
      <p:sp>
        <p:nvSpPr>
          <p:cNvPr id="5" name="Espace réservé du pied de page 4">
            <a:extLst>
              <a:ext uri="{FF2B5EF4-FFF2-40B4-BE49-F238E27FC236}">
                <a16:creationId xmlns:a16="http://schemas.microsoft.com/office/drawing/2014/main" id="{9E0DC5B1-2D9A-118F-36E1-3331C9F89E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F10DF16-A113-3554-B9F6-334965F1F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FC72B-86C6-1842-BF32-FA2B9B5F952E}" type="slidenum">
              <a:rPr lang="fr-FR" smtClean="0"/>
              <a:t>‹N°›</a:t>
            </a:fld>
            <a:endParaRPr lang="fr-FR"/>
          </a:p>
        </p:txBody>
      </p:sp>
    </p:spTree>
    <p:extLst>
      <p:ext uri="{BB962C8B-B14F-4D97-AF65-F5344CB8AC3E}">
        <p14:creationId xmlns:p14="http://schemas.microsoft.com/office/powerpoint/2010/main" val="3047073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re 1">
            <a:extLst>
              <a:ext uri="{FF2B5EF4-FFF2-40B4-BE49-F238E27FC236}">
                <a16:creationId xmlns:a16="http://schemas.microsoft.com/office/drawing/2014/main" id="{71FAA8D2-D458-0432-CCC3-DF2F12ACDB2E}"/>
              </a:ext>
            </a:extLst>
          </p:cNvPr>
          <p:cNvSpPr>
            <a:spLocks noGrp="1"/>
          </p:cNvSpPr>
          <p:nvPr>
            <p:ph type="ctrTitle"/>
          </p:nvPr>
        </p:nvSpPr>
        <p:spPr>
          <a:xfrm>
            <a:off x="1804988" y="1442172"/>
            <a:ext cx="8582025" cy="2177328"/>
          </a:xfrm>
        </p:spPr>
        <p:txBody>
          <a:bodyPr anchor="ctr">
            <a:normAutofit/>
          </a:bodyPr>
          <a:lstStyle/>
          <a:p>
            <a:r>
              <a:rPr lang="fr-FR" sz="6600" b="0" i="0">
                <a:effectLst/>
                <a:latin typeface="Söhne"/>
              </a:rPr>
              <a:t>Les modèles autorégressifs</a:t>
            </a:r>
            <a:endParaRPr lang="fr-FR" sz="6600"/>
          </a:p>
        </p:txBody>
      </p:sp>
      <p:sp>
        <p:nvSpPr>
          <p:cNvPr id="12" name="Rectangle: Rounded Corners 11">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830FBF4F-9F03-DC9C-F251-917F544B6C4A}"/>
              </a:ext>
            </a:extLst>
          </p:cNvPr>
          <p:cNvSpPr>
            <a:spLocks noGrp="1"/>
          </p:cNvSpPr>
          <p:nvPr>
            <p:ph type="subTitle" idx="1"/>
          </p:nvPr>
        </p:nvSpPr>
        <p:spPr>
          <a:xfrm>
            <a:off x="2566988" y="3962400"/>
            <a:ext cx="7058025" cy="581025"/>
          </a:xfrm>
        </p:spPr>
        <p:txBody>
          <a:bodyPr anchor="ctr">
            <a:normAutofit/>
          </a:bodyPr>
          <a:lstStyle/>
          <a:p>
            <a:r>
              <a:rPr lang="fr-FR" sz="2200" b="0" i="0" dirty="0">
                <a:solidFill>
                  <a:srgbClr val="FFFFFF"/>
                </a:solidFill>
                <a:effectLst/>
                <a:latin typeface="Söhne"/>
              </a:rPr>
              <a:t>À la découverte des réseaux de neurones récurrents (</a:t>
            </a:r>
            <a:r>
              <a:rPr lang="fr-FR" sz="2200" b="0" i="0" dirty="0" err="1">
                <a:solidFill>
                  <a:srgbClr val="FFFFFF"/>
                </a:solidFill>
                <a:effectLst/>
                <a:latin typeface="Söhne"/>
              </a:rPr>
              <a:t>RNNs</a:t>
            </a:r>
            <a:r>
              <a:rPr lang="fr-FR" sz="2200" b="0" i="0" dirty="0">
                <a:solidFill>
                  <a:srgbClr val="FFFFFF"/>
                </a:solidFill>
                <a:effectLst/>
                <a:latin typeface="Söhne"/>
              </a:rPr>
              <a:t>)</a:t>
            </a:r>
            <a:endParaRPr lang="fr-FR" sz="2200" dirty="0">
              <a:solidFill>
                <a:srgbClr val="FFFFFF"/>
              </a:solidFill>
            </a:endParaRPr>
          </a:p>
        </p:txBody>
      </p:sp>
    </p:spTree>
    <p:extLst>
      <p:ext uri="{BB962C8B-B14F-4D97-AF65-F5344CB8AC3E}">
        <p14:creationId xmlns:p14="http://schemas.microsoft.com/office/powerpoint/2010/main" val="219441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9950692-F7DB-3216-07A4-4863EF0AE1F1}"/>
              </a:ext>
            </a:extLst>
          </p:cNvPr>
          <p:cNvSpPr>
            <a:spLocks noGrp="1"/>
          </p:cNvSpPr>
          <p:nvPr>
            <p:ph type="title"/>
          </p:nvPr>
        </p:nvSpPr>
        <p:spPr>
          <a:xfrm>
            <a:off x="808638" y="386930"/>
            <a:ext cx="9236700" cy="1188950"/>
          </a:xfrm>
        </p:spPr>
        <p:txBody>
          <a:bodyPr anchor="b">
            <a:normAutofit/>
          </a:bodyPr>
          <a:lstStyle/>
          <a:p>
            <a:r>
              <a:rPr lang="fr-FR" sz="5400"/>
              <a:t>Quiz</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5CBE46C-DCF7-7DEB-2864-AD1941B412E4}"/>
              </a:ext>
            </a:extLst>
          </p:cNvPr>
          <p:cNvSpPr>
            <a:spLocks noGrp="1"/>
          </p:cNvSpPr>
          <p:nvPr>
            <p:ph idx="1"/>
          </p:nvPr>
        </p:nvSpPr>
        <p:spPr>
          <a:xfrm>
            <a:off x="793660" y="2599509"/>
            <a:ext cx="10143668" cy="3435531"/>
          </a:xfrm>
        </p:spPr>
        <p:txBody>
          <a:bodyPr anchor="ctr">
            <a:normAutofit/>
          </a:bodyPr>
          <a:lstStyle/>
          <a:p>
            <a:pPr marL="0" indent="0">
              <a:buNone/>
            </a:pPr>
            <a:r>
              <a:rPr lang="fr-FR" sz="2400" b="1" i="0">
                <a:effectLst/>
                <a:latin typeface="Söhne"/>
              </a:rPr>
              <a:t>Question 1 : Quelle est la particularité principale des RNN par rapport aux réseaux de neurones feedforward ?</a:t>
            </a:r>
          </a:p>
          <a:p>
            <a:pPr marL="0" indent="0">
              <a:buNone/>
            </a:pPr>
            <a:endParaRPr lang="fr-FR" sz="2400" b="0" i="0">
              <a:effectLst/>
              <a:latin typeface="Söhne"/>
            </a:endParaRPr>
          </a:p>
          <a:p>
            <a:pPr marL="0" indent="0">
              <a:buNone/>
            </a:pPr>
            <a:r>
              <a:rPr lang="fr-FR" sz="2400" b="0" i="0">
                <a:effectLst/>
                <a:latin typeface="Söhne"/>
              </a:rPr>
              <a:t>a) Les RNN sont toujours plus profonds.</a:t>
            </a:r>
          </a:p>
          <a:p>
            <a:pPr marL="0" indent="0">
              <a:buNone/>
            </a:pPr>
            <a:r>
              <a:rPr lang="fr-FR" sz="2400" b="0" i="0">
                <a:effectLst/>
                <a:latin typeface="Söhne"/>
              </a:rPr>
              <a:t>b) Les RNN utilisent des fonctions d'activation différentes.</a:t>
            </a:r>
          </a:p>
          <a:p>
            <a:pPr marL="0" indent="0">
              <a:buNone/>
            </a:pPr>
            <a:r>
              <a:rPr lang="fr-FR" sz="2400" b="0" i="0">
                <a:effectLst/>
                <a:latin typeface="Söhne"/>
              </a:rPr>
              <a:t>c) Les RNN ont des boucles internes leur permettant de traiter des séquences.</a:t>
            </a:r>
          </a:p>
          <a:p>
            <a:pPr marL="0" indent="0">
              <a:buNone/>
            </a:pPr>
            <a:r>
              <a:rPr lang="fr-FR" sz="2400" b="0" i="0">
                <a:effectLst/>
                <a:latin typeface="Söhne"/>
              </a:rPr>
              <a:t>d) Les RNN ne peuvent traiter que des images.</a:t>
            </a:r>
          </a:p>
          <a:p>
            <a:pPr marL="0" indent="0">
              <a:buNone/>
            </a:pPr>
            <a:endParaRPr lang="fr-FR" sz="2400"/>
          </a:p>
        </p:txBody>
      </p:sp>
    </p:spTree>
    <p:extLst>
      <p:ext uri="{BB962C8B-B14F-4D97-AF65-F5344CB8AC3E}">
        <p14:creationId xmlns:p14="http://schemas.microsoft.com/office/powerpoint/2010/main" val="426227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2CA828-1B35-B3EE-9C63-40BCF6AB5457}"/>
              </a:ext>
            </a:extLst>
          </p:cNvPr>
          <p:cNvSpPr>
            <a:spLocks noGrp="1"/>
          </p:cNvSpPr>
          <p:nvPr>
            <p:ph type="title"/>
          </p:nvPr>
        </p:nvSpPr>
        <p:spPr>
          <a:xfrm>
            <a:off x="808638" y="386930"/>
            <a:ext cx="9236700" cy="1188950"/>
          </a:xfrm>
        </p:spPr>
        <p:txBody>
          <a:bodyPr anchor="b">
            <a:normAutofit/>
          </a:bodyPr>
          <a:lstStyle/>
          <a:p>
            <a:r>
              <a:rPr lang="fr-FR" sz="5400"/>
              <a:t>Quiz</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87C0631-F367-BD87-DDFE-732EED27AEBF}"/>
              </a:ext>
            </a:extLst>
          </p:cNvPr>
          <p:cNvSpPr>
            <a:spLocks noGrp="1"/>
          </p:cNvSpPr>
          <p:nvPr>
            <p:ph idx="1"/>
          </p:nvPr>
        </p:nvSpPr>
        <p:spPr>
          <a:xfrm>
            <a:off x="793660" y="2599509"/>
            <a:ext cx="10143668" cy="3435531"/>
          </a:xfrm>
        </p:spPr>
        <p:txBody>
          <a:bodyPr anchor="ctr">
            <a:normAutofit/>
          </a:bodyPr>
          <a:lstStyle/>
          <a:p>
            <a:pPr marL="0" indent="0">
              <a:buNone/>
            </a:pPr>
            <a:r>
              <a:rPr lang="fr-FR" sz="2400" b="1" i="0">
                <a:effectLst/>
                <a:latin typeface="Söhne"/>
              </a:rPr>
              <a:t>Question 2 : Quel est le principal défi rencontré lors de l'entraînement des RNN traditionnels sur de longues séquences ?</a:t>
            </a:r>
            <a:endParaRPr lang="fr-FR" sz="2400" b="0" i="0">
              <a:effectLst/>
              <a:latin typeface="Söhne"/>
            </a:endParaRPr>
          </a:p>
          <a:p>
            <a:pPr marL="514350" indent="-514350">
              <a:buAutoNum type="alphaLcParenR"/>
            </a:pPr>
            <a:r>
              <a:rPr lang="fr-FR" sz="2400" b="0" i="0">
                <a:effectLst/>
                <a:latin typeface="Söhne"/>
              </a:rPr>
              <a:t>Problème de gradient qui explose (Exploding gradient problem)</a:t>
            </a:r>
          </a:p>
          <a:p>
            <a:pPr marL="514350" indent="-514350">
              <a:buAutoNum type="alphaLcParenR"/>
            </a:pPr>
            <a:r>
              <a:rPr lang="fr-FR" sz="2400" b="0" i="0">
                <a:effectLst/>
                <a:latin typeface="Söhne"/>
              </a:rPr>
              <a:t> Problème de gradient qui disparaît (Vanishing gradient problem)</a:t>
            </a:r>
          </a:p>
          <a:p>
            <a:pPr marL="514350" indent="-514350">
              <a:buAutoNum type="alphaLcParenR"/>
            </a:pPr>
            <a:r>
              <a:rPr lang="fr-FR" sz="2400" b="0" i="0">
                <a:effectLst/>
                <a:latin typeface="Söhne"/>
              </a:rPr>
              <a:t> Surapprentissage systématique (Systematic overfitting)</a:t>
            </a:r>
          </a:p>
          <a:p>
            <a:pPr marL="514350" indent="-514350">
              <a:buAutoNum type="alphaLcParenR"/>
            </a:pPr>
            <a:r>
              <a:rPr lang="fr-FR" sz="2400" b="0" i="0">
                <a:effectLst/>
                <a:latin typeface="Söhne"/>
              </a:rPr>
              <a:t> Impossibilité de traiter des séquences (Inability to process sequences).</a:t>
            </a:r>
            <a:endParaRPr lang="fr-FR" sz="2400"/>
          </a:p>
        </p:txBody>
      </p:sp>
    </p:spTree>
    <p:extLst>
      <p:ext uri="{BB962C8B-B14F-4D97-AF65-F5344CB8AC3E}">
        <p14:creationId xmlns:p14="http://schemas.microsoft.com/office/powerpoint/2010/main" val="233352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2CA828-1B35-B3EE-9C63-40BCF6AB5457}"/>
              </a:ext>
            </a:extLst>
          </p:cNvPr>
          <p:cNvSpPr>
            <a:spLocks noGrp="1"/>
          </p:cNvSpPr>
          <p:nvPr>
            <p:ph type="title"/>
          </p:nvPr>
        </p:nvSpPr>
        <p:spPr>
          <a:xfrm>
            <a:off x="808638" y="386930"/>
            <a:ext cx="9236700" cy="1188950"/>
          </a:xfrm>
        </p:spPr>
        <p:txBody>
          <a:bodyPr anchor="b">
            <a:normAutofit/>
          </a:bodyPr>
          <a:lstStyle/>
          <a:p>
            <a:r>
              <a:rPr lang="fr-FR" sz="5400"/>
              <a:t>Quiz</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87C0631-F367-BD87-DDFE-732EED27AEBF}"/>
              </a:ext>
            </a:extLst>
          </p:cNvPr>
          <p:cNvSpPr>
            <a:spLocks noGrp="1"/>
          </p:cNvSpPr>
          <p:nvPr>
            <p:ph idx="1"/>
          </p:nvPr>
        </p:nvSpPr>
        <p:spPr>
          <a:xfrm>
            <a:off x="793660" y="2599509"/>
            <a:ext cx="10143668" cy="3435531"/>
          </a:xfrm>
        </p:spPr>
        <p:txBody>
          <a:bodyPr anchor="ctr">
            <a:normAutofit/>
          </a:bodyPr>
          <a:lstStyle/>
          <a:p>
            <a:pPr marL="0" indent="0">
              <a:buNone/>
            </a:pPr>
            <a:r>
              <a:rPr lang="fr-FR" sz="2400" b="1" i="0" dirty="0">
                <a:effectLst/>
                <a:latin typeface="Söhne"/>
              </a:rPr>
              <a:t>Question 3 : Quelles variantes des RNN ont été introduites pour mieux gérer les dépendances à long terme ?</a:t>
            </a:r>
            <a:endParaRPr lang="fr-FR" sz="2400" b="0" i="0" dirty="0">
              <a:effectLst/>
              <a:latin typeface="Söhne"/>
            </a:endParaRPr>
          </a:p>
          <a:p>
            <a:pPr marL="0" indent="0">
              <a:buNone/>
            </a:pPr>
            <a:r>
              <a:rPr lang="fr-FR" sz="2400" b="0" i="0" dirty="0">
                <a:effectLst/>
                <a:latin typeface="Söhne"/>
              </a:rPr>
              <a:t>a) CNN (</a:t>
            </a:r>
            <a:r>
              <a:rPr lang="fr-FR" sz="2400" b="0" i="0" dirty="0" err="1">
                <a:effectLst/>
                <a:latin typeface="Söhne"/>
              </a:rPr>
              <a:t>Convolutional</a:t>
            </a:r>
            <a:r>
              <a:rPr lang="fr-FR" sz="2400" b="0" i="0" dirty="0">
                <a:effectLst/>
                <a:latin typeface="Söhne"/>
              </a:rPr>
              <a:t> Neural Networks) et DNN (</a:t>
            </a:r>
            <a:r>
              <a:rPr lang="fr-FR" sz="2400" b="0" i="0" dirty="0" err="1">
                <a:effectLst/>
                <a:latin typeface="Söhne"/>
              </a:rPr>
              <a:t>Deep</a:t>
            </a:r>
            <a:r>
              <a:rPr lang="fr-FR" sz="2400" b="0" i="0" dirty="0">
                <a:effectLst/>
                <a:latin typeface="Söhne"/>
              </a:rPr>
              <a:t> Neural Networks)</a:t>
            </a:r>
          </a:p>
          <a:p>
            <a:pPr marL="0" indent="0">
              <a:buNone/>
            </a:pPr>
            <a:r>
              <a:rPr lang="fr-FR" sz="2400" b="0" i="0" dirty="0">
                <a:effectLst/>
                <a:latin typeface="Söhne"/>
              </a:rPr>
              <a:t>b) GRU (</a:t>
            </a:r>
            <a:r>
              <a:rPr lang="fr-FR" sz="2400" b="0" i="0" dirty="0" err="1">
                <a:effectLst/>
                <a:latin typeface="Söhne"/>
              </a:rPr>
              <a:t>Gated</a:t>
            </a:r>
            <a:r>
              <a:rPr lang="fr-FR" sz="2400" b="0" i="0" dirty="0">
                <a:effectLst/>
                <a:latin typeface="Söhne"/>
              </a:rPr>
              <a:t> </a:t>
            </a:r>
            <a:r>
              <a:rPr lang="fr-FR" sz="2400" b="0" i="0" dirty="0" err="1">
                <a:effectLst/>
                <a:latin typeface="Söhne"/>
              </a:rPr>
              <a:t>Recurrent</a:t>
            </a:r>
            <a:r>
              <a:rPr lang="fr-FR" sz="2400" b="0" i="0" dirty="0">
                <a:effectLst/>
                <a:latin typeface="Söhne"/>
              </a:rPr>
              <a:t> </a:t>
            </a:r>
            <a:r>
              <a:rPr lang="fr-FR" sz="2400" b="0" i="0" dirty="0" err="1">
                <a:effectLst/>
                <a:latin typeface="Söhne"/>
              </a:rPr>
              <a:t>Units</a:t>
            </a:r>
            <a:r>
              <a:rPr lang="fr-FR" sz="2400" b="0" i="0" dirty="0">
                <a:effectLst/>
                <a:latin typeface="Söhne"/>
              </a:rPr>
              <a:t>) et LSTM (Long Short-</a:t>
            </a:r>
            <a:r>
              <a:rPr lang="fr-FR" sz="2400" b="0" i="0" dirty="0" err="1">
                <a:effectLst/>
                <a:latin typeface="Söhne"/>
              </a:rPr>
              <a:t>Term</a:t>
            </a:r>
            <a:r>
              <a:rPr lang="fr-FR" sz="2400" b="0" i="0" dirty="0">
                <a:effectLst/>
                <a:latin typeface="Söhne"/>
              </a:rPr>
              <a:t> Memory)</a:t>
            </a:r>
          </a:p>
          <a:p>
            <a:pPr marL="0" indent="0">
              <a:buNone/>
            </a:pPr>
            <a:r>
              <a:rPr lang="fr-FR" sz="2400" b="0" i="0" dirty="0">
                <a:effectLst/>
                <a:latin typeface="Söhne"/>
              </a:rPr>
              <a:t>c) BNN (</a:t>
            </a:r>
            <a:r>
              <a:rPr lang="fr-FR" sz="2400" b="0" i="0" dirty="0" err="1">
                <a:effectLst/>
                <a:latin typeface="Söhne"/>
              </a:rPr>
              <a:t>Binary</a:t>
            </a:r>
            <a:r>
              <a:rPr lang="fr-FR" sz="2400" b="0" i="0" dirty="0">
                <a:effectLst/>
                <a:latin typeface="Söhne"/>
              </a:rPr>
              <a:t> Neural Networks) et CNN (</a:t>
            </a:r>
            <a:r>
              <a:rPr lang="fr-FR" sz="2400" b="0" i="0" dirty="0" err="1">
                <a:effectLst/>
                <a:latin typeface="Söhne"/>
              </a:rPr>
              <a:t>Convolutional</a:t>
            </a:r>
            <a:r>
              <a:rPr lang="fr-FR" sz="2400" b="0" i="0" dirty="0">
                <a:effectLst/>
                <a:latin typeface="Söhne"/>
              </a:rPr>
              <a:t> Neural Networks)</a:t>
            </a:r>
          </a:p>
          <a:p>
            <a:pPr marL="0" indent="0">
              <a:buNone/>
            </a:pPr>
            <a:r>
              <a:rPr lang="fr-FR" sz="2400" b="0" i="0" dirty="0">
                <a:effectLst/>
                <a:latin typeface="Söhne"/>
              </a:rPr>
              <a:t>d) MLP (</a:t>
            </a:r>
            <a:r>
              <a:rPr lang="fr-FR" sz="2400" b="0" i="0" dirty="0" err="1">
                <a:effectLst/>
                <a:latin typeface="Söhne"/>
              </a:rPr>
              <a:t>Multilayer</a:t>
            </a:r>
            <a:r>
              <a:rPr lang="fr-FR" sz="2400" b="0" i="0" dirty="0">
                <a:effectLst/>
                <a:latin typeface="Söhne"/>
              </a:rPr>
              <a:t> Perceptron) et DNN (</a:t>
            </a:r>
            <a:r>
              <a:rPr lang="fr-FR" sz="2400" b="0" i="0" dirty="0" err="1">
                <a:effectLst/>
                <a:latin typeface="Söhne"/>
              </a:rPr>
              <a:t>Deep</a:t>
            </a:r>
            <a:r>
              <a:rPr lang="fr-FR" sz="2400" b="0" i="0" dirty="0">
                <a:effectLst/>
                <a:latin typeface="Söhne"/>
              </a:rPr>
              <a:t> Neural Networks)</a:t>
            </a:r>
          </a:p>
          <a:p>
            <a:endParaRPr lang="fr-FR" sz="2400" dirty="0"/>
          </a:p>
        </p:txBody>
      </p:sp>
    </p:spTree>
    <p:extLst>
      <p:ext uri="{BB962C8B-B14F-4D97-AF65-F5344CB8AC3E}">
        <p14:creationId xmlns:p14="http://schemas.microsoft.com/office/powerpoint/2010/main" val="301707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E6DD8D2-49A5-3307-7C09-B679AA968B60}"/>
              </a:ext>
            </a:extLst>
          </p:cNvPr>
          <p:cNvSpPr>
            <a:spLocks noGrp="1"/>
          </p:cNvSpPr>
          <p:nvPr>
            <p:ph type="title"/>
          </p:nvPr>
        </p:nvSpPr>
        <p:spPr>
          <a:xfrm>
            <a:off x="1043631" y="809898"/>
            <a:ext cx="9942716" cy="1554480"/>
          </a:xfrm>
        </p:spPr>
        <p:txBody>
          <a:bodyPr anchor="ctr">
            <a:normAutofit/>
          </a:bodyPr>
          <a:lstStyle/>
          <a:p>
            <a:r>
              <a:rPr lang="fr-FR" sz="4800"/>
              <a:t>Objectifs</a:t>
            </a:r>
          </a:p>
        </p:txBody>
      </p:sp>
      <p:sp>
        <p:nvSpPr>
          <p:cNvPr id="3" name="Espace réservé du contenu 2">
            <a:extLst>
              <a:ext uri="{FF2B5EF4-FFF2-40B4-BE49-F238E27FC236}">
                <a16:creationId xmlns:a16="http://schemas.microsoft.com/office/drawing/2014/main" id="{18A8626B-9B06-F7AA-4C70-8F840355A979}"/>
              </a:ext>
            </a:extLst>
          </p:cNvPr>
          <p:cNvSpPr>
            <a:spLocks noGrp="1"/>
          </p:cNvSpPr>
          <p:nvPr>
            <p:ph idx="1"/>
          </p:nvPr>
        </p:nvSpPr>
        <p:spPr>
          <a:xfrm>
            <a:off x="1045028" y="3017522"/>
            <a:ext cx="9941319" cy="3124658"/>
          </a:xfrm>
        </p:spPr>
        <p:txBody>
          <a:bodyPr anchor="ctr">
            <a:normAutofit/>
          </a:bodyPr>
          <a:lstStyle/>
          <a:p>
            <a:r>
              <a:rPr lang="fr-FR" sz="2400" b="0" i="0" dirty="0">
                <a:effectLst/>
                <a:latin typeface="Söhne"/>
              </a:rPr>
              <a:t>Comprendre les limites des réseaux </a:t>
            </a:r>
            <a:r>
              <a:rPr lang="fr-FR" sz="2400" b="0" i="0" dirty="0" err="1">
                <a:effectLst/>
                <a:latin typeface="Söhne"/>
              </a:rPr>
              <a:t>feedforward</a:t>
            </a:r>
            <a:endParaRPr lang="fr-FR" sz="2400" b="0" i="0" dirty="0">
              <a:effectLst/>
              <a:latin typeface="Söhne"/>
            </a:endParaRPr>
          </a:p>
          <a:p>
            <a:r>
              <a:rPr lang="fr-FR" sz="2400" b="0" i="0" dirty="0">
                <a:effectLst/>
                <a:latin typeface="Söhne"/>
              </a:rPr>
              <a:t> Comprendre le fonctionnement des </a:t>
            </a:r>
            <a:r>
              <a:rPr lang="fr-FR" sz="2400" b="0" i="0" dirty="0" err="1">
                <a:effectLst/>
                <a:latin typeface="Söhne"/>
              </a:rPr>
              <a:t>RNNs</a:t>
            </a:r>
            <a:r>
              <a:rPr lang="fr-FR" sz="2400" b="0" i="0" dirty="0">
                <a:effectLst/>
                <a:latin typeface="Söhne"/>
              </a:rPr>
              <a:t> </a:t>
            </a:r>
          </a:p>
          <a:p>
            <a:r>
              <a:rPr lang="fr-FR" sz="2400" b="0" i="0" dirty="0">
                <a:effectLst/>
                <a:latin typeface="Söhne"/>
              </a:rPr>
              <a:t>Connaître les avantages et les limites des </a:t>
            </a:r>
            <a:r>
              <a:rPr lang="fr-FR" sz="2400" b="0" i="0" dirty="0" err="1">
                <a:effectLst/>
                <a:latin typeface="Söhne"/>
              </a:rPr>
              <a:t>RNNs</a:t>
            </a:r>
            <a:r>
              <a:rPr lang="fr-FR" sz="2400" b="0" i="0" dirty="0">
                <a:effectLst/>
                <a:latin typeface="Söhne"/>
              </a:rPr>
              <a:t> </a:t>
            </a:r>
          </a:p>
          <a:p>
            <a:r>
              <a:rPr lang="fr-FR" sz="2400" b="0" i="0" dirty="0">
                <a:effectLst/>
                <a:latin typeface="Söhne"/>
              </a:rPr>
              <a:t>Connaître </a:t>
            </a:r>
            <a:r>
              <a:rPr lang="fr-FR" sz="2400" b="0" i="0">
                <a:effectLst/>
                <a:latin typeface="Söhne"/>
              </a:rPr>
              <a:t>des alternatives</a:t>
            </a:r>
            <a:endParaRPr lang="fr-FR" sz="2400" b="0" i="0" dirty="0">
              <a:effectLst/>
              <a:latin typeface="Söhne"/>
            </a:endParaRPr>
          </a:p>
          <a:p>
            <a:r>
              <a:rPr lang="fr-FR" sz="2400" b="0" i="0" dirty="0">
                <a:effectLst/>
                <a:latin typeface="Söhne"/>
              </a:rPr>
              <a:t>Savoir où appliquer les </a:t>
            </a:r>
            <a:r>
              <a:rPr lang="fr-FR" sz="2400" b="0" i="0" dirty="0" err="1">
                <a:effectLst/>
                <a:latin typeface="Söhne"/>
              </a:rPr>
              <a:t>RNNs</a:t>
            </a:r>
            <a:endParaRPr lang="fr-FR"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50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7BD464F-E96C-F4D9-2B22-6977CB6168C9}"/>
              </a:ext>
            </a:extLst>
          </p:cNvPr>
          <p:cNvSpPr>
            <a:spLocks noGrp="1"/>
          </p:cNvSpPr>
          <p:nvPr>
            <p:ph type="title"/>
          </p:nvPr>
        </p:nvSpPr>
        <p:spPr>
          <a:xfrm>
            <a:off x="630936" y="640080"/>
            <a:ext cx="4818888" cy="1481328"/>
          </a:xfrm>
        </p:spPr>
        <p:txBody>
          <a:bodyPr anchor="b">
            <a:normAutofit/>
          </a:bodyPr>
          <a:lstStyle/>
          <a:p>
            <a:r>
              <a:rPr lang="fr-FR" sz="5000"/>
              <a:t>Pourquoi les RNNs?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B58F8C6F-309C-49DC-1D76-34922BF49BC1}"/>
              </a:ext>
            </a:extLst>
          </p:cNvPr>
          <p:cNvSpPr>
            <a:spLocks noGrp="1"/>
          </p:cNvSpPr>
          <p:nvPr>
            <p:ph idx="1"/>
          </p:nvPr>
        </p:nvSpPr>
        <p:spPr>
          <a:xfrm>
            <a:off x="630936" y="2660904"/>
            <a:ext cx="4818888" cy="3547872"/>
          </a:xfrm>
        </p:spPr>
        <p:txBody>
          <a:bodyPr anchor="t">
            <a:normAutofit/>
          </a:bodyPr>
          <a:lstStyle/>
          <a:p>
            <a:r>
              <a:rPr lang="fr-FR" sz="2200" b="0" i="0">
                <a:effectLst/>
                <a:latin typeface="Söhne"/>
              </a:rPr>
              <a:t>Réseaux classiques ou feedforward</a:t>
            </a:r>
          </a:p>
          <a:p>
            <a:r>
              <a:rPr lang="fr-FR" sz="2200" b="0" i="0">
                <a:effectLst/>
                <a:latin typeface="Söhne"/>
              </a:rPr>
              <a:t> Un seul sens de direction </a:t>
            </a:r>
          </a:p>
          <a:p>
            <a:r>
              <a:rPr lang="fr-FR" sz="2200" b="0" i="0">
                <a:effectLst/>
                <a:latin typeface="Söhne"/>
              </a:rPr>
              <a:t>Ne conservent pas d'état de mémoire et ne peuvent pas gérer de longues séquences </a:t>
            </a:r>
          </a:p>
          <a:p>
            <a:r>
              <a:rPr lang="fr-FR" sz="2200" b="0" i="0">
                <a:effectLst/>
                <a:latin typeface="Söhne"/>
              </a:rPr>
              <a:t>Exemple : Comment vas-tu ?</a:t>
            </a:r>
            <a:endParaRPr lang="fr-FR" sz="2200"/>
          </a:p>
        </p:txBody>
      </p:sp>
      <p:pic>
        <p:nvPicPr>
          <p:cNvPr id="4" name="Image 3">
            <a:extLst>
              <a:ext uri="{FF2B5EF4-FFF2-40B4-BE49-F238E27FC236}">
                <a16:creationId xmlns:a16="http://schemas.microsoft.com/office/drawing/2014/main" id="{0832E110-E950-A853-D8EC-4FE2B1E253C3}"/>
              </a:ext>
            </a:extLst>
          </p:cNvPr>
          <p:cNvPicPr>
            <a:picLocks noChangeAspect="1"/>
          </p:cNvPicPr>
          <p:nvPr/>
        </p:nvPicPr>
        <p:blipFill>
          <a:blip r:embed="rId2"/>
          <a:stretch>
            <a:fillRect/>
          </a:stretch>
        </p:blipFill>
        <p:spPr>
          <a:xfrm>
            <a:off x="6099048" y="871083"/>
            <a:ext cx="5458968" cy="5115833"/>
          </a:xfrm>
          <a:prstGeom prst="rect">
            <a:avLst/>
          </a:prstGeom>
        </p:spPr>
      </p:pic>
    </p:spTree>
    <p:extLst>
      <p:ext uri="{BB962C8B-B14F-4D97-AF65-F5344CB8AC3E}">
        <p14:creationId xmlns:p14="http://schemas.microsoft.com/office/powerpoint/2010/main" val="3629624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9B9E8A9-352D-4DCB-9485-C777000D4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7BD464F-E96C-F4D9-2B22-6977CB6168C9}"/>
              </a:ext>
            </a:extLst>
          </p:cNvPr>
          <p:cNvSpPr>
            <a:spLocks noGrp="1"/>
          </p:cNvSpPr>
          <p:nvPr>
            <p:ph type="title"/>
          </p:nvPr>
        </p:nvSpPr>
        <p:spPr>
          <a:xfrm>
            <a:off x="612648" y="1078992"/>
            <a:ext cx="6272784" cy="1536192"/>
          </a:xfrm>
        </p:spPr>
        <p:txBody>
          <a:bodyPr anchor="b">
            <a:normAutofit/>
          </a:bodyPr>
          <a:lstStyle/>
          <a:p>
            <a:r>
              <a:rPr lang="fr-FR" sz="5200"/>
              <a:t>Pourquoi les RNNs?</a:t>
            </a:r>
          </a:p>
        </p:txBody>
      </p:sp>
      <p:sp>
        <p:nvSpPr>
          <p:cNvPr id="19" name="Rectangle 18">
            <a:extLst>
              <a:ext uri="{FF2B5EF4-FFF2-40B4-BE49-F238E27FC236}">
                <a16:creationId xmlns:a16="http://schemas.microsoft.com/office/drawing/2014/main" id="{C2A9B0E5-C2C1-4B85-99A9-117A659D5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3A8AEACA-9535-4BE8-A91B-8BE82BA5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0832E110-E950-A853-D8EC-4FE2B1E253C3}"/>
              </a:ext>
            </a:extLst>
          </p:cNvPr>
          <p:cNvPicPr>
            <a:picLocks noChangeAspect="1"/>
          </p:cNvPicPr>
          <p:nvPr/>
        </p:nvPicPr>
        <p:blipFill>
          <a:blip r:embed="rId2"/>
          <a:stretch>
            <a:fillRect/>
          </a:stretch>
        </p:blipFill>
        <p:spPr>
          <a:xfrm>
            <a:off x="8548726" y="331311"/>
            <a:ext cx="3024768" cy="2834640"/>
          </a:xfrm>
          <a:prstGeom prst="rect">
            <a:avLst/>
          </a:prstGeom>
        </p:spPr>
      </p:pic>
      <p:sp>
        <p:nvSpPr>
          <p:cNvPr id="3" name="Espace réservé du contenu 2">
            <a:extLst>
              <a:ext uri="{FF2B5EF4-FFF2-40B4-BE49-F238E27FC236}">
                <a16:creationId xmlns:a16="http://schemas.microsoft.com/office/drawing/2014/main" id="{B58F8C6F-309C-49DC-1D76-34922BF49BC1}"/>
              </a:ext>
            </a:extLst>
          </p:cNvPr>
          <p:cNvSpPr>
            <a:spLocks noGrp="1"/>
          </p:cNvSpPr>
          <p:nvPr>
            <p:ph idx="1"/>
          </p:nvPr>
        </p:nvSpPr>
        <p:spPr>
          <a:xfrm>
            <a:off x="612648" y="3355848"/>
            <a:ext cx="6272784" cy="2825496"/>
          </a:xfrm>
        </p:spPr>
        <p:txBody>
          <a:bodyPr>
            <a:normAutofit/>
          </a:bodyPr>
          <a:lstStyle/>
          <a:p>
            <a:r>
              <a:rPr lang="fr-FR" sz="2200" b="0" i="0">
                <a:effectLst/>
                <a:latin typeface="Söhne"/>
              </a:rPr>
              <a:t>Contrairement à d'autres architectures, les RNNs sont spécifiquement conçus pour traiter des données qui suivent un ordre séquentiel, comme des phrases ou des séries temporelles Un seul sens de direction </a:t>
            </a:r>
          </a:p>
        </p:txBody>
      </p:sp>
      <p:pic>
        <p:nvPicPr>
          <p:cNvPr id="5" name="Image 4">
            <a:extLst>
              <a:ext uri="{FF2B5EF4-FFF2-40B4-BE49-F238E27FC236}">
                <a16:creationId xmlns:a16="http://schemas.microsoft.com/office/drawing/2014/main" id="{B4D3459E-CE20-14C4-7302-30B128375793}"/>
              </a:ext>
            </a:extLst>
          </p:cNvPr>
          <p:cNvPicPr>
            <a:picLocks noChangeAspect="1"/>
          </p:cNvPicPr>
          <p:nvPr/>
        </p:nvPicPr>
        <p:blipFill>
          <a:blip r:embed="rId3"/>
          <a:stretch>
            <a:fillRect/>
          </a:stretch>
        </p:blipFill>
        <p:spPr>
          <a:xfrm>
            <a:off x="8286510" y="3343830"/>
            <a:ext cx="3024768" cy="2834640"/>
          </a:xfrm>
          <a:prstGeom prst="rect">
            <a:avLst/>
          </a:prstGeom>
        </p:spPr>
      </p:pic>
    </p:spTree>
    <p:extLst>
      <p:ext uri="{BB962C8B-B14F-4D97-AF65-F5344CB8AC3E}">
        <p14:creationId xmlns:p14="http://schemas.microsoft.com/office/powerpoint/2010/main" val="786500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7BD464F-E96C-F4D9-2B22-6977CB6168C9}"/>
              </a:ext>
            </a:extLst>
          </p:cNvPr>
          <p:cNvSpPr>
            <a:spLocks noGrp="1"/>
          </p:cNvSpPr>
          <p:nvPr>
            <p:ph type="title"/>
          </p:nvPr>
        </p:nvSpPr>
        <p:spPr>
          <a:xfrm>
            <a:off x="1285240" y="1050595"/>
            <a:ext cx="8074815" cy="1618489"/>
          </a:xfrm>
        </p:spPr>
        <p:txBody>
          <a:bodyPr anchor="ctr">
            <a:normAutofit/>
          </a:bodyPr>
          <a:lstStyle/>
          <a:p>
            <a:r>
              <a:rPr lang="fr-FR" sz="6100" b="0" i="0">
                <a:effectLst/>
                <a:latin typeface="Söhne"/>
              </a:rPr>
              <a:t>Qu’est-ce que les RNNs?</a:t>
            </a:r>
            <a:endParaRPr lang="fr-FR" sz="6100"/>
          </a:p>
        </p:txBody>
      </p:sp>
      <p:sp>
        <p:nvSpPr>
          <p:cNvPr id="3" name="Espace réservé du contenu 2">
            <a:extLst>
              <a:ext uri="{FF2B5EF4-FFF2-40B4-BE49-F238E27FC236}">
                <a16:creationId xmlns:a16="http://schemas.microsoft.com/office/drawing/2014/main" id="{B58F8C6F-309C-49DC-1D76-34922BF49BC1}"/>
              </a:ext>
            </a:extLst>
          </p:cNvPr>
          <p:cNvSpPr>
            <a:spLocks noGrp="1"/>
          </p:cNvSpPr>
          <p:nvPr>
            <p:ph idx="1"/>
          </p:nvPr>
        </p:nvSpPr>
        <p:spPr>
          <a:xfrm>
            <a:off x="1285240" y="2969469"/>
            <a:ext cx="8074815" cy="2800395"/>
          </a:xfrm>
        </p:spPr>
        <p:txBody>
          <a:bodyPr anchor="t">
            <a:normAutofit/>
          </a:bodyPr>
          <a:lstStyle/>
          <a:p>
            <a:r>
              <a:rPr lang="fr-FR" sz="2400" b="0" i="0">
                <a:effectLst/>
                <a:latin typeface="Söhne"/>
              </a:rPr>
              <a:t>Les RNNs sont une catégorie de réseaux de neurones artificiels conçus pour reconnaître des patterns dans des séquences de données, comme du texte, du son ou une série temporelle.</a:t>
            </a:r>
          </a:p>
        </p:txBody>
      </p:sp>
    </p:spTree>
    <p:extLst>
      <p:ext uri="{BB962C8B-B14F-4D97-AF65-F5344CB8AC3E}">
        <p14:creationId xmlns:p14="http://schemas.microsoft.com/office/powerpoint/2010/main" val="314498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A91237F-AA35-C9E2-DCC5-1B0BD4CF6BD4}"/>
              </a:ext>
            </a:extLst>
          </p:cNvPr>
          <p:cNvSpPr>
            <a:spLocks noGrp="1"/>
          </p:cNvSpPr>
          <p:nvPr>
            <p:ph type="title"/>
          </p:nvPr>
        </p:nvSpPr>
        <p:spPr>
          <a:xfrm>
            <a:off x="589560" y="856180"/>
            <a:ext cx="4560584" cy="1128068"/>
          </a:xfrm>
        </p:spPr>
        <p:txBody>
          <a:bodyPr anchor="ctr">
            <a:normAutofit/>
          </a:bodyPr>
          <a:lstStyle/>
          <a:p>
            <a:r>
              <a:rPr lang="fr-FR" sz="3700" b="0" i="0" dirty="0">
                <a:effectLst/>
                <a:latin typeface="Söhne"/>
              </a:rPr>
              <a:t>Fonctionnement Basique des </a:t>
            </a:r>
            <a:r>
              <a:rPr lang="fr-FR" sz="3700" b="0" i="0" dirty="0" err="1">
                <a:effectLst/>
                <a:latin typeface="Söhne"/>
              </a:rPr>
              <a:t>RNNs</a:t>
            </a:r>
            <a:endParaRPr lang="fr-FR" sz="3700" dirty="0"/>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B665A92-FE03-5461-9714-595DC88013EE}"/>
              </a:ext>
            </a:extLst>
          </p:cNvPr>
          <p:cNvSpPr>
            <a:spLocks noGrp="1"/>
          </p:cNvSpPr>
          <p:nvPr>
            <p:ph idx="1"/>
          </p:nvPr>
        </p:nvSpPr>
        <p:spPr>
          <a:xfrm>
            <a:off x="590719" y="2330505"/>
            <a:ext cx="4559425" cy="3979585"/>
          </a:xfrm>
        </p:spPr>
        <p:txBody>
          <a:bodyPr anchor="ctr">
            <a:normAutofit/>
          </a:bodyPr>
          <a:lstStyle/>
          <a:p>
            <a:pPr>
              <a:buFont typeface="+mj-lt"/>
              <a:buAutoNum type="arabicPeriod"/>
            </a:pPr>
            <a:r>
              <a:rPr lang="fr-FR" sz="2000" b="1" i="0">
                <a:effectLst/>
                <a:latin typeface="Söhne"/>
              </a:rPr>
              <a:t>Cellules récurrentes :</a:t>
            </a:r>
            <a:r>
              <a:rPr lang="fr-FR" sz="2000" b="0" i="0">
                <a:effectLst/>
                <a:latin typeface="Söhne"/>
              </a:rPr>
              <a:t>traitent les données séquentiellement, une entrée à la fois.</a:t>
            </a:r>
          </a:p>
          <a:p>
            <a:pPr>
              <a:buFont typeface="+mj-lt"/>
              <a:buAutoNum type="arabicPeriod"/>
            </a:pPr>
            <a:r>
              <a:rPr lang="fr-FR" sz="2000" b="1" i="0">
                <a:effectLst/>
                <a:latin typeface="Söhne"/>
              </a:rPr>
              <a:t>Boucles pour la "mémoire" :</a:t>
            </a:r>
            <a:r>
              <a:rPr lang="fr-FR" sz="2000">
                <a:latin typeface="Söhne"/>
              </a:rPr>
              <a:t> </a:t>
            </a:r>
            <a:r>
              <a:rPr lang="fr-FR" sz="2000" b="0" i="0">
                <a:effectLst/>
                <a:latin typeface="Söhne"/>
              </a:rPr>
              <a:t>permet de "se souvenir" des informations précédentes. Cette "mémoire" est temporaire et est mise à jour à chaque étape.</a:t>
            </a:r>
          </a:p>
          <a:p>
            <a:pPr>
              <a:buFont typeface="+mj-lt"/>
              <a:buAutoNum type="arabicPeriod"/>
            </a:pPr>
            <a:r>
              <a:rPr lang="fr-FR" sz="2000" b="1" i="0">
                <a:effectLst/>
                <a:latin typeface="Söhne"/>
              </a:rPr>
              <a:t>Traitement séquentiel des données :</a:t>
            </a:r>
            <a:r>
              <a:rPr lang="fr-FR" sz="2000">
                <a:latin typeface="Söhne"/>
              </a:rPr>
              <a:t> </a:t>
            </a:r>
            <a:r>
              <a:rPr lang="fr-FR" sz="2000" b="0" i="0">
                <a:effectLst/>
                <a:latin typeface="Söhne"/>
              </a:rPr>
              <a:t>À chaque étape, ils prennent en compte l'entrée actuelle ainsi que l'information "mémorisée" de l'étape précédente.</a:t>
            </a:r>
          </a:p>
          <a:p>
            <a:pPr marL="0" indent="0">
              <a:buNone/>
            </a:pPr>
            <a:endParaRPr lang="fr-FR" sz="200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8F3321F4-5881-EAF5-0BE7-A43BD1016730}"/>
              </a:ext>
            </a:extLst>
          </p:cNvPr>
          <p:cNvPicPr>
            <a:picLocks noChangeAspect="1"/>
          </p:cNvPicPr>
          <p:nvPr/>
        </p:nvPicPr>
        <p:blipFill rotWithShape="1">
          <a:blip r:embed="rId2"/>
          <a:srcRect l="14456" r="4047" b="-2"/>
          <a:stretch/>
        </p:blipFill>
        <p:spPr>
          <a:xfrm>
            <a:off x="5873189" y="799352"/>
            <a:ext cx="5530009" cy="5259296"/>
          </a:xfrm>
          <a:prstGeom prst="rect">
            <a:avLst/>
          </a:prstGeom>
        </p:spPr>
      </p:pic>
    </p:spTree>
    <p:extLst>
      <p:ext uri="{BB962C8B-B14F-4D97-AF65-F5344CB8AC3E}">
        <p14:creationId xmlns:p14="http://schemas.microsoft.com/office/powerpoint/2010/main" val="334013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BF81358-1058-0DAC-292E-5951D8A938E8}"/>
              </a:ext>
            </a:extLst>
          </p:cNvPr>
          <p:cNvSpPr>
            <a:spLocks noGrp="1"/>
          </p:cNvSpPr>
          <p:nvPr>
            <p:ph type="title"/>
          </p:nvPr>
        </p:nvSpPr>
        <p:spPr>
          <a:xfrm>
            <a:off x="793662" y="386930"/>
            <a:ext cx="10066122" cy="1298448"/>
          </a:xfrm>
        </p:spPr>
        <p:txBody>
          <a:bodyPr anchor="b">
            <a:normAutofit/>
          </a:bodyPr>
          <a:lstStyle/>
          <a:p>
            <a:r>
              <a:rPr lang="fr-FR" sz="4800" b="0" i="0">
                <a:effectLst/>
                <a:latin typeface="Söhne"/>
              </a:rPr>
              <a:t>Fonctionnement Basique des RNNs</a:t>
            </a:r>
            <a:endParaRPr lang="fr-FR" sz="4800"/>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space réservé du contenu 5">
            <a:extLst>
              <a:ext uri="{FF2B5EF4-FFF2-40B4-BE49-F238E27FC236}">
                <a16:creationId xmlns:a16="http://schemas.microsoft.com/office/drawing/2014/main" id="{22D34206-D042-F6BE-D3BB-BBC15F7DCDFE}"/>
              </a:ext>
            </a:extLst>
          </p:cNvPr>
          <p:cNvSpPr>
            <a:spLocks noGrp="1"/>
          </p:cNvSpPr>
          <p:nvPr>
            <p:ph idx="1"/>
          </p:nvPr>
        </p:nvSpPr>
        <p:spPr>
          <a:xfrm>
            <a:off x="793661" y="2599509"/>
            <a:ext cx="4530898" cy="3639450"/>
          </a:xfrm>
        </p:spPr>
        <p:txBody>
          <a:bodyPr anchor="ctr">
            <a:normAutofit/>
          </a:bodyPr>
          <a:lstStyle/>
          <a:p>
            <a:r>
              <a:rPr lang="fr-FR" sz="2000" b="0" i="0">
                <a:effectLst/>
                <a:latin typeface="Söhne"/>
              </a:rPr>
              <a:t>Une couche de récurrence est équivalente à un réseau neuronal feedforward avec la taille de la séquence comme couche cachée.</a:t>
            </a:r>
            <a:endParaRPr lang="fr-FR" sz="2000"/>
          </a:p>
          <a:p>
            <a:pPr marL="0" indent="0">
              <a:buNone/>
            </a:pPr>
            <a:endParaRPr lang="fr-FR" sz="2000"/>
          </a:p>
        </p:txBody>
      </p:sp>
      <p:pic>
        <p:nvPicPr>
          <p:cNvPr id="7" name="Espace réservé du contenu 3">
            <a:extLst>
              <a:ext uri="{FF2B5EF4-FFF2-40B4-BE49-F238E27FC236}">
                <a16:creationId xmlns:a16="http://schemas.microsoft.com/office/drawing/2014/main" id="{41CF1EDE-23C1-6442-32AA-00F546F4B2A5}"/>
              </a:ext>
            </a:extLst>
          </p:cNvPr>
          <p:cNvPicPr>
            <a:picLocks noChangeAspect="1"/>
          </p:cNvPicPr>
          <p:nvPr/>
        </p:nvPicPr>
        <p:blipFill>
          <a:blip r:embed="rId2"/>
          <a:stretch>
            <a:fillRect/>
          </a:stretch>
        </p:blipFill>
        <p:spPr>
          <a:xfrm>
            <a:off x="5911532" y="2937927"/>
            <a:ext cx="5150277" cy="2806900"/>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757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27">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56" name="Rectangle 55">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BF81358-1058-0DAC-292E-5951D8A938E8}"/>
              </a:ext>
            </a:extLst>
          </p:cNvPr>
          <p:cNvSpPr>
            <a:spLocks noGrp="1"/>
          </p:cNvSpPr>
          <p:nvPr>
            <p:ph type="title"/>
          </p:nvPr>
        </p:nvSpPr>
        <p:spPr>
          <a:xfrm>
            <a:off x="1282963" y="1238080"/>
            <a:ext cx="9849751" cy="1349671"/>
          </a:xfrm>
        </p:spPr>
        <p:txBody>
          <a:bodyPr anchor="b">
            <a:normAutofit/>
          </a:bodyPr>
          <a:lstStyle/>
          <a:p>
            <a:r>
              <a:rPr lang="fr-FR" sz="5400" b="0" i="0">
                <a:effectLst/>
                <a:latin typeface="Söhne"/>
              </a:rPr>
              <a:t>Problème des RNNs:</a:t>
            </a:r>
            <a:endParaRPr lang="fr-FR" sz="5400"/>
          </a:p>
        </p:txBody>
      </p:sp>
      <p:graphicFrame>
        <p:nvGraphicFramePr>
          <p:cNvPr id="22" name="Espace réservé du contenu 5">
            <a:extLst>
              <a:ext uri="{FF2B5EF4-FFF2-40B4-BE49-F238E27FC236}">
                <a16:creationId xmlns:a16="http://schemas.microsoft.com/office/drawing/2014/main" id="{76DFA14F-745D-C3D2-54A4-AE9D8E5B2880}"/>
              </a:ext>
            </a:extLst>
          </p:cNvPr>
          <p:cNvGraphicFramePr>
            <a:graphicFrameLocks noGrp="1"/>
          </p:cNvGraphicFramePr>
          <p:nvPr>
            <p:ph idx="1"/>
            <p:extLst>
              <p:ext uri="{D42A27DB-BD31-4B8C-83A1-F6EECF244321}">
                <p14:modId xmlns:p14="http://schemas.microsoft.com/office/powerpoint/2010/main" val="1980395212"/>
              </p:ext>
            </p:extLst>
          </p:nvPr>
        </p:nvGraphicFramePr>
        <p:xfrm>
          <a:off x="1284626" y="1691640"/>
          <a:ext cx="10660110" cy="431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00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1109115-F533-2143-703F-4A58432140FC}"/>
              </a:ext>
            </a:extLst>
          </p:cNvPr>
          <p:cNvSpPr>
            <a:spLocks noGrp="1"/>
          </p:cNvSpPr>
          <p:nvPr>
            <p:ph type="title"/>
          </p:nvPr>
        </p:nvSpPr>
        <p:spPr>
          <a:xfrm>
            <a:off x="630936" y="640080"/>
            <a:ext cx="4818888" cy="1481328"/>
          </a:xfrm>
        </p:spPr>
        <p:txBody>
          <a:bodyPr anchor="b">
            <a:normAutofit/>
          </a:bodyPr>
          <a:lstStyle/>
          <a:p>
            <a:r>
              <a:rPr lang="fr-FR" sz="5400"/>
              <a:t>Solution</a:t>
            </a:r>
          </a:p>
        </p:txBody>
      </p:sp>
      <p:sp>
        <p:nvSpPr>
          <p:cNvPr id="104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740DD6C4-6BA2-ED08-BC03-41B92E8130BF}"/>
              </a:ext>
            </a:extLst>
          </p:cNvPr>
          <p:cNvSpPr>
            <a:spLocks noGrp="1"/>
          </p:cNvSpPr>
          <p:nvPr>
            <p:ph idx="1"/>
          </p:nvPr>
        </p:nvSpPr>
        <p:spPr>
          <a:xfrm>
            <a:off x="630936" y="2660904"/>
            <a:ext cx="4818888" cy="3547872"/>
          </a:xfrm>
        </p:spPr>
        <p:txBody>
          <a:bodyPr anchor="t">
            <a:normAutofit/>
          </a:bodyPr>
          <a:lstStyle/>
          <a:p>
            <a:r>
              <a:rPr lang="fr-FR" sz="1200" b="1" dirty="0"/>
              <a:t>LSTM: Long Short-</a:t>
            </a:r>
            <a:r>
              <a:rPr lang="fr-FR" sz="1200" b="1" dirty="0" err="1"/>
              <a:t>Term</a:t>
            </a:r>
            <a:r>
              <a:rPr lang="fr-FR" sz="1200" b="1" dirty="0"/>
              <a:t> Memory</a:t>
            </a:r>
            <a:endParaRPr lang="fr-FR" sz="1200" dirty="0"/>
          </a:p>
          <a:p>
            <a:pPr lvl="1"/>
            <a:r>
              <a:rPr lang="fr-FR" sz="1200" b="1" i="0" dirty="0">
                <a:effectLst/>
                <a:latin typeface="Söhne"/>
              </a:rPr>
              <a:t>Portes de régulation</a:t>
            </a:r>
            <a:r>
              <a:rPr lang="fr-FR" sz="1200" b="0" i="0" dirty="0">
                <a:effectLst/>
                <a:latin typeface="Söhne"/>
              </a:rPr>
              <a:t> : Les LSTM utilisent trois portes (ou "</a:t>
            </a:r>
            <a:r>
              <a:rPr lang="fr-FR" sz="1200" b="0" i="0" dirty="0" err="1">
                <a:effectLst/>
                <a:latin typeface="Söhne"/>
              </a:rPr>
              <a:t>gates</a:t>
            </a:r>
            <a:r>
              <a:rPr lang="fr-FR" sz="1200" b="0" i="0" dirty="0">
                <a:effectLst/>
                <a:latin typeface="Söhne"/>
              </a:rPr>
              <a:t>" en anglais) spécifiques - </a:t>
            </a:r>
            <a:r>
              <a:rPr lang="fr-FR" sz="1200" b="1" i="0" dirty="0">
                <a:effectLst/>
                <a:latin typeface="Söhne"/>
              </a:rPr>
              <a:t>la porte d'entrée, la porte d'oubli et la porte de sortie </a:t>
            </a:r>
            <a:r>
              <a:rPr lang="fr-FR" sz="1200" b="0" i="0" dirty="0">
                <a:effectLst/>
                <a:latin typeface="Söhne"/>
              </a:rPr>
              <a:t>- pour réguler le flux d'informations à travers la cellule. Ces portes permettent à l'LSTM de décider quelles informations stocker, jeter ou transmettre.</a:t>
            </a:r>
          </a:p>
          <a:p>
            <a:pPr marL="457200" lvl="1" indent="0">
              <a:buNone/>
            </a:pPr>
            <a:endParaRPr lang="fr-FR" sz="1200" b="0" i="0" dirty="0">
              <a:effectLst/>
              <a:latin typeface="Söhne"/>
            </a:endParaRPr>
          </a:p>
          <a:p>
            <a:pPr lvl="1"/>
            <a:r>
              <a:rPr lang="fr-FR" sz="1200" b="1" i="0" dirty="0">
                <a:effectLst/>
                <a:latin typeface="Söhne"/>
              </a:rPr>
              <a:t>Cellule d'état</a:t>
            </a:r>
            <a:r>
              <a:rPr lang="fr-FR" sz="1200" b="0" i="0" dirty="0">
                <a:effectLst/>
                <a:latin typeface="Söhne"/>
              </a:rPr>
              <a:t> : Contrairement aux RNN traditionnels, les LSTM ont une "cellule d'état" en plus de l'état caché. Cette cellule d'état agit comme une mémoire à long terme, permettant au réseau de stocker des informations sur de longues périodes.</a:t>
            </a:r>
          </a:p>
          <a:p>
            <a:pPr lvl="1"/>
            <a:endParaRPr lang="fr-FR" sz="1200" dirty="0"/>
          </a:p>
          <a:p>
            <a:r>
              <a:rPr lang="fr-FR" sz="1200" b="1" dirty="0"/>
              <a:t>GRU (</a:t>
            </a:r>
            <a:r>
              <a:rPr lang="fr-FR" sz="1200" b="1" dirty="0" err="1"/>
              <a:t>Gated</a:t>
            </a:r>
            <a:r>
              <a:rPr lang="fr-FR" sz="1200" b="1" dirty="0"/>
              <a:t> </a:t>
            </a:r>
            <a:r>
              <a:rPr lang="fr-FR" sz="1200" b="1" dirty="0" err="1"/>
              <a:t>Recurrent</a:t>
            </a:r>
            <a:r>
              <a:rPr lang="fr-FR" sz="1200" b="1" dirty="0"/>
              <a:t> Unit): </a:t>
            </a:r>
            <a:r>
              <a:rPr lang="fr-FR" sz="1200" dirty="0"/>
              <a:t>variante des LSTM plus simple et plus rapide à entraîne</a:t>
            </a:r>
          </a:p>
          <a:p>
            <a:pPr lvl="1"/>
            <a:r>
              <a:rPr lang="fr-FR" sz="1200" b="0" i="0" dirty="0">
                <a:effectLst/>
                <a:latin typeface="Söhne"/>
              </a:rPr>
              <a:t>la porte de réinitialisation et la porte de mise à jour</a:t>
            </a:r>
            <a:endParaRPr lang="fr-FR" sz="1200" dirty="0"/>
          </a:p>
        </p:txBody>
      </p:sp>
      <p:pic>
        <p:nvPicPr>
          <p:cNvPr id="1032" name="Picture 8" descr="Schéma d'un neurone LSTM comprenant une mémoire interne (Cell) controlée par les trois portes d'entrée (input), d'oubli (forget) et de sortie (output). Schéma issu de la thèse de Bruno Stuner (2018).">
            <a:extLst>
              <a:ext uri="{FF2B5EF4-FFF2-40B4-BE49-F238E27FC236}">
                <a16:creationId xmlns:a16="http://schemas.microsoft.com/office/drawing/2014/main" id="{76C350F7-F344-010C-C039-A90F2A160F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68" r="4" b="3806"/>
          <a:stretch/>
        </p:blipFill>
        <p:spPr bwMode="auto">
          <a:xfrm>
            <a:off x="6142562" y="832104"/>
            <a:ext cx="5366205"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89466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634</Words>
  <Application>Microsoft Macintosh PowerPoint</Application>
  <PresentationFormat>Grand écran</PresentationFormat>
  <Paragraphs>54</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Calibri</vt:lpstr>
      <vt:lpstr>Calibri Light</vt:lpstr>
      <vt:lpstr>Söhne</vt:lpstr>
      <vt:lpstr>Thème Office</vt:lpstr>
      <vt:lpstr>Les modèles autorégressifs</vt:lpstr>
      <vt:lpstr>Objectifs</vt:lpstr>
      <vt:lpstr>Pourquoi les RNNs?</vt:lpstr>
      <vt:lpstr>Pourquoi les RNNs?</vt:lpstr>
      <vt:lpstr>Qu’est-ce que les RNNs?</vt:lpstr>
      <vt:lpstr>Fonctionnement Basique des RNNs</vt:lpstr>
      <vt:lpstr>Fonctionnement Basique des RNNs</vt:lpstr>
      <vt:lpstr>Problème des RNNs:</vt:lpstr>
      <vt:lpstr>Solution</vt:lpstr>
      <vt:lpstr>Quiz</vt:lpstr>
      <vt:lpstr>Quiz</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modèles autorégressifs</dc:title>
  <dc:creator>Natacha NJONGWA</dc:creator>
  <cp:lastModifiedBy>Natacha NJONGWA</cp:lastModifiedBy>
  <cp:revision>1</cp:revision>
  <dcterms:created xsi:type="dcterms:W3CDTF">2023-10-18T19:53:24Z</dcterms:created>
  <dcterms:modified xsi:type="dcterms:W3CDTF">2023-10-18T21:15:59Z</dcterms:modified>
</cp:coreProperties>
</file>