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 id="2147483909" r:id="rId2"/>
  </p:sldMasterIdLst>
  <p:sldIdLst>
    <p:sldId id="256"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5/11/2020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3236805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5/11/2020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674368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5/11/2020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3423842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5/11/2020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2533855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87738149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04019382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D291B17-9318-49DB-B28B-6E5994AE9581}" type="datetime1">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64745627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D291B17-9318-49DB-B28B-6E5994AE9581}" type="datetime1">
              <a:rPr lang="en-US" smtClean="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81864953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D291B17-9318-49DB-B28B-6E5994AE9581}" type="datetime1">
              <a:rPr lang="en-US" smtClean="0"/>
              <a:t>5/11/2020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6063316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D291B17-9318-49DB-B28B-6E5994AE9581}" type="datetime1">
              <a:rPr lang="en-US" smtClean="0"/>
              <a:t>5/11/2020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977671566"/>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291B17-9318-49DB-B28B-6E5994AE9581}" type="datetime1">
              <a:rPr lang="en-US" smtClean="0"/>
              <a:t>5/11/2020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20607208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5/11/2020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870646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D291B17-9318-49DB-B28B-6E5994AE9581}" type="datetime1">
              <a:rPr lang="en-US" smtClean="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015056339"/>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D291B17-9318-49DB-B28B-6E5994AE9581}" type="datetime1">
              <a:rPr lang="en-US" smtClean="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376790218"/>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D291B17-9318-49DB-B28B-6E5994AE9581}" type="datetime1">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239678432"/>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D291B17-9318-49DB-B28B-6E5994AE9581}" type="datetime1">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15783832"/>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D291B17-9318-49DB-B28B-6E5994AE9581}" type="datetime1">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649475320"/>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D291B17-9318-49DB-B28B-6E5994AE9581}" type="datetime1">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66376836"/>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D291B17-9318-49DB-B28B-6E5994AE9581}" type="datetime1">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148824334"/>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01140000"/>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1442855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5/11/2020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4238452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5/11/2020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3270671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5/11/2020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2070841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5/11/2020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10045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5/11/2020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308530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5/11/2020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1333083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5/11/2020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3825622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5/11/2020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‹N°›</a:t>
            </a:fld>
            <a:endParaRPr lang="en-US"/>
          </a:p>
        </p:txBody>
      </p:sp>
    </p:spTree>
    <p:extLst>
      <p:ext uri="{BB962C8B-B14F-4D97-AF65-F5344CB8AC3E}">
        <p14:creationId xmlns:p14="http://schemas.microsoft.com/office/powerpoint/2010/main" val="4254743962"/>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5/11/2020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‹N°›</a:t>
            </a:fld>
            <a:endParaRPr lang="en-US" dirty="0"/>
          </a:p>
        </p:txBody>
      </p:sp>
    </p:spTree>
    <p:extLst>
      <p:ext uri="{BB962C8B-B14F-4D97-AF65-F5344CB8AC3E}">
        <p14:creationId xmlns:p14="http://schemas.microsoft.com/office/powerpoint/2010/main" val="83768989"/>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 id="2147483921" r:id="rId12"/>
    <p:sldLayoutId id="2147483922" r:id="rId13"/>
    <p:sldLayoutId id="2147483923" r:id="rId14"/>
    <p:sldLayoutId id="2147483924" r:id="rId15"/>
    <p:sldLayoutId id="214748392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hyperlink" Target="https://www.cotizup.com/une-bonne-rentree-pour-tous" TargetMode="Externa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3.sv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4.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585221-5005-4A4F-B0C5-B11D7540655B}"/>
              </a:ext>
            </a:extLst>
          </p:cNvPr>
          <p:cNvSpPr>
            <a:spLocks noGrp="1"/>
          </p:cNvSpPr>
          <p:nvPr>
            <p:ph type="ctrTitle"/>
          </p:nvPr>
        </p:nvSpPr>
        <p:spPr>
          <a:xfrm>
            <a:off x="890411" y="1778095"/>
            <a:ext cx="3511233" cy="3779995"/>
          </a:xfrm>
        </p:spPr>
        <p:txBody>
          <a:bodyPr anchor="ctr">
            <a:normAutofit/>
          </a:bodyPr>
          <a:lstStyle/>
          <a:p>
            <a:pPr algn="ctr"/>
            <a:br>
              <a:rPr lang="fr-FR" sz="3300" b="1" dirty="0">
                <a:solidFill>
                  <a:schemeClr val="tx1"/>
                </a:solidFill>
                <a:latin typeface="Arial" panose="020B0604020202020204" pitchFamily="34" charset="0"/>
                <a:cs typeface="Arial" panose="020B0604020202020204" pitchFamily="34" charset="0"/>
              </a:rPr>
            </a:br>
            <a:r>
              <a:rPr lang="fr-FR" sz="3300" b="1" i="1" dirty="0">
                <a:latin typeface="Times New Roman" panose="02020603050405020304" pitchFamily="18" charset="0"/>
                <a:cs typeface="Times New Roman" panose="02020603050405020304" pitchFamily="18" charset="0"/>
              </a:rPr>
              <a:t>Plus qu’un simple lieu d’accueil, nous faisons des personnes invisible et précaire, notre priorité…</a:t>
            </a:r>
            <a:endParaRPr lang="fr-FR" sz="3300" i="1" dirty="0">
              <a:latin typeface="Times New Roman" panose="02020603050405020304" pitchFamily="18" charset="0"/>
              <a:cs typeface="Times New Roman" panose="02020603050405020304" pitchFamily="18" charset="0"/>
            </a:endParaRPr>
          </a:p>
        </p:txBody>
      </p:sp>
      <p:pic>
        <p:nvPicPr>
          <p:cNvPr id="5" name="Image 4">
            <a:extLst>
              <a:ext uri="{FF2B5EF4-FFF2-40B4-BE49-F238E27FC236}">
                <a16:creationId xmlns:a16="http://schemas.microsoft.com/office/drawing/2014/main" id="{6C7F459D-6306-4803-B061-351F81F93AE8}"/>
              </a:ext>
            </a:extLst>
          </p:cNvPr>
          <p:cNvPicPr>
            <a:picLocks noChangeAspect="1"/>
          </p:cNvPicPr>
          <p:nvPr/>
        </p:nvPicPr>
        <p:blipFill rotWithShape="1">
          <a:blip r:embed="rId2">
            <a:extLst>
              <a:ext uri="{28A0092B-C50C-407E-A947-70E740481C1C}">
                <a14:useLocalDpi xmlns:a14="http://schemas.microsoft.com/office/drawing/2010/main" val="0"/>
              </a:ext>
            </a:extLst>
          </a:blip>
          <a:srcRect r="-1" b="9016"/>
          <a:stretch/>
        </p:blipFill>
        <p:spPr>
          <a:xfrm>
            <a:off x="4654295" y="10"/>
            <a:ext cx="7537705" cy="6857990"/>
          </a:xfrm>
          <a:prstGeom prst="rect">
            <a:avLst/>
          </a:prstGeom>
        </p:spPr>
      </p:pic>
    </p:spTree>
    <p:extLst>
      <p:ext uri="{BB962C8B-B14F-4D97-AF65-F5344CB8AC3E}">
        <p14:creationId xmlns:p14="http://schemas.microsoft.com/office/powerpoint/2010/main" val="115732413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9DB306-D3BE-4F99-8A38-EB7BBA72701D}"/>
              </a:ext>
            </a:extLst>
          </p:cNvPr>
          <p:cNvSpPr>
            <a:spLocks noGrp="1"/>
          </p:cNvSpPr>
          <p:nvPr>
            <p:ph type="title"/>
          </p:nvPr>
        </p:nvSpPr>
        <p:spPr/>
        <p:txBody>
          <a:bodyPr>
            <a:normAutofit/>
          </a:bodyPr>
          <a:lstStyle/>
          <a:p>
            <a:pPr algn="ctr"/>
            <a:r>
              <a:rPr lang="fr-FR" sz="4400" b="1" u="sng" dirty="0">
                <a:latin typeface="Times New Roman" panose="02020603050405020304" pitchFamily="18" charset="0"/>
                <a:cs typeface="Times New Roman" panose="02020603050405020304" pitchFamily="18" charset="0"/>
              </a:rPr>
              <a:t>PRESENTATION</a:t>
            </a:r>
          </a:p>
        </p:txBody>
      </p:sp>
      <p:sp>
        <p:nvSpPr>
          <p:cNvPr id="3" name="Espace réservé du contenu 2">
            <a:extLst>
              <a:ext uri="{FF2B5EF4-FFF2-40B4-BE49-F238E27FC236}">
                <a16:creationId xmlns:a16="http://schemas.microsoft.com/office/drawing/2014/main" id="{4B78D03A-F768-4089-BEAC-0127BD0A1169}"/>
              </a:ext>
            </a:extLst>
          </p:cNvPr>
          <p:cNvSpPr>
            <a:spLocks noGrp="1"/>
          </p:cNvSpPr>
          <p:nvPr>
            <p:ph idx="1"/>
          </p:nvPr>
        </p:nvSpPr>
        <p:spPr/>
        <p:txBody>
          <a:bodyPr>
            <a:normAutofit lnSpcReduction="10000"/>
          </a:bodyPr>
          <a:lstStyle/>
          <a:p>
            <a:r>
              <a:rPr lang="fr-FR" sz="2800" b="1" dirty="0"/>
              <a:t>Ce qui nous anime</a:t>
            </a:r>
          </a:p>
          <a:p>
            <a:r>
              <a:rPr lang="fr-FR" dirty="0"/>
              <a:t>L’association SABIL est une association Loi 1901, mais surtout un projet collectif porté par l’ensemble de nos adhérents ,mobilisés et unis dans le but d’aider les personnes les plus précaire et invisible à travers  des actions solidaire, d’entraide et de développement.</a:t>
            </a:r>
          </a:p>
          <a:p>
            <a:r>
              <a:rPr lang="fr-FR" dirty="0"/>
              <a:t>L’association s’est créée autour d’idée d’un groupe intergénérationnel, qui a eut pour but de changer l’image négative de Marseille et ses quartiers. </a:t>
            </a:r>
          </a:p>
          <a:p>
            <a:r>
              <a:rPr lang="fr-FR" dirty="0"/>
              <a:t>Pour autant, il ne s’agit pas seulement d’une simple association, elle a pour vocation d’être une source de développement , mais également social, intellectuel et humanitaire. </a:t>
            </a:r>
          </a:p>
          <a:p>
            <a:r>
              <a:rPr lang="fr-FR" dirty="0"/>
              <a:t>C’est en adéquation avec cet objectif, que nous avons décidé de concentrer nos activités, sur trois axes majeurs :</a:t>
            </a:r>
          </a:p>
          <a:p>
            <a:endParaRPr lang="fr-FR" dirty="0"/>
          </a:p>
        </p:txBody>
      </p:sp>
    </p:spTree>
    <p:extLst>
      <p:ext uri="{BB962C8B-B14F-4D97-AF65-F5344CB8AC3E}">
        <p14:creationId xmlns:p14="http://schemas.microsoft.com/office/powerpoint/2010/main" val="3699544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5BA25F-4A22-4DEB-BE72-23F2242819EF}"/>
              </a:ext>
            </a:extLst>
          </p:cNvPr>
          <p:cNvSpPr>
            <a:spLocks noGrp="1"/>
          </p:cNvSpPr>
          <p:nvPr>
            <p:ph type="title"/>
          </p:nvPr>
        </p:nvSpPr>
        <p:spPr>
          <a:xfrm>
            <a:off x="677333" y="609600"/>
            <a:ext cx="8705205" cy="1364974"/>
          </a:xfrm>
        </p:spPr>
        <p:txBody>
          <a:bodyPr>
            <a:normAutofit/>
          </a:bodyPr>
          <a:lstStyle/>
          <a:p>
            <a:br>
              <a:rPr lang="fr-FR" dirty="0"/>
            </a:br>
            <a:endParaRPr lang="fr-FR" dirty="0"/>
          </a:p>
        </p:txBody>
      </p:sp>
      <p:sp>
        <p:nvSpPr>
          <p:cNvPr id="3" name="Espace réservé du contenu 2">
            <a:extLst>
              <a:ext uri="{FF2B5EF4-FFF2-40B4-BE49-F238E27FC236}">
                <a16:creationId xmlns:a16="http://schemas.microsoft.com/office/drawing/2014/main" id="{05523BB9-794F-4045-A4F8-493E76A338A7}"/>
              </a:ext>
            </a:extLst>
          </p:cNvPr>
          <p:cNvSpPr>
            <a:spLocks noGrp="1"/>
          </p:cNvSpPr>
          <p:nvPr>
            <p:ph idx="1"/>
          </p:nvPr>
        </p:nvSpPr>
        <p:spPr/>
        <p:txBody>
          <a:bodyPr>
            <a:normAutofit/>
          </a:bodyPr>
          <a:lstStyle/>
          <a:p>
            <a:pPr>
              <a:buFont typeface="+mj-lt"/>
              <a:buAutoNum type="arabicParenR"/>
            </a:pPr>
            <a:r>
              <a:rPr lang="fr-FR" sz="3600" dirty="0"/>
              <a:t>Solidarité et 	Développement</a:t>
            </a:r>
          </a:p>
          <a:p>
            <a:pPr>
              <a:buFont typeface="+mj-lt"/>
              <a:buAutoNum type="arabicParenR"/>
            </a:pPr>
            <a:endParaRPr lang="fr-FR" sz="3600" dirty="0"/>
          </a:p>
          <a:p>
            <a:pPr>
              <a:buFont typeface="+mj-lt"/>
              <a:buAutoNum type="arabicParenR"/>
            </a:pPr>
            <a:r>
              <a:rPr lang="fr-FR" sz="3600" dirty="0"/>
              <a:t>Renforcement des liens sociaux</a:t>
            </a:r>
          </a:p>
          <a:p>
            <a:pPr>
              <a:buFont typeface="+mj-lt"/>
              <a:buAutoNum type="arabicParenR"/>
            </a:pPr>
            <a:endParaRPr lang="fr-FR" sz="3600" dirty="0"/>
          </a:p>
          <a:p>
            <a:pPr>
              <a:buFont typeface="+mj-lt"/>
              <a:buAutoNum type="arabicParenR"/>
            </a:pPr>
            <a:r>
              <a:rPr lang="fr-FR" sz="3600" dirty="0"/>
              <a:t>Education, Instruction et Animation</a:t>
            </a:r>
          </a:p>
          <a:p>
            <a:pPr marL="0" indent="0">
              <a:buNone/>
            </a:pPr>
            <a:endParaRPr lang="fr-FR" dirty="0"/>
          </a:p>
        </p:txBody>
      </p:sp>
      <p:sp>
        <p:nvSpPr>
          <p:cNvPr id="5" name="ZoneTexte 4">
            <a:extLst>
              <a:ext uri="{FF2B5EF4-FFF2-40B4-BE49-F238E27FC236}">
                <a16:creationId xmlns:a16="http://schemas.microsoft.com/office/drawing/2014/main" id="{92331E6F-AD1D-43D1-B19B-444EAD568170}"/>
              </a:ext>
            </a:extLst>
          </p:cNvPr>
          <p:cNvSpPr txBox="1"/>
          <p:nvPr/>
        </p:nvSpPr>
        <p:spPr>
          <a:xfrm>
            <a:off x="1007164" y="423585"/>
            <a:ext cx="8494645" cy="830997"/>
          </a:xfrm>
          <a:prstGeom prst="rect">
            <a:avLst/>
          </a:prstGeom>
          <a:noFill/>
        </p:spPr>
        <p:txBody>
          <a:bodyPr wrap="square" rtlCol="0">
            <a:spAutoFit/>
          </a:bodyPr>
          <a:lstStyle/>
          <a:p>
            <a:pPr algn="ctr"/>
            <a:r>
              <a:rPr lang="fr-FR" sz="4800" b="1" u="sng" dirty="0">
                <a:solidFill>
                  <a:schemeClr val="accent1"/>
                </a:solidFill>
                <a:latin typeface="Times New Roman" panose="02020603050405020304" pitchFamily="18" charset="0"/>
                <a:cs typeface="Times New Roman" panose="02020603050405020304" pitchFamily="18" charset="0"/>
              </a:rPr>
              <a:t>Nos 3 axes majeures</a:t>
            </a:r>
          </a:p>
        </p:txBody>
      </p:sp>
    </p:spTree>
    <p:extLst>
      <p:ext uri="{BB962C8B-B14F-4D97-AF65-F5344CB8AC3E}">
        <p14:creationId xmlns:p14="http://schemas.microsoft.com/office/powerpoint/2010/main" val="260507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174EF9-0DA5-487F-885E-F30CC2BC20D7}"/>
              </a:ext>
            </a:extLst>
          </p:cNvPr>
          <p:cNvSpPr>
            <a:spLocks noGrp="1"/>
          </p:cNvSpPr>
          <p:nvPr>
            <p:ph type="title"/>
          </p:nvPr>
        </p:nvSpPr>
        <p:spPr/>
        <p:txBody>
          <a:bodyPr>
            <a:normAutofit/>
          </a:bodyPr>
          <a:lstStyle/>
          <a:p>
            <a:pPr algn="ctr"/>
            <a:r>
              <a:rPr lang="fr-FR" sz="4000" b="1" u="sng" dirty="0">
                <a:latin typeface="Times New Roman" panose="02020603050405020304" pitchFamily="18" charset="0"/>
                <a:cs typeface="Times New Roman" panose="02020603050405020304" pitchFamily="18" charset="0"/>
              </a:rPr>
              <a:t>Solidarité et développement</a:t>
            </a:r>
          </a:p>
        </p:txBody>
      </p:sp>
      <p:sp>
        <p:nvSpPr>
          <p:cNvPr id="3" name="Espace réservé du contenu 2">
            <a:extLst>
              <a:ext uri="{FF2B5EF4-FFF2-40B4-BE49-F238E27FC236}">
                <a16:creationId xmlns:a16="http://schemas.microsoft.com/office/drawing/2014/main" id="{3C98492F-CF17-4B9B-A53F-953D9F71FE33}"/>
              </a:ext>
            </a:extLst>
          </p:cNvPr>
          <p:cNvSpPr>
            <a:spLocks noGrp="1"/>
          </p:cNvSpPr>
          <p:nvPr>
            <p:ph idx="1"/>
          </p:nvPr>
        </p:nvSpPr>
        <p:spPr/>
        <p:txBody>
          <a:bodyPr/>
          <a:lstStyle/>
          <a:p>
            <a:r>
              <a:rPr lang="fr-FR" dirty="0"/>
              <a:t>Notre équipe de bénévoles arpente les rues  de Marseille toutes les semaines. Chaque vendredi, après avoir préparé des plats chauds avec le partenariat des mamans , l’équipe s’élance à le rencontre des personnes qui ont faim et qui vivent dans la précarité la plus totale.</a:t>
            </a:r>
          </a:p>
          <a:p>
            <a:r>
              <a:rPr lang="fr-FR" dirty="0"/>
              <a:t>Nos maraudes mobiles distribuent ainsi plus de 60 repas à chaque sortie, et c’est toujours avec plaisir que ces actions sont menées tant elles enrichissent l’âme.</a:t>
            </a:r>
          </a:p>
          <a:p>
            <a:r>
              <a:rPr lang="fr-FR" dirty="0"/>
              <a:t>Si vous aussi vous avez envie de nous rejoindre et renforcer nos équipes, n’hésitez pas à nous contacter directement en adressant votre message à Ibrahim, responsable du pôle social.</a:t>
            </a:r>
          </a:p>
          <a:p>
            <a:endParaRPr lang="fr-FR" dirty="0"/>
          </a:p>
        </p:txBody>
      </p:sp>
    </p:spTree>
    <p:extLst>
      <p:ext uri="{BB962C8B-B14F-4D97-AF65-F5344CB8AC3E}">
        <p14:creationId xmlns:p14="http://schemas.microsoft.com/office/powerpoint/2010/main" val="1133640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6DE4E1-B431-40C2-9890-DC8F84CBEF02}"/>
              </a:ext>
            </a:extLst>
          </p:cNvPr>
          <p:cNvSpPr>
            <a:spLocks noGrp="1"/>
          </p:cNvSpPr>
          <p:nvPr>
            <p:ph type="title"/>
          </p:nvPr>
        </p:nvSpPr>
        <p:spPr/>
        <p:txBody>
          <a:bodyPr>
            <a:normAutofit/>
          </a:bodyPr>
          <a:lstStyle/>
          <a:p>
            <a:pPr algn="ctr"/>
            <a:r>
              <a:rPr lang="fr-FR" sz="4400" b="1" u="sng" dirty="0">
                <a:latin typeface="Times New Roman" panose="02020603050405020304" pitchFamily="18" charset="0"/>
                <a:cs typeface="Times New Roman" panose="02020603050405020304" pitchFamily="18" charset="0"/>
              </a:rPr>
              <a:t>Renforcement</a:t>
            </a:r>
            <a:r>
              <a:rPr lang="fr-FR" sz="4800" b="1" u="sng" dirty="0">
                <a:latin typeface="Times New Roman" panose="02020603050405020304" pitchFamily="18" charset="0"/>
                <a:cs typeface="Times New Roman" panose="02020603050405020304" pitchFamily="18" charset="0"/>
              </a:rPr>
              <a:t> des liens sociaux</a:t>
            </a:r>
          </a:p>
        </p:txBody>
      </p:sp>
      <p:sp>
        <p:nvSpPr>
          <p:cNvPr id="3" name="Espace réservé du contenu 2">
            <a:extLst>
              <a:ext uri="{FF2B5EF4-FFF2-40B4-BE49-F238E27FC236}">
                <a16:creationId xmlns:a16="http://schemas.microsoft.com/office/drawing/2014/main" id="{6D12286A-561A-4258-9B85-F44ABF0DEBAC}"/>
              </a:ext>
            </a:extLst>
          </p:cNvPr>
          <p:cNvSpPr>
            <a:spLocks noGrp="1"/>
          </p:cNvSpPr>
          <p:nvPr>
            <p:ph idx="1"/>
          </p:nvPr>
        </p:nvSpPr>
        <p:spPr/>
        <p:txBody>
          <a:bodyPr/>
          <a:lstStyle/>
          <a:p>
            <a:pPr algn="ctr"/>
            <a:r>
              <a:rPr lang="fr-FR" u="sng" dirty="0"/>
              <a:t>SENSIBILISER À DES PROBLÉMATIQUES COMMUNES ET ENCOURAGER LE CHANGEMENT VERS UNE SOLIDARITÉ GLOBALE</a:t>
            </a:r>
          </a:p>
          <a:p>
            <a:pPr algn="ctr"/>
            <a:endParaRPr lang="fr-FR" dirty="0"/>
          </a:p>
          <a:p>
            <a:r>
              <a:rPr lang="fr-FR" dirty="0"/>
              <a:t>Permettre à tous de mieux comprendre le monde pour le transformer : c'est la dynamique qui anime l’équipe SABIL. </a:t>
            </a:r>
          </a:p>
          <a:p>
            <a:r>
              <a:rPr lang="fr-FR" dirty="0"/>
              <a:t>Ces derniers mettent la lumière sur des actions « ici » qui ont des incidences « là-bas », et vice versa, en se tournant de plus en plus vers des exemples de situations concrètes et locales pour fournir aux citoyens une conscience des enjeux globaux et une perception de leur pouvoir d’action au niveau local. </a:t>
            </a:r>
          </a:p>
          <a:p>
            <a:r>
              <a:rPr lang="fr-FR" dirty="0"/>
              <a:t>Elle encourage l'esprit d'équipe, favorise la cohésion sociale et le principe de citoyenneté.</a:t>
            </a:r>
          </a:p>
          <a:p>
            <a:endParaRPr lang="fr-FR" dirty="0"/>
          </a:p>
        </p:txBody>
      </p:sp>
    </p:spTree>
    <p:extLst>
      <p:ext uri="{BB962C8B-B14F-4D97-AF65-F5344CB8AC3E}">
        <p14:creationId xmlns:p14="http://schemas.microsoft.com/office/powerpoint/2010/main" val="532363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5D54C4-4777-437B-B8A9-7AD16F356471}"/>
              </a:ext>
            </a:extLst>
          </p:cNvPr>
          <p:cNvSpPr>
            <a:spLocks noGrp="1"/>
          </p:cNvSpPr>
          <p:nvPr>
            <p:ph type="title"/>
          </p:nvPr>
        </p:nvSpPr>
        <p:spPr/>
        <p:txBody>
          <a:bodyPr>
            <a:normAutofit fontScale="90000"/>
          </a:bodyPr>
          <a:lstStyle/>
          <a:p>
            <a:pPr algn="ctr"/>
            <a:r>
              <a:rPr lang="fr-FR" sz="4400" b="1" u="sng" dirty="0">
                <a:latin typeface="Times New Roman" panose="02020603050405020304" pitchFamily="18" charset="0"/>
                <a:cs typeface="Times New Roman" panose="02020603050405020304" pitchFamily="18" charset="0"/>
              </a:rPr>
              <a:t>Education, Instruction et Animation</a:t>
            </a:r>
            <a:br>
              <a:rPr lang="fr-FR" dirty="0"/>
            </a:br>
            <a:endParaRPr lang="fr-FR" dirty="0"/>
          </a:p>
        </p:txBody>
      </p:sp>
      <p:sp>
        <p:nvSpPr>
          <p:cNvPr id="3" name="Espace réservé du contenu 2">
            <a:extLst>
              <a:ext uri="{FF2B5EF4-FFF2-40B4-BE49-F238E27FC236}">
                <a16:creationId xmlns:a16="http://schemas.microsoft.com/office/drawing/2014/main" id="{370E1718-2736-4DE8-8BE3-1BDADBA191A8}"/>
              </a:ext>
            </a:extLst>
          </p:cNvPr>
          <p:cNvSpPr>
            <a:spLocks noGrp="1"/>
          </p:cNvSpPr>
          <p:nvPr>
            <p:ph idx="1"/>
          </p:nvPr>
        </p:nvSpPr>
        <p:spPr>
          <a:xfrm>
            <a:off x="677333" y="2160589"/>
            <a:ext cx="8877483" cy="4438994"/>
          </a:xfrm>
        </p:spPr>
        <p:txBody>
          <a:bodyPr>
            <a:normAutofit fontScale="92500" lnSpcReduction="20000"/>
          </a:bodyPr>
          <a:lstStyle/>
          <a:p>
            <a:r>
              <a:rPr lang="fr-FR" sz="2000" b="1" dirty="0"/>
              <a:t>De nombreux parent d’élèves n’ont pas de quoi offrir à leurs enfants une scolarité convenable. D’autres ont à peine de quoi leur offrir une enfance décente, et ont besoin de couches et de lait infantile….</a:t>
            </a:r>
          </a:p>
          <a:p>
            <a:r>
              <a:rPr lang="fr-FR" sz="2000" b="1" dirty="0"/>
              <a:t>C’est la raison pour laquelle ce projet a été mis en place par SABIL.</a:t>
            </a:r>
          </a:p>
          <a:p>
            <a:r>
              <a:rPr lang="fr-FR" sz="2000" b="1" dirty="0"/>
              <a:t> En effet, grâce à vos dons, il nous est permis de réunir des familles dans le besoin et de tenir à jour une liste de bénéficiaires, qui se verront attribuer selon leur situation:</a:t>
            </a:r>
          </a:p>
          <a:p>
            <a:pPr>
              <a:buFont typeface="Wingdings" panose="05000000000000000000" pitchFamily="2" charset="2"/>
              <a:buChar char="§"/>
            </a:pPr>
            <a:r>
              <a:rPr lang="fr-FR" sz="2000" b="1" dirty="0"/>
              <a:t>Fournitures scolaires</a:t>
            </a:r>
          </a:p>
          <a:p>
            <a:pPr>
              <a:buFont typeface="Wingdings" panose="05000000000000000000" pitchFamily="2" charset="2"/>
              <a:buChar char="§"/>
            </a:pPr>
            <a:r>
              <a:rPr lang="fr-FR" sz="2000" b="1" dirty="0"/>
              <a:t>Couches et soins pour enfants</a:t>
            </a:r>
          </a:p>
          <a:p>
            <a:pPr>
              <a:buFont typeface="Wingdings" panose="05000000000000000000" pitchFamily="2" charset="2"/>
              <a:buChar char="§"/>
            </a:pPr>
            <a:r>
              <a:rPr lang="fr-FR" sz="2000" b="1" dirty="0"/>
              <a:t>Lait infantile</a:t>
            </a:r>
          </a:p>
          <a:p>
            <a:pPr marL="0" indent="0">
              <a:buNone/>
            </a:pPr>
            <a:endParaRPr lang="fr-FR" sz="2000" b="1" dirty="0"/>
          </a:p>
          <a:p>
            <a:r>
              <a:rPr lang="fr-FR" sz="2000" b="1" dirty="0"/>
              <a:t>Ce pôle au sein de l’association est exclusivement orienté vers les plus jeunes et en 2019, c’est une quinzaine d’élèves qui a pu profiter de votre aide grâce à une </a:t>
            </a:r>
            <a:r>
              <a:rPr lang="fr-FR" sz="2000" b="1" dirty="0">
                <a:hlinkClick r:id="rId2"/>
              </a:rPr>
              <a:t>cagnotte</a:t>
            </a:r>
            <a:r>
              <a:rPr lang="fr-FR" sz="2000" b="1" dirty="0"/>
              <a:t> qui a été mise en place à cet effet.</a:t>
            </a:r>
          </a:p>
          <a:p>
            <a:endParaRPr lang="fr-FR" sz="1400" dirty="0"/>
          </a:p>
        </p:txBody>
      </p:sp>
    </p:spTree>
    <p:extLst>
      <p:ext uri="{BB962C8B-B14F-4D97-AF65-F5344CB8AC3E}">
        <p14:creationId xmlns:p14="http://schemas.microsoft.com/office/powerpoint/2010/main" val="2468054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16A90-07F8-4AD1-9170-9C88F75D6853}"/>
              </a:ext>
            </a:extLst>
          </p:cNvPr>
          <p:cNvSpPr>
            <a:spLocks noGrp="1"/>
          </p:cNvSpPr>
          <p:nvPr>
            <p:ph type="title"/>
          </p:nvPr>
        </p:nvSpPr>
        <p:spPr/>
        <p:txBody>
          <a:bodyPr/>
          <a:lstStyle/>
          <a:p>
            <a:pPr algn="ctr"/>
            <a:r>
              <a:rPr lang="fr-FR" sz="4400" b="1" u="sng" dirty="0">
                <a:latin typeface="Times New Roman" panose="02020603050405020304" pitchFamily="18" charset="0"/>
                <a:cs typeface="Times New Roman" panose="02020603050405020304" pitchFamily="18" charset="0"/>
              </a:rPr>
              <a:t>Animation</a:t>
            </a:r>
            <a:endParaRPr lang="fr-FR" b="1" u="sng"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4B398EC4-D24C-40F3-B855-4781A7144947}"/>
              </a:ext>
            </a:extLst>
          </p:cNvPr>
          <p:cNvSpPr>
            <a:spLocks noGrp="1"/>
          </p:cNvSpPr>
          <p:nvPr>
            <p:ph idx="1"/>
          </p:nvPr>
        </p:nvSpPr>
        <p:spPr/>
        <p:txBody>
          <a:bodyPr>
            <a:normAutofit lnSpcReduction="10000"/>
          </a:bodyPr>
          <a:lstStyle/>
          <a:p>
            <a:r>
              <a:rPr lang="fr-FR" dirty="0"/>
              <a:t>Les habitants ont toujours exprimé le désir de se réunir autour de repas, de goûters, des plans d’actions et d’animations où chacun amène quelque chose pour discuter, faire connaissance avec d’autres gens. </a:t>
            </a:r>
          </a:p>
          <a:p>
            <a:r>
              <a:rPr lang="fr-FR" dirty="0"/>
              <a:t>Ils souhaitent «faire des rencontres, créer des amitiés», «faire des jeux de société pour jeunes et moins jeunes».</a:t>
            </a:r>
          </a:p>
          <a:p>
            <a:r>
              <a:rPr lang="fr-FR" dirty="0"/>
              <a:t>Cette action a été réaffirmée lors du dernier diagnostic avec les habitants et les partenaires. </a:t>
            </a:r>
          </a:p>
          <a:p>
            <a:r>
              <a:rPr lang="fr-FR" dirty="0"/>
              <a:t>Il est apparu également le souhait de petites manifestations ou animations de quartier plus fréquentes.</a:t>
            </a:r>
          </a:p>
          <a:p>
            <a:r>
              <a:rPr lang="fr-FR" dirty="0"/>
              <a:t> Il nous semble important de continuer à mettre en place ces moments indispensables pour créer et/ou conserver du lien social et contribuer à la cohésion sociale</a:t>
            </a:r>
          </a:p>
        </p:txBody>
      </p:sp>
    </p:spTree>
    <p:extLst>
      <p:ext uri="{BB962C8B-B14F-4D97-AF65-F5344CB8AC3E}">
        <p14:creationId xmlns:p14="http://schemas.microsoft.com/office/powerpoint/2010/main" val="2410067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1658F2-A74E-4D1B-86DA-008082D07E89}"/>
              </a:ext>
            </a:extLst>
          </p:cNvPr>
          <p:cNvSpPr>
            <a:spLocks noGrp="1"/>
          </p:cNvSpPr>
          <p:nvPr>
            <p:ph type="title"/>
          </p:nvPr>
        </p:nvSpPr>
        <p:spPr/>
        <p:txBody>
          <a:bodyPr>
            <a:normAutofit fontScale="90000"/>
          </a:bodyPr>
          <a:lstStyle/>
          <a:p>
            <a:pPr algn="ctr"/>
            <a:r>
              <a:rPr lang="fr-FR" sz="4400" b="1" u="sng" dirty="0">
                <a:latin typeface="Times New Roman" panose="02020603050405020304" pitchFamily="18" charset="0"/>
                <a:cs typeface="Times New Roman" panose="02020603050405020304" pitchFamily="18" charset="0"/>
              </a:rPr>
              <a:t>Les valeurs partagées qui guident nos actions</a:t>
            </a:r>
          </a:p>
        </p:txBody>
      </p:sp>
      <p:sp>
        <p:nvSpPr>
          <p:cNvPr id="3" name="Espace réservé du contenu 2">
            <a:extLst>
              <a:ext uri="{FF2B5EF4-FFF2-40B4-BE49-F238E27FC236}">
                <a16:creationId xmlns:a16="http://schemas.microsoft.com/office/drawing/2014/main" id="{CC8CDD66-8B24-43E8-A85F-AA6193C0014E}"/>
              </a:ext>
            </a:extLst>
          </p:cNvPr>
          <p:cNvSpPr>
            <a:spLocks noGrp="1"/>
          </p:cNvSpPr>
          <p:nvPr>
            <p:ph idx="1"/>
          </p:nvPr>
        </p:nvSpPr>
        <p:spPr>
          <a:xfrm>
            <a:off x="677333" y="2160589"/>
            <a:ext cx="9023257" cy="4399237"/>
          </a:xfrm>
        </p:spPr>
        <p:txBody>
          <a:bodyPr>
            <a:normAutofit fontScale="25000" lnSpcReduction="20000"/>
          </a:bodyPr>
          <a:lstStyle/>
          <a:p>
            <a:r>
              <a:rPr lang="fr-FR" sz="7200" dirty="0"/>
              <a:t>Le respect du vivant, de l’environnement et l’écologie.</a:t>
            </a:r>
          </a:p>
          <a:p>
            <a:pPr marL="0" indent="0">
              <a:buNone/>
            </a:pPr>
            <a:endParaRPr lang="fr-FR" sz="7200" dirty="0"/>
          </a:p>
          <a:p>
            <a:r>
              <a:rPr lang="fr-FR" sz="7200" dirty="0"/>
              <a:t>L’intérêt général, l’humanisme et la solidarité avec les générations futures</a:t>
            </a:r>
          </a:p>
          <a:p>
            <a:endParaRPr lang="fr-FR" sz="7200" dirty="0"/>
          </a:p>
          <a:p>
            <a:r>
              <a:rPr lang="fr-FR" sz="7200" dirty="0"/>
              <a:t>La responsabilité, le courage, l’honnêteté et le militantisme.</a:t>
            </a:r>
          </a:p>
          <a:p>
            <a:endParaRPr lang="fr-FR" sz="7200" dirty="0"/>
          </a:p>
          <a:p>
            <a:r>
              <a:rPr lang="fr-FR" sz="7200" dirty="0"/>
              <a:t>La liberté, l’indépendance et le civisme.</a:t>
            </a:r>
          </a:p>
          <a:p>
            <a:endParaRPr lang="fr-FR" sz="7200" dirty="0"/>
          </a:p>
          <a:p>
            <a:r>
              <a:rPr lang="fr-FR" sz="7200" dirty="0"/>
              <a:t>La connaissance et le professionnalisme ... </a:t>
            </a:r>
            <a:endParaRPr lang="fr-FR" dirty="0"/>
          </a:p>
          <a:p>
            <a:endParaRPr lang="fr-FR" dirty="0"/>
          </a:p>
          <a:p>
            <a:endParaRPr lang="fr-FR" dirty="0"/>
          </a:p>
          <a:p>
            <a:pPr algn="ctr"/>
            <a:r>
              <a:rPr lang="fr-FR" sz="9600" b="1" i="1" u="sng" dirty="0">
                <a:solidFill>
                  <a:schemeClr val="accent1"/>
                </a:solidFill>
                <a:cs typeface="AngsanaUPC" panose="02020603050405020304" pitchFamily="18" charset="-34"/>
              </a:rPr>
              <a:t>Sans oublier le plaisir et le partage…</a:t>
            </a:r>
          </a:p>
        </p:txBody>
      </p:sp>
    </p:spTree>
    <p:extLst>
      <p:ext uri="{BB962C8B-B14F-4D97-AF65-F5344CB8AC3E}">
        <p14:creationId xmlns:p14="http://schemas.microsoft.com/office/powerpoint/2010/main" val="2358219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143426-7FAF-439C-B1B4-F72644B7CC49}"/>
              </a:ext>
            </a:extLst>
          </p:cNvPr>
          <p:cNvSpPr>
            <a:spLocks noGrp="1"/>
          </p:cNvSpPr>
          <p:nvPr>
            <p:ph type="title"/>
          </p:nvPr>
        </p:nvSpPr>
        <p:spPr>
          <a:xfrm>
            <a:off x="677334" y="609600"/>
            <a:ext cx="8596668" cy="1320800"/>
          </a:xfrm>
        </p:spPr>
        <p:txBody>
          <a:bodyPr anchor="t">
            <a:normAutofit/>
          </a:bodyPr>
          <a:lstStyle/>
          <a:p>
            <a:pPr algn="ctr"/>
            <a:r>
              <a:rPr lang="fr-FR" sz="4400" b="1" u="sng" dirty="0">
                <a:latin typeface="Times New Roman" panose="02020603050405020304" pitchFamily="18" charset="0"/>
                <a:cs typeface="Times New Roman" panose="02020603050405020304" pitchFamily="18" charset="0"/>
              </a:rPr>
              <a:t>Nous contacter</a:t>
            </a:r>
          </a:p>
        </p:txBody>
      </p:sp>
      <p:pic>
        <p:nvPicPr>
          <p:cNvPr id="6" name="Espace réservé du contenu 5" descr="Internet">
            <a:extLst>
              <a:ext uri="{FF2B5EF4-FFF2-40B4-BE49-F238E27FC236}">
                <a16:creationId xmlns:a16="http://schemas.microsoft.com/office/drawing/2014/main" id="{7F0BA044-8300-4C46-81F6-080E3147B26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5293" y="4733744"/>
            <a:ext cx="720545" cy="720545"/>
          </a:xfrm>
        </p:spPr>
      </p:pic>
      <p:pic>
        <p:nvPicPr>
          <p:cNvPr id="4" name="Espace réservé du contenu 3">
            <a:extLst>
              <a:ext uri="{FF2B5EF4-FFF2-40B4-BE49-F238E27FC236}">
                <a16:creationId xmlns:a16="http://schemas.microsoft.com/office/drawing/2014/main" id="{61BACC28-0F5E-4011-9F8F-741399291D62}"/>
              </a:ext>
            </a:extLst>
          </p:cNvPr>
          <p:cNvPicPr>
            <a:picLocks noChangeAspect="1"/>
          </p:cNvPicPr>
          <p:nvPr/>
        </p:nvPicPr>
        <p:blipFill rotWithShape="1">
          <a:blip r:embed="rId4">
            <a:extLst>
              <a:ext uri="{28A0092B-C50C-407E-A947-70E740481C1C}">
                <a14:useLocalDpi xmlns:a14="http://schemas.microsoft.com/office/drawing/2010/main" val="0"/>
              </a:ext>
            </a:extLst>
          </a:blip>
          <a:srcRect r="-1" b="9016"/>
          <a:stretch/>
        </p:blipFill>
        <p:spPr>
          <a:xfrm>
            <a:off x="5532590" y="1930400"/>
            <a:ext cx="4122283" cy="3750581"/>
          </a:xfrm>
          <a:prstGeom prst="rect">
            <a:avLst/>
          </a:prstGeom>
        </p:spPr>
      </p:pic>
      <p:pic>
        <p:nvPicPr>
          <p:cNvPr id="11" name="Graphique 10" descr="Combiné">
            <a:extLst>
              <a:ext uri="{FF2B5EF4-FFF2-40B4-BE49-F238E27FC236}">
                <a16:creationId xmlns:a16="http://schemas.microsoft.com/office/drawing/2014/main" id="{BC7DF20F-6EE4-4884-A09A-482CCC147FC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0211" y="2514599"/>
            <a:ext cx="615627" cy="615627"/>
          </a:xfrm>
          <a:prstGeom prst="rect">
            <a:avLst/>
          </a:prstGeom>
        </p:spPr>
      </p:pic>
      <p:pic>
        <p:nvPicPr>
          <p:cNvPr id="13" name="Graphique 12" descr="Enveloppe">
            <a:extLst>
              <a:ext uri="{FF2B5EF4-FFF2-40B4-BE49-F238E27FC236}">
                <a16:creationId xmlns:a16="http://schemas.microsoft.com/office/drawing/2014/main" id="{66348691-8F72-494F-8B90-D73FC176C91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5293" y="3578999"/>
            <a:ext cx="720545" cy="720545"/>
          </a:xfrm>
          <a:prstGeom prst="rect">
            <a:avLst/>
          </a:prstGeom>
        </p:spPr>
      </p:pic>
      <p:sp>
        <p:nvSpPr>
          <p:cNvPr id="14" name="Espace réservé du texte 14">
            <a:extLst>
              <a:ext uri="{FF2B5EF4-FFF2-40B4-BE49-F238E27FC236}">
                <a16:creationId xmlns:a16="http://schemas.microsoft.com/office/drawing/2014/main" id="{FBC5C390-A337-4F31-951C-85EC80CB3620}"/>
              </a:ext>
            </a:extLst>
          </p:cNvPr>
          <p:cNvSpPr txBox="1">
            <a:spLocks/>
          </p:cNvSpPr>
          <p:nvPr/>
        </p:nvSpPr>
        <p:spPr>
          <a:xfrm>
            <a:off x="1696558" y="2678412"/>
            <a:ext cx="3445782" cy="451814"/>
          </a:xfrm>
          <a:prstGeom prst="rect">
            <a:avLst/>
          </a:prstGeom>
        </p:spPr>
        <p:txBody>
          <a:bodyPr rtlCol="0"/>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400" b="1" dirty="0">
                <a:solidFill>
                  <a:schemeClr val="tx1"/>
                </a:solidFill>
              </a:rPr>
              <a:t>06.51.96.29.87</a:t>
            </a:r>
          </a:p>
        </p:txBody>
      </p:sp>
      <p:sp>
        <p:nvSpPr>
          <p:cNvPr id="15" name="Rectangle 14">
            <a:extLst>
              <a:ext uri="{FF2B5EF4-FFF2-40B4-BE49-F238E27FC236}">
                <a16:creationId xmlns:a16="http://schemas.microsoft.com/office/drawing/2014/main" id="{4BEE065F-580F-4A0E-A962-D5CD05A880B8}"/>
              </a:ext>
            </a:extLst>
          </p:cNvPr>
          <p:cNvSpPr/>
          <p:nvPr/>
        </p:nvSpPr>
        <p:spPr>
          <a:xfrm>
            <a:off x="1696088" y="3727775"/>
            <a:ext cx="3398687" cy="461665"/>
          </a:xfrm>
          <a:prstGeom prst="rect">
            <a:avLst/>
          </a:prstGeom>
        </p:spPr>
        <p:txBody>
          <a:bodyPr wrap="none">
            <a:spAutoFit/>
          </a:bodyPr>
          <a:lstStyle/>
          <a:p>
            <a:r>
              <a:rPr lang="fr-FR" sz="2400" b="1" dirty="0"/>
              <a:t>sabil.futur@gmail.com</a:t>
            </a:r>
          </a:p>
        </p:txBody>
      </p:sp>
      <p:sp>
        <p:nvSpPr>
          <p:cNvPr id="16" name="Rectangle 15">
            <a:extLst>
              <a:ext uri="{FF2B5EF4-FFF2-40B4-BE49-F238E27FC236}">
                <a16:creationId xmlns:a16="http://schemas.microsoft.com/office/drawing/2014/main" id="{1197867D-86BB-479F-AE00-585116E950D3}"/>
              </a:ext>
            </a:extLst>
          </p:cNvPr>
          <p:cNvSpPr/>
          <p:nvPr/>
        </p:nvSpPr>
        <p:spPr>
          <a:xfrm>
            <a:off x="1696088" y="4938405"/>
            <a:ext cx="2222660" cy="461665"/>
          </a:xfrm>
          <a:prstGeom prst="rect">
            <a:avLst/>
          </a:prstGeom>
        </p:spPr>
        <p:txBody>
          <a:bodyPr wrap="none">
            <a:spAutoFit/>
          </a:bodyPr>
          <a:lstStyle/>
          <a:p>
            <a:r>
              <a:rPr lang="fr-FR" sz="2400" b="1" dirty="0"/>
              <a:t>www.sabil.org</a:t>
            </a:r>
          </a:p>
        </p:txBody>
      </p:sp>
    </p:spTree>
    <p:extLst>
      <p:ext uri="{BB962C8B-B14F-4D97-AF65-F5344CB8AC3E}">
        <p14:creationId xmlns:p14="http://schemas.microsoft.com/office/powerpoint/2010/main" val="1456646961"/>
      </p:ext>
    </p:extLst>
  </p:cSld>
  <p:clrMapOvr>
    <a:masterClrMapping/>
  </p:clrMapOvr>
</p:sld>
</file>

<file path=ppt/theme/theme1.xml><?xml version="1.0" encoding="utf-8"?>
<a:theme xmlns:a="http://schemas.openxmlformats.org/drawingml/2006/main" name="BrushVTI">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3513</TotalTime>
  <Words>726</Words>
  <Application>Microsoft Office PowerPoint</Application>
  <PresentationFormat>Grand écran</PresentationFormat>
  <Paragraphs>56</Paragraphs>
  <Slides>9</Slides>
  <Notes>0</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9</vt:i4>
      </vt:variant>
    </vt:vector>
  </HeadingPairs>
  <TitlesOfParts>
    <vt:vector size="18" baseType="lpstr">
      <vt:lpstr>Arial</vt:lpstr>
      <vt:lpstr>Century Gothic</vt:lpstr>
      <vt:lpstr>Elephant</vt:lpstr>
      <vt:lpstr>Times New Roman</vt:lpstr>
      <vt:lpstr>Trebuchet MS</vt:lpstr>
      <vt:lpstr>Wingdings</vt:lpstr>
      <vt:lpstr>Wingdings 3</vt:lpstr>
      <vt:lpstr>BrushVTI</vt:lpstr>
      <vt:lpstr>Facette</vt:lpstr>
      <vt:lpstr> Plus qu’un simple lieu d’accueil, nous faisons des personnes invisible et précaire, notre priorité…</vt:lpstr>
      <vt:lpstr>PRESENTATION</vt:lpstr>
      <vt:lpstr> </vt:lpstr>
      <vt:lpstr>Solidarité et développement</vt:lpstr>
      <vt:lpstr>Renforcement des liens sociaux</vt:lpstr>
      <vt:lpstr>Education, Instruction et Animation </vt:lpstr>
      <vt:lpstr>Animation</vt:lpstr>
      <vt:lpstr>Les valeurs partagées qui guident nos actions</vt:lpstr>
      <vt:lpstr>Nous contacter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Plus qu’un simple lieu d’accueil, nous faisons des personnes invisible et précaire,notre priorité.</dc:title>
  <dc:creator>Allaoui Newman</dc:creator>
  <cp:lastModifiedBy>Allaoui Newman</cp:lastModifiedBy>
  <cp:revision>8</cp:revision>
  <dcterms:created xsi:type="dcterms:W3CDTF">2020-02-25T11:36:34Z</dcterms:created>
  <dcterms:modified xsi:type="dcterms:W3CDTF">2020-05-11T09:47:57Z</dcterms:modified>
</cp:coreProperties>
</file>