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575"/>
  </p:normalViewPr>
  <p:slideViewPr>
    <p:cSldViewPr snapToGrid="0">
      <p:cViewPr varScale="1">
        <p:scale>
          <a:sx n="103" d="100"/>
          <a:sy n="103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594CF-AB2E-B74B-B28E-8D96B55E30CE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1D71-2292-854B-B974-C4B90C353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406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595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69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732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927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64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60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604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98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542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539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132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2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86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389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072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2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871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70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1D71-2292-854B-B974-C4B90C353504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794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44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19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07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94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0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2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4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185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215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30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25461D-B115-A246-9F7A-6AA48CEFB0AF}" type="datetimeFigureOut">
              <a:rPr lang="en-IL" smtClean="0"/>
              <a:t>14/08/2023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A791E3-086F-D74A-9979-94E5D0B8A8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01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ion.primo.exlibrisgroup.com/discovery/fulldisplay?docid=ctx12428403230003971&amp;context=SP&amp;vid=972TEC_INST:972TEC_V1&amp;lang=e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31572-E434-6A41-08F0-E78E6EFD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IL" sz="6100" b="1"/>
              <a:t>Fault injections on SYSTOLIC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264B-E9D0-A5AC-DE44-AD0F95268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IL" dirty="0"/>
              <a:t>STUDENT: ADAM GHADBAN</a:t>
            </a:r>
            <a:endParaRPr lang="en-IL"/>
          </a:p>
          <a:p>
            <a:r>
              <a:rPr lang="en-IL" dirty="0"/>
              <a:t>SEMESTER: 2023 SPRING</a:t>
            </a:r>
            <a:endParaRPr lang="en-IL"/>
          </a:p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EE2B9-D93C-6F7C-E938-E3F856B13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9" r="24995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2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Fault injector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CLI based.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Networks are mainly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RobustBench’s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networks.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Training dataset is CIFAR-10.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Can parse network layers dynamically, with dumping what each layer has for matrices (bias and weight).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Can choose a layer, a fault target (memory, bias or weights), choose bits to flip (or randomly chosen per a distribution), choose distribution of faults.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5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Faul models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Bit flip location across fault (bit granularity).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Number of faults across a matrix.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Fault distribution across matrix.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Layers across the network, mainly to check the most critical place.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Distribution of bit-flips across a target.</a:t>
            </a:r>
          </a:p>
          <a:p>
            <a:pPr lvl="1" algn="r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float32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C02282-6265-97E7-32BE-4D74008D10E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-1" y="829733"/>
                <a:ext cx="12098867" cy="5550172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M</a:t>
                </a:r>
                <a:r>
                  <a:rPr lang="en-IL" dirty="0"/>
                  <a:t>antissa bit flip in b</a:t>
                </a:r>
                <a:r>
                  <a:rPr lang="en-IL" baseline="-25000" dirty="0"/>
                  <a:t>i </a:t>
                </a:r>
                <a:r>
                  <a:rPr lang="en-IL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L" dirty="0"/>
                  <a:t>will trigger a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in the value of the number.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E</a:t>
                </a:r>
                <a:r>
                  <a:rPr lang="en-IL" dirty="0"/>
                  <a:t>xponent bit flip in e</a:t>
                </a:r>
                <a:r>
                  <a:rPr lang="en-IL" baseline="-25000" dirty="0"/>
                  <a:t>i</a:t>
                </a:r>
                <a:r>
                  <a:rPr lang="en-IL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IL" dirty="0"/>
                  <a:t> will increase the value of the exponent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thus multiplying the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Sign bit-flip changes the sign.</a:t>
                </a:r>
                <a:endParaRPr lang="en-US" b="0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C02282-6265-97E7-32BE-4D74008D1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-1" y="829733"/>
                <a:ext cx="12098867" cy="5550172"/>
              </a:xfrm>
              <a:blipFill>
                <a:blip r:embed="rId3"/>
                <a:stretch>
                  <a:fillRect l="-3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EDF1A715-F4CE-4454-0A0C-7EABFDCF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" y="5174017"/>
            <a:ext cx="10902286" cy="13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04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Bit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006942"/>
            <a:ext cx="11982893" cy="536944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The network was trained and was used in inference in float32.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Check the effect of lower, middle and higher mantissa bit flips in a target.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Check the effect of lower, middle and higher exponent bits.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Check the effect of sign bit.</a:t>
            </a:r>
          </a:p>
          <a:p>
            <a:pPr marL="0" indent="0">
              <a:lnSpc>
                <a:spcPct val="150000"/>
              </a:lnSpc>
              <a:buNone/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7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Fault related metrics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2282-6265-97E7-32BE-4D74008D1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9814"/>
            <a:ext cx="12192000" cy="5868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IL" sz="2400" dirty="0"/>
              <a:t>ind the relation between number of faults and the network FuSa violations.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IL" sz="2400" dirty="0"/>
              <a:t>ind the relation of the fault distribution across the target (Gaussian vs Uniform) on FuSa violations.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IL" sz="2400" dirty="0"/>
              <a:t>ind the relation of “how much deep” is the layer and FuSa violations.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</a:t>
            </a:r>
            <a:r>
              <a:rPr lang="en-IL" sz="2400" dirty="0"/>
              <a:t>istribution of bit-flips across target and its relation of FuSa violations.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</a:t>
            </a:r>
            <a:r>
              <a:rPr lang="en-IL" sz="2400" dirty="0"/>
              <a:t>ias vs memory vs weight.</a:t>
            </a:r>
          </a:p>
        </p:txBody>
      </p:sp>
    </p:spTree>
    <p:extLst>
      <p:ext uri="{BB962C8B-B14F-4D97-AF65-F5344CB8AC3E}">
        <p14:creationId xmlns:p14="http://schemas.microsoft.com/office/powerpoint/2010/main" val="3511210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Results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2282-6265-97E7-32BE-4D74008D1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9814"/>
            <a:ext cx="12192000" cy="5868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Mantissa bit flips are dangerous when flipping higher mantissa bits.</a:t>
            </a:r>
          </a:p>
          <a:p>
            <a:pPr>
              <a:lnSpc>
                <a:spcPct val="150000"/>
              </a:lnSpc>
            </a:pPr>
            <a:r>
              <a:rPr lang="en-US" dirty="0"/>
              <a:t>Exponent bit flips are always dangerous, especially higher bit-flips.</a:t>
            </a:r>
            <a:r>
              <a:rPr lang="en-IL" dirty="0"/>
              <a:t> (drastically).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IL" dirty="0"/>
              <a:t>ign bit is dangerous, not as much.</a:t>
            </a:r>
            <a:endParaRPr lang="en-US" dirty="0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05EC24E-1BBF-B3B6-ED7B-78B2A9F3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" y="2689840"/>
            <a:ext cx="2760133" cy="2121196"/>
          </a:xfrm>
          <a:prstGeom prst="rect">
            <a:avLst/>
          </a:prstGeom>
        </p:spPr>
      </p:pic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CF07F576-47D8-7200-931E-D3C52EACC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267" y="2687257"/>
            <a:ext cx="2736664" cy="2120555"/>
          </a:xfrm>
          <a:prstGeom prst="rect">
            <a:avLst/>
          </a:prstGeom>
        </p:spPr>
      </p:pic>
      <p:pic>
        <p:nvPicPr>
          <p:cNvPr id="14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650FE49-9D8A-D926-1822-0C1440FA9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267" y="2645363"/>
            <a:ext cx="2698564" cy="2120555"/>
          </a:xfrm>
          <a:prstGeom prst="rect">
            <a:avLst/>
          </a:prstGeom>
        </p:spPr>
      </p:pic>
      <p:pic>
        <p:nvPicPr>
          <p:cNvPr id="18" name="Picture 17" descr="A graph with colored lines&#10;&#10;Description automatically generated">
            <a:extLst>
              <a:ext uri="{FF2B5EF4-FFF2-40B4-BE49-F238E27FC236}">
                <a16:creationId xmlns:a16="http://schemas.microsoft.com/office/drawing/2014/main" id="{16F96547-7566-C61D-6207-EAF79723D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4" y="4700650"/>
            <a:ext cx="2760132" cy="2120555"/>
          </a:xfrm>
          <a:prstGeom prst="rect">
            <a:avLst/>
          </a:prstGeom>
        </p:spPr>
      </p:pic>
      <p:pic>
        <p:nvPicPr>
          <p:cNvPr id="20" name="Picture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C04C172-6AE8-E421-B12A-3167FC3A9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3267" y="4700650"/>
            <a:ext cx="2736664" cy="2120555"/>
          </a:xfrm>
          <a:prstGeom prst="rect">
            <a:avLst/>
          </a:prstGeom>
        </p:spPr>
      </p:pic>
      <p:pic>
        <p:nvPicPr>
          <p:cNvPr id="22" name="Picture 21" descr="A graph with colorful lines&#10;&#10;Description automatically generated">
            <a:extLst>
              <a:ext uri="{FF2B5EF4-FFF2-40B4-BE49-F238E27FC236}">
                <a16:creationId xmlns:a16="http://schemas.microsoft.com/office/drawing/2014/main" id="{B78A2947-8FEC-4075-7318-260B3352E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064" y="2627175"/>
            <a:ext cx="3225800" cy="2138743"/>
          </a:xfrm>
          <a:prstGeom prst="rect">
            <a:avLst/>
          </a:prstGeom>
        </p:spPr>
      </p:pic>
      <p:pic>
        <p:nvPicPr>
          <p:cNvPr id="24" name="Picture 23" descr="A graph with red line&#10;&#10;Description automatically generated">
            <a:extLst>
              <a:ext uri="{FF2B5EF4-FFF2-40B4-BE49-F238E27FC236}">
                <a16:creationId xmlns:a16="http://schemas.microsoft.com/office/drawing/2014/main" id="{8DFEFF92-B2F7-EEED-2882-8A26D9FD8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3034" y="4725501"/>
            <a:ext cx="2736664" cy="2125133"/>
          </a:xfrm>
          <a:prstGeom prst="rect">
            <a:avLst/>
          </a:prstGeom>
        </p:spPr>
      </p:pic>
      <p:pic>
        <p:nvPicPr>
          <p:cNvPr id="26" name="Picture 2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62C447A-DD26-D255-CFCB-FB2EDBE0E6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5831" y="4753924"/>
            <a:ext cx="3217333" cy="21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7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Results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2282-6265-97E7-32BE-4D74008D1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9814"/>
            <a:ext cx="12192000" cy="5868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 of faults result was intuitive, the more faults, the more </a:t>
            </a:r>
            <a:r>
              <a:rPr lang="en-US" dirty="0" err="1"/>
              <a:t>FuSa</a:t>
            </a:r>
            <a:r>
              <a:rPr lang="en-US" dirty="0"/>
              <a:t> violations.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660D402-887A-5021-B9E4-D2EFD4CB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8" y="1765300"/>
            <a:ext cx="3327400" cy="3327400"/>
          </a:xfrm>
          <a:prstGeom prst="rect">
            <a:avLst/>
          </a:prstGeom>
        </p:spPr>
      </p:pic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C7EF71A-2934-59FB-6F14-0A90F28C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4" y="1765300"/>
            <a:ext cx="3327400" cy="3327400"/>
          </a:xfrm>
          <a:prstGeom prst="rect">
            <a:avLst/>
          </a:prstGeom>
        </p:spPr>
      </p:pic>
      <p:pic>
        <p:nvPicPr>
          <p:cNvPr id="11" name="Picture 10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84F0A0C-9BDE-387C-5802-5D6394D53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80" y="17653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7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43496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Results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2282-6265-97E7-32BE-4D74008D1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9814"/>
            <a:ext cx="12192000" cy="5868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Distribution of faults: Gaussian resulted in less </a:t>
            </a:r>
            <a:r>
              <a:rPr lang="en-US" dirty="0" err="1"/>
              <a:t>FuSa</a:t>
            </a:r>
            <a:r>
              <a:rPr lang="en-US" dirty="0"/>
              <a:t> violations in average.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attributed to less neurons affected.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5350526-1DE9-9D4D-F343-80741732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252132"/>
            <a:ext cx="3293535" cy="3293535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C12663E-903C-546A-E85C-A5717B2BE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466" y="2252132"/>
            <a:ext cx="3293535" cy="3293535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5D1AB39-FE7B-475B-B074-BB78CDA7A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732" y="2277139"/>
            <a:ext cx="3293535" cy="32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2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43496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Results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2282-6265-97E7-32BE-4D74008D1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9814"/>
            <a:ext cx="12192000" cy="5868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Distribution of bit flips: depends on the Gaussian mean*. Low mean =&gt; Uniform with less </a:t>
            </a:r>
            <a:r>
              <a:rPr lang="en-US" dirty="0" err="1"/>
              <a:t>FuSa</a:t>
            </a:r>
            <a:r>
              <a:rPr lang="en-US" dirty="0"/>
              <a:t> violations. High mean =&gt; Gaussian can be worse.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*Mean around mantissa/exponent.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 Graphs here depict mean around 16</a:t>
            </a:r>
            <a:r>
              <a:rPr lang="en-US" baseline="30000" dirty="0"/>
              <a:t>th</a:t>
            </a:r>
            <a:r>
              <a:rPr lang="en-US" dirty="0"/>
              <a:t> bit =&gt; Mantissa.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C87569F-2DD0-26C6-FFBE-C5848B97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2018907"/>
            <a:ext cx="3645293" cy="3645293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0F920E-D8D1-BB5A-8261-4B5201EA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27" y="2018906"/>
            <a:ext cx="3645294" cy="3645294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1FECAD0-D273-D9F3-59A8-8741ACE51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468" y="2018906"/>
            <a:ext cx="3645294" cy="36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3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43496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Interesting findings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2282-6265-97E7-32BE-4D74008D1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89814"/>
            <a:ext cx="12192000" cy="5868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less deep the target layer is, the more it influences </a:t>
            </a:r>
            <a:r>
              <a:rPr lang="en-US" dirty="0" err="1"/>
              <a:t>FuSa</a:t>
            </a:r>
            <a:r>
              <a:rPr lang="en-US" dirty="0"/>
              <a:t> violations (simple feature extraction).</a:t>
            </a:r>
          </a:p>
          <a:p>
            <a:pPr>
              <a:lnSpc>
                <a:spcPct val="150000"/>
              </a:lnSpc>
            </a:pPr>
            <a:r>
              <a:rPr lang="en-US" dirty="0"/>
              <a:t>Bias is a more global value, and general activation functions (like </a:t>
            </a:r>
            <a:r>
              <a:rPr lang="en-US" dirty="0" err="1"/>
              <a:t>ReLU</a:t>
            </a:r>
            <a:r>
              <a:rPr lang="en-US" dirty="0"/>
              <a:t>) are very sensitive to bias faults =&gt; bias is usually a good target to induce </a:t>
            </a:r>
            <a:r>
              <a:rPr lang="en-US" dirty="0" err="1"/>
              <a:t>FuSa</a:t>
            </a:r>
            <a:r>
              <a:rPr lang="en-US" dirty="0"/>
              <a:t> violations in network.</a:t>
            </a:r>
          </a:p>
          <a:p>
            <a:pPr>
              <a:lnSpc>
                <a:spcPct val="150000"/>
              </a:lnSpc>
            </a:pPr>
            <a:r>
              <a:rPr lang="en-US" dirty="0"/>
              <a:t>DNN’s are robust, thus memory perturbations are usually masked out.</a:t>
            </a:r>
          </a:p>
          <a:p>
            <a:pPr>
              <a:lnSpc>
                <a:spcPct val="150000"/>
              </a:lnSpc>
            </a:pPr>
            <a:r>
              <a:rPr lang="en-US" dirty="0"/>
              <a:t>Strong weight faults in the last layers is worse than bias and first layers due to pattern extraction failure.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3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1244009"/>
            <a:ext cx="10829258" cy="45471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ASICS are used more and more in the industry of ML:</a:t>
            </a:r>
          </a:p>
          <a:p>
            <a:pPr lvl="1">
              <a:lnSpc>
                <a:spcPct val="16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I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utonomous cars.</a:t>
            </a:r>
          </a:p>
          <a:p>
            <a:pPr lvl="1">
              <a:lnSpc>
                <a:spcPct val="160000"/>
              </a:lnSpc>
            </a:pPr>
            <a:r>
              <a:rPr lang="en-I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Space related applications.</a:t>
            </a:r>
          </a:p>
          <a:p>
            <a:pPr lvl="1">
              <a:lnSpc>
                <a:spcPct val="160000"/>
              </a:lnSpc>
            </a:pPr>
            <a:r>
              <a:rPr lang="en-I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 phones.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VLSI technology scales down, making transistors more prone to fault errors.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Radiation, adversarial attacks, timing, glitching, transistor aging etc...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48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06326"/>
            <a:ext cx="11387471" cy="6507125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Implemented article:</a:t>
            </a:r>
          </a:p>
          <a:p>
            <a:pPr marL="274320" lvl="1" indent="0">
              <a:buNone/>
            </a:pPr>
            <a:r>
              <a:rPr lang="en-IL" sz="1800" b="1" kern="0" dirty="0">
                <a:solidFill>
                  <a:srgbClr val="22609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Toward Functional Safety of Systolic Array-Based Deep Learning Hardware Accelerators</a:t>
            </a:r>
            <a:r>
              <a:rPr lang="en-US" sz="1800" b="1" kern="0" dirty="0">
                <a:solidFill>
                  <a:srgbClr val="44707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Kundu,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Shamik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Banerjee,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Suvadeep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Raha, Arnab; Natarajan,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Suriyaprakash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Kanad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274320" lvl="1" indent="0" algn="ctr">
              <a:buNone/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274320" lvl="1" indent="0" algn="ctr">
              <a:buNone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The end </a:t>
            </a:r>
          </a:p>
          <a:p>
            <a:pPr marL="274320" lvl="1" indent="0" algn="ctr">
              <a:buNone/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274320" lvl="1" indent="0" algn="ctr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EMAIL: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ghadbanadam@campus.technion.ac.il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0" indent="0" algn="ctr">
              <a:buNone/>
            </a:pP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en-IL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en-IL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5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Fault injections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Fault injection is the process of inducing a fault in hardware.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 are two main types of fault injections: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ransient fault: a temporary fault.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ermanent fault.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it-flips, stuck-at, bit set/reset, random-byte, etc... 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Fault injection methods: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Voltage/clock glitching: setup and hold constraints.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RowHammer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attacks: intensive reads from DRAM.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Optical faults: e.g., laser attacks.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Electromagnetic waves: bit flips.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5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SYSTOLIC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318373"/>
            <a:ext cx="11822999" cy="5295077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ASIC accelerator for matrix multiplication.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Clocked, pipelined and very fast.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Implemented in VHDL, usually synthesized on FPGA’s for speed.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Google’s TPU’s building block is a systolic array.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Hardware, thus prone to fault injection attacks.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Systolic arrays include: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Clocks.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 IP’s.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for weights, biases and the input matrix.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Systolic Arrays - an overview | ScienceDirect Topics">
            <a:extLst>
              <a:ext uri="{FF2B5EF4-FFF2-40B4-BE49-F238E27FC236}">
                <a16:creationId xmlns:a16="http://schemas.microsoft.com/office/drawing/2014/main" id="{0A3DDBF1-9013-A46C-AF61-291791B0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32" y="2950535"/>
            <a:ext cx="3626884" cy="35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3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Faults in systolic arrays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200000"/>
              </a:lnSpc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authors of the article have defined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(Functional Safety) assessment method, which states that a fault is considered to induce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violation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it impacts the correctness of the prediction.</a:t>
            </a: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the authors’ definition, a transient fault is a fault that affects a single layer, where a permanent fault affects all the layers.</a:t>
            </a: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I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1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Fault model in article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 fontScale="92500"/>
          </a:bodyPr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an MLP.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Faults in a random MAC register, between bits 14 and MSB.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Faults in multiple MAC registers, only on MSB.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Faults on a random MAC register and use different activation functions.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layers and its correlation to error propagation.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Layer width and its correlation to error propagation.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Data-set and its correlation to fault tolerance</a:t>
            </a:r>
          </a:p>
          <a:p>
            <a:pPr lvl="1">
              <a:lnSpc>
                <a:spcPct val="2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endParaRPr lang="en-I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2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</a:t>
            </a:r>
            <a:r>
              <a:rPr lang="en-IL" sz="4000" b="1" dirty="0">
                <a:solidFill>
                  <a:schemeClr val="tx1"/>
                </a:solidFill>
              </a:rPr>
              <a:t>uggested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ResNet18 instead of MLP, as its better for image classification.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 error propagation in CNN’s.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fault model to be more life-like*: 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Inject faults in input matrix (adversarial attacks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).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Use a less strict fault model by injecting multiple adjacent faults into an element.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Introduce faults to weights and biases.</a:t>
            </a:r>
          </a:p>
          <a:p>
            <a:pPr marL="0" indent="0">
              <a:lnSpc>
                <a:spcPct val="150000"/>
              </a:lnSpc>
              <a:buNone/>
            </a:pPr>
            <a:endParaRPr lang="en-I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I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aults in real-life (low budget and typical natural faults, like EM) usually affect more than one bit.</a:t>
            </a:r>
          </a:p>
        </p:txBody>
      </p:sp>
    </p:spTree>
    <p:extLst>
      <p:ext uri="{BB962C8B-B14F-4D97-AF65-F5344CB8AC3E}">
        <p14:creationId xmlns:p14="http://schemas.microsoft.com/office/powerpoint/2010/main" val="332141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Project flow </a:t>
            </a:r>
            <a:endParaRPr lang="en-IL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Take a trained model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ResNet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or CNN) on a CIFAR10 set in python.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Inject faults into weights, biases and memory. Note that we suppose that each fault injected into these matrices can be translated into one or more faults in a MAC register in a systolic array.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Emulation of faults on the network. Fault model will be discussed in next slide.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I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9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246-1766-ABBE-EE7A-AACB4248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5029"/>
            <a:ext cx="10131425" cy="1108980"/>
          </a:xfrm>
        </p:spPr>
        <p:txBody>
          <a:bodyPr>
            <a:normAutofit/>
          </a:bodyPr>
          <a:lstStyle/>
          <a:p>
            <a:pPr algn="ctr"/>
            <a:r>
              <a:rPr lang="en-IL" sz="4000" b="1" dirty="0">
                <a:solidFill>
                  <a:schemeClr val="tx1"/>
                </a:solidFill>
              </a:rPr>
              <a:t>Fault injector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0243-1A43-B70A-0284-941728E7D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59" y="1244009"/>
            <a:ext cx="11982893" cy="536944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Must be versatile.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Must be generic and not architecture specific.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Must be able to inject a wide range of faults into the network.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Must be fast.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Must have a human readable way to dump data.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2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{6DE43804-E6D5-374B-B39E-E757D653BC85}tf10001070</Template>
  <TotalTime>1757</TotalTime>
  <Words>1123</Words>
  <Application>Microsoft Macintosh PowerPoint</Application>
  <PresentationFormat>Widescreen</PresentationFormat>
  <Paragraphs>160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Fault injections on SYSTOLIC ARRAYS</vt:lpstr>
      <vt:lpstr>INTRODUCTION</vt:lpstr>
      <vt:lpstr>Fault injections</vt:lpstr>
      <vt:lpstr>SYSTOLIC ARRAYS</vt:lpstr>
      <vt:lpstr>Faults in systolic arrays</vt:lpstr>
      <vt:lpstr>Fault model in article</vt:lpstr>
      <vt:lpstr>Suggested changes</vt:lpstr>
      <vt:lpstr>Project flow </vt:lpstr>
      <vt:lpstr>Fault injector methodology</vt:lpstr>
      <vt:lpstr>Fault injector</vt:lpstr>
      <vt:lpstr>Faul models discussed</vt:lpstr>
      <vt:lpstr>float32</vt:lpstr>
      <vt:lpstr>Bit granularity</vt:lpstr>
      <vt:lpstr>Fault related metrics</vt:lpstr>
      <vt:lpstr>Results</vt:lpstr>
      <vt:lpstr>Results</vt:lpstr>
      <vt:lpstr>Results</vt:lpstr>
      <vt:lpstr>Results</vt:lpstr>
      <vt:lpstr>Interesting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injections on SYSTOLIC ARRAYS</dc:title>
  <dc:creator>Adam Ghadban</dc:creator>
  <cp:lastModifiedBy>Adam Ghadban</cp:lastModifiedBy>
  <cp:revision>8</cp:revision>
  <dcterms:created xsi:type="dcterms:W3CDTF">2023-06-28T11:43:39Z</dcterms:created>
  <dcterms:modified xsi:type="dcterms:W3CDTF">2023-08-14T16:21:22Z</dcterms:modified>
</cp:coreProperties>
</file>