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1143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4572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6882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193695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3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9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50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июль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82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август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3695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сентябрь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9640956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9606666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9386956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06.09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4719430" y="1257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4871830" y="1333500"/>
            <a:ext cx="4769126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9640956" y="1333500"/>
            <a:ext cx="2170043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TextBox 2035354283"/>
          <p:cNvSpPr txBox="1"/>
          <p:nvPr/>
        </p:nvSpPr>
        <p:spPr>
          <a:xfrm>
            <a:off x="4592430" y="1460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03.07</a:t>
            </a:r>
          </a:p>
        </p:txBody>
      </p:sp>
      <p:sp>
        <p:nvSpPr>
          <p:cNvPr id="2035354285" name="TextBox 2035354284"/>
          <p:cNvSpPr txBox="1"/>
          <p:nvPr/>
        </p:nvSpPr>
        <p:spPr>
          <a:xfrm>
            <a:off x="11607800" y="1460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15.11</a:t>
            </a:r>
          </a:p>
        </p:txBody>
      </p:sp>
      <p:sp>
        <p:nvSpPr>
          <p:cNvPr id="2035354286" name="Straight Connector 2035354285"/>
          <p:cNvSpPr/>
          <p:nvPr/>
        </p:nvSpPr>
        <p:spPr>
          <a:xfrm>
            <a:off x="381000" y="1143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7" name="TextBox 2035354286"/>
          <p:cNvSpPr txBox="1"/>
          <p:nvPr/>
        </p:nvSpPr>
        <p:spPr>
          <a:xfrm>
            <a:off x="381000" y="1143000"/>
            <a:ext cx="2286000" cy="381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ФинЭдвайзинг. Персональное финансовое _x000B_планирование. HandyPrime.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PREMIUM-4796, PREMIUM-5626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+143 млн. руб.</a:t>
            </a:r>
          </a:p>
        </p:txBody>
      </p:sp>
      <p:sp>
        <p:nvSpPr>
          <p:cNvPr id="2035354288" name="TextBox 2035354287"/>
          <p:cNvSpPr txBox="1"/>
          <p:nvPr/>
        </p:nvSpPr>
        <p:spPr>
          <a:xfrm>
            <a:off x="2667000" y="1143000"/>
            <a:ext cx="381000" cy="381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инт:4(2)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40чд+120чд</a:t>
            </a:r>
          </a:p>
        </p:txBody>
      </p:sp>
      <p:sp>
        <p:nvSpPr>
          <p:cNvPr id="2035354289" name="Oval 2035354288"/>
          <p:cNvSpPr/>
          <p:nvPr/>
        </p:nvSpPr>
        <p:spPr>
          <a:xfrm>
            <a:off x="4453931" y="1638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0" name="Straight Connector 2035354289"/>
          <p:cNvSpPr/>
          <p:nvPr/>
        </p:nvSpPr>
        <p:spPr>
          <a:xfrm>
            <a:off x="4606331" y="1714500"/>
            <a:ext cx="503462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1" name="Straight Connector 2035354290"/>
          <p:cNvSpPr/>
          <p:nvPr/>
        </p:nvSpPr>
        <p:spPr>
          <a:xfrm>
            <a:off x="9640956" y="1714500"/>
            <a:ext cx="1565413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2" name="TextBox 2035354291"/>
          <p:cNvSpPr txBox="1"/>
          <p:nvPr/>
        </p:nvSpPr>
        <p:spPr>
          <a:xfrm>
            <a:off x="4326931" y="1841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25.06</a:t>
            </a:r>
          </a:p>
        </p:txBody>
      </p:sp>
      <p:sp>
        <p:nvSpPr>
          <p:cNvPr id="2035354293" name="TextBox 2035354292"/>
          <p:cNvSpPr txBox="1"/>
          <p:nvPr/>
        </p:nvSpPr>
        <p:spPr>
          <a:xfrm>
            <a:off x="11003169" y="1841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27.09</a:t>
            </a:r>
          </a:p>
        </p:txBody>
      </p:sp>
      <p:sp>
        <p:nvSpPr>
          <p:cNvPr id="2035354294" name="Straight Connector 2035354293"/>
          <p:cNvSpPr/>
          <p:nvPr/>
        </p:nvSpPr>
        <p:spPr>
          <a:xfrm>
            <a:off x="381000" y="1524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5" name="TextBox 2035354294"/>
          <p:cNvSpPr txBox="1"/>
          <p:nvPr/>
        </p:nvSpPr>
        <p:spPr>
          <a:xfrm>
            <a:off x="381000" y="1524000"/>
            <a:ext cx="2286000" cy="381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Новое привлечение. Отображение прогресса по лидам СМБ на стороне РБ в ФРКК. КЧР/КТ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PREMIUM-5309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+150 млн. руб.</a:t>
            </a:r>
          </a:p>
        </p:txBody>
      </p:sp>
      <p:sp>
        <p:nvSpPr>
          <p:cNvPr id="2035354296" name="TextBox 2035354295"/>
          <p:cNvSpPr txBox="1"/>
          <p:nvPr/>
        </p:nvSpPr>
        <p:spPr>
          <a:xfrm>
            <a:off x="2667000" y="1524000"/>
            <a:ext cx="381000" cy="381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инт:3(5)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сложн:M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170чд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688495" y="156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7" name="TextBox 2035354296"/>
          <p:cNvSpPr txBox="1"/>
          <p:nvPr/>
        </p:nvSpPr>
        <p:spPr>
          <a:xfrm>
            <a:off x="5510695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16.07</a:t>
            </a:r>
          </a:p>
        </p:txBody>
      </p:sp>
      <p:sp>
        <p:nvSpPr>
          <p:cNvPr id="2035354298" name="TextBox 2035354297"/>
          <p:cNvSpPr txBox="1"/>
          <p:nvPr/>
        </p:nvSpPr>
        <p:spPr>
          <a:xfrm>
            <a:off x="5510695" y="175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согласование бизнес процесса с ФРКК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84843" y="156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9" name="TextBox 2035354298"/>
          <p:cNvSpPr txBox="1"/>
          <p:nvPr/>
        </p:nvSpPr>
        <p:spPr>
          <a:xfrm>
            <a:off x="6107043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24.07</a:t>
            </a:r>
          </a:p>
        </p:txBody>
      </p:sp>
      <p:sp>
        <p:nvSpPr>
          <p:cNvPr id="2035354300" name="TextBox 2035354299"/>
          <p:cNvSpPr txBox="1"/>
          <p:nvPr/>
        </p:nvSpPr>
        <p:spPr>
          <a:xfrm>
            <a:off x="6107043" y="175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анализ интеграций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7999343" y="156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1" name="TextBox 2035354300"/>
          <p:cNvSpPr txBox="1"/>
          <p:nvPr/>
        </p:nvSpPr>
        <p:spPr>
          <a:xfrm>
            <a:off x="7821543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sp>
        <p:nvSpPr>
          <p:cNvPr id="2035354302" name="TextBox 2035354301"/>
          <p:cNvSpPr txBox="1"/>
          <p:nvPr/>
        </p:nvSpPr>
        <p:spPr>
          <a:xfrm>
            <a:off x="7821543" y="175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готовность фронт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117495" y="156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3" name="TextBox 2035354302"/>
          <p:cNvSpPr txBox="1"/>
          <p:nvPr/>
        </p:nvSpPr>
        <p:spPr>
          <a:xfrm>
            <a:off x="8939695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sp>
        <p:nvSpPr>
          <p:cNvPr id="2035354304" name="TextBox 2035354303"/>
          <p:cNvSpPr txBox="1"/>
          <p:nvPr/>
        </p:nvSpPr>
        <p:spPr>
          <a:xfrm>
            <a:off x="8939695" y="175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разработка бек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9862930" y="1536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05" name="TextBox 2035354304"/>
          <p:cNvSpPr txBox="1"/>
          <p:nvPr/>
        </p:nvSpPr>
        <p:spPr>
          <a:xfrm>
            <a:off x="9685130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10.09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459278" y="1536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6" name="TextBox 2035354305"/>
          <p:cNvSpPr txBox="1"/>
          <p:nvPr/>
        </p:nvSpPr>
        <p:spPr>
          <a:xfrm>
            <a:off x="10281478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130169" y="1536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7" name="Rounded Rectangle 2035354306"/>
          <p:cNvSpPr/>
          <p:nvPr/>
        </p:nvSpPr>
        <p:spPr>
          <a:xfrm>
            <a:off x="0" y="1524000"/>
            <a:ext cx="381000" cy="127000"/>
          </a:xfrm>
          <a:prstGeom prst="round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00000"/>
                </a:solidFill>
                <a:latin typeface="Arial"/>
              </a:defRPr>
            </a:pPr>
            <a:r>
              <a:t>1.4.1.</a:t>
            </a:r>
          </a:p>
        </p:txBody>
      </p:sp>
      <p:sp>
        <p:nvSpPr>
          <p:cNvPr id="2035354308" name="Oval 2035354307"/>
          <p:cNvSpPr/>
          <p:nvPr/>
        </p:nvSpPr>
        <p:spPr>
          <a:xfrm>
            <a:off x="4370195" y="2019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9" name="Straight Connector 2035354308"/>
          <p:cNvSpPr/>
          <p:nvPr/>
        </p:nvSpPr>
        <p:spPr>
          <a:xfrm>
            <a:off x="4522595" y="2095500"/>
            <a:ext cx="4447469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0" name="TextBox 2035354309"/>
          <p:cNvSpPr txBox="1"/>
          <p:nvPr/>
        </p:nvSpPr>
        <p:spPr>
          <a:xfrm>
            <a:off x="4243195" y="2222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15.06</a:t>
            </a:r>
          </a:p>
        </p:txBody>
      </p:sp>
      <p:sp>
        <p:nvSpPr>
          <p:cNvPr id="2035354311" name="TextBox 2035354310"/>
          <p:cNvSpPr txBox="1"/>
          <p:nvPr/>
        </p:nvSpPr>
        <p:spPr>
          <a:xfrm>
            <a:off x="8766865" y="2222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28.08</a:t>
            </a:r>
          </a:p>
        </p:txBody>
      </p:sp>
      <p:sp>
        <p:nvSpPr>
          <p:cNvPr id="2035354312" name="Straight Connector 2035354311"/>
          <p:cNvSpPr/>
          <p:nvPr/>
        </p:nvSpPr>
        <p:spPr>
          <a:xfrm>
            <a:off x="381000" y="1905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3" name="TextBox 2035354312"/>
          <p:cNvSpPr txBox="1"/>
          <p:nvPr/>
        </p:nvSpPr>
        <p:spPr>
          <a:xfrm>
            <a:off x="381000" y="1905000"/>
            <a:ext cx="2286000" cy="381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Скидка в ВТБ Онлайн (Критерии бесплатности и профиль)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PREMIUM-5622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+100 млн. руб.</a:t>
            </a:r>
          </a:p>
        </p:txBody>
      </p:sp>
      <p:sp>
        <p:nvSpPr>
          <p:cNvPr id="2035354314" name="TextBox 2035354313"/>
          <p:cNvSpPr txBox="1"/>
          <p:nvPr/>
        </p:nvSpPr>
        <p:spPr>
          <a:xfrm>
            <a:off x="2667000" y="1905000"/>
            <a:ext cx="381000" cy="381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инт:2(2)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сложн:S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120чд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370195" y="1943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15" name="TextBox 2035354314"/>
          <p:cNvSpPr txBox="1"/>
          <p:nvPr/>
        </p:nvSpPr>
        <p:spPr>
          <a:xfrm>
            <a:off x="4192395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15.06</a:t>
            </a:r>
          </a:p>
        </p:txBody>
      </p:sp>
      <p:sp>
        <p:nvSpPr>
          <p:cNvPr id="2035354316" name="TextBox 2035354315"/>
          <p:cNvSpPr txBox="1"/>
          <p:nvPr/>
        </p:nvSpPr>
        <p:spPr>
          <a:xfrm>
            <a:off x="4192395" y="213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 фронт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390321" y="1943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17" name="TextBox 2035354316"/>
          <p:cNvSpPr txBox="1"/>
          <p:nvPr/>
        </p:nvSpPr>
        <p:spPr>
          <a:xfrm>
            <a:off x="5212521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12.07</a:t>
            </a:r>
          </a:p>
        </p:txBody>
      </p:sp>
      <p:sp>
        <p:nvSpPr>
          <p:cNvPr id="2035354318" name="TextBox 2035354317"/>
          <p:cNvSpPr txBox="1"/>
          <p:nvPr/>
        </p:nvSpPr>
        <p:spPr>
          <a:xfrm>
            <a:off x="5212521" y="213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 бэк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84843" y="1943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19" name="TextBox 2035354318"/>
          <p:cNvSpPr txBox="1"/>
          <p:nvPr/>
        </p:nvSpPr>
        <p:spPr>
          <a:xfrm>
            <a:off x="6107043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24.07</a:t>
            </a:r>
          </a:p>
        </p:txBody>
      </p:sp>
      <p:sp>
        <p:nvSpPr>
          <p:cNvPr id="2035354320" name="TextBox 2035354319"/>
          <p:cNvSpPr txBox="1"/>
          <p:nvPr/>
        </p:nvSpPr>
        <p:spPr>
          <a:xfrm>
            <a:off x="6107043" y="213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анализ интеграций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6806647" y="1917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4EC995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21" name="TextBox 2035354320"/>
          <p:cNvSpPr txBox="1"/>
          <p:nvPr/>
        </p:nvSpPr>
        <p:spPr>
          <a:xfrm>
            <a:off x="6628847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31.07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7402995" y="1917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22" name="TextBox 2035354321"/>
          <p:cNvSpPr txBox="1"/>
          <p:nvPr/>
        </p:nvSpPr>
        <p:spPr>
          <a:xfrm>
            <a:off x="7225195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08.08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7626626" y="1943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23" name="TextBox 2035354322"/>
          <p:cNvSpPr txBox="1"/>
          <p:nvPr/>
        </p:nvSpPr>
        <p:spPr>
          <a:xfrm>
            <a:off x="7448826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11.08</a:t>
            </a:r>
          </a:p>
        </p:txBody>
      </p:sp>
      <p:sp>
        <p:nvSpPr>
          <p:cNvPr id="2035354324" name="TextBox 2035354323"/>
          <p:cNvSpPr txBox="1"/>
          <p:nvPr/>
        </p:nvSpPr>
        <p:spPr>
          <a:xfrm>
            <a:off x="7448826" y="213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регресс ВТБО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372060" y="1917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25" name="TextBox 2035354324"/>
          <p:cNvSpPr txBox="1"/>
          <p:nvPr/>
        </p:nvSpPr>
        <p:spPr>
          <a:xfrm>
            <a:off x="8194260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21.08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893865" y="1917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26" name="TextBox 2035354325"/>
          <p:cNvSpPr txBox="1"/>
          <p:nvPr/>
        </p:nvSpPr>
        <p:spPr>
          <a:xfrm>
            <a:off x="8716065" y="213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релиз микрофронта ВТБО</a:t>
            </a:r>
          </a:p>
        </p:txBody>
      </p:sp>
      <p:cxnSp>
        <p:nvCxnSpPr>
          <p:cNvPr id="2035354327" name="Connector 2035354326"/>
          <p:cNvCxnSpPr/>
          <p:nvPr/>
        </p:nvCxnSpPr>
        <p:spPr>
          <a:xfrm>
            <a:off x="8372060" y="2057400"/>
            <a:ext cx="521805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328" name="Rounded Rectangle 2035354327"/>
          <p:cNvSpPr/>
          <p:nvPr/>
        </p:nvSpPr>
        <p:spPr>
          <a:xfrm>
            <a:off x="0" y="1905000"/>
            <a:ext cx="381000" cy="127000"/>
          </a:xfrm>
          <a:prstGeom prst="round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00000"/>
                </a:solidFill>
                <a:latin typeface="Arial"/>
              </a:defRPr>
            </a:pPr>
            <a:r>
              <a:t>2.1.5.</a:t>
            </a:r>
          </a:p>
        </p:txBody>
      </p:sp>
      <p:sp>
        <p:nvSpPr>
          <p:cNvPr id="2035354329" name="Oval 2035354328"/>
          <p:cNvSpPr/>
          <p:nvPr/>
        </p:nvSpPr>
        <p:spPr>
          <a:xfrm>
            <a:off x="4453931" y="2463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0" name="Straight Connector 2035354329"/>
          <p:cNvSpPr/>
          <p:nvPr/>
        </p:nvSpPr>
        <p:spPr>
          <a:xfrm>
            <a:off x="4606331" y="2540000"/>
            <a:ext cx="503462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1" name="Straight Connector 2035354330"/>
          <p:cNvSpPr/>
          <p:nvPr/>
        </p:nvSpPr>
        <p:spPr>
          <a:xfrm>
            <a:off x="9640956" y="2540000"/>
            <a:ext cx="1565413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2" name="TextBox 2035354331"/>
          <p:cNvSpPr txBox="1"/>
          <p:nvPr/>
        </p:nvSpPr>
        <p:spPr>
          <a:xfrm>
            <a:off x="4326931" y="2667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25.06</a:t>
            </a:r>
          </a:p>
        </p:txBody>
      </p:sp>
      <p:sp>
        <p:nvSpPr>
          <p:cNvPr id="2035354333" name="TextBox 2035354332"/>
          <p:cNvSpPr txBox="1"/>
          <p:nvPr/>
        </p:nvSpPr>
        <p:spPr>
          <a:xfrm>
            <a:off x="11003169" y="2667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27.09</a:t>
            </a:r>
          </a:p>
        </p:txBody>
      </p:sp>
      <p:sp>
        <p:nvSpPr>
          <p:cNvPr id="2035354334" name="Straight Connector 2035354333"/>
          <p:cNvSpPr/>
          <p:nvPr/>
        </p:nvSpPr>
        <p:spPr>
          <a:xfrm>
            <a:off x="381000" y="2286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5" name="TextBox 2035354334"/>
          <p:cNvSpPr txBox="1"/>
          <p:nvPr/>
        </p:nvSpPr>
        <p:spPr>
          <a:xfrm>
            <a:off x="381000" y="2286000"/>
            <a:ext cx="2286000" cy="508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Новое привлечение. Автоматизация кросс-сегментной навигации новых (NTB-клиентов) из ФРКК СМБ в ВТБ Про РБ. КЧР/КТ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PREMIUM-4867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+100 млн. руб.</a:t>
            </a:r>
          </a:p>
        </p:txBody>
      </p:sp>
      <p:sp>
        <p:nvSpPr>
          <p:cNvPr id="2035354336" name="TextBox 2035354335"/>
          <p:cNvSpPr txBox="1"/>
          <p:nvPr/>
        </p:nvSpPr>
        <p:spPr>
          <a:xfrm>
            <a:off x="2667000" y="2286000"/>
            <a:ext cx="381000" cy="508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~205чд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986669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7" name="TextBox 2035354336"/>
          <p:cNvSpPr txBox="1"/>
          <p:nvPr/>
        </p:nvSpPr>
        <p:spPr>
          <a:xfrm>
            <a:off x="5808869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20.07</a:t>
            </a:r>
          </a:p>
        </p:txBody>
      </p:sp>
      <p:sp>
        <p:nvSpPr>
          <p:cNvPr id="2035354338" name="TextBox 2035354337"/>
          <p:cNvSpPr txBox="1"/>
          <p:nvPr/>
        </p:nvSpPr>
        <p:spPr>
          <a:xfrm>
            <a:off x="5808869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готовность макетов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315778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9" name="TextBox 2035354338"/>
          <p:cNvSpPr txBox="1"/>
          <p:nvPr/>
        </p:nvSpPr>
        <p:spPr>
          <a:xfrm>
            <a:off x="5137978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11.07</a:t>
            </a:r>
          </a:p>
        </p:txBody>
      </p:sp>
      <p:cxnSp>
        <p:nvCxnSpPr>
          <p:cNvPr id="2035354340" name="Connector 2035354339"/>
          <p:cNvCxnSpPr/>
          <p:nvPr/>
        </p:nvCxnSpPr>
        <p:spPr>
          <a:xfrm>
            <a:off x="5315778" y="2501900"/>
            <a:ext cx="670891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6241884" name="Группа 5"/>
          <p:cNvGrpSpPr/>
          <p:nvPr/>
        </p:nvGrpSpPr>
        <p:grpSpPr bwMode="auto">
          <a:xfrm>
            <a:off x="5688495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1" name="TextBox 2035354340"/>
          <p:cNvSpPr txBox="1"/>
          <p:nvPr/>
        </p:nvSpPr>
        <p:spPr>
          <a:xfrm>
            <a:off x="5510695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16.07</a:t>
            </a:r>
          </a:p>
        </p:txBody>
      </p:sp>
      <p:sp>
        <p:nvSpPr>
          <p:cNvPr id="2035354342" name="TextBox 2035354341"/>
          <p:cNvSpPr txBox="1"/>
          <p:nvPr/>
        </p:nvSpPr>
        <p:spPr>
          <a:xfrm>
            <a:off x="5510695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согласование бизнес процесса с ФРКК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84843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3" name="TextBox 2035354342"/>
          <p:cNvSpPr txBox="1"/>
          <p:nvPr/>
        </p:nvSpPr>
        <p:spPr>
          <a:xfrm>
            <a:off x="6107043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24.07</a:t>
            </a:r>
          </a:p>
        </p:txBody>
      </p:sp>
      <p:sp>
        <p:nvSpPr>
          <p:cNvPr id="2035354344" name="TextBox 2035354343"/>
          <p:cNvSpPr txBox="1"/>
          <p:nvPr/>
        </p:nvSpPr>
        <p:spPr>
          <a:xfrm>
            <a:off x="6107043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анализ интеграций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7775713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5" name="TextBox 2035354344"/>
          <p:cNvSpPr txBox="1"/>
          <p:nvPr/>
        </p:nvSpPr>
        <p:spPr>
          <a:xfrm>
            <a:off x="7597913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13.08</a:t>
            </a:r>
          </a:p>
        </p:txBody>
      </p:sp>
      <p:sp>
        <p:nvSpPr>
          <p:cNvPr id="2035354346" name="TextBox 2035354345"/>
          <p:cNvSpPr txBox="1"/>
          <p:nvPr/>
        </p:nvSpPr>
        <p:spPr>
          <a:xfrm>
            <a:off x="7597913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готовность БТ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297517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2828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7" name="TextBox 2035354346"/>
          <p:cNvSpPr txBox="1"/>
          <p:nvPr/>
        </p:nvSpPr>
        <p:spPr>
          <a:xfrm>
            <a:off x="8119717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20.08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19321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8" name="TextBox 2035354347"/>
          <p:cNvSpPr txBox="1"/>
          <p:nvPr/>
        </p:nvSpPr>
        <p:spPr>
          <a:xfrm>
            <a:off x="8641521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27.08</a:t>
            </a:r>
          </a:p>
        </p:txBody>
      </p:sp>
      <p:cxnSp>
        <p:nvCxnSpPr>
          <p:cNvPr id="2035354349" name="Connector 2035354348"/>
          <p:cNvCxnSpPr/>
          <p:nvPr/>
        </p:nvCxnSpPr>
        <p:spPr>
          <a:xfrm flipH="1">
            <a:off x="8297517" y="2501900"/>
            <a:ext cx="521804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6241884" name="Группа 5"/>
          <p:cNvGrpSpPr/>
          <p:nvPr/>
        </p:nvGrpSpPr>
        <p:grpSpPr bwMode="auto">
          <a:xfrm>
            <a:off x="9117495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50" name="TextBox 2035354349"/>
          <p:cNvSpPr txBox="1"/>
          <p:nvPr/>
        </p:nvSpPr>
        <p:spPr>
          <a:xfrm>
            <a:off x="8939695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sp>
        <p:nvSpPr>
          <p:cNvPr id="2035354351" name="TextBox 2035354350"/>
          <p:cNvSpPr txBox="1"/>
          <p:nvPr/>
        </p:nvSpPr>
        <p:spPr>
          <a:xfrm>
            <a:off x="8939695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разработка бек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9862930" y="23622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52" name="TextBox 2035354351"/>
          <p:cNvSpPr txBox="1"/>
          <p:nvPr/>
        </p:nvSpPr>
        <p:spPr>
          <a:xfrm>
            <a:off x="9685130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10.09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459278" y="2362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53" name="TextBox 2035354352"/>
          <p:cNvSpPr txBox="1"/>
          <p:nvPr/>
        </p:nvSpPr>
        <p:spPr>
          <a:xfrm>
            <a:off x="10281478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130169" y="2362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54" name="Rounded Rectangle 2035354353"/>
          <p:cNvSpPr/>
          <p:nvPr/>
        </p:nvSpPr>
        <p:spPr>
          <a:xfrm>
            <a:off x="0" y="2286000"/>
            <a:ext cx="381000" cy="127000"/>
          </a:xfrm>
          <a:prstGeom prst="round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00000"/>
                </a:solidFill>
                <a:latin typeface="Arial"/>
              </a:defRPr>
            </a:pPr>
            <a:r>
              <a:t>1.4.1.</a:t>
            </a:r>
          </a:p>
        </p:txBody>
      </p:sp>
      <p:sp>
        <p:nvSpPr>
          <p:cNvPr id="2035354355" name="Oval 2035354354"/>
          <p:cNvSpPr/>
          <p:nvPr/>
        </p:nvSpPr>
        <p:spPr>
          <a:xfrm>
            <a:off x="4644886" y="2971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6" name="Straight Connector 2035354355"/>
          <p:cNvSpPr/>
          <p:nvPr/>
        </p:nvSpPr>
        <p:spPr>
          <a:xfrm>
            <a:off x="4797286" y="3048000"/>
            <a:ext cx="4843669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7" name="Straight Connector 2035354356"/>
          <p:cNvSpPr/>
          <p:nvPr/>
        </p:nvSpPr>
        <p:spPr>
          <a:xfrm>
            <a:off x="9640956" y="3048000"/>
            <a:ext cx="254276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8" name="TextBox 2035354357"/>
          <p:cNvSpPr txBox="1"/>
          <p:nvPr/>
        </p:nvSpPr>
        <p:spPr>
          <a:xfrm>
            <a:off x="4517886" y="3175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02.07</a:t>
            </a:r>
          </a:p>
        </p:txBody>
      </p:sp>
      <p:sp>
        <p:nvSpPr>
          <p:cNvPr id="2035354359" name="TextBox 2035354358"/>
          <p:cNvSpPr txBox="1"/>
          <p:nvPr/>
        </p:nvSpPr>
        <p:spPr>
          <a:xfrm>
            <a:off x="11980517" y="3175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31.12</a:t>
            </a:r>
          </a:p>
        </p:txBody>
      </p:sp>
      <p:sp>
        <p:nvSpPr>
          <p:cNvPr id="2035354360" name="Straight Connector 2035354359"/>
          <p:cNvSpPr/>
          <p:nvPr/>
        </p:nvSpPr>
        <p:spPr>
          <a:xfrm>
            <a:off x="381000" y="2794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61" name="TextBox 2035354360"/>
          <p:cNvSpPr txBox="1"/>
          <p:nvPr/>
        </p:nvSpPr>
        <p:spPr>
          <a:xfrm>
            <a:off x="381000" y="2794000"/>
            <a:ext cx="2286000" cy="508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Расширение рейтингов ресторанов и отелей: кол-во заведений и запуск на Привилегию, редизайн отелей, разводящая страница, автоматизация рейтинга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PREMIUM-5566, 5108 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+ 72 млн руб. за 12 мес</a:t>
            </a:r>
          </a:p>
        </p:txBody>
      </p:sp>
      <p:sp>
        <p:nvSpPr>
          <p:cNvPr id="2035354362" name="TextBox 2035354361"/>
          <p:cNvSpPr txBox="1"/>
          <p:nvPr/>
        </p:nvSpPr>
        <p:spPr>
          <a:xfrm>
            <a:off x="2667000" y="2794000"/>
            <a:ext cx="381000" cy="508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~120чд</a:t>
            </a:r>
          </a:p>
        </p:txBody>
      </p:sp>
      <p:sp>
        <p:nvSpPr>
          <p:cNvPr id="2035354363" name="Oval 2035354362"/>
          <p:cNvSpPr/>
          <p:nvPr/>
        </p:nvSpPr>
        <p:spPr>
          <a:xfrm>
            <a:off x="4211096" y="3479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64" name="Straight Connector 2035354363"/>
          <p:cNvSpPr/>
          <p:nvPr/>
        </p:nvSpPr>
        <p:spPr>
          <a:xfrm>
            <a:off x="4363496" y="3556000"/>
            <a:ext cx="5277459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65" name="Straight Connector 2035354364"/>
          <p:cNvSpPr/>
          <p:nvPr/>
        </p:nvSpPr>
        <p:spPr>
          <a:xfrm>
            <a:off x="9640956" y="3556000"/>
            <a:ext cx="254276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66" name="TextBox 2035354365"/>
          <p:cNvSpPr txBox="1"/>
          <p:nvPr/>
        </p:nvSpPr>
        <p:spPr>
          <a:xfrm>
            <a:off x="4084096" y="3683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27.05</a:t>
            </a:r>
          </a:p>
        </p:txBody>
      </p:sp>
      <p:sp>
        <p:nvSpPr>
          <p:cNvPr id="2035354367" name="TextBox 2035354366"/>
          <p:cNvSpPr txBox="1"/>
          <p:nvPr/>
        </p:nvSpPr>
        <p:spPr>
          <a:xfrm>
            <a:off x="11980517" y="3683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31.12</a:t>
            </a:r>
          </a:p>
        </p:txBody>
      </p:sp>
      <p:sp>
        <p:nvSpPr>
          <p:cNvPr id="2035354368" name="Straight Connector 2035354367"/>
          <p:cNvSpPr/>
          <p:nvPr/>
        </p:nvSpPr>
        <p:spPr>
          <a:xfrm>
            <a:off x="381000" y="3302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69" name="TextBox 2035354368"/>
          <p:cNvSpPr txBox="1"/>
          <p:nvPr/>
        </p:nvSpPr>
        <p:spPr>
          <a:xfrm>
            <a:off x="381000" y="3302000"/>
            <a:ext cx="2286000" cy="508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ПФП + Событийный маркетинг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Аналитика MVP рекомендательной стратегии для ПФП (Handy Prime) PREMIUM-5475</a:t>
            </a:r>
            <a:br/>
            <a:r>
              <a:t>- Триггеры БФКО: ИСЖ, НСЖ, ПИФы – PREMIUM-5565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+303 млн руб. за 12 месяцев</a:t>
            </a:r>
          </a:p>
        </p:txBody>
      </p:sp>
      <p:sp>
        <p:nvSpPr>
          <p:cNvPr id="2035354370" name="TextBox 2035354369"/>
          <p:cNvSpPr txBox="1"/>
          <p:nvPr/>
        </p:nvSpPr>
        <p:spPr>
          <a:xfrm>
            <a:off x="2667000" y="3302000"/>
            <a:ext cx="381000" cy="508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~135чд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644886" y="3403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71" name="TextBox 2035354370"/>
          <p:cNvSpPr txBox="1"/>
          <p:nvPr/>
        </p:nvSpPr>
        <p:spPr>
          <a:xfrm>
            <a:off x="4467086" y="3302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02.07</a:t>
            </a:r>
          </a:p>
        </p:txBody>
      </p:sp>
      <p:sp>
        <p:nvSpPr>
          <p:cNvPr id="2035354372" name="TextBox 2035354371"/>
          <p:cNvSpPr txBox="1"/>
          <p:nvPr/>
        </p:nvSpPr>
        <p:spPr>
          <a:xfrm>
            <a:off x="4467086" y="3594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старт аналитики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986669" y="3403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73" name="TextBox 2035354372"/>
          <p:cNvSpPr txBox="1"/>
          <p:nvPr/>
        </p:nvSpPr>
        <p:spPr>
          <a:xfrm>
            <a:off x="5808869" y="3302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20.07</a:t>
            </a:r>
          </a:p>
        </p:txBody>
      </p:sp>
      <p:sp>
        <p:nvSpPr>
          <p:cNvPr id="2035354374" name="TextBox 2035354373"/>
          <p:cNvSpPr txBox="1"/>
          <p:nvPr/>
        </p:nvSpPr>
        <p:spPr>
          <a:xfrm>
            <a:off x="5808869" y="3594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определён набор продуктов для рек. стратегии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7924800" y="3403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75" name="TextBox 2035354374"/>
          <p:cNvSpPr txBox="1"/>
          <p:nvPr/>
        </p:nvSpPr>
        <p:spPr>
          <a:xfrm>
            <a:off x="7747000" y="3302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15.08</a:t>
            </a:r>
          </a:p>
        </p:txBody>
      </p:sp>
      <p:sp>
        <p:nvSpPr>
          <p:cNvPr id="2035354376" name="TextBox 2035354375"/>
          <p:cNvSpPr txBox="1"/>
          <p:nvPr/>
        </p:nvSpPr>
        <p:spPr>
          <a:xfrm>
            <a:off x="7747000" y="3594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определён список моделей для рек. стратегии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10906539" y="33782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solidFill>
            <a:srgbClr val="C2C2C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77" name="TextBox 2035354376"/>
          <p:cNvSpPr txBox="1"/>
          <p:nvPr/>
        </p:nvSpPr>
        <p:spPr>
          <a:xfrm>
            <a:off x="10728739" y="3302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sp>
        <p:nvSpPr>
          <p:cNvPr id="2035354378" name="TextBox 2035354377"/>
          <p:cNvSpPr txBox="1"/>
          <p:nvPr/>
        </p:nvSpPr>
        <p:spPr>
          <a:xfrm>
            <a:off x="10728739" y="3594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аналитика завершена</a:t>
            </a:r>
          </a:p>
        </p:txBody>
      </p:sp>
      <p:sp>
        <p:nvSpPr>
          <p:cNvPr id="2035354379" name="Oval 2035354378"/>
          <p:cNvSpPr/>
          <p:nvPr/>
        </p:nvSpPr>
        <p:spPr>
          <a:xfrm>
            <a:off x="4644886" y="3987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0" name="Straight Connector 2035354379"/>
          <p:cNvSpPr/>
          <p:nvPr/>
        </p:nvSpPr>
        <p:spPr>
          <a:xfrm>
            <a:off x="4797286" y="4064000"/>
            <a:ext cx="4843669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1" name="Straight Connector 2035354380"/>
          <p:cNvSpPr/>
          <p:nvPr/>
        </p:nvSpPr>
        <p:spPr>
          <a:xfrm>
            <a:off x="9640956" y="4064000"/>
            <a:ext cx="254276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2" name="TextBox 2035354381"/>
          <p:cNvSpPr txBox="1"/>
          <p:nvPr/>
        </p:nvSpPr>
        <p:spPr>
          <a:xfrm>
            <a:off x="4517886" y="4191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02.07</a:t>
            </a:r>
          </a:p>
        </p:txBody>
      </p:sp>
      <p:sp>
        <p:nvSpPr>
          <p:cNvPr id="2035354383" name="TextBox 2035354382"/>
          <p:cNvSpPr txBox="1"/>
          <p:nvPr/>
        </p:nvSpPr>
        <p:spPr>
          <a:xfrm>
            <a:off x="11980517" y="4191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31.12</a:t>
            </a:r>
          </a:p>
        </p:txBody>
      </p:sp>
      <p:sp>
        <p:nvSpPr>
          <p:cNvPr id="2035354384" name="Straight Connector 2035354383"/>
          <p:cNvSpPr/>
          <p:nvPr/>
        </p:nvSpPr>
        <p:spPr>
          <a:xfrm>
            <a:off x="381000" y="3810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5" name="TextBox 2035354384"/>
          <p:cNvSpPr txBox="1"/>
          <p:nvPr/>
        </p:nvSpPr>
        <p:spPr>
          <a:xfrm>
            <a:off x="381000" y="3810000"/>
            <a:ext cx="2286000" cy="508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Виджеты oCRM (КОДиМ 2) и дэш в SS (КОДиМ 1) 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PREMIUM-5573,5574,5573,5567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+54 млн руб. за 12 месяцев</a:t>
            </a:r>
          </a:p>
        </p:txBody>
      </p:sp>
      <p:sp>
        <p:nvSpPr>
          <p:cNvPr id="2035354386" name="TextBox 2035354385"/>
          <p:cNvSpPr txBox="1"/>
          <p:nvPr/>
        </p:nvSpPr>
        <p:spPr>
          <a:xfrm>
            <a:off x="2667000" y="3810000"/>
            <a:ext cx="381000" cy="508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~325чд</a:t>
            </a:r>
          </a:p>
        </p:txBody>
      </p:sp>
      <p:sp>
        <p:nvSpPr>
          <p:cNvPr id="2035354387" name="Oval 2035354386"/>
          <p:cNvSpPr/>
          <p:nvPr/>
        </p:nvSpPr>
        <p:spPr>
          <a:xfrm>
            <a:off x="3859404" y="4495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8" name="Straight Connector 2035354387"/>
          <p:cNvSpPr/>
          <p:nvPr/>
        </p:nvSpPr>
        <p:spPr>
          <a:xfrm>
            <a:off x="4011804" y="4572000"/>
            <a:ext cx="5629152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9" name="Straight Connector 2035354388"/>
          <p:cNvSpPr/>
          <p:nvPr/>
        </p:nvSpPr>
        <p:spPr>
          <a:xfrm>
            <a:off x="9640956" y="4572000"/>
            <a:ext cx="2244586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90" name="TextBox 2035354389"/>
          <p:cNvSpPr txBox="1"/>
          <p:nvPr/>
        </p:nvSpPr>
        <p:spPr>
          <a:xfrm>
            <a:off x="11682343" y="4699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24.11</a:t>
            </a:r>
          </a:p>
        </p:txBody>
      </p:sp>
      <p:sp>
        <p:nvSpPr>
          <p:cNvPr id="2035354391" name="Straight Connector 2035354390"/>
          <p:cNvSpPr/>
          <p:nvPr/>
        </p:nvSpPr>
        <p:spPr>
          <a:xfrm>
            <a:off x="381000" y="4318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92" name="TextBox 2035354391"/>
          <p:cNvSpPr txBox="1"/>
          <p:nvPr/>
        </p:nvSpPr>
        <p:spPr>
          <a:xfrm>
            <a:off x="381000" y="4318000"/>
            <a:ext cx="2286000" cy="508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Масштабирование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Обязательные задачи (Сфера, Миграция T1, DR учения)</a:t>
            </a:r>
            <a:br/>
            <a:r>
              <a:t>- Переход на  мегу (PREMIUM-5503)</a:t>
            </a:r>
            <a:br/>
            <a:r>
              <a:t>- Стриминг данных по активностям и задачам (обновление)</a:t>
            </a:r>
            <a:br/>
            <a:r>
              <a:t>- Переход на целевую телефонию Naumen</a:t>
            </a:r>
            <a:br/>
            <a:r>
              <a:t>- Мультиинстанс и др. арх задачи(PREMIUM-5476)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93" name="TextBox 2035354392"/>
          <p:cNvSpPr txBox="1"/>
          <p:nvPr/>
        </p:nvSpPr>
        <p:spPr>
          <a:xfrm>
            <a:off x="2667000" y="4318000"/>
            <a:ext cx="381000" cy="508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76чд</a:t>
            </a:r>
            <a:br/>
            <a:r>
              <a:t>42чд</a:t>
            </a:r>
            <a:br/>
            <a:r>
              <a:t>15чд</a:t>
            </a:r>
            <a:br/>
            <a:r>
              <a:t>28чд</a:t>
            </a:r>
            <a:br/>
            <a:r>
              <a:t>146чд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4386942" y="43942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4" name="TextBox 2035354393"/>
          <p:cNvSpPr txBox="1"/>
          <p:nvPr/>
        </p:nvSpPr>
        <p:spPr>
          <a:xfrm>
            <a:off x="4209142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17.06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5613952" y="43942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F0A028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95" name="TextBox 2035354394"/>
          <p:cNvSpPr txBox="1"/>
          <p:nvPr/>
        </p:nvSpPr>
        <p:spPr>
          <a:xfrm>
            <a:off x="5436152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15.07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5986669" y="4394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6210300" y="43942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4EC995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6955734" y="4394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6806647" y="4394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6" name="TextBox 2035354395"/>
          <p:cNvSpPr txBox="1"/>
          <p:nvPr/>
        </p:nvSpPr>
        <p:spPr>
          <a:xfrm>
            <a:off x="6628847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31.07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7999343" y="4394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7" name="TextBox 2035354396"/>
          <p:cNvSpPr txBox="1"/>
          <p:nvPr/>
        </p:nvSpPr>
        <p:spPr>
          <a:xfrm>
            <a:off x="7821543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521147" y="4394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8" name="TextBox 2035354397"/>
          <p:cNvSpPr txBox="1"/>
          <p:nvPr/>
        </p:nvSpPr>
        <p:spPr>
          <a:xfrm>
            <a:off x="8343347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788386" y="4394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9" name="TextBox 2035354398"/>
          <p:cNvSpPr txBox="1"/>
          <p:nvPr/>
        </p:nvSpPr>
        <p:spPr>
          <a:xfrm>
            <a:off x="9610586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09.09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117495" y="4394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0" name="TextBox 2035354399"/>
          <p:cNvSpPr txBox="1"/>
          <p:nvPr/>
        </p:nvSpPr>
        <p:spPr>
          <a:xfrm>
            <a:off x="8939695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0906539" y="4394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1" name="TextBox 2035354400"/>
          <p:cNvSpPr txBox="1"/>
          <p:nvPr/>
        </p:nvSpPr>
        <p:spPr>
          <a:xfrm>
            <a:off x="10728739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012017" y="4394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2" name="TextBox 2035354401"/>
          <p:cNvSpPr txBox="1"/>
          <p:nvPr/>
        </p:nvSpPr>
        <p:spPr>
          <a:xfrm>
            <a:off x="9834217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560865" y="4394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3" name="TextBox 2035354402"/>
          <p:cNvSpPr txBox="1"/>
          <p:nvPr/>
        </p:nvSpPr>
        <p:spPr>
          <a:xfrm>
            <a:off x="11383065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25.10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092147" y="4419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2828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04" name="TextBox 2035354403"/>
          <p:cNvSpPr txBox="1"/>
          <p:nvPr/>
        </p:nvSpPr>
        <p:spPr>
          <a:xfrm>
            <a:off x="4914347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08.07</a:t>
            </a:r>
          </a:p>
        </p:txBody>
      </p:sp>
      <p:sp>
        <p:nvSpPr>
          <p:cNvPr id="2035354405" name="TextBox 2035354404"/>
          <p:cNvSpPr txBox="1"/>
          <p:nvPr/>
        </p:nvSpPr>
        <p:spPr>
          <a:xfrm>
            <a:off x="4914347" y="4610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9937473" y="43942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6" name="TextBox 2035354405"/>
          <p:cNvSpPr txBox="1"/>
          <p:nvPr/>
        </p:nvSpPr>
        <p:spPr>
          <a:xfrm>
            <a:off x="9759673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11.09</a:t>
            </a:r>
          </a:p>
        </p:txBody>
      </p:sp>
      <p:sp>
        <p:nvSpPr>
          <p:cNvPr id="2035354407" name="TextBox 2035354406"/>
          <p:cNvSpPr txBox="1"/>
          <p:nvPr/>
        </p:nvSpPr>
        <p:spPr>
          <a:xfrm>
            <a:off x="9759673" y="4610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тираж МР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608365" y="43942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8" name="TextBox 2035354407"/>
          <p:cNvSpPr txBox="1"/>
          <p:nvPr/>
        </p:nvSpPr>
        <p:spPr>
          <a:xfrm>
            <a:off x="10430565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20.09</a:t>
            </a:r>
          </a:p>
        </p:txBody>
      </p:sp>
      <p:sp>
        <p:nvSpPr>
          <p:cNvPr id="2035354409" name="TextBox 2035354408"/>
          <p:cNvSpPr txBox="1"/>
          <p:nvPr/>
        </p:nvSpPr>
        <p:spPr>
          <a:xfrm>
            <a:off x="10430565" y="4610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тираж МР</a:t>
            </a:r>
          </a:p>
        </p:txBody>
      </p:sp>
      <p:sp>
        <p:nvSpPr>
          <p:cNvPr id="2035354410" name="Oval 2035354409"/>
          <p:cNvSpPr/>
          <p:nvPr/>
        </p:nvSpPr>
        <p:spPr>
          <a:xfrm>
            <a:off x="3859404" y="5003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11" name="Straight Connector 2035354410"/>
          <p:cNvSpPr/>
          <p:nvPr/>
        </p:nvSpPr>
        <p:spPr>
          <a:xfrm>
            <a:off x="4011804" y="5080000"/>
            <a:ext cx="5629152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12" name="Straight Connector 2035354411"/>
          <p:cNvSpPr/>
          <p:nvPr/>
        </p:nvSpPr>
        <p:spPr>
          <a:xfrm>
            <a:off x="9640956" y="5080000"/>
            <a:ext cx="1996108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13" name="TextBox 2035354412"/>
          <p:cNvSpPr txBox="1"/>
          <p:nvPr/>
        </p:nvSpPr>
        <p:spPr>
          <a:xfrm>
            <a:off x="11433865" y="5207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25.10</a:t>
            </a:r>
          </a:p>
        </p:txBody>
      </p:sp>
      <p:sp>
        <p:nvSpPr>
          <p:cNvPr id="2035354414" name="Straight Connector 2035354413"/>
          <p:cNvSpPr/>
          <p:nvPr/>
        </p:nvSpPr>
        <p:spPr>
          <a:xfrm>
            <a:off x="381000" y="4826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15" name="TextBox 2035354414"/>
          <p:cNvSpPr txBox="1"/>
          <p:nvPr/>
        </p:nvSpPr>
        <p:spPr>
          <a:xfrm>
            <a:off x="381000" y="4826000"/>
            <a:ext cx="2286000" cy="508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UI/UX и новые возможности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Доработки СВО 3 очередь(PREMIUM-5493)</a:t>
            </a:r>
            <a:br/>
            <a:r>
              <a:t>Отображение автора задачи КЦ/СВО. (PREMIUM-5493)</a:t>
            </a:r>
            <a:br/>
            <a:r>
              <a:t>Встройка бизнес вики(PREMIUM-5496)</a:t>
            </a:r>
            <a:br/>
            <a:r>
              <a:t>E2E роботизированное открытие вклада (PREMIUM-5061)</a:t>
            </a:r>
            <a:br/>
            <a:r>
              <a:t>Сервис история изменений (PREMIUM-5497)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16" name="TextBox 2035354415"/>
          <p:cNvSpPr txBox="1"/>
          <p:nvPr/>
        </p:nvSpPr>
        <p:spPr>
          <a:xfrm>
            <a:off x="2667000" y="4826000"/>
            <a:ext cx="381000" cy="508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92чд</a:t>
            </a:r>
            <a:br/>
            <a:r>
              <a:t>19чд</a:t>
            </a:r>
            <a:br/>
            <a:r>
              <a:t>20чд</a:t>
            </a:r>
            <a:br/>
            <a:r>
              <a:t>75чд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412063" y="492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17" name="TextBox 2035354416"/>
          <p:cNvSpPr txBox="1"/>
          <p:nvPr/>
        </p:nvSpPr>
        <p:spPr>
          <a:xfrm>
            <a:off x="4234263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20.06</a:t>
            </a:r>
          </a:p>
        </p:txBody>
      </p:sp>
      <p:sp>
        <p:nvSpPr>
          <p:cNvPr id="2035354418" name="TextBox 2035354417"/>
          <p:cNvSpPr txBox="1"/>
          <p:nvPr/>
        </p:nvSpPr>
        <p:spPr>
          <a:xfrm>
            <a:off x="4234263" y="511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БТ подготовлены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5613952" y="49022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F0A028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419" name="TextBox 2035354418"/>
          <p:cNvSpPr txBox="1"/>
          <p:nvPr/>
        </p:nvSpPr>
        <p:spPr>
          <a:xfrm>
            <a:off x="5436152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15.07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5986669" y="4902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6210300" y="49022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4EC995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6955734" y="4902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6806647" y="4902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0" name="TextBox 2035354419"/>
          <p:cNvSpPr txBox="1"/>
          <p:nvPr/>
        </p:nvSpPr>
        <p:spPr>
          <a:xfrm>
            <a:off x="6628847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31.07</a:t>
            </a:r>
          </a:p>
        </p:txBody>
      </p:sp>
      <p:sp>
        <p:nvSpPr>
          <p:cNvPr id="2035354421" name="TextBox 2035354420"/>
          <p:cNvSpPr txBox="1"/>
          <p:nvPr/>
        </p:nvSpPr>
        <p:spPr>
          <a:xfrm>
            <a:off x="6628847" y="511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пайплайн новые продукты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7999343" y="4902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2" name="TextBox 2035354421"/>
          <p:cNvSpPr txBox="1"/>
          <p:nvPr/>
        </p:nvSpPr>
        <p:spPr>
          <a:xfrm>
            <a:off x="7821543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521147" y="4902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3" name="TextBox 2035354422"/>
          <p:cNvSpPr txBox="1"/>
          <p:nvPr/>
        </p:nvSpPr>
        <p:spPr>
          <a:xfrm>
            <a:off x="8343347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788386" y="4902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4" name="TextBox 2035354423"/>
          <p:cNvSpPr txBox="1"/>
          <p:nvPr/>
        </p:nvSpPr>
        <p:spPr>
          <a:xfrm>
            <a:off x="9610586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09.09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117495" y="4902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5" name="TextBox 2035354424"/>
          <p:cNvSpPr txBox="1"/>
          <p:nvPr/>
        </p:nvSpPr>
        <p:spPr>
          <a:xfrm>
            <a:off x="8939695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0906539" y="4902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6" name="TextBox 2035354425"/>
          <p:cNvSpPr txBox="1"/>
          <p:nvPr/>
        </p:nvSpPr>
        <p:spPr>
          <a:xfrm>
            <a:off x="10728739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sp>
        <p:nvSpPr>
          <p:cNvPr id="2035354427" name="TextBox 2035354426"/>
          <p:cNvSpPr txBox="1"/>
          <p:nvPr/>
        </p:nvSpPr>
        <p:spPr>
          <a:xfrm>
            <a:off x="10728739" y="511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новые источники, сервис опросов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012017" y="4902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8" name="TextBox 2035354427"/>
          <p:cNvSpPr txBox="1"/>
          <p:nvPr/>
        </p:nvSpPr>
        <p:spPr>
          <a:xfrm>
            <a:off x="9834217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560865" y="4902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9" name="Oval 2035354428"/>
          <p:cNvSpPr/>
          <p:nvPr/>
        </p:nvSpPr>
        <p:spPr>
          <a:xfrm>
            <a:off x="5613952" y="5448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0" name="Straight Connector 2035354429"/>
          <p:cNvSpPr/>
          <p:nvPr/>
        </p:nvSpPr>
        <p:spPr>
          <a:xfrm>
            <a:off x="5766352" y="5524500"/>
            <a:ext cx="387460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1" name="Straight Connector 2035354430"/>
          <p:cNvSpPr/>
          <p:nvPr/>
        </p:nvSpPr>
        <p:spPr>
          <a:xfrm>
            <a:off x="9640956" y="5524500"/>
            <a:ext cx="2244586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2" name="TextBox 2035354431"/>
          <p:cNvSpPr txBox="1"/>
          <p:nvPr/>
        </p:nvSpPr>
        <p:spPr>
          <a:xfrm>
            <a:off x="11682343" y="5651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24.11</a:t>
            </a:r>
          </a:p>
        </p:txBody>
      </p:sp>
      <p:sp>
        <p:nvSpPr>
          <p:cNvPr id="2035354433" name="Straight Connector 2035354432"/>
          <p:cNvSpPr/>
          <p:nvPr/>
        </p:nvSpPr>
        <p:spPr>
          <a:xfrm>
            <a:off x="381000" y="5334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4" name="TextBox 2035354433"/>
          <p:cNvSpPr txBox="1"/>
          <p:nvPr/>
        </p:nvSpPr>
        <p:spPr>
          <a:xfrm>
            <a:off x="381000" y="5334000"/>
            <a:ext cx="2286000" cy="381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Вовлеченность и эффективность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Виджет «Топ 10 сделок» (PREMIUM-5496)</a:t>
            </a:r>
            <a:br/>
            <a:r>
              <a:t>- Сервис приоритезации задач (PREMIUM-5499)</a:t>
            </a:r>
            <a:br/>
            <a:r>
              <a:t>- Ролевая модель для виджетов (PREMIUM-5498)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35" name="TextBox 2035354434"/>
          <p:cNvSpPr txBox="1"/>
          <p:nvPr/>
        </p:nvSpPr>
        <p:spPr>
          <a:xfrm>
            <a:off x="2667000" y="5334000"/>
            <a:ext cx="381000" cy="381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46чд</a:t>
            </a:r>
            <a:br/>
            <a:r>
              <a:t>151чд</a:t>
            </a:r>
            <a:br/>
            <a:r>
              <a:t>30чд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7999343" y="5346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36" name="TextBox 2035354435"/>
          <p:cNvSpPr txBox="1"/>
          <p:nvPr/>
        </p:nvSpPr>
        <p:spPr>
          <a:xfrm>
            <a:off x="7821543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117495" y="5346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37" name="TextBox 2035354436"/>
          <p:cNvSpPr txBox="1"/>
          <p:nvPr/>
        </p:nvSpPr>
        <p:spPr>
          <a:xfrm>
            <a:off x="8939695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sp>
        <p:nvSpPr>
          <p:cNvPr id="2035354438" name="TextBox 2035354437"/>
          <p:cNvSpPr txBox="1"/>
          <p:nvPr/>
        </p:nvSpPr>
        <p:spPr>
          <a:xfrm>
            <a:off x="8939695" y="556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Виджет "топ 10 сделок"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937473" y="5346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39" name="TextBox 2035354438"/>
          <p:cNvSpPr txBox="1"/>
          <p:nvPr/>
        </p:nvSpPr>
        <p:spPr>
          <a:xfrm>
            <a:off x="9759673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11.09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521147" y="5346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0" name="TextBox 2035354439"/>
          <p:cNvSpPr txBox="1"/>
          <p:nvPr/>
        </p:nvSpPr>
        <p:spPr>
          <a:xfrm>
            <a:off x="8343347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788386" y="5346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1" name="TextBox 2035354440"/>
          <p:cNvSpPr txBox="1"/>
          <p:nvPr/>
        </p:nvSpPr>
        <p:spPr>
          <a:xfrm>
            <a:off x="9610586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09.09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012017" y="5346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2" name="TextBox 2035354441"/>
          <p:cNvSpPr txBox="1"/>
          <p:nvPr/>
        </p:nvSpPr>
        <p:spPr>
          <a:xfrm>
            <a:off x="9834217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0906539" y="5346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3" name="TextBox 2035354442"/>
          <p:cNvSpPr txBox="1"/>
          <p:nvPr/>
        </p:nvSpPr>
        <p:spPr>
          <a:xfrm>
            <a:off x="10728739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560865" y="5346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4" name="TextBox 2035354443"/>
          <p:cNvSpPr txBox="1"/>
          <p:nvPr/>
        </p:nvSpPr>
        <p:spPr>
          <a:xfrm>
            <a:off x="11383065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25.10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809343" y="5346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5" name="Oval 2035354444"/>
          <p:cNvSpPr/>
          <p:nvPr/>
        </p:nvSpPr>
        <p:spPr>
          <a:xfrm>
            <a:off x="3859404" y="6146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6" name="Straight Connector 2035354445"/>
          <p:cNvSpPr/>
          <p:nvPr/>
        </p:nvSpPr>
        <p:spPr>
          <a:xfrm>
            <a:off x="4011804" y="6223000"/>
            <a:ext cx="5629152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7" name="Straight Connector 2035354446"/>
          <p:cNvSpPr/>
          <p:nvPr/>
        </p:nvSpPr>
        <p:spPr>
          <a:xfrm>
            <a:off x="9640956" y="6223000"/>
            <a:ext cx="2244586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8" name="TextBox 2035354447"/>
          <p:cNvSpPr txBox="1"/>
          <p:nvPr/>
        </p:nvSpPr>
        <p:spPr>
          <a:xfrm>
            <a:off x="11682343" y="6350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24.11</a:t>
            </a:r>
          </a:p>
        </p:txBody>
      </p:sp>
      <p:sp>
        <p:nvSpPr>
          <p:cNvPr id="2035354449" name="Straight Connector 2035354448"/>
          <p:cNvSpPr/>
          <p:nvPr/>
        </p:nvSpPr>
        <p:spPr>
          <a:xfrm>
            <a:off x="381000" y="5715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50" name="TextBox 2035354449"/>
          <p:cNvSpPr txBox="1"/>
          <p:nvPr/>
        </p:nvSpPr>
        <p:spPr>
          <a:xfrm>
            <a:off x="381000" y="5715000"/>
            <a:ext cx="2286000" cy="1016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Новые процессы, источники, триггеры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Автозакрытие задач - тираж (PREMIUM-4760)</a:t>
            </a:r>
            <a:br/>
            <a:r>
              <a:t>- Дорботки пайпа (PREMIUM-5500)</a:t>
            </a:r>
            <a:br/>
            <a:r>
              <a:t>- Встройка реестра задач в карточку СК (PREMIUM-5501)</a:t>
            </a:r>
            <a:br/>
            <a:r>
              <a:t>- Новые источники: Лиды ПИУ, События(ПФМ, блокировки, смерть), триггеры БФКО, задачи СОФК (PREMIUM-5068)</a:t>
            </a:r>
            <a:br/>
            <a:r>
              <a:t>- Задачи из ВТБО (PREMIUM-5476)</a:t>
            </a:r>
            <a:br/>
            <a:r>
              <a:t>- Сервис опросов - CSI (PREMIUM-5495)</a:t>
            </a:r>
            <a:br/>
            <a:r>
              <a:t>- Маркетинговые кампании (Аналитика) (PREMIUM-5062)</a:t>
            </a:r>
            <a:br/>
            <a:r>
              <a:t>- Отправка отчетов на сотрудников в почте (PREMIUM-5503)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51" name="TextBox 2035354450"/>
          <p:cNvSpPr txBox="1"/>
          <p:nvPr/>
        </p:nvSpPr>
        <p:spPr>
          <a:xfrm>
            <a:off x="2667000" y="5715000"/>
            <a:ext cx="381000" cy="1016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66чд</a:t>
            </a:r>
            <a:br/>
            <a:r>
              <a:t>4чд</a:t>
            </a:r>
            <a:br/>
            <a:r>
              <a:t>44чд</a:t>
            </a:r>
            <a:br/>
            <a:r>
              <a:t>14чд</a:t>
            </a:r>
            <a:br/>
            <a:r>
              <a:t>18чд</a:t>
            </a:r>
            <a:br/>
            <a:r>
              <a:t>48чд</a:t>
            </a:r>
            <a:br/>
            <a:r>
              <a:t>38чд</a:t>
            </a:r>
            <a:br/>
            <a:r>
              <a:t>45чд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412063" y="6070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52" name="TextBox 2035354451"/>
          <p:cNvSpPr txBox="1"/>
          <p:nvPr/>
        </p:nvSpPr>
        <p:spPr>
          <a:xfrm>
            <a:off x="4234263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20.06</a:t>
            </a:r>
          </a:p>
        </p:txBody>
      </p:sp>
      <p:sp>
        <p:nvSpPr>
          <p:cNvPr id="2035354453" name="TextBox 2035354452"/>
          <p:cNvSpPr txBox="1"/>
          <p:nvPr/>
        </p:nvSpPr>
        <p:spPr>
          <a:xfrm>
            <a:off x="4234263" y="626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БТ подготовлены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5613952" y="60452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F0A028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454" name="TextBox 2035354453"/>
          <p:cNvSpPr txBox="1"/>
          <p:nvPr/>
        </p:nvSpPr>
        <p:spPr>
          <a:xfrm>
            <a:off x="5436152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15.07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5986669" y="6045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6210300" y="60452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4EC995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6955734" y="6045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6806647" y="6045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55" name="TextBox 2035354454"/>
          <p:cNvSpPr txBox="1"/>
          <p:nvPr/>
        </p:nvSpPr>
        <p:spPr>
          <a:xfrm>
            <a:off x="6628847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31.07</a:t>
            </a:r>
          </a:p>
        </p:txBody>
      </p:sp>
      <p:sp>
        <p:nvSpPr>
          <p:cNvPr id="2035354456" name="TextBox 2035354455"/>
          <p:cNvSpPr txBox="1"/>
          <p:nvPr/>
        </p:nvSpPr>
        <p:spPr>
          <a:xfrm>
            <a:off x="6628847" y="626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пайплайн новые продукты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7999343" y="6045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57" name="TextBox 2035354456"/>
          <p:cNvSpPr txBox="1"/>
          <p:nvPr/>
        </p:nvSpPr>
        <p:spPr>
          <a:xfrm>
            <a:off x="7821543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521147" y="6045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58" name="TextBox 2035354457"/>
          <p:cNvSpPr txBox="1"/>
          <p:nvPr/>
        </p:nvSpPr>
        <p:spPr>
          <a:xfrm>
            <a:off x="8343347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788386" y="6045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59" name="TextBox 2035354458"/>
          <p:cNvSpPr txBox="1"/>
          <p:nvPr/>
        </p:nvSpPr>
        <p:spPr>
          <a:xfrm>
            <a:off x="9610586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09.09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117495" y="6045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0" name="TextBox 2035354459"/>
          <p:cNvSpPr txBox="1"/>
          <p:nvPr/>
        </p:nvSpPr>
        <p:spPr>
          <a:xfrm>
            <a:off x="8939695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0906539" y="6045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1" name="TextBox 2035354460"/>
          <p:cNvSpPr txBox="1"/>
          <p:nvPr/>
        </p:nvSpPr>
        <p:spPr>
          <a:xfrm>
            <a:off x="10728739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sp>
        <p:nvSpPr>
          <p:cNvPr id="2035354462" name="TextBox 2035354461"/>
          <p:cNvSpPr txBox="1"/>
          <p:nvPr/>
        </p:nvSpPr>
        <p:spPr>
          <a:xfrm>
            <a:off x="10728739" y="626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новые источники, сервис опросов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012017" y="6045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3" name="TextBox 2035354462"/>
          <p:cNvSpPr txBox="1"/>
          <p:nvPr/>
        </p:nvSpPr>
        <p:spPr>
          <a:xfrm>
            <a:off x="9834217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461473" y="6045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4" name="TextBox 2035354463"/>
          <p:cNvSpPr txBox="1"/>
          <p:nvPr/>
        </p:nvSpPr>
        <p:spPr>
          <a:xfrm>
            <a:off x="11283673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13.10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809343" y="6045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5" name="TextBox 2035354464"/>
          <p:cNvSpPr txBox="1"/>
          <p:nvPr/>
        </p:nvSpPr>
        <p:spPr>
          <a:xfrm>
            <a:off x="11631543" y="626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сервис приоритизации задач встройка в интерфейс</a:t>
            </a:r>
          </a:p>
        </p:txBody>
      </p:sp>
      <p:sp>
        <p:nvSpPr>
          <p:cNvPr id="2035354466" name="Rounded Rectangle 2035354465"/>
          <p:cNvSpPr/>
          <p:nvPr/>
        </p:nvSpPr>
        <p:spPr>
          <a:xfrm>
            <a:off x="8506239" y="6350000"/>
            <a:ext cx="1524000" cy="127000"/>
          </a:xfrm>
          <a:prstGeom prst="roundRect">
            <a:avLst/>
          </a:prstGeom>
          <a:noFill/>
          <a:ln w="12700">
            <a:solidFill>
              <a:srgbClr val="F0A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A2896"/>
                </a:solidFill>
                <a:latin typeface="Arial"/>
              </a:defRPr>
            </a:pPr>
            <a:r>
              <a:t>Увольнение одним днем БА К. Жигаловой с 1/100, задержка в 3 недели на восстановление доступа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