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6957391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6923101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03391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01.08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719430" y="1308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871830" y="1384300"/>
            <a:ext cx="208556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6957391" y="1384300"/>
            <a:ext cx="48536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1625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ФинЭдвайзинг. Персональное финансовое  планирование. HandyPrime.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PREMIUM-4796, PREMIUM-5626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+143 млн. руб.</a:t>
            </a: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40чд+120чд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1206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88" name="TextBox 2035354287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9" name="TextBox 2035354288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1" name="TextBox 2035354290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1206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93" name="TextBox 2035354292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5" name="TextBox 2035354294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7" name="TextBox 2035354296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8" name="TextBox 2035354297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9" name="TextBox 2035354298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1" name="TextBox 2035354300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3" name="TextBox 2035354302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1206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1206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7" name="TextBox 2035354306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8" name="TextBox 2035354307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1206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9" name="TextBox 2035354308"/>
          <p:cNvSpPr txBox="1"/>
          <p:nvPr/>
        </p:nvSpPr>
        <p:spPr>
          <a:xfrm>
            <a:off x="1154871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10" name="TextBox 2035354309"/>
          <p:cNvSpPr txBox="1"/>
          <p:nvPr/>
        </p:nvSpPr>
        <p:spPr>
          <a:xfrm>
            <a:off x="1154871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11" name="Oval 2035354310"/>
          <p:cNvSpPr/>
          <p:nvPr/>
        </p:nvSpPr>
        <p:spPr>
          <a:xfrm>
            <a:off x="4453931" y="1790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4606331" y="1866900"/>
            <a:ext cx="23510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6957391" y="1866900"/>
            <a:ext cx="424897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Straight Connector 2035354313"/>
          <p:cNvSpPr/>
          <p:nvPr/>
        </p:nvSpPr>
        <p:spPr>
          <a:xfrm>
            <a:off x="381000" y="2108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5" name="TextBox 2035354314"/>
          <p:cNvSpPr txBox="1"/>
          <p:nvPr/>
        </p:nvSpPr>
        <p:spPr>
          <a:xfrm>
            <a:off x="381000" y="16256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Отображение прогресса по лидам СМБ на стороне РБ  в ФРКК.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PREMIUM-5309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+150 млн. руб.</a:t>
            </a: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2667000" y="16256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инт:3(5)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170чд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7" name="TextBox 2035354316"/>
          <p:cNvSpPr txBox="1"/>
          <p:nvPr/>
        </p:nvSpPr>
        <p:spPr>
          <a:xfrm>
            <a:off x="11548717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18" name="TextBox 2035354317"/>
          <p:cNvSpPr txBox="1"/>
          <p:nvPr/>
        </p:nvSpPr>
        <p:spPr>
          <a:xfrm>
            <a:off x="11548717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9" name="TextBox 2035354318"/>
          <p:cNvSpPr txBox="1"/>
          <p:nvPr/>
        </p:nvSpPr>
        <p:spPr>
          <a:xfrm>
            <a:off x="11548717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11548717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1" name="TextBox 2035354320"/>
          <p:cNvSpPr txBox="1"/>
          <p:nvPr/>
        </p:nvSpPr>
        <p:spPr>
          <a:xfrm>
            <a:off x="11548717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2" name="TextBox 2035354321"/>
          <p:cNvSpPr txBox="1"/>
          <p:nvPr/>
        </p:nvSpPr>
        <p:spPr>
          <a:xfrm>
            <a:off x="11548717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3" name="TextBox 2035354322"/>
          <p:cNvSpPr txBox="1"/>
          <p:nvPr/>
        </p:nvSpPr>
        <p:spPr>
          <a:xfrm>
            <a:off x="11548717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11548717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16891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5" name="TextBox 2035354324"/>
          <p:cNvSpPr txBox="1"/>
          <p:nvPr/>
        </p:nvSpPr>
        <p:spPr>
          <a:xfrm>
            <a:off x="11548717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6" name="TextBox 2035354325"/>
          <p:cNvSpPr txBox="1"/>
          <p:nvPr/>
        </p:nvSpPr>
        <p:spPr>
          <a:xfrm>
            <a:off x="11548717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1689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7" name="TextBox 2035354326"/>
          <p:cNvSpPr txBox="1"/>
          <p:nvPr/>
        </p:nvSpPr>
        <p:spPr>
          <a:xfrm>
            <a:off x="11548717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8" name="TextBox 2035354327"/>
          <p:cNvSpPr txBox="1"/>
          <p:nvPr/>
        </p:nvSpPr>
        <p:spPr>
          <a:xfrm>
            <a:off x="11548717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168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9" name="TextBox 2035354328"/>
          <p:cNvSpPr txBox="1"/>
          <p:nvPr/>
        </p:nvSpPr>
        <p:spPr>
          <a:xfrm>
            <a:off x="11548717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30" name="TextBox 2035354329"/>
          <p:cNvSpPr txBox="1"/>
          <p:nvPr/>
        </p:nvSpPr>
        <p:spPr>
          <a:xfrm>
            <a:off x="11548717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31" name="Oval 2035354330"/>
          <p:cNvSpPr/>
          <p:nvPr/>
        </p:nvSpPr>
        <p:spPr>
          <a:xfrm>
            <a:off x="4370195" y="2273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2" name="Straight Connector 2035354331"/>
          <p:cNvSpPr/>
          <p:nvPr/>
        </p:nvSpPr>
        <p:spPr>
          <a:xfrm>
            <a:off x="4522595" y="2349500"/>
            <a:ext cx="2434795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3" name="Straight Connector 2035354332"/>
          <p:cNvSpPr/>
          <p:nvPr/>
        </p:nvSpPr>
        <p:spPr>
          <a:xfrm>
            <a:off x="6957391" y="2349500"/>
            <a:ext cx="201267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4" name="Straight Connector 2035354333"/>
          <p:cNvSpPr/>
          <p:nvPr/>
        </p:nvSpPr>
        <p:spPr>
          <a:xfrm>
            <a:off x="381000" y="2590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5" name="TextBox 2035354334"/>
          <p:cNvSpPr txBox="1"/>
          <p:nvPr/>
        </p:nvSpPr>
        <p:spPr>
          <a:xfrm>
            <a:off x="381000" y="21082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Скидка в ВТБ Онлайн (Критерии бесплатности и профиль)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PREMIUM-5622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2667000" y="21082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инт:2(2)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сложн:S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120чд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0" name="TextBox 2035354339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1" name="TextBox 2035354340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2" name="TextBox 2035354341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2171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43" name="TextBox 2035354342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4" name="TextBox 2035354343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2171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5" name="TextBox 2035354344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6" name="TextBox 2035354345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7" name="TextBox 2035354346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8" name="TextBox 2035354347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9" name="TextBox 2035354348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50" name="TextBox 2035354349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1" name="TextBox 2035354350"/>
          <p:cNvSpPr txBox="1"/>
          <p:nvPr/>
        </p:nvSpPr>
        <p:spPr>
          <a:xfrm>
            <a:off x="1154871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52" name="TextBox 2035354351"/>
          <p:cNvSpPr txBox="1"/>
          <p:nvPr/>
        </p:nvSpPr>
        <p:spPr>
          <a:xfrm>
            <a:off x="1154871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53" name="Connector 2035354352"/>
          <p:cNvCxnSpPr/>
          <p:nvPr/>
        </p:nvCxnSpPr>
        <p:spPr>
          <a:xfrm>
            <a:off x="11726517" y="23114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54" name="Oval 2035354353"/>
          <p:cNvSpPr/>
          <p:nvPr/>
        </p:nvSpPr>
        <p:spPr>
          <a:xfrm>
            <a:off x="4453931" y="2755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5" name="Straight Connector 2035354354"/>
          <p:cNvSpPr/>
          <p:nvPr/>
        </p:nvSpPr>
        <p:spPr>
          <a:xfrm>
            <a:off x="4606331" y="2832100"/>
            <a:ext cx="23510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6" name="Straight Connector 2035354355"/>
          <p:cNvSpPr/>
          <p:nvPr/>
        </p:nvSpPr>
        <p:spPr>
          <a:xfrm>
            <a:off x="6957391" y="2832100"/>
            <a:ext cx="424897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381000" y="307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TextBox 2035354357"/>
          <p:cNvSpPr txBox="1"/>
          <p:nvPr/>
        </p:nvSpPr>
        <p:spPr>
          <a:xfrm>
            <a:off x="381000" y="25908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Автоматизация кросс-сегментной навигации новых (NTB-клиентов) из ФРКК СМБ в ВТБ Про РБ. КЧР/КТ PREMIUM-4867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PREMIUM-4867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 </a:t>
            </a:r>
          </a:p>
        </p:txBody>
      </p:sp>
      <p:sp>
        <p:nvSpPr>
          <p:cNvPr id="2035354359" name="TextBox 2035354358"/>
          <p:cNvSpPr txBox="1"/>
          <p:nvPr/>
        </p:nvSpPr>
        <p:spPr>
          <a:xfrm>
            <a:off x="2667000" y="25908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~205чд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0" name="TextBox 2035354359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1" name="TextBox 2035354360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2" name="TextBox 2035354361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3" name="TextBox 2035354362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4" name="TextBox 2035354363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5" name="TextBox 2035354364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66" name="Connector 2035354365"/>
          <p:cNvCxnSpPr/>
          <p:nvPr/>
        </p:nvCxnSpPr>
        <p:spPr>
          <a:xfrm>
            <a:off x="11726517" y="2794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11726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7" name="TextBox 2035354366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8" name="TextBox 2035354367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9" name="TextBox 2035354368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1" name="TextBox 2035354370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2" name="TextBox 2035354371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73" name="Connector 2035354372"/>
          <p:cNvCxnSpPr/>
          <p:nvPr/>
        </p:nvCxnSpPr>
        <p:spPr>
          <a:xfrm>
            <a:off x="11726517" y="2794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74" name="Rounded Rectangle 2035354373"/>
          <p:cNvSpPr/>
          <p:nvPr/>
        </p:nvSpPr>
        <p:spPr>
          <a:xfrm>
            <a:off x="10891630" y="2959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5" name="TextBox 2035354374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6" name="TextBox 2035354375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2654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8" name="TextBox 2035354377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2654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9" name="TextBox 2035354378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80" name="TextBox 2035354379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2654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81" name="TextBox 2035354380"/>
          <p:cNvSpPr txBox="1"/>
          <p:nvPr/>
        </p:nvSpPr>
        <p:spPr>
          <a:xfrm>
            <a:off x="11548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82" name="TextBox 2035354381"/>
          <p:cNvSpPr txBox="1"/>
          <p:nvPr/>
        </p:nvSpPr>
        <p:spPr>
          <a:xfrm>
            <a:off x="11548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83" name="Oval 2035354382"/>
          <p:cNvSpPr/>
          <p:nvPr/>
        </p:nvSpPr>
        <p:spPr>
          <a:xfrm>
            <a:off x="4644886" y="3238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4" name="Straight Connector 2035354383"/>
          <p:cNvSpPr/>
          <p:nvPr/>
        </p:nvSpPr>
        <p:spPr>
          <a:xfrm>
            <a:off x="4797286" y="33147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5" name="Straight Connector 2035354384"/>
          <p:cNvSpPr/>
          <p:nvPr/>
        </p:nvSpPr>
        <p:spPr>
          <a:xfrm>
            <a:off x="6957391" y="3314700"/>
            <a:ext cx="492815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6" name="Straight Connector 2035354385"/>
          <p:cNvSpPr/>
          <p:nvPr/>
        </p:nvSpPr>
        <p:spPr>
          <a:xfrm>
            <a:off x="381000" y="355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7" name="TextBox 2035354386"/>
          <p:cNvSpPr txBox="1"/>
          <p:nvPr/>
        </p:nvSpPr>
        <p:spPr>
          <a:xfrm>
            <a:off x="381000" y="30734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Расширение рейтингов ресторанов и отелей: кол-во заведений и запуск на Привилегию, редизайн отелей, разводящая страница, автоматизация рейтинга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PREMIUM-5566, 5108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+ 72 млн руб. за 12 мес</a:t>
            </a:r>
          </a:p>
        </p:txBody>
      </p:sp>
      <p:sp>
        <p:nvSpPr>
          <p:cNvPr id="2035354388" name="TextBox 2035354387"/>
          <p:cNvSpPr txBox="1"/>
          <p:nvPr/>
        </p:nvSpPr>
        <p:spPr>
          <a:xfrm>
            <a:off x="2667000" y="30734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~120чд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89" name="TextBox 2035354388"/>
          <p:cNvSpPr txBox="1"/>
          <p:nvPr/>
        </p:nvSpPr>
        <p:spPr>
          <a:xfrm>
            <a:off x="11548717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0" name="TextBox 2035354389"/>
          <p:cNvSpPr txBox="1"/>
          <p:nvPr/>
        </p:nvSpPr>
        <p:spPr>
          <a:xfrm>
            <a:off x="11548717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1726517" y="31369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1" name="TextBox 2035354390"/>
          <p:cNvSpPr txBox="1"/>
          <p:nvPr/>
        </p:nvSpPr>
        <p:spPr>
          <a:xfrm>
            <a:off x="11548717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2" name="TextBox 2035354391"/>
          <p:cNvSpPr txBox="1"/>
          <p:nvPr/>
        </p:nvSpPr>
        <p:spPr>
          <a:xfrm>
            <a:off x="11548717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136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3" name="TextBox 2035354392"/>
          <p:cNvSpPr txBox="1"/>
          <p:nvPr/>
        </p:nvSpPr>
        <p:spPr>
          <a:xfrm>
            <a:off x="11548717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4" name="TextBox 2035354393"/>
          <p:cNvSpPr txBox="1"/>
          <p:nvPr/>
        </p:nvSpPr>
        <p:spPr>
          <a:xfrm>
            <a:off x="11548717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5" name="TextBox 2035354394"/>
          <p:cNvSpPr txBox="1"/>
          <p:nvPr/>
        </p:nvSpPr>
        <p:spPr>
          <a:xfrm>
            <a:off x="11548717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6" name="TextBox 2035354395"/>
          <p:cNvSpPr txBox="1"/>
          <p:nvPr/>
        </p:nvSpPr>
        <p:spPr>
          <a:xfrm>
            <a:off x="11548717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7" name="TextBox 2035354396"/>
          <p:cNvSpPr txBox="1"/>
          <p:nvPr/>
        </p:nvSpPr>
        <p:spPr>
          <a:xfrm>
            <a:off x="11548717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8" name="TextBox 2035354397"/>
          <p:cNvSpPr txBox="1"/>
          <p:nvPr/>
        </p:nvSpPr>
        <p:spPr>
          <a:xfrm>
            <a:off x="11548717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1726517" y="31369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9" name="TextBox 2035354398"/>
          <p:cNvSpPr txBox="1"/>
          <p:nvPr/>
        </p:nvSpPr>
        <p:spPr>
          <a:xfrm>
            <a:off x="11548717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00" name="TextBox 2035354399"/>
          <p:cNvSpPr txBox="1"/>
          <p:nvPr/>
        </p:nvSpPr>
        <p:spPr>
          <a:xfrm>
            <a:off x="11548717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01" name="Oval 2035354400"/>
          <p:cNvSpPr/>
          <p:nvPr/>
        </p:nvSpPr>
        <p:spPr>
          <a:xfrm>
            <a:off x="4211096" y="3721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2" name="Straight Connector 2035354401"/>
          <p:cNvSpPr/>
          <p:nvPr/>
        </p:nvSpPr>
        <p:spPr>
          <a:xfrm>
            <a:off x="4363496" y="3797300"/>
            <a:ext cx="259389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3" name="Straight Connector 2035354402"/>
          <p:cNvSpPr/>
          <p:nvPr/>
        </p:nvSpPr>
        <p:spPr>
          <a:xfrm>
            <a:off x="6957391" y="37973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4" name="Straight Connector 2035354403"/>
          <p:cNvSpPr/>
          <p:nvPr/>
        </p:nvSpPr>
        <p:spPr>
          <a:xfrm>
            <a:off x="381000" y="4038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5" name="TextBox 2035354404"/>
          <p:cNvSpPr txBox="1"/>
          <p:nvPr/>
        </p:nvSpPr>
        <p:spPr>
          <a:xfrm>
            <a:off x="381000" y="3556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ПФП + Событийный маркетинг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Аналитика MVP рекомендательной стратегии для ПФП (Handy Prime) PREMIUM-5475 - Триггеры БФКО: ИСЖ, НСЖ, ПИФы – PREMIUM-5565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+303 млн руб. за 12 месяцев</a:t>
            </a:r>
          </a:p>
        </p:txBody>
      </p:sp>
      <p:sp>
        <p:nvSpPr>
          <p:cNvPr id="2035354406" name="TextBox 2035354405"/>
          <p:cNvSpPr txBox="1"/>
          <p:nvPr/>
        </p:nvSpPr>
        <p:spPr>
          <a:xfrm>
            <a:off x="2667000" y="3556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~135чд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7" name="TextBox 2035354406"/>
          <p:cNvSpPr txBox="1"/>
          <p:nvPr/>
        </p:nvSpPr>
        <p:spPr>
          <a:xfrm>
            <a:off x="11548717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08" name="TextBox 2035354407"/>
          <p:cNvSpPr txBox="1"/>
          <p:nvPr/>
        </p:nvSpPr>
        <p:spPr>
          <a:xfrm>
            <a:off x="11548717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9" name="TextBox 2035354408"/>
          <p:cNvSpPr txBox="1"/>
          <p:nvPr/>
        </p:nvSpPr>
        <p:spPr>
          <a:xfrm>
            <a:off x="11548717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0" name="TextBox 2035354409"/>
          <p:cNvSpPr txBox="1"/>
          <p:nvPr/>
        </p:nvSpPr>
        <p:spPr>
          <a:xfrm>
            <a:off x="11548717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1" name="TextBox 2035354410"/>
          <p:cNvSpPr txBox="1"/>
          <p:nvPr/>
        </p:nvSpPr>
        <p:spPr>
          <a:xfrm>
            <a:off x="11548717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2" name="TextBox 2035354411"/>
          <p:cNvSpPr txBox="1"/>
          <p:nvPr/>
        </p:nvSpPr>
        <p:spPr>
          <a:xfrm>
            <a:off x="11548717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3" name="TextBox 2035354412"/>
          <p:cNvSpPr txBox="1"/>
          <p:nvPr/>
        </p:nvSpPr>
        <p:spPr>
          <a:xfrm>
            <a:off x="11548717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4" name="TextBox 2035354413"/>
          <p:cNvSpPr txBox="1"/>
          <p:nvPr/>
        </p:nvSpPr>
        <p:spPr>
          <a:xfrm>
            <a:off x="11548717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1726517" y="36195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5" name="TextBox 2035354414"/>
          <p:cNvSpPr txBox="1"/>
          <p:nvPr/>
        </p:nvSpPr>
        <p:spPr>
          <a:xfrm>
            <a:off x="11548717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6" name="TextBox 2035354415"/>
          <p:cNvSpPr txBox="1"/>
          <p:nvPr/>
        </p:nvSpPr>
        <p:spPr>
          <a:xfrm>
            <a:off x="11548717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7" name="TextBox 2035354416"/>
          <p:cNvSpPr txBox="1"/>
          <p:nvPr/>
        </p:nvSpPr>
        <p:spPr>
          <a:xfrm>
            <a:off x="11548717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8" name="TextBox 2035354417"/>
          <p:cNvSpPr txBox="1"/>
          <p:nvPr/>
        </p:nvSpPr>
        <p:spPr>
          <a:xfrm>
            <a:off x="11548717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19" name="Oval 2035354418"/>
          <p:cNvSpPr/>
          <p:nvPr/>
        </p:nvSpPr>
        <p:spPr>
          <a:xfrm>
            <a:off x="4644886" y="4203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0" name="Straight Connector 2035354419"/>
          <p:cNvSpPr/>
          <p:nvPr/>
        </p:nvSpPr>
        <p:spPr>
          <a:xfrm>
            <a:off x="4797286" y="42799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1" name="Straight Connector 2035354420"/>
          <p:cNvSpPr/>
          <p:nvPr/>
        </p:nvSpPr>
        <p:spPr>
          <a:xfrm>
            <a:off x="6957391" y="42799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2" name="Straight Connector 2035354421"/>
          <p:cNvSpPr/>
          <p:nvPr/>
        </p:nvSpPr>
        <p:spPr>
          <a:xfrm>
            <a:off x="381000" y="4521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3" name="TextBox 2035354422"/>
          <p:cNvSpPr txBox="1"/>
          <p:nvPr/>
        </p:nvSpPr>
        <p:spPr>
          <a:xfrm>
            <a:off x="381000" y="40386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Виджеты oCRM (КОДиМ 2) и дэш в SS (КОДиМ 1)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PREMIUM-5573,5574,5573,5567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+54 млн руб. за 12 месяцев</a:t>
            </a:r>
          </a:p>
        </p:txBody>
      </p:sp>
      <p:sp>
        <p:nvSpPr>
          <p:cNvPr id="2035354424" name="TextBox 2035354423"/>
          <p:cNvSpPr txBox="1"/>
          <p:nvPr/>
        </p:nvSpPr>
        <p:spPr>
          <a:xfrm>
            <a:off x="2667000" y="40386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 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325чд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10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5" name="TextBox 2035354424"/>
          <p:cNvSpPr txBox="1"/>
          <p:nvPr/>
        </p:nvSpPr>
        <p:spPr>
          <a:xfrm>
            <a:off x="1154871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26" name="TextBox 2035354425"/>
          <p:cNvSpPr txBox="1"/>
          <p:nvPr/>
        </p:nvSpPr>
        <p:spPr>
          <a:xfrm>
            <a:off x="11548717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10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7" name="TextBox 2035354426"/>
          <p:cNvSpPr txBox="1"/>
          <p:nvPr/>
        </p:nvSpPr>
        <p:spPr>
          <a:xfrm>
            <a:off x="1154871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28" name="TextBox 2035354427"/>
          <p:cNvSpPr txBox="1"/>
          <p:nvPr/>
        </p:nvSpPr>
        <p:spPr>
          <a:xfrm>
            <a:off x="11548717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4102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9" name="TextBox 2035354428"/>
          <p:cNvSpPr txBox="1"/>
          <p:nvPr/>
        </p:nvSpPr>
        <p:spPr>
          <a:xfrm>
            <a:off x="1154871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30" name="TextBox 2035354429"/>
          <p:cNvSpPr txBox="1"/>
          <p:nvPr/>
        </p:nvSpPr>
        <p:spPr>
          <a:xfrm>
            <a:off x="11548717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31" name="Oval 2035354430"/>
          <p:cNvSpPr/>
          <p:nvPr/>
        </p:nvSpPr>
        <p:spPr>
          <a:xfrm>
            <a:off x="4644886" y="4686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2" name="Straight Connector 2035354431"/>
          <p:cNvSpPr/>
          <p:nvPr/>
        </p:nvSpPr>
        <p:spPr>
          <a:xfrm>
            <a:off x="4797286" y="47625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3" name="Straight Connector 2035354432"/>
          <p:cNvSpPr/>
          <p:nvPr/>
        </p:nvSpPr>
        <p:spPr>
          <a:xfrm>
            <a:off x="6957391" y="47625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4" name="Straight Connector 2035354433"/>
          <p:cNvSpPr/>
          <p:nvPr/>
        </p:nvSpPr>
        <p:spPr>
          <a:xfrm>
            <a:off x="381000" y="500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5" name="TextBox 2035354434"/>
          <p:cNvSpPr txBox="1"/>
          <p:nvPr/>
        </p:nvSpPr>
        <p:spPr>
          <a:xfrm>
            <a:off x="381000" y="45212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Масштабирование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Обязательные задачи (Сфера, Миграция T1, DR учения) - Переход на О мегу (PREMIUM-5503) - Стриминг данных по активностям и задачам (обновление) - Переход на целевую телефонию Naumen - Мультиинстанс и др. арх задачи(PREMIUM-5476)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36" name="TextBox 2035354435"/>
          <p:cNvSpPr txBox="1"/>
          <p:nvPr/>
        </p:nvSpPr>
        <p:spPr>
          <a:xfrm>
            <a:off x="2667000" y="45212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 76чд 42чд 15чд 28чд 146чд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584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7" name="TextBox 2035354436"/>
          <p:cNvSpPr txBox="1"/>
          <p:nvPr/>
        </p:nvSpPr>
        <p:spPr>
          <a:xfrm>
            <a:off x="11548717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38" name="TextBox 2035354437"/>
          <p:cNvSpPr txBox="1"/>
          <p:nvPr/>
        </p:nvSpPr>
        <p:spPr>
          <a:xfrm>
            <a:off x="11548717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584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9" name="TextBox 2035354438"/>
          <p:cNvSpPr txBox="1"/>
          <p:nvPr/>
        </p:nvSpPr>
        <p:spPr>
          <a:xfrm>
            <a:off x="11548717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0" name="TextBox 2035354439"/>
          <p:cNvSpPr txBox="1"/>
          <p:nvPr/>
        </p:nvSpPr>
        <p:spPr>
          <a:xfrm>
            <a:off x="11548717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4584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1" name="TextBox 2035354440"/>
          <p:cNvSpPr txBox="1"/>
          <p:nvPr/>
        </p:nvSpPr>
        <p:spPr>
          <a:xfrm>
            <a:off x="11548717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2" name="TextBox 2035354441"/>
          <p:cNvSpPr txBox="1"/>
          <p:nvPr/>
        </p:nvSpPr>
        <p:spPr>
          <a:xfrm>
            <a:off x="11548717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4584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3" name="TextBox 2035354442"/>
          <p:cNvSpPr txBox="1"/>
          <p:nvPr/>
        </p:nvSpPr>
        <p:spPr>
          <a:xfrm>
            <a:off x="11548717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4" name="TextBox 2035354443"/>
          <p:cNvSpPr txBox="1"/>
          <p:nvPr/>
        </p:nvSpPr>
        <p:spPr>
          <a:xfrm>
            <a:off x="11548717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45" name="Oval 2035354444"/>
          <p:cNvSpPr/>
          <p:nvPr/>
        </p:nvSpPr>
        <p:spPr>
          <a:xfrm>
            <a:off x="4386942" y="5168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6" name="Straight Connector 2035354445"/>
          <p:cNvSpPr/>
          <p:nvPr/>
        </p:nvSpPr>
        <p:spPr>
          <a:xfrm>
            <a:off x="4539342" y="5245100"/>
            <a:ext cx="2418048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7" name="Straight Connector 2035354446"/>
          <p:cNvSpPr/>
          <p:nvPr/>
        </p:nvSpPr>
        <p:spPr>
          <a:xfrm>
            <a:off x="6957391" y="5245100"/>
            <a:ext cx="492815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8" name="Straight Connector 2035354447"/>
          <p:cNvSpPr/>
          <p:nvPr/>
        </p:nvSpPr>
        <p:spPr>
          <a:xfrm>
            <a:off x="381000" y="5486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9" name="TextBox 2035354448"/>
          <p:cNvSpPr txBox="1"/>
          <p:nvPr/>
        </p:nvSpPr>
        <p:spPr>
          <a:xfrm>
            <a:off x="381000" y="50038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UI/UX и новые возможности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Доработки СВО 3 очередь(PREMIUM-5493) Отображение автора задачи КЦ/СВО. (PREMIUM-5493) Встройка бизнес вики(PREMIUM-5496) E2E роботизированное открытие вклада (PREMIUM-5061) Сервис история изменений (PREMIUM-5497)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50" name="TextBox 2035354449"/>
          <p:cNvSpPr txBox="1"/>
          <p:nvPr/>
        </p:nvSpPr>
        <p:spPr>
          <a:xfrm>
            <a:off x="2667000" y="50038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92чд 19чд 20чд 75чд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1" name="TextBox 2035354450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2" name="TextBox 2035354451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3" name="TextBox 2035354452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4" name="TextBox 2035354453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55" name="Connector 2035354454"/>
          <p:cNvCxnSpPr/>
          <p:nvPr/>
        </p:nvCxnSpPr>
        <p:spPr>
          <a:xfrm>
            <a:off x="11726517" y="5207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56" name="Rounded Rectangle 2035354455"/>
          <p:cNvSpPr/>
          <p:nvPr/>
        </p:nvSpPr>
        <p:spPr>
          <a:xfrm>
            <a:off x="11372021" y="5372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1726517" y="50673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7" name="TextBox 2035354456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8" name="TextBox 2035354457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9" name="TextBox 2035354458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0" name="TextBox 2035354459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61" name="TextBox 2035354460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2" name="TextBox 2035354461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63" name="Connector 2035354462"/>
          <p:cNvCxnSpPr/>
          <p:nvPr/>
        </p:nvCxnSpPr>
        <p:spPr>
          <a:xfrm>
            <a:off x="11726517" y="52070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64" name="Rounded Rectangle 2035354463"/>
          <p:cNvSpPr/>
          <p:nvPr/>
        </p:nvSpPr>
        <p:spPr>
          <a:xfrm>
            <a:off x="11372021" y="5372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5" name="TextBox 2035354464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6" name="TextBox 2035354465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7" name="TextBox 2035354466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8" name="TextBox 2035354467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9" name="TextBox 2035354468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0" name="TextBox 2035354469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1" name="TextBox 2035354470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2" name="TextBox 2035354471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3" name="TextBox 2035354472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4" name="TextBox 2035354473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5" name="TextBox 2035354474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6" name="TextBox 2035354475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7" name="TextBox 2035354476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8" name="TextBox 2035354477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9" name="TextBox 2035354478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0" name="TextBox 2035354479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81" name="TextBox 2035354480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2" name="TextBox 2035354481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83" name="TextBox 2035354482"/>
          <p:cNvSpPr txBox="1"/>
          <p:nvPr/>
        </p:nvSpPr>
        <p:spPr>
          <a:xfrm>
            <a:off x="115487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4" name="TextBox 2035354483"/>
          <p:cNvSpPr txBox="1"/>
          <p:nvPr/>
        </p:nvSpPr>
        <p:spPr>
          <a:xfrm>
            <a:off x="115487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85" name="Oval 2035354484"/>
          <p:cNvSpPr/>
          <p:nvPr/>
        </p:nvSpPr>
        <p:spPr>
          <a:xfrm>
            <a:off x="4412063" y="5651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6" name="Straight Connector 2035354485"/>
          <p:cNvSpPr/>
          <p:nvPr/>
        </p:nvSpPr>
        <p:spPr>
          <a:xfrm>
            <a:off x="4564463" y="5727700"/>
            <a:ext cx="239292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7" name="Straight Connector 2035354486"/>
          <p:cNvSpPr/>
          <p:nvPr/>
        </p:nvSpPr>
        <p:spPr>
          <a:xfrm>
            <a:off x="6957391" y="5727700"/>
            <a:ext cx="467967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8" name="Straight Connector 2035354487"/>
          <p:cNvSpPr/>
          <p:nvPr/>
        </p:nvSpPr>
        <p:spPr>
          <a:xfrm>
            <a:off x="381000" y="5969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9" name="TextBox 2035354488"/>
          <p:cNvSpPr txBox="1"/>
          <p:nvPr/>
        </p:nvSpPr>
        <p:spPr>
          <a:xfrm>
            <a:off x="381000" y="54864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Вовлеченность и эффективность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Виджет «Топ 10 сделок» (PREMIUM-5496) - Сервис приоритезации задач (PREMIUM-5499) - Ролевая модель для виджетов (PREMIUM-5498)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90" name="TextBox 2035354489"/>
          <p:cNvSpPr txBox="1"/>
          <p:nvPr/>
        </p:nvSpPr>
        <p:spPr>
          <a:xfrm>
            <a:off x="2667000" y="54864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46чд 151чд 30чд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549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91" name="TextBox 2035354490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2" name="TextBox 2035354491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5549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93" name="TextBox 2035354492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4" name="TextBox 2035354493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5" name="TextBox 2035354494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6" name="TextBox 2035354495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7" name="TextBox 2035354496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8" name="TextBox 2035354497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9" name="TextBox 2035354498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0" name="TextBox 2035354499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1" name="TextBox 2035354500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2" name="TextBox 2035354501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3" name="TextBox 2035354502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4" name="TextBox 2035354503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5" name="TextBox 2035354504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6" name="TextBox 2035354505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7" name="TextBox 2035354506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8" name="TextBox 2035354507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9" name="TextBox 2035354508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0" name="TextBox 2035354509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1" name="TextBox 2035354510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2" name="TextBox 2035354511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3" name="TextBox 2035354512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4" name="TextBox 2035354513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5" name="TextBox 2035354514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6" name="TextBox 2035354515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7" name="TextBox 2035354516"/>
          <p:cNvSpPr txBox="1"/>
          <p:nvPr/>
        </p:nvSpPr>
        <p:spPr>
          <a:xfrm>
            <a:off x="115487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8" name="TextBox 2035354517"/>
          <p:cNvSpPr txBox="1"/>
          <p:nvPr/>
        </p:nvSpPr>
        <p:spPr>
          <a:xfrm>
            <a:off x="115487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519" name="Oval 2035354518"/>
          <p:cNvSpPr/>
          <p:nvPr/>
        </p:nvSpPr>
        <p:spPr>
          <a:xfrm>
            <a:off x="4412063" y="6134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0" name="Straight Connector 2035354519"/>
          <p:cNvSpPr/>
          <p:nvPr/>
        </p:nvSpPr>
        <p:spPr>
          <a:xfrm>
            <a:off x="4564463" y="6210300"/>
            <a:ext cx="239292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1" name="Straight Connector 2035354520"/>
          <p:cNvSpPr/>
          <p:nvPr/>
        </p:nvSpPr>
        <p:spPr>
          <a:xfrm>
            <a:off x="6957391" y="6210300"/>
            <a:ext cx="4787347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2" name="Straight Connector 2035354521"/>
          <p:cNvSpPr/>
          <p:nvPr/>
        </p:nvSpPr>
        <p:spPr>
          <a:xfrm>
            <a:off x="381000" y="6451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3" name="TextBox 2035354522"/>
          <p:cNvSpPr txBox="1"/>
          <p:nvPr/>
        </p:nvSpPr>
        <p:spPr>
          <a:xfrm>
            <a:off x="381000" y="5969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Новые процессы, источники, триггеры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Автозакрытие задач - тираж (PREMIUM-4760) - Дорботки пайпа (PREMIUM-5500) - Встройка реестра задач в карточку СК (PREMIUM-5501) - Новые источники: Лиды ПИУ, События(ПФМ, блокировки, смерть), триггеры БФКО, задачи СОФК (PREMIUM-5068) - Задачи из ВТБО (PREMIUM-5476) - Сервис опросов - CSI (PREMIUM-5495) - Маркетинговые кампании (Аналитика) (PREMIUM-5062) - Отправка отчетов на сотрудников в почте (PREMIUM-5503)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524" name="TextBox 2035354523"/>
          <p:cNvSpPr txBox="1"/>
          <p:nvPr/>
        </p:nvSpPr>
        <p:spPr>
          <a:xfrm>
            <a:off x="2667000" y="5969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66чд 4чд 44чд  14чд 18чд 48чд 38чд 45чд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603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525" name="TextBox 2035354524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26" name="TextBox 2035354525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603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527" name="TextBox 2035354526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28" name="TextBox 2035354527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6032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529" name="TextBox 2035354528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0" name="TextBox 2035354529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1" name="TextBox 2035354530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2" name="TextBox 2035354531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3" name="TextBox 2035354532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4" name="TextBox 2035354533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5" name="TextBox 2035354534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6" name="TextBox 2035354535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7" name="TextBox 2035354536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38" name="TextBox 2035354537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9" name="TextBox 2035354538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0" name="TextBox 2035354539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1" name="TextBox 2035354540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2" name="TextBox 2035354541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3" name="TextBox 2035354542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4" name="TextBox 2035354543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5" name="TextBox 2035354544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6" name="TextBox 2035354545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7" name="TextBox 2035354546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48" name="TextBox 2035354547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9" name="TextBox 2035354548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50" name="TextBox 2035354549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51" name="TextBox 2035354550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52" name="TextBox 2035354551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