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381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4572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5334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5334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7644847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9881152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4 суперспринт 2024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1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2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1243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октябрь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44847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ноябрь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81152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декабрь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7719391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7685101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7465391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01.11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4520647" y="13081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4673047" y="1384300"/>
            <a:ext cx="3046343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7719391" y="1384300"/>
            <a:ext cx="1043608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Straight Connector 2035354283"/>
          <p:cNvSpPr/>
          <p:nvPr/>
        </p:nvSpPr>
        <p:spPr>
          <a:xfrm>
            <a:off x="381000" y="1625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5" name="TextBox 2035354284"/>
          <p:cNvSpPr txBox="1"/>
          <p:nvPr/>
        </p:nvSpPr>
        <p:spPr>
          <a:xfrm>
            <a:off x="381000" y="11430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ФинЭдвайзинг. Персональное финансовое  планирование. HandyPrime.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PREMIUM-4796, PREMIUM-5626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+143 млн. руб.</a:t>
            </a:r>
          </a:p>
        </p:txBody>
      </p:sp>
      <p:sp>
        <p:nvSpPr>
          <p:cNvPr id="2035354286" name="TextBox 2035354285"/>
          <p:cNvSpPr txBox="1"/>
          <p:nvPr/>
        </p:nvSpPr>
        <p:spPr>
          <a:xfrm>
            <a:off x="2667000" y="11430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инт:4(2)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40чд+120чд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8612256" y="12065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87" name="TextBox 2035354286"/>
          <p:cNvSpPr txBox="1"/>
          <p:nvPr/>
        </p:nvSpPr>
        <p:spPr>
          <a:xfrm>
            <a:off x="8434456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288" name="TextBox 2035354287"/>
          <p:cNvSpPr txBox="1"/>
          <p:nvPr/>
        </p:nvSpPr>
        <p:spPr>
          <a:xfrm>
            <a:off x="8434456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1206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9" name="TextBox 2035354288"/>
          <p:cNvSpPr txBox="1"/>
          <p:nvPr/>
        </p:nvSpPr>
        <p:spPr>
          <a:xfrm>
            <a:off x="8434456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290" name="TextBox 2035354289"/>
          <p:cNvSpPr txBox="1"/>
          <p:nvPr/>
        </p:nvSpPr>
        <p:spPr>
          <a:xfrm>
            <a:off x="8434456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1206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1" name="TextBox 2035354290"/>
          <p:cNvSpPr txBox="1"/>
          <p:nvPr/>
        </p:nvSpPr>
        <p:spPr>
          <a:xfrm>
            <a:off x="8434456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292" name="TextBox 2035354291"/>
          <p:cNvSpPr txBox="1"/>
          <p:nvPr/>
        </p:nvSpPr>
        <p:spPr>
          <a:xfrm>
            <a:off x="8434456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1206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93" name="TextBox 2035354292"/>
          <p:cNvSpPr txBox="1"/>
          <p:nvPr/>
        </p:nvSpPr>
        <p:spPr>
          <a:xfrm>
            <a:off x="8434456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294" name="TextBox 2035354293"/>
          <p:cNvSpPr txBox="1"/>
          <p:nvPr/>
        </p:nvSpPr>
        <p:spPr>
          <a:xfrm>
            <a:off x="8434456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1206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5" name="TextBox 2035354294"/>
          <p:cNvSpPr txBox="1"/>
          <p:nvPr/>
        </p:nvSpPr>
        <p:spPr>
          <a:xfrm>
            <a:off x="8434456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296" name="TextBox 2035354295"/>
          <p:cNvSpPr txBox="1"/>
          <p:nvPr/>
        </p:nvSpPr>
        <p:spPr>
          <a:xfrm>
            <a:off x="8434456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1206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7" name="TextBox 2035354296"/>
          <p:cNvSpPr txBox="1"/>
          <p:nvPr/>
        </p:nvSpPr>
        <p:spPr>
          <a:xfrm>
            <a:off x="8434456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298" name="TextBox 2035354297"/>
          <p:cNvSpPr txBox="1"/>
          <p:nvPr/>
        </p:nvSpPr>
        <p:spPr>
          <a:xfrm>
            <a:off x="8434456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1206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9" name="TextBox 2035354298"/>
          <p:cNvSpPr txBox="1"/>
          <p:nvPr/>
        </p:nvSpPr>
        <p:spPr>
          <a:xfrm>
            <a:off x="8434456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00" name="TextBox 2035354299"/>
          <p:cNvSpPr txBox="1"/>
          <p:nvPr/>
        </p:nvSpPr>
        <p:spPr>
          <a:xfrm>
            <a:off x="8434456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1206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01" name="TextBox 2035354300"/>
          <p:cNvSpPr txBox="1"/>
          <p:nvPr/>
        </p:nvSpPr>
        <p:spPr>
          <a:xfrm>
            <a:off x="8434456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02" name="TextBox 2035354301"/>
          <p:cNvSpPr txBox="1"/>
          <p:nvPr/>
        </p:nvSpPr>
        <p:spPr>
          <a:xfrm>
            <a:off x="8434456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1206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03" name="TextBox 2035354302"/>
          <p:cNvSpPr txBox="1"/>
          <p:nvPr/>
        </p:nvSpPr>
        <p:spPr>
          <a:xfrm>
            <a:off x="8434456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04" name="TextBox 2035354303"/>
          <p:cNvSpPr txBox="1"/>
          <p:nvPr/>
        </p:nvSpPr>
        <p:spPr>
          <a:xfrm>
            <a:off x="8434456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8612256" y="12065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05" name="TextBox 2035354304"/>
          <p:cNvSpPr txBox="1"/>
          <p:nvPr/>
        </p:nvSpPr>
        <p:spPr>
          <a:xfrm>
            <a:off x="8434456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06" name="TextBox 2035354305"/>
          <p:cNvSpPr txBox="1"/>
          <p:nvPr/>
        </p:nvSpPr>
        <p:spPr>
          <a:xfrm>
            <a:off x="8434456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612256" y="1206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07" name="TextBox 2035354306"/>
          <p:cNvSpPr txBox="1"/>
          <p:nvPr/>
        </p:nvSpPr>
        <p:spPr>
          <a:xfrm>
            <a:off x="8434456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08" name="TextBox 2035354307"/>
          <p:cNvSpPr txBox="1"/>
          <p:nvPr/>
        </p:nvSpPr>
        <p:spPr>
          <a:xfrm>
            <a:off x="8434456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1206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09" name="TextBox 2035354308"/>
          <p:cNvSpPr txBox="1"/>
          <p:nvPr/>
        </p:nvSpPr>
        <p:spPr>
          <a:xfrm>
            <a:off x="8434456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10" name="TextBox 2035354309"/>
          <p:cNvSpPr txBox="1"/>
          <p:nvPr/>
        </p:nvSpPr>
        <p:spPr>
          <a:xfrm>
            <a:off x="8434456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311" name="Oval 2035354310"/>
          <p:cNvSpPr/>
          <p:nvPr/>
        </p:nvSpPr>
        <p:spPr>
          <a:xfrm>
            <a:off x="4453931" y="17907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2" name="Straight Connector 2035354311"/>
          <p:cNvSpPr/>
          <p:nvPr/>
        </p:nvSpPr>
        <p:spPr>
          <a:xfrm>
            <a:off x="4606331" y="1866900"/>
            <a:ext cx="702820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3" name="Straight Connector 2035354312"/>
          <p:cNvSpPr/>
          <p:nvPr/>
        </p:nvSpPr>
        <p:spPr>
          <a:xfrm>
            <a:off x="381000" y="2108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4" name="TextBox 2035354313"/>
          <p:cNvSpPr txBox="1"/>
          <p:nvPr/>
        </p:nvSpPr>
        <p:spPr>
          <a:xfrm>
            <a:off x="381000" y="16256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Новое привлечение. Отображение прогресса по лидам СМБ на стороне РБ  в ФРКК. КЧР/КТ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PREMIUM-5309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+150 млн. руб.</a:t>
            </a:r>
          </a:p>
        </p:txBody>
      </p:sp>
      <p:sp>
        <p:nvSpPr>
          <p:cNvPr id="2035354315" name="TextBox 2035354314"/>
          <p:cNvSpPr txBox="1"/>
          <p:nvPr/>
        </p:nvSpPr>
        <p:spPr>
          <a:xfrm>
            <a:off x="2667000" y="16256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инт:3(5)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сложн:M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170чд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1689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16" name="TextBox 2035354315"/>
          <p:cNvSpPr txBox="1"/>
          <p:nvPr/>
        </p:nvSpPr>
        <p:spPr>
          <a:xfrm>
            <a:off x="8434456" y="190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17" name="TextBox 2035354316"/>
          <p:cNvSpPr txBox="1"/>
          <p:nvPr/>
        </p:nvSpPr>
        <p:spPr>
          <a:xfrm>
            <a:off x="8434456" y="161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1689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18" name="TextBox 2035354317"/>
          <p:cNvSpPr txBox="1"/>
          <p:nvPr/>
        </p:nvSpPr>
        <p:spPr>
          <a:xfrm>
            <a:off x="8434456" y="190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19" name="TextBox 2035354318"/>
          <p:cNvSpPr txBox="1"/>
          <p:nvPr/>
        </p:nvSpPr>
        <p:spPr>
          <a:xfrm>
            <a:off x="8434456" y="161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1689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20" name="TextBox 2035354319"/>
          <p:cNvSpPr txBox="1"/>
          <p:nvPr/>
        </p:nvSpPr>
        <p:spPr>
          <a:xfrm>
            <a:off x="8434456" y="190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21" name="TextBox 2035354320"/>
          <p:cNvSpPr txBox="1"/>
          <p:nvPr/>
        </p:nvSpPr>
        <p:spPr>
          <a:xfrm>
            <a:off x="8434456" y="161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1689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22" name="TextBox 2035354321"/>
          <p:cNvSpPr txBox="1"/>
          <p:nvPr/>
        </p:nvSpPr>
        <p:spPr>
          <a:xfrm>
            <a:off x="8434456" y="190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23" name="TextBox 2035354322"/>
          <p:cNvSpPr txBox="1"/>
          <p:nvPr/>
        </p:nvSpPr>
        <p:spPr>
          <a:xfrm>
            <a:off x="8434456" y="161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8612256" y="16891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24" name="TextBox 2035354323"/>
          <p:cNvSpPr txBox="1"/>
          <p:nvPr/>
        </p:nvSpPr>
        <p:spPr>
          <a:xfrm>
            <a:off x="8434456" y="190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25" name="TextBox 2035354324"/>
          <p:cNvSpPr txBox="1"/>
          <p:nvPr/>
        </p:nvSpPr>
        <p:spPr>
          <a:xfrm>
            <a:off x="8434456" y="161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612256" y="16891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26" name="TextBox 2035354325"/>
          <p:cNvSpPr txBox="1"/>
          <p:nvPr/>
        </p:nvSpPr>
        <p:spPr>
          <a:xfrm>
            <a:off x="8434456" y="190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27" name="TextBox 2035354326"/>
          <p:cNvSpPr txBox="1"/>
          <p:nvPr/>
        </p:nvSpPr>
        <p:spPr>
          <a:xfrm>
            <a:off x="8434456" y="161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16891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28" name="TextBox 2035354327"/>
          <p:cNvSpPr txBox="1"/>
          <p:nvPr/>
        </p:nvSpPr>
        <p:spPr>
          <a:xfrm>
            <a:off x="8434456" y="190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29" name="TextBox 2035354328"/>
          <p:cNvSpPr txBox="1"/>
          <p:nvPr/>
        </p:nvSpPr>
        <p:spPr>
          <a:xfrm>
            <a:off x="8434456" y="161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330" name="Oval 2035354329"/>
          <p:cNvSpPr/>
          <p:nvPr/>
        </p:nvSpPr>
        <p:spPr>
          <a:xfrm>
            <a:off x="4370195" y="2273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1" name="Straight Connector 2035354330"/>
          <p:cNvSpPr/>
          <p:nvPr/>
        </p:nvSpPr>
        <p:spPr>
          <a:xfrm>
            <a:off x="4522595" y="2349500"/>
            <a:ext cx="538078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2" name="Straight Connector 2035354331"/>
          <p:cNvSpPr/>
          <p:nvPr/>
        </p:nvSpPr>
        <p:spPr>
          <a:xfrm>
            <a:off x="381000" y="2590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3" name="TextBox 2035354332"/>
          <p:cNvSpPr txBox="1"/>
          <p:nvPr/>
        </p:nvSpPr>
        <p:spPr>
          <a:xfrm>
            <a:off x="381000" y="21082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Скидка в ВТБ Онлайн (Критерии бесплатности и профиль)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PREMIUM-5622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+100 млн. руб.</a:t>
            </a:r>
          </a:p>
        </p:txBody>
      </p:sp>
      <p:sp>
        <p:nvSpPr>
          <p:cNvPr id="2035354334" name="TextBox 2035354333"/>
          <p:cNvSpPr txBox="1"/>
          <p:nvPr/>
        </p:nvSpPr>
        <p:spPr>
          <a:xfrm>
            <a:off x="2667000" y="21082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инт:2(2)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сложн:S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120чд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2171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35" name="TextBox 2035354334"/>
          <p:cNvSpPr txBox="1"/>
          <p:nvPr/>
        </p:nvSpPr>
        <p:spPr>
          <a:xfrm>
            <a:off x="8434456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36" name="TextBox 2035354335"/>
          <p:cNvSpPr txBox="1"/>
          <p:nvPr/>
        </p:nvSpPr>
        <p:spPr>
          <a:xfrm>
            <a:off x="8434456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2171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37" name="TextBox 2035354336"/>
          <p:cNvSpPr txBox="1"/>
          <p:nvPr/>
        </p:nvSpPr>
        <p:spPr>
          <a:xfrm>
            <a:off x="8434456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38" name="TextBox 2035354337"/>
          <p:cNvSpPr txBox="1"/>
          <p:nvPr/>
        </p:nvSpPr>
        <p:spPr>
          <a:xfrm>
            <a:off x="8434456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2171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39" name="TextBox 2035354338"/>
          <p:cNvSpPr txBox="1"/>
          <p:nvPr/>
        </p:nvSpPr>
        <p:spPr>
          <a:xfrm>
            <a:off x="8434456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40" name="TextBox 2035354339"/>
          <p:cNvSpPr txBox="1"/>
          <p:nvPr/>
        </p:nvSpPr>
        <p:spPr>
          <a:xfrm>
            <a:off x="8434456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8612256" y="21717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41" name="TextBox 2035354340"/>
          <p:cNvSpPr txBox="1"/>
          <p:nvPr/>
        </p:nvSpPr>
        <p:spPr>
          <a:xfrm>
            <a:off x="8434456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42" name="TextBox 2035354341"/>
          <p:cNvSpPr txBox="1"/>
          <p:nvPr/>
        </p:nvSpPr>
        <p:spPr>
          <a:xfrm>
            <a:off x="8434456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612256" y="2171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43" name="TextBox 2035354342"/>
          <p:cNvSpPr txBox="1"/>
          <p:nvPr/>
        </p:nvSpPr>
        <p:spPr>
          <a:xfrm>
            <a:off x="8434456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44" name="TextBox 2035354343"/>
          <p:cNvSpPr txBox="1"/>
          <p:nvPr/>
        </p:nvSpPr>
        <p:spPr>
          <a:xfrm>
            <a:off x="8434456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2171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5" name="TextBox 2035354344"/>
          <p:cNvSpPr txBox="1"/>
          <p:nvPr/>
        </p:nvSpPr>
        <p:spPr>
          <a:xfrm>
            <a:off x="8434456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46" name="TextBox 2035354345"/>
          <p:cNvSpPr txBox="1"/>
          <p:nvPr/>
        </p:nvSpPr>
        <p:spPr>
          <a:xfrm>
            <a:off x="8434456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2171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7" name="TextBox 2035354346"/>
          <p:cNvSpPr txBox="1"/>
          <p:nvPr/>
        </p:nvSpPr>
        <p:spPr>
          <a:xfrm>
            <a:off x="8434456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48" name="TextBox 2035354347"/>
          <p:cNvSpPr txBox="1"/>
          <p:nvPr/>
        </p:nvSpPr>
        <p:spPr>
          <a:xfrm>
            <a:off x="8434456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2171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9" name="TextBox 2035354348"/>
          <p:cNvSpPr txBox="1"/>
          <p:nvPr/>
        </p:nvSpPr>
        <p:spPr>
          <a:xfrm>
            <a:off x="8434456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50" name="TextBox 2035354349"/>
          <p:cNvSpPr txBox="1"/>
          <p:nvPr/>
        </p:nvSpPr>
        <p:spPr>
          <a:xfrm>
            <a:off x="8434456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cxnSp>
        <p:nvCxnSpPr>
          <p:cNvPr id="2035354351" name="Connector 2035354350"/>
          <p:cNvCxnSpPr/>
          <p:nvPr/>
        </p:nvCxnSpPr>
        <p:spPr>
          <a:xfrm>
            <a:off x="8612256" y="2311400"/>
            <a:ext cx="0" cy="0"/>
          </a:xfrm>
          <a:prstGeom prst="line">
            <a:avLst/>
          </a:prstGeom>
          <a:ln w="25400">
            <a:solidFill>
              <a:srgbClr val="4EC995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352" name="Oval 2035354351"/>
          <p:cNvSpPr/>
          <p:nvPr/>
        </p:nvSpPr>
        <p:spPr>
          <a:xfrm>
            <a:off x="4453931" y="27559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3" name="Straight Connector 2035354352"/>
          <p:cNvSpPr/>
          <p:nvPr/>
        </p:nvSpPr>
        <p:spPr>
          <a:xfrm>
            <a:off x="4606331" y="2832100"/>
            <a:ext cx="702820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4" name="Straight Connector 2035354353"/>
          <p:cNvSpPr/>
          <p:nvPr/>
        </p:nvSpPr>
        <p:spPr>
          <a:xfrm>
            <a:off x="381000" y="3073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5" name="TextBox 2035354354"/>
          <p:cNvSpPr txBox="1"/>
          <p:nvPr/>
        </p:nvSpPr>
        <p:spPr>
          <a:xfrm>
            <a:off x="381000" y="25908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Новое привлечение. Автоматизация кросс-сегментной навигации новых (NTB-клиентов) из ФРКК СМБ в ВТБ Про РБ. КЧР/КТ PREMIUM-4867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PREMIUM-4867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+100 млн. руб. </a:t>
            </a:r>
          </a:p>
        </p:txBody>
      </p:sp>
      <p:sp>
        <p:nvSpPr>
          <p:cNvPr id="2035354356" name="TextBox 2035354355"/>
          <p:cNvSpPr txBox="1"/>
          <p:nvPr/>
        </p:nvSpPr>
        <p:spPr>
          <a:xfrm>
            <a:off x="2667000" y="25908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~205чд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2654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57" name="TextBox 2035354356"/>
          <p:cNvSpPr txBox="1"/>
          <p:nvPr/>
        </p:nvSpPr>
        <p:spPr>
          <a:xfrm>
            <a:off x="8434456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58" name="TextBox 2035354357"/>
          <p:cNvSpPr txBox="1"/>
          <p:nvPr/>
        </p:nvSpPr>
        <p:spPr>
          <a:xfrm>
            <a:off x="8434456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2654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59" name="TextBox 2035354358"/>
          <p:cNvSpPr txBox="1"/>
          <p:nvPr/>
        </p:nvSpPr>
        <p:spPr>
          <a:xfrm>
            <a:off x="8434456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60" name="TextBox 2035354359"/>
          <p:cNvSpPr txBox="1"/>
          <p:nvPr/>
        </p:nvSpPr>
        <p:spPr>
          <a:xfrm>
            <a:off x="8434456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2654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1" name="TextBox 2035354360"/>
          <p:cNvSpPr txBox="1"/>
          <p:nvPr/>
        </p:nvSpPr>
        <p:spPr>
          <a:xfrm>
            <a:off x="8434456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62" name="TextBox 2035354361"/>
          <p:cNvSpPr txBox="1"/>
          <p:nvPr/>
        </p:nvSpPr>
        <p:spPr>
          <a:xfrm>
            <a:off x="8434456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cxnSp>
        <p:nvCxnSpPr>
          <p:cNvPr id="2035354363" name="Connector 2035354362"/>
          <p:cNvCxnSpPr/>
          <p:nvPr/>
        </p:nvCxnSpPr>
        <p:spPr>
          <a:xfrm>
            <a:off x="8612256" y="2794000"/>
            <a:ext cx="0" cy="0"/>
          </a:xfrm>
          <a:prstGeom prst="line">
            <a:avLst/>
          </a:prstGeom>
          <a:ln w="25400">
            <a:solidFill>
              <a:srgbClr val="4EC995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6241884" name="Группа 5"/>
          <p:cNvGrpSpPr/>
          <p:nvPr/>
        </p:nvGrpSpPr>
        <p:grpSpPr bwMode="auto">
          <a:xfrm>
            <a:off x="8612256" y="2654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4" name="TextBox 2035354363"/>
          <p:cNvSpPr txBox="1"/>
          <p:nvPr/>
        </p:nvSpPr>
        <p:spPr>
          <a:xfrm>
            <a:off x="8434456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65" name="TextBox 2035354364"/>
          <p:cNvSpPr txBox="1"/>
          <p:nvPr/>
        </p:nvSpPr>
        <p:spPr>
          <a:xfrm>
            <a:off x="8434456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2654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6" name="TextBox 2035354365"/>
          <p:cNvSpPr txBox="1"/>
          <p:nvPr/>
        </p:nvSpPr>
        <p:spPr>
          <a:xfrm>
            <a:off x="8434456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67" name="TextBox 2035354366"/>
          <p:cNvSpPr txBox="1"/>
          <p:nvPr/>
        </p:nvSpPr>
        <p:spPr>
          <a:xfrm>
            <a:off x="8434456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2654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8" name="TextBox 2035354367"/>
          <p:cNvSpPr txBox="1"/>
          <p:nvPr/>
        </p:nvSpPr>
        <p:spPr>
          <a:xfrm>
            <a:off x="8434456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69" name="TextBox 2035354368"/>
          <p:cNvSpPr txBox="1"/>
          <p:nvPr/>
        </p:nvSpPr>
        <p:spPr>
          <a:xfrm>
            <a:off x="8434456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cxnSp>
        <p:nvCxnSpPr>
          <p:cNvPr id="2035354370" name="Connector 2035354369"/>
          <p:cNvCxnSpPr/>
          <p:nvPr/>
        </p:nvCxnSpPr>
        <p:spPr>
          <a:xfrm>
            <a:off x="8612256" y="2794000"/>
            <a:ext cx="0" cy="0"/>
          </a:xfrm>
          <a:prstGeom prst="line">
            <a:avLst/>
          </a:prstGeom>
          <a:ln w="25400">
            <a:solidFill>
              <a:srgbClr val="4EC995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371" name="Rounded Rectangle 2035354370"/>
          <p:cNvSpPr/>
          <p:nvPr/>
        </p:nvSpPr>
        <p:spPr>
          <a:xfrm>
            <a:off x="6584673" y="2959100"/>
            <a:ext cx="1524000" cy="127000"/>
          </a:xfrm>
          <a:prstGeom prst="roundRect">
            <a:avLst/>
          </a:prstGeom>
          <a:noFill/>
          <a:ln w="12700">
            <a:solidFill>
              <a:srgbClr val="F0A0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2654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72" name="TextBox 2035354371"/>
          <p:cNvSpPr txBox="1"/>
          <p:nvPr/>
        </p:nvSpPr>
        <p:spPr>
          <a:xfrm>
            <a:off x="8434456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73" name="TextBox 2035354372"/>
          <p:cNvSpPr txBox="1"/>
          <p:nvPr/>
        </p:nvSpPr>
        <p:spPr>
          <a:xfrm>
            <a:off x="8434456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8612256" y="26543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74" name="TextBox 2035354373"/>
          <p:cNvSpPr txBox="1"/>
          <p:nvPr/>
        </p:nvSpPr>
        <p:spPr>
          <a:xfrm>
            <a:off x="8434456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75" name="TextBox 2035354374"/>
          <p:cNvSpPr txBox="1"/>
          <p:nvPr/>
        </p:nvSpPr>
        <p:spPr>
          <a:xfrm>
            <a:off x="8434456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612256" y="26543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76" name="TextBox 2035354375"/>
          <p:cNvSpPr txBox="1"/>
          <p:nvPr/>
        </p:nvSpPr>
        <p:spPr>
          <a:xfrm>
            <a:off x="8434456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77" name="TextBox 2035354376"/>
          <p:cNvSpPr txBox="1"/>
          <p:nvPr/>
        </p:nvSpPr>
        <p:spPr>
          <a:xfrm>
            <a:off x="8434456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2654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78" name="TextBox 2035354377"/>
          <p:cNvSpPr txBox="1"/>
          <p:nvPr/>
        </p:nvSpPr>
        <p:spPr>
          <a:xfrm>
            <a:off x="8434456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79" name="TextBox 2035354378"/>
          <p:cNvSpPr txBox="1"/>
          <p:nvPr/>
        </p:nvSpPr>
        <p:spPr>
          <a:xfrm>
            <a:off x="8434456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380" name="Oval 2035354379"/>
          <p:cNvSpPr/>
          <p:nvPr/>
        </p:nvSpPr>
        <p:spPr>
          <a:xfrm>
            <a:off x="4512365" y="32385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1" name="Straight Connector 2035354380"/>
          <p:cNvSpPr/>
          <p:nvPr/>
        </p:nvSpPr>
        <p:spPr>
          <a:xfrm>
            <a:off x="4664765" y="3314700"/>
            <a:ext cx="3054626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2" name="Straight Connector 2035354381"/>
          <p:cNvSpPr/>
          <p:nvPr/>
        </p:nvSpPr>
        <p:spPr>
          <a:xfrm>
            <a:off x="7719391" y="3314700"/>
            <a:ext cx="17145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3" name="Straight Connector 2035354382"/>
          <p:cNvSpPr/>
          <p:nvPr/>
        </p:nvSpPr>
        <p:spPr>
          <a:xfrm>
            <a:off x="381000" y="3556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4" name="TextBox 2035354383"/>
          <p:cNvSpPr txBox="1"/>
          <p:nvPr/>
        </p:nvSpPr>
        <p:spPr>
          <a:xfrm>
            <a:off x="381000" y="30734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Расширение рейтингов ресторанов и отелей: кол-во заведений и запуск на Привилегию, редизайн отелей, разводящая страница, автоматизация рейтинга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PREMIUM-5566, 5108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+ 72 млн руб. за 12 мес</a:t>
            </a:r>
          </a:p>
        </p:txBody>
      </p:sp>
      <p:sp>
        <p:nvSpPr>
          <p:cNvPr id="2035354385" name="TextBox 2035354384"/>
          <p:cNvSpPr txBox="1"/>
          <p:nvPr/>
        </p:nvSpPr>
        <p:spPr>
          <a:xfrm>
            <a:off x="2667000" y="30734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~120чд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3136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86" name="TextBox 2035354385"/>
          <p:cNvSpPr txBox="1"/>
          <p:nvPr/>
        </p:nvSpPr>
        <p:spPr>
          <a:xfrm>
            <a:off x="8434456" y="3352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87" name="TextBox 2035354386"/>
          <p:cNvSpPr txBox="1"/>
          <p:nvPr/>
        </p:nvSpPr>
        <p:spPr>
          <a:xfrm>
            <a:off x="8434456" y="3060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8612256" y="31369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solidFill>
            <a:srgbClr val="C2C2C2"/>
          </a:solidFill>
          <a:ln w="635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88" name="TextBox 2035354387"/>
          <p:cNvSpPr txBox="1"/>
          <p:nvPr/>
        </p:nvSpPr>
        <p:spPr>
          <a:xfrm>
            <a:off x="8434456" y="3352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89" name="TextBox 2035354388"/>
          <p:cNvSpPr txBox="1"/>
          <p:nvPr/>
        </p:nvSpPr>
        <p:spPr>
          <a:xfrm>
            <a:off x="8434456" y="3060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3136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90" name="TextBox 2035354389"/>
          <p:cNvSpPr txBox="1"/>
          <p:nvPr/>
        </p:nvSpPr>
        <p:spPr>
          <a:xfrm>
            <a:off x="8434456" y="3352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91" name="TextBox 2035354390"/>
          <p:cNvSpPr txBox="1"/>
          <p:nvPr/>
        </p:nvSpPr>
        <p:spPr>
          <a:xfrm>
            <a:off x="8434456" y="3060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3136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2" name="TextBox 2035354391"/>
          <p:cNvSpPr txBox="1"/>
          <p:nvPr/>
        </p:nvSpPr>
        <p:spPr>
          <a:xfrm>
            <a:off x="8434456" y="3352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93" name="TextBox 2035354392"/>
          <p:cNvSpPr txBox="1"/>
          <p:nvPr/>
        </p:nvSpPr>
        <p:spPr>
          <a:xfrm>
            <a:off x="8434456" y="3060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3136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4" name="TextBox 2035354393"/>
          <p:cNvSpPr txBox="1"/>
          <p:nvPr/>
        </p:nvSpPr>
        <p:spPr>
          <a:xfrm>
            <a:off x="8434456" y="3352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95" name="TextBox 2035354394"/>
          <p:cNvSpPr txBox="1"/>
          <p:nvPr/>
        </p:nvSpPr>
        <p:spPr>
          <a:xfrm>
            <a:off x="8434456" y="3060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8612256" y="31369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solidFill>
            <a:srgbClr val="C2C2C2"/>
          </a:solidFill>
          <a:ln w="635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96" name="TextBox 2035354395"/>
          <p:cNvSpPr txBox="1"/>
          <p:nvPr/>
        </p:nvSpPr>
        <p:spPr>
          <a:xfrm>
            <a:off x="8434456" y="3352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97" name="TextBox 2035354396"/>
          <p:cNvSpPr txBox="1"/>
          <p:nvPr/>
        </p:nvSpPr>
        <p:spPr>
          <a:xfrm>
            <a:off x="8434456" y="3060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398" name="Oval 2035354397"/>
          <p:cNvSpPr/>
          <p:nvPr/>
        </p:nvSpPr>
        <p:spPr>
          <a:xfrm>
            <a:off x="4211096" y="37211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99" name="Straight Connector 2035354398"/>
          <p:cNvSpPr/>
          <p:nvPr/>
        </p:nvSpPr>
        <p:spPr>
          <a:xfrm>
            <a:off x="4363496" y="3797300"/>
            <a:ext cx="3355894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00" name="Straight Connector 2035354399"/>
          <p:cNvSpPr/>
          <p:nvPr/>
        </p:nvSpPr>
        <p:spPr>
          <a:xfrm>
            <a:off x="7719391" y="3797300"/>
            <a:ext cx="-4671391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01" name="Straight Connector 2035354400"/>
          <p:cNvSpPr/>
          <p:nvPr/>
        </p:nvSpPr>
        <p:spPr>
          <a:xfrm>
            <a:off x="381000" y="4038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02" name="TextBox 2035354401"/>
          <p:cNvSpPr txBox="1"/>
          <p:nvPr/>
        </p:nvSpPr>
        <p:spPr>
          <a:xfrm>
            <a:off x="381000" y="35560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ПФП + Событийный маркетинг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Аналитика MVP рекомендательной стратегии для ПФП (Handy Prime) PREMIUM-5475 - Триггеры БФКО: ИСЖ, НСЖ, ПИФы – PREMIUM-5565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+303 млн руб. за 12 месяцев</a:t>
            </a:r>
          </a:p>
        </p:txBody>
      </p:sp>
      <p:sp>
        <p:nvSpPr>
          <p:cNvPr id="2035354403" name="TextBox 2035354402"/>
          <p:cNvSpPr txBox="1"/>
          <p:nvPr/>
        </p:nvSpPr>
        <p:spPr>
          <a:xfrm>
            <a:off x="2667000" y="35560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~135чд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3619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04" name="TextBox 2035354403"/>
          <p:cNvSpPr txBox="1"/>
          <p:nvPr/>
        </p:nvSpPr>
        <p:spPr>
          <a:xfrm>
            <a:off x="8434456" y="3835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05" name="TextBox 2035354404"/>
          <p:cNvSpPr txBox="1"/>
          <p:nvPr/>
        </p:nvSpPr>
        <p:spPr>
          <a:xfrm>
            <a:off x="8434456" y="3543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3619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06" name="TextBox 2035354405"/>
          <p:cNvSpPr txBox="1"/>
          <p:nvPr/>
        </p:nvSpPr>
        <p:spPr>
          <a:xfrm>
            <a:off x="8434456" y="3835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07" name="TextBox 2035354406"/>
          <p:cNvSpPr txBox="1"/>
          <p:nvPr/>
        </p:nvSpPr>
        <p:spPr>
          <a:xfrm>
            <a:off x="8434456" y="3543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3619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08" name="TextBox 2035354407"/>
          <p:cNvSpPr txBox="1"/>
          <p:nvPr/>
        </p:nvSpPr>
        <p:spPr>
          <a:xfrm>
            <a:off x="8434456" y="3835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09" name="TextBox 2035354408"/>
          <p:cNvSpPr txBox="1"/>
          <p:nvPr/>
        </p:nvSpPr>
        <p:spPr>
          <a:xfrm>
            <a:off x="8434456" y="3543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3619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10" name="TextBox 2035354409"/>
          <p:cNvSpPr txBox="1"/>
          <p:nvPr/>
        </p:nvSpPr>
        <p:spPr>
          <a:xfrm>
            <a:off x="8434456" y="3835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11" name="TextBox 2035354410"/>
          <p:cNvSpPr txBox="1"/>
          <p:nvPr/>
        </p:nvSpPr>
        <p:spPr>
          <a:xfrm>
            <a:off x="8434456" y="3543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8612256" y="36195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solidFill>
            <a:srgbClr val="C2C2C2"/>
          </a:solidFill>
          <a:ln w="635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412" name="TextBox 2035354411"/>
          <p:cNvSpPr txBox="1"/>
          <p:nvPr/>
        </p:nvSpPr>
        <p:spPr>
          <a:xfrm>
            <a:off x="8434456" y="3835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13" name="TextBox 2035354412"/>
          <p:cNvSpPr txBox="1"/>
          <p:nvPr/>
        </p:nvSpPr>
        <p:spPr>
          <a:xfrm>
            <a:off x="8434456" y="3543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3619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14" name="TextBox 2035354413"/>
          <p:cNvSpPr txBox="1"/>
          <p:nvPr/>
        </p:nvSpPr>
        <p:spPr>
          <a:xfrm>
            <a:off x="8434456" y="3835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15" name="TextBox 2035354414"/>
          <p:cNvSpPr txBox="1"/>
          <p:nvPr/>
        </p:nvSpPr>
        <p:spPr>
          <a:xfrm>
            <a:off x="8434456" y="3543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416" name="Oval 2035354415"/>
          <p:cNvSpPr/>
          <p:nvPr/>
        </p:nvSpPr>
        <p:spPr>
          <a:xfrm>
            <a:off x="4512365" y="42037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17" name="Straight Connector 2035354416"/>
          <p:cNvSpPr/>
          <p:nvPr/>
        </p:nvSpPr>
        <p:spPr>
          <a:xfrm>
            <a:off x="4664765" y="4279900"/>
            <a:ext cx="3054626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18" name="Straight Connector 2035354417"/>
          <p:cNvSpPr/>
          <p:nvPr/>
        </p:nvSpPr>
        <p:spPr>
          <a:xfrm>
            <a:off x="7719391" y="4279900"/>
            <a:ext cx="-4671391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19" name="Straight Connector 2035354418"/>
          <p:cNvSpPr/>
          <p:nvPr/>
        </p:nvSpPr>
        <p:spPr>
          <a:xfrm>
            <a:off x="381000" y="4521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20" name="TextBox 2035354419"/>
          <p:cNvSpPr txBox="1"/>
          <p:nvPr/>
        </p:nvSpPr>
        <p:spPr>
          <a:xfrm>
            <a:off x="381000" y="40386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Виджеты oCRM (КОДиМ 2) и дэш в SS (КОДиМ 1)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PREMIUM-5573,5574,5573,5567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+54 млн руб. за 12 месяцев</a:t>
            </a:r>
          </a:p>
        </p:txBody>
      </p:sp>
      <p:sp>
        <p:nvSpPr>
          <p:cNvPr id="2035354421" name="TextBox 2035354420"/>
          <p:cNvSpPr txBox="1"/>
          <p:nvPr/>
        </p:nvSpPr>
        <p:spPr>
          <a:xfrm>
            <a:off x="2667000" y="40386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 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325чд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410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22" name="TextBox 2035354421"/>
          <p:cNvSpPr txBox="1"/>
          <p:nvPr/>
        </p:nvSpPr>
        <p:spPr>
          <a:xfrm>
            <a:off x="8434456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23" name="TextBox 2035354422"/>
          <p:cNvSpPr txBox="1"/>
          <p:nvPr/>
        </p:nvSpPr>
        <p:spPr>
          <a:xfrm>
            <a:off x="8434456" y="4025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410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24" name="TextBox 2035354423"/>
          <p:cNvSpPr txBox="1"/>
          <p:nvPr/>
        </p:nvSpPr>
        <p:spPr>
          <a:xfrm>
            <a:off x="8434456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25" name="TextBox 2035354424"/>
          <p:cNvSpPr txBox="1"/>
          <p:nvPr/>
        </p:nvSpPr>
        <p:spPr>
          <a:xfrm>
            <a:off x="8434456" y="4025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41021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6" name="TextBox 2035354425"/>
          <p:cNvSpPr txBox="1"/>
          <p:nvPr/>
        </p:nvSpPr>
        <p:spPr>
          <a:xfrm>
            <a:off x="8434456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27" name="TextBox 2035354426"/>
          <p:cNvSpPr txBox="1"/>
          <p:nvPr/>
        </p:nvSpPr>
        <p:spPr>
          <a:xfrm>
            <a:off x="8434456" y="4025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428" name="Oval 2035354427"/>
          <p:cNvSpPr/>
          <p:nvPr/>
        </p:nvSpPr>
        <p:spPr>
          <a:xfrm>
            <a:off x="4512365" y="4686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29" name="Straight Connector 2035354428"/>
          <p:cNvSpPr/>
          <p:nvPr/>
        </p:nvSpPr>
        <p:spPr>
          <a:xfrm>
            <a:off x="4664765" y="4762500"/>
            <a:ext cx="3054626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0" name="Straight Connector 2035354429"/>
          <p:cNvSpPr/>
          <p:nvPr/>
        </p:nvSpPr>
        <p:spPr>
          <a:xfrm>
            <a:off x="7719391" y="4762500"/>
            <a:ext cx="-4671391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1" name="Straight Connector 2035354430"/>
          <p:cNvSpPr/>
          <p:nvPr/>
        </p:nvSpPr>
        <p:spPr>
          <a:xfrm>
            <a:off x="381000" y="5003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2" name="TextBox 2035354431"/>
          <p:cNvSpPr txBox="1"/>
          <p:nvPr/>
        </p:nvSpPr>
        <p:spPr>
          <a:xfrm>
            <a:off x="381000" y="45212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Масштабирование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Обязательные задачи (Сфера, Миграция T1, DR учения) - Переход на О мегу (PREMIUM-5503) - Стриминг данных по активностям и задачам (обновление) - Переход на целевую телефонию Naumen - Мультиинстанс и др. арх задачи(PREMIUM-5476)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33" name="TextBox 2035354432"/>
          <p:cNvSpPr txBox="1"/>
          <p:nvPr/>
        </p:nvSpPr>
        <p:spPr>
          <a:xfrm>
            <a:off x="2667000" y="45212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 76чд 42чд 15чд 28чд 146чд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4584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34" name="TextBox 2035354433"/>
          <p:cNvSpPr txBox="1"/>
          <p:nvPr/>
        </p:nvSpPr>
        <p:spPr>
          <a:xfrm>
            <a:off x="8434456" y="4800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35" name="TextBox 2035354434"/>
          <p:cNvSpPr txBox="1"/>
          <p:nvPr/>
        </p:nvSpPr>
        <p:spPr>
          <a:xfrm>
            <a:off x="8434456" y="4508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4584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36" name="TextBox 2035354435"/>
          <p:cNvSpPr txBox="1"/>
          <p:nvPr/>
        </p:nvSpPr>
        <p:spPr>
          <a:xfrm>
            <a:off x="8434456" y="4800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37" name="TextBox 2035354436"/>
          <p:cNvSpPr txBox="1"/>
          <p:nvPr/>
        </p:nvSpPr>
        <p:spPr>
          <a:xfrm>
            <a:off x="8434456" y="4508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4584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38" name="TextBox 2035354437"/>
          <p:cNvSpPr txBox="1"/>
          <p:nvPr/>
        </p:nvSpPr>
        <p:spPr>
          <a:xfrm>
            <a:off x="8434456" y="4800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39" name="TextBox 2035354438"/>
          <p:cNvSpPr txBox="1"/>
          <p:nvPr/>
        </p:nvSpPr>
        <p:spPr>
          <a:xfrm>
            <a:off x="8434456" y="4508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4584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0" name="TextBox 2035354439"/>
          <p:cNvSpPr txBox="1"/>
          <p:nvPr/>
        </p:nvSpPr>
        <p:spPr>
          <a:xfrm>
            <a:off x="8434456" y="4800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41" name="TextBox 2035354440"/>
          <p:cNvSpPr txBox="1"/>
          <p:nvPr/>
        </p:nvSpPr>
        <p:spPr>
          <a:xfrm>
            <a:off x="8434456" y="4508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442" name="Oval 2035354441"/>
          <p:cNvSpPr/>
          <p:nvPr/>
        </p:nvSpPr>
        <p:spPr>
          <a:xfrm>
            <a:off x="4386942" y="51689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3" name="Straight Connector 2035354442"/>
          <p:cNvSpPr/>
          <p:nvPr/>
        </p:nvSpPr>
        <p:spPr>
          <a:xfrm>
            <a:off x="4539342" y="5245100"/>
            <a:ext cx="3180048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4" name="Straight Connector 2035354443"/>
          <p:cNvSpPr/>
          <p:nvPr/>
        </p:nvSpPr>
        <p:spPr>
          <a:xfrm>
            <a:off x="7719391" y="5245100"/>
            <a:ext cx="17145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5" name="Straight Connector 2035354444"/>
          <p:cNvSpPr/>
          <p:nvPr/>
        </p:nvSpPr>
        <p:spPr>
          <a:xfrm>
            <a:off x="381000" y="5486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6" name="TextBox 2035354445"/>
          <p:cNvSpPr txBox="1"/>
          <p:nvPr/>
        </p:nvSpPr>
        <p:spPr>
          <a:xfrm>
            <a:off x="381000" y="50038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UI/UX и новые возможности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Доработки СВО 3 очередь(PREMIUM-5493) Отображение автора задачи КЦ/СВО. (PREMIUM-5493) Встройка бизнес вики(PREMIUM-5496) E2E роботизированное открытие вклада (PREMIUM-5061) Сервис история изменений (PREMIUM-5497)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47" name="TextBox 2035354446"/>
          <p:cNvSpPr txBox="1"/>
          <p:nvPr/>
        </p:nvSpPr>
        <p:spPr>
          <a:xfrm>
            <a:off x="2667000" y="50038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92чд 19чд 20чд 75чд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5067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48" name="TextBox 2035354447"/>
          <p:cNvSpPr txBox="1"/>
          <p:nvPr/>
        </p:nvSpPr>
        <p:spPr>
          <a:xfrm>
            <a:off x="8434456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49" name="TextBox 2035354448"/>
          <p:cNvSpPr txBox="1"/>
          <p:nvPr/>
        </p:nvSpPr>
        <p:spPr>
          <a:xfrm>
            <a:off x="8434456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5067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50" name="TextBox 2035354449"/>
          <p:cNvSpPr txBox="1"/>
          <p:nvPr/>
        </p:nvSpPr>
        <p:spPr>
          <a:xfrm>
            <a:off x="8434456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51" name="TextBox 2035354450"/>
          <p:cNvSpPr txBox="1"/>
          <p:nvPr/>
        </p:nvSpPr>
        <p:spPr>
          <a:xfrm>
            <a:off x="8434456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cxnSp>
        <p:nvCxnSpPr>
          <p:cNvPr id="2035354452" name="Connector 2035354451"/>
          <p:cNvCxnSpPr/>
          <p:nvPr/>
        </p:nvCxnSpPr>
        <p:spPr>
          <a:xfrm>
            <a:off x="8612256" y="5207000"/>
            <a:ext cx="0" cy="0"/>
          </a:xfrm>
          <a:prstGeom prst="line">
            <a:avLst/>
          </a:prstGeom>
          <a:ln w="25400">
            <a:solidFill>
              <a:srgbClr val="4EC995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453" name="Rounded Rectangle 2035354452"/>
          <p:cNvSpPr/>
          <p:nvPr/>
        </p:nvSpPr>
        <p:spPr>
          <a:xfrm>
            <a:off x="10908195" y="5372100"/>
            <a:ext cx="1524000" cy="127000"/>
          </a:xfrm>
          <a:prstGeom prst="roundRect">
            <a:avLst/>
          </a:prstGeom>
          <a:noFill/>
          <a:ln w="12700">
            <a:solidFill>
              <a:srgbClr val="F0A0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8612256" y="50673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54" name="TextBox 2035354453"/>
          <p:cNvSpPr txBox="1"/>
          <p:nvPr/>
        </p:nvSpPr>
        <p:spPr>
          <a:xfrm>
            <a:off x="8434456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55" name="TextBox 2035354454"/>
          <p:cNvSpPr txBox="1"/>
          <p:nvPr/>
        </p:nvSpPr>
        <p:spPr>
          <a:xfrm>
            <a:off x="8434456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5067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56" name="TextBox 2035354455"/>
          <p:cNvSpPr txBox="1"/>
          <p:nvPr/>
        </p:nvSpPr>
        <p:spPr>
          <a:xfrm>
            <a:off x="8434456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57" name="TextBox 2035354456"/>
          <p:cNvSpPr txBox="1"/>
          <p:nvPr/>
        </p:nvSpPr>
        <p:spPr>
          <a:xfrm>
            <a:off x="8434456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5067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58" name="TextBox 2035354457"/>
          <p:cNvSpPr txBox="1"/>
          <p:nvPr/>
        </p:nvSpPr>
        <p:spPr>
          <a:xfrm>
            <a:off x="8434456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59" name="TextBox 2035354458"/>
          <p:cNvSpPr txBox="1"/>
          <p:nvPr/>
        </p:nvSpPr>
        <p:spPr>
          <a:xfrm>
            <a:off x="8434456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cxnSp>
        <p:nvCxnSpPr>
          <p:cNvPr id="2035354460" name="Connector 2035354459"/>
          <p:cNvCxnSpPr/>
          <p:nvPr/>
        </p:nvCxnSpPr>
        <p:spPr>
          <a:xfrm>
            <a:off x="8612256" y="5207000"/>
            <a:ext cx="0" cy="0"/>
          </a:xfrm>
          <a:prstGeom prst="line">
            <a:avLst/>
          </a:prstGeom>
          <a:ln w="25400">
            <a:solidFill>
              <a:srgbClr val="4EC995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461" name="Rounded Rectangle 2035354460"/>
          <p:cNvSpPr/>
          <p:nvPr/>
        </p:nvSpPr>
        <p:spPr>
          <a:xfrm>
            <a:off x="10908195" y="5372100"/>
            <a:ext cx="1524000" cy="127000"/>
          </a:xfrm>
          <a:prstGeom prst="roundRect">
            <a:avLst/>
          </a:prstGeom>
          <a:noFill/>
          <a:ln w="12700">
            <a:solidFill>
              <a:srgbClr val="F0A0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5067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2" name="TextBox 2035354461"/>
          <p:cNvSpPr txBox="1"/>
          <p:nvPr/>
        </p:nvSpPr>
        <p:spPr>
          <a:xfrm>
            <a:off x="8434456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63" name="TextBox 2035354462"/>
          <p:cNvSpPr txBox="1"/>
          <p:nvPr/>
        </p:nvSpPr>
        <p:spPr>
          <a:xfrm>
            <a:off x="8434456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612256" y="50673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4" name="TextBox 2035354463"/>
          <p:cNvSpPr txBox="1"/>
          <p:nvPr/>
        </p:nvSpPr>
        <p:spPr>
          <a:xfrm>
            <a:off x="8434456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65" name="TextBox 2035354464"/>
          <p:cNvSpPr txBox="1"/>
          <p:nvPr/>
        </p:nvSpPr>
        <p:spPr>
          <a:xfrm>
            <a:off x="8434456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5067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6" name="TextBox 2035354465"/>
          <p:cNvSpPr txBox="1"/>
          <p:nvPr/>
        </p:nvSpPr>
        <p:spPr>
          <a:xfrm>
            <a:off x="8434456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67" name="TextBox 2035354466"/>
          <p:cNvSpPr txBox="1"/>
          <p:nvPr/>
        </p:nvSpPr>
        <p:spPr>
          <a:xfrm>
            <a:off x="8434456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612256" y="50673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8" name="TextBox 2035354467"/>
          <p:cNvSpPr txBox="1"/>
          <p:nvPr/>
        </p:nvSpPr>
        <p:spPr>
          <a:xfrm>
            <a:off x="8434456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69" name="TextBox 2035354468"/>
          <p:cNvSpPr txBox="1"/>
          <p:nvPr/>
        </p:nvSpPr>
        <p:spPr>
          <a:xfrm>
            <a:off x="8434456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5067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0" name="TextBox 2035354469"/>
          <p:cNvSpPr txBox="1"/>
          <p:nvPr/>
        </p:nvSpPr>
        <p:spPr>
          <a:xfrm>
            <a:off x="8434456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71" name="TextBox 2035354470"/>
          <p:cNvSpPr txBox="1"/>
          <p:nvPr/>
        </p:nvSpPr>
        <p:spPr>
          <a:xfrm>
            <a:off x="8434456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612256" y="50673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2" name="TextBox 2035354471"/>
          <p:cNvSpPr txBox="1"/>
          <p:nvPr/>
        </p:nvSpPr>
        <p:spPr>
          <a:xfrm>
            <a:off x="8434456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73" name="TextBox 2035354472"/>
          <p:cNvSpPr txBox="1"/>
          <p:nvPr/>
        </p:nvSpPr>
        <p:spPr>
          <a:xfrm>
            <a:off x="8434456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5067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4" name="TextBox 2035354473"/>
          <p:cNvSpPr txBox="1"/>
          <p:nvPr/>
        </p:nvSpPr>
        <p:spPr>
          <a:xfrm>
            <a:off x="8434456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75" name="TextBox 2035354474"/>
          <p:cNvSpPr txBox="1"/>
          <p:nvPr/>
        </p:nvSpPr>
        <p:spPr>
          <a:xfrm>
            <a:off x="8434456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612256" y="50673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6" name="TextBox 2035354475"/>
          <p:cNvSpPr txBox="1"/>
          <p:nvPr/>
        </p:nvSpPr>
        <p:spPr>
          <a:xfrm>
            <a:off x="8434456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77" name="TextBox 2035354476"/>
          <p:cNvSpPr txBox="1"/>
          <p:nvPr/>
        </p:nvSpPr>
        <p:spPr>
          <a:xfrm>
            <a:off x="8434456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5067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8" name="TextBox 2035354477"/>
          <p:cNvSpPr txBox="1"/>
          <p:nvPr/>
        </p:nvSpPr>
        <p:spPr>
          <a:xfrm>
            <a:off x="8434456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79" name="TextBox 2035354478"/>
          <p:cNvSpPr txBox="1"/>
          <p:nvPr/>
        </p:nvSpPr>
        <p:spPr>
          <a:xfrm>
            <a:off x="8434456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5067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80" name="TextBox 2035354479"/>
          <p:cNvSpPr txBox="1"/>
          <p:nvPr/>
        </p:nvSpPr>
        <p:spPr>
          <a:xfrm>
            <a:off x="8434456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81" name="TextBox 2035354480"/>
          <p:cNvSpPr txBox="1"/>
          <p:nvPr/>
        </p:nvSpPr>
        <p:spPr>
          <a:xfrm>
            <a:off x="8434456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482" name="Oval 2035354481"/>
          <p:cNvSpPr/>
          <p:nvPr/>
        </p:nvSpPr>
        <p:spPr>
          <a:xfrm>
            <a:off x="4412063" y="56515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83" name="Straight Connector 2035354482"/>
          <p:cNvSpPr/>
          <p:nvPr/>
        </p:nvSpPr>
        <p:spPr>
          <a:xfrm>
            <a:off x="4564463" y="5727700"/>
            <a:ext cx="2633123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84" name="Straight Connector 2035354483"/>
          <p:cNvSpPr/>
          <p:nvPr/>
        </p:nvSpPr>
        <p:spPr>
          <a:xfrm>
            <a:off x="381000" y="5969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85" name="TextBox 2035354484"/>
          <p:cNvSpPr txBox="1"/>
          <p:nvPr/>
        </p:nvSpPr>
        <p:spPr>
          <a:xfrm>
            <a:off x="381000" y="54864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Вовлеченность и эффективность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Виджет «Топ 10 сделок» (PREMIUM-5496) - Сервис приоритезации задач (PREMIUM-5499) - Ролевая модель для виджетов (PREMIUM-5498)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86" name="TextBox 2035354485"/>
          <p:cNvSpPr txBox="1"/>
          <p:nvPr/>
        </p:nvSpPr>
        <p:spPr>
          <a:xfrm>
            <a:off x="2667000" y="54864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46чд 151чд 30чд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5549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87" name="TextBox 2035354486"/>
          <p:cNvSpPr txBox="1"/>
          <p:nvPr/>
        </p:nvSpPr>
        <p:spPr>
          <a:xfrm>
            <a:off x="8434456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88" name="TextBox 2035354487"/>
          <p:cNvSpPr txBox="1"/>
          <p:nvPr/>
        </p:nvSpPr>
        <p:spPr>
          <a:xfrm>
            <a:off x="8434456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8612256" y="55499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489" name="TextBox 2035354488"/>
          <p:cNvSpPr txBox="1"/>
          <p:nvPr/>
        </p:nvSpPr>
        <p:spPr>
          <a:xfrm>
            <a:off x="8434456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90" name="TextBox 2035354489"/>
          <p:cNvSpPr txBox="1"/>
          <p:nvPr/>
        </p:nvSpPr>
        <p:spPr>
          <a:xfrm>
            <a:off x="8434456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554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91" name="TextBox 2035354490"/>
          <p:cNvSpPr txBox="1"/>
          <p:nvPr/>
        </p:nvSpPr>
        <p:spPr>
          <a:xfrm>
            <a:off x="8434456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92" name="TextBox 2035354491"/>
          <p:cNvSpPr txBox="1"/>
          <p:nvPr/>
        </p:nvSpPr>
        <p:spPr>
          <a:xfrm>
            <a:off x="8434456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612256" y="55499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93" name="TextBox 2035354492"/>
          <p:cNvSpPr txBox="1"/>
          <p:nvPr/>
        </p:nvSpPr>
        <p:spPr>
          <a:xfrm>
            <a:off x="8434456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94" name="TextBox 2035354493"/>
          <p:cNvSpPr txBox="1"/>
          <p:nvPr/>
        </p:nvSpPr>
        <p:spPr>
          <a:xfrm>
            <a:off x="8434456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612256" y="55499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95" name="TextBox 2035354494"/>
          <p:cNvSpPr txBox="1"/>
          <p:nvPr/>
        </p:nvSpPr>
        <p:spPr>
          <a:xfrm>
            <a:off x="8434456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96" name="TextBox 2035354495"/>
          <p:cNvSpPr txBox="1"/>
          <p:nvPr/>
        </p:nvSpPr>
        <p:spPr>
          <a:xfrm>
            <a:off x="8434456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554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97" name="TextBox 2035354496"/>
          <p:cNvSpPr txBox="1"/>
          <p:nvPr/>
        </p:nvSpPr>
        <p:spPr>
          <a:xfrm>
            <a:off x="8434456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98" name="TextBox 2035354497"/>
          <p:cNvSpPr txBox="1"/>
          <p:nvPr/>
        </p:nvSpPr>
        <p:spPr>
          <a:xfrm>
            <a:off x="8434456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554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99" name="TextBox 2035354498"/>
          <p:cNvSpPr txBox="1"/>
          <p:nvPr/>
        </p:nvSpPr>
        <p:spPr>
          <a:xfrm>
            <a:off x="8434456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00" name="TextBox 2035354499"/>
          <p:cNvSpPr txBox="1"/>
          <p:nvPr/>
        </p:nvSpPr>
        <p:spPr>
          <a:xfrm>
            <a:off x="8434456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612256" y="55499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01" name="TextBox 2035354500"/>
          <p:cNvSpPr txBox="1"/>
          <p:nvPr/>
        </p:nvSpPr>
        <p:spPr>
          <a:xfrm>
            <a:off x="8434456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02" name="TextBox 2035354501"/>
          <p:cNvSpPr txBox="1"/>
          <p:nvPr/>
        </p:nvSpPr>
        <p:spPr>
          <a:xfrm>
            <a:off x="8434456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612256" y="55499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03" name="TextBox 2035354502"/>
          <p:cNvSpPr txBox="1"/>
          <p:nvPr/>
        </p:nvSpPr>
        <p:spPr>
          <a:xfrm>
            <a:off x="8434456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04" name="TextBox 2035354503"/>
          <p:cNvSpPr txBox="1"/>
          <p:nvPr/>
        </p:nvSpPr>
        <p:spPr>
          <a:xfrm>
            <a:off x="8434456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554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05" name="TextBox 2035354504"/>
          <p:cNvSpPr txBox="1"/>
          <p:nvPr/>
        </p:nvSpPr>
        <p:spPr>
          <a:xfrm>
            <a:off x="8434456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06" name="TextBox 2035354505"/>
          <p:cNvSpPr txBox="1"/>
          <p:nvPr/>
        </p:nvSpPr>
        <p:spPr>
          <a:xfrm>
            <a:off x="8434456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554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07" name="TextBox 2035354506"/>
          <p:cNvSpPr txBox="1"/>
          <p:nvPr/>
        </p:nvSpPr>
        <p:spPr>
          <a:xfrm>
            <a:off x="8434456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08" name="TextBox 2035354507"/>
          <p:cNvSpPr txBox="1"/>
          <p:nvPr/>
        </p:nvSpPr>
        <p:spPr>
          <a:xfrm>
            <a:off x="8434456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612256" y="55499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09" name="TextBox 2035354508"/>
          <p:cNvSpPr txBox="1"/>
          <p:nvPr/>
        </p:nvSpPr>
        <p:spPr>
          <a:xfrm>
            <a:off x="8434456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10" name="TextBox 2035354509"/>
          <p:cNvSpPr txBox="1"/>
          <p:nvPr/>
        </p:nvSpPr>
        <p:spPr>
          <a:xfrm>
            <a:off x="8434456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554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11" name="TextBox 2035354510"/>
          <p:cNvSpPr txBox="1"/>
          <p:nvPr/>
        </p:nvSpPr>
        <p:spPr>
          <a:xfrm>
            <a:off x="8434456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12" name="TextBox 2035354511"/>
          <p:cNvSpPr txBox="1"/>
          <p:nvPr/>
        </p:nvSpPr>
        <p:spPr>
          <a:xfrm>
            <a:off x="8434456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554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13" name="TextBox 2035354512"/>
          <p:cNvSpPr txBox="1"/>
          <p:nvPr/>
        </p:nvSpPr>
        <p:spPr>
          <a:xfrm>
            <a:off x="8434456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14" name="TextBox 2035354513"/>
          <p:cNvSpPr txBox="1"/>
          <p:nvPr/>
        </p:nvSpPr>
        <p:spPr>
          <a:xfrm>
            <a:off x="8434456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515" name="Oval 2035354514"/>
          <p:cNvSpPr/>
          <p:nvPr/>
        </p:nvSpPr>
        <p:spPr>
          <a:xfrm>
            <a:off x="4412063" y="61341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516" name="Straight Connector 2035354515"/>
          <p:cNvSpPr/>
          <p:nvPr/>
        </p:nvSpPr>
        <p:spPr>
          <a:xfrm>
            <a:off x="4564463" y="6210300"/>
            <a:ext cx="3154927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517" name="Straight Connector 2035354516"/>
          <p:cNvSpPr/>
          <p:nvPr/>
        </p:nvSpPr>
        <p:spPr>
          <a:xfrm>
            <a:off x="7719391" y="6210300"/>
            <a:ext cx="44726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518" name="Straight Connector 2035354517"/>
          <p:cNvSpPr/>
          <p:nvPr/>
        </p:nvSpPr>
        <p:spPr>
          <a:xfrm>
            <a:off x="381000" y="6451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519" name="TextBox 2035354518"/>
          <p:cNvSpPr txBox="1"/>
          <p:nvPr/>
        </p:nvSpPr>
        <p:spPr>
          <a:xfrm>
            <a:off x="381000" y="59690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Новые процессы, источники, триггеры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Автозакрытие задач - тираж (PREMIUM-4760) - Дорботки пайпа (PREMIUM-5500) - Встройка реестра задач в карточку СК (PREMIUM-5501) - Новые источники: Лиды ПИУ, События(ПФМ, блокировки, смерть), триггеры БФКО, задачи СОФК (PREMIUM-5068) - Задачи из ВТБО (PREMIUM-5476) - Сервис опросов - CSI (PREMIUM-5495) - Маркетинговые кампании (Аналитика) (PREMIUM-5062) - Отправка отчетов на сотрудников в почте (PREMIUM-5503)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520" name="TextBox 2035354519"/>
          <p:cNvSpPr txBox="1"/>
          <p:nvPr/>
        </p:nvSpPr>
        <p:spPr>
          <a:xfrm>
            <a:off x="2667000" y="59690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66чд 4чд 44чд  14чд 18чд 48чд 38чд 45чд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6032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521" name="TextBox 2035354520"/>
          <p:cNvSpPr txBox="1"/>
          <p:nvPr/>
        </p:nvSpPr>
        <p:spPr>
          <a:xfrm>
            <a:off x="8434456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22" name="TextBox 2035354521"/>
          <p:cNvSpPr txBox="1"/>
          <p:nvPr/>
        </p:nvSpPr>
        <p:spPr>
          <a:xfrm>
            <a:off x="8434456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612256" y="6032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523" name="TextBox 2035354522"/>
          <p:cNvSpPr txBox="1"/>
          <p:nvPr/>
        </p:nvSpPr>
        <p:spPr>
          <a:xfrm>
            <a:off x="8434456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24" name="TextBox 2035354523"/>
          <p:cNvSpPr txBox="1"/>
          <p:nvPr/>
        </p:nvSpPr>
        <p:spPr>
          <a:xfrm>
            <a:off x="8434456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8612256" y="60325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525" name="TextBox 2035354524"/>
          <p:cNvSpPr txBox="1"/>
          <p:nvPr/>
        </p:nvSpPr>
        <p:spPr>
          <a:xfrm>
            <a:off x="8434456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26" name="TextBox 2035354525"/>
          <p:cNvSpPr txBox="1"/>
          <p:nvPr/>
        </p:nvSpPr>
        <p:spPr>
          <a:xfrm>
            <a:off x="8434456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612256" y="603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27" name="TextBox 2035354526"/>
          <p:cNvSpPr txBox="1"/>
          <p:nvPr/>
        </p:nvSpPr>
        <p:spPr>
          <a:xfrm>
            <a:off x="8434456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28" name="TextBox 2035354527"/>
          <p:cNvSpPr txBox="1"/>
          <p:nvPr/>
        </p:nvSpPr>
        <p:spPr>
          <a:xfrm>
            <a:off x="8434456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612256" y="603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29" name="TextBox 2035354528"/>
          <p:cNvSpPr txBox="1"/>
          <p:nvPr/>
        </p:nvSpPr>
        <p:spPr>
          <a:xfrm>
            <a:off x="8434456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30" name="TextBox 2035354529"/>
          <p:cNvSpPr txBox="1"/>
          <p:nvPr/>
        </p:nvSpPr>
        <p:spPr>
          <a:xfrm>
            <a:off x="8434456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31" name="TextBox 2035354530"/>
          <p:cNvSpPr txBox="1"/>
          <p:nvPr/>
        </p:nvSpPr>
        <p:spPr>
          <a:xfrm>
            <a:off x="8434456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32" name="TextBox 2035354531"/>
          <p:cNvSpPr txBox="1"/>
          <p:nvPr/>
        </p:nvSpPr>
        <p:spPr>
          <a:xfrm>
            <a:off x="8434456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33" name="TextBox 2035354532"/>
          <p:cNvSpPr txBox="1"/>
          <p:nvPr/>
        </p:nvSpPr>
        <p:spPr>
          <a:xfrm>
            <a:off x="8434456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34" name="TextBox 2035354533"/>
          <p:cNvSpPr txBox="1"/>
          <p:nvPr/>
        </p:nvSpPr>
        <p:spPr>
          <a:xfrm>
            <a:off x="8434456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612256" y="603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35" name="TextBox 2035354534"/>
          <p:cNvSpPr txBox="1"/>
          <p:nvPr/>
        </p:nvSpPr>
        <p:spPr>
          <a:xfrm>
            <a:off x="8434456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36" name="TextBox 2035354535"/>
          <p:cNvSpPr txBox="1"/>
          <p:nvPr/>
        </p:nvSpPr>
        <p:spPr>
          <a:xfrm>
            <a:off x="8434456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612256" y="603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37" name="TextBox 2035354536"/>
          <p:cNvSpPr txBox="1"/>
          <p:nvPr/>
        </p:nvSpPr>
        <p:spPr>
          <a:xfrm>
            <a:off x="8434456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38" name="TextBox 2035354537"/>
          <p:cNvSpPr txBox="1"/>
          <p:nvPr/>
        </p:nvSpPr>
        <p:spPr>
          <a:xfrm>
            <a:off x="8434456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39" name="TextBox 2035354538"/>
          <p:cNvSpPr txBox="1"/>
          <p:nvPr/>
        </p:nvSpPr>
        <p:spPr>
          <a:xfrm>
            <a:off x="8434456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40" name="TextBox 2035354539"/>
          <p:cNvSpPr txBox="1"/>
          <p:nvPr/>
        </p:nvSpPr>
        <p:spPr>
          <a:xfrm>
            <a:off x="8434456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41" name="TextBox 2035354540"/>
          <p:cNvSpPr txBox="1"/>
          <p:nvPr/>
        </p:nvSpPr>
        <p:spPr>
          <a:xfrm>
            <a:off x="8434456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42" name="TextBox 2035354541"/>
          <p:cNvSpPr txBox="1"/>
          <p:nvPr/>
        </p:nvSpPr>
        <p:spPr>
          <a:xfrm>
            <a:off x="8434456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43" name="TextBox 2035354542"/>
          <p:cNvSpPr txBox="1"/>
          <p:nvPr/>
        </p:nvSpPr>
        <p:spPr>
          <a:xfrm>
            <a:off x="8434456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44" name="TextBox 2035354543"/>
          <p:cNvSpPr txBox="1"/>
          <p:nvPr/>
        </p:nvSpPr>
        <p:spPr>
          <a:xfrm>
            <a:off x="8434456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612256" y="603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45" name="TextBox 2035354544"/>
          <p:cNvSpPr txBox="1"/>
          <p:nvPr/>
        </p:nvSpPr>
        <p:spPr>
          <a:xfrm>
            <a:off x="8434456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46" name="TextBox 2035354545"/>
          <p:cNvSpPr txBox="1"/>
          <p:nvPr/>
        </p:nvSpPr>
        <p:spPr>
          <a:xfrm>
            <a:off x="8434456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12256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47" name="TextBox 2035354546"/>
          <p:cNvSpPr txBox="1"/>
          <p:nvPr/>
        </p:nvSpPr>
        <p:spPr>
          <a:xfrm>
            <a:off x="8434456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48" name="TextBox 2035354547"/>
          <p:cNvSpPr txBox="1"/>
          <p:nvPr/>
        </p:nvSpPr>
        <p:spPr>
          <a:xfrm>
            <a:off x="8434456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