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762000"/>
            <a:ext cx="12192000" cy="381000"/>
          </a:xfrm>
          <a:prstGeom prst="rect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Straight Connector 2"/>
          <p:cNvSpPr/>
          <p:nvPr/>
        </p:nvSpPr>
        <p:spPr>
          <a:xfrm>
            <a:off x="1905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Straight Connector 3"/>
          <p:cNvSpPr/>
          <p:nvPr/>
        </p:nvSpPr>
        <p:spPr>
          <a:xfrm>
            <a:off x="381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Straight Connector 4"/>
          <p:cNvSpPr/>
          <p:nvPr/>
        </p:nvSpPr>
        <p:spPr>
          <a:xfrm>
            <a:off x="3048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Straight Connector 5"/>
          <p:cNvSpPr/>
          <p:nvPr/>
        </p:nvSpPr>
        <p:spPr>
          <a:xfrm>
            <a:off x="3810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Straight Connector 6"/>
          <p:cNvSpPr/>
          <p:nvPr/>
        </p:nvSpPr>
        <p:spPr>
          <a:xfrm>
            <a:off x="4572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Straight Connector 7"/>
          <p:cNvSpPr/>
          <p:nvPr/>
        </p:nvSpPr>
        <p:spPr>
          <a:xfrm>
            <a:off x="11430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Straight Connector 8"/>
          <p:cNvSpPr/>
          <p:nvPr/>
        </p:nvSpPr>
        <p:spPr>
          <a:xfrm>
            <a:off x="4572000" y="952500"/>
            <a:ext cx="6858000" cy="127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Straight Connector 9"/>
          <p:cNvSpPr/>
          <p:nvPr/>
        </p:nvSpPr>
        <p:spPr>
          <a:xfrm>
            <a:off x="6882847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Straight Connector 10"/>
          <p:cNvSpPr/>
          <p:nvPr/>
        </p:nvSpPr>
        <p:spPr>
          <a:xfrm>
            <a:off x="9193695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vtb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0" y="127000"/>
            <a:ext cx="800100" cy="330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4000" y="0"/>
            <a:ext cx="11938000" cy="508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2000" b="1">
                <a:solidFill>
                  <a:srgbClr val="0A2896"/>
                </a:solidFill>
                <a:latin typeface="Arial"/>
              </a:defRPr>
            </a:pPr>
            <a:r>
              <a:t>Кластер «Управление Продажами», 3 суперспринт 2024 года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762000"/>
            <a:ext cx="2667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Задача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0700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1Q 2024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1073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2Q 2024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59243" y="762000"/>
            <a:ext cx="6858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3Q 2024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50982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4Q 2024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0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июль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82847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август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93695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сентябрь</a:t>
            </a:r>
          </a:p>
        </p:txBody>
      </p:sp>
      <p:sp>
        <p:nvSpPr>
          <p:cNvPr id="24" name="Straight Connector 23"/>
          <p:cNvSpPr/>
          <p:nvPr/>
        </p:nvSpPr>
        <p:spPr>
          <a:xfrm>
            <a:off x="6957391" y="1143000"/>
            <a:ext cx="12700" cy="5207000"/>
          </a:xfrm>
          <a:prstGeom prst="lineInv">
            <a:avLst/>
          </a:prstGeom>
          <a:solidFill>
            <a:srgbClr val="FF2828"/>
          </a:solidFill>
          <a:ln w="25400">
            <a:solidFill>
              <a:srgbClr val="FF2828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Isosceles Triangle 24"/>
          <p:cNvSpPr/>
          <p:nvPr/>
        </p:nvSpPr>
        <p:spPr>
          <a:xfrm>
            <a:off x="6923101" y="6350000"/>
            <a:ext cx="68580" cy="101600"/>
          </a:xfrm>
          <a:prstGeom prst="triangle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6703391" y="6477000"/>
            <a:ext cx="508000" cy="254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900" b="1">
                <a:solidFill>
                  <a:srgbClr val="FF2828"/>
                </a:solidFill>
                <a:latin typeface="Arial"/>
              </a:defRPr>
            </a:pPr>
            <a:r>
              <a:t>01.08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0" y="66040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17295976" name="TextBox 617295975"/>
          <p:cNvSpPr txBox="1"/>
          <p:nvPr/>
        </p:nvSpPr>
        <p:spPr>
          <a:xfrm>
            <a:off x="19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ИФТ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508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69" name="TextBox 2035354268"/>
          <p:cNvSpPr txBox="1"/>
          <p:nvPr/>
        </p:nvSpPr>
        <p:spPr>
          <a:xfrm>
            <a:off x="698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НТ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1016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0" name="TextBox 2035354269"/>
          <p:cNvSpPr txBox="1"/>
          <p:nvPr/>
        </p:nvSpPr>
        <p:spPr>
          <a:xfrm>
            <a:off x="1206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ПСИ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524000" y="66040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1" name="TextBox 2035354270"/>
          <p:cNvSpPr txBox="1"/>
          <p:nvPr/>
        </p:nvSpPr>
        <p:spPr>
          <a:xfrm>
            <a:off x="1714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Прод</a:t>
            </a: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2032000" y="66040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2" name="TextBox 2035354271"/>
          <p:cNvSpPr txBox="1"/>
          <p:nvPr/>
        </p:nvSpPr>
        <p:spPr>
          <a:xfrm>
            <a:off x="2222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MVP</a:t>
            </a:r>
          </a:p>
        </p:txBody>
      </p:sp>
      <p:sp>
        <p:nvSpPr>
          <p:cNvPr id="1042909250" name="Рисунок 577"/>
          <p:cNvSpPr/>
          <p:nvPr/>
        </p:nvSpPr>
        <p:spPr bwMode="auto">
          <a:xfrm rot="0" flipH="0" flipV="0">
            <a:off x="2540000" y="6604000"/>
            <a:ext cx="180000" cy="180000"/>
          </a:xfrm>
          <a:custGeom>
            <a:avLst/>
            <a:gdLst>
              <a:gd name="connsiteX0" fmla="*/ 51102 w 180975"/>
              <a:gd name="connsiteY0" fmla="*/ 241237 h 285766"/>
              <a:gd name="connsiteX1" fmla="*/ 37938 w 180975"/>
              <a:gd name="connsiteY1" fmla="*/ 191193 h 285766"/>
              <a:gd name="connsiteX2" fmla="*/ 34214 w 180975"/>
              <a:gd name="connsiteY2" fmla="*/ 187516 h 285766"/>
              <a:gd name="connsiteX3" fmla="*/ 29356 w 180975"/>
              <a:gd name="connsiteY3" fmla="*/ 189478 h 285766"/>
              <a:gd name="connsiteX4" fmla="*/ 848 w 180975"/>
              <a:gd name="connsiteY4" fmla="*/ 230665 h 285766"/>
              <a:gd name="connsiteX5" fmla="*/ 0 w 180975"/>
              <a:gd name="connsiteY5" fmla="*/ 233379 h 285766"/>
              <a:gd name="connsiteX6" fmla="*/ 0 w 180975"/>
              <a:gd name="connsiteY6" fmla="*/ 281004 h 285766"/>
              <a:gd name="connsiteX7" fmla="*/ 2848 w 180975"/>
              <a:gd name="connsiteY7" fmla="*/ 285367 h 285766"/>
              <a:gd name="connsiteX8" fmla="*/ 4763 w 180975"/>
              <a:gd name="connsiteY8" fmla="*/ 285767 h 285766"/>
              <a:gd name="connsiteX9" fmla="*/ 7982 w 180975"/>
              <a:gd name="connsiteY9" fmla="*/ 284519 h 285766"/>
              <a:gd name="connsiteX10" fmla="*/ 49778 w 180975"/>
              <a:gd name="connsiteY10" fmla="*/ 246209 h 285766"/>
              <a:gd name="connsiteX11" fmla="*/ 51102 w 180975"/>
              <a:gd name="connsiteY11" fmla="*/ 241237 h 285766"/>
              <a:gd name="connsiteX12" fmla="*/ 180127 w 180975"/>
              <a:gd name="connsiteY12" fmla="*/ 230655 h 285766"/>
              <a:gd name="connsiteX13" fmla="*/ 151619 w 180975"/>
              <a:gd name="connsiteY13" fmla="*/ 189469 h 285766"/>
              <a:gd name="connsiteX14" fmla="*/ 146761 w 180975"/>
              <a:gd name="connsiteY14" fmla="*/ 187507 h 285766"/>
              <a:gd name="connsiteX15" fmla="*/ 143037 w 180975"/>
              <a:gd name="connsiteY15" fmla="*/ 191183 h 285766"/>
              <a:gd name="connsiteX16" fmla="*/ 129873 w 180975"/>
              <a:gd name="connsiteY16" fmla="*/ 241228 h 285766"/>
              <a:gd name="connsiteX17" fmla="*/ 131197 w 180975"/>
              <a:gd name="connsiteY17" fmla="*/ 246181 h 285766"/>
              <a:gd name="connsiteX18" fmla="*/ 172993 w 180975"/>
              <a:gd name="connsiteY18" fmla="*/ 284490 h 285766"/>
              <a:gd name="connsiteX19" fmla="*/ 176213 w 180975"/>
              <a:gd name="connsiteY19" fmla="*/ 285738 h 285766"/>
              <a:gd name="connsiteX20" fmla="*/ 178127 w 180975"/>
              <a:gd name="connsiteY20" fmla="*/ 285338 h 285766"/>
              <a:gd name="connsiteX21" fmla="*/ 180975 w 180975"/>
              <a:gd name="connsiteY21" fmla="*/ 280976 h 285766"/>
              <a:gd name="connsiteX22" fmla="*/ 180975 w 180975"/>
              <a:gd name="connsiteY22" fmla="*/ 233351 h 285766"/>
              <a:gd name="connsiteX23" fmla="*/ 180127 w 180975"/>
              <a:gd name="connsiteY23" fmla="*/ 230655 h 285766"/>
              <a:gd name="connsiteX24" fmla="*/ 119358 w 180975"/>
              <a:gd name="connsiteY24" fmla="*/ 242818 h 285766"/>
              <a:gd name="connsiteX25" fmla="*/ 142875 w 180975"/>
              <a:gd name="connsiteY25" fmla="*/ 111926 h 285766"/>
              <a:gd name="connsiteX26" fmla="*/ 93745 w 180975"/>
              <a:gd name="connsiteY26" fmla="*/ 1293 h 285766"/>
              <a:gd name="connsiteX27" fmla="*/ 87230 w 180975"/>
              <a:gd name="connsiteY27" fmla="*/ 1293 h 285766"/>
              <a:gd name="connsiteX28" fmla="*/ 38100 w 180975"/>
              <a:gd name="connsiteY28" fmla="*/ 111926 h 285766"/>
              <a:gd name="connsiteX29" fmla="*/ 61617 w 180975"/>
              <a:gd name="connsiteY29" fmla="*/ 242818 h 285766"/>
              <a:gd name="connsiteX30" fmla="*/ 47930 w 180975"/>
              <a:gd name="connsiteY30" fmla="*/ 279318 h 285766"/>
              <a:gd name="connsiteX31" fmla="*/ 48473 w 180975"/>
              <a:gd name="connsiteY31" fmla="*/ 283700 h 285766"/>
              <a:gd name="connsiteX32" fmla="*/ 52388 w 180975"/>
              <a:gd name="connsiteY32" fmla="*/ 285748 h 285766"/>
              <a:gd name="connsiteX33" fmla="*/ 128588 w 180975"/>
              <a:gd name="connsiteY33" fmla="*/ 285748 h 285766"/>
              <a:gd name="connsiteX34" fmla="*/ 132502 w 180975"/>
              <a:gd name="connsiteY34" fmla="*/ 283700 h 285766"/>
              <a:gd name="connsiteX35" fmla="*/ 133045 w 180975"/>
              <a:gd name="connsiteY35" fmla="*/ 279318 h 285766"/>
              <a:gd name="connsiteX36" fmla="*/ 119358 w 180975"/>
              <a:gd name="connsiteY36" fmla="*/ 242818 h 285766"/>
              <a:gd name="connsiteX37" fmla="*/ 90488 w 180975"/>
              <a:gd name="connsiteY37" fmla="*/ 114307 h 285766"/>
              <a:gd name="connsiteX38" fmla="*/ 76200 w 180975"/>
              <a:gd name="connsiteY38" fmla="*/ 100020 h 285766"/>
              <a:gd name="connsiteX39" fmla="*/ 90488 w 180975"/>
              <a:gd name="connsiteY39" fmla="*/ 85732 h 285766"/>
              <a:gd name="connsiteX40" fmla="*/ 104775 w 180975"/>
              <a:gd name="connsiteY40" fmla="*/ 100020 h 285766"/>
              <a:gd name="connsiteX41" fmla="*/ 90488 w 180975"/>
              <a:gd name="connsiteY41" fmla="*/ 114307 h 28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80975" h="285766" fill="norm" stroke="1" extrusionOk="0">
                <a:moveTo>
                  <a:pt x="51102" y="241237"/>
                </a:moveTo>
                <a:cubicBezTo>
                  <a:pt x="48273" y="232350"/>
                  <a:pt x="42805" y="214024"/>
                  <a:pt x="37938" y="191193"/>
                </a:cubicBezTo>
                <a:cubicBezTo>
                  <a:pt x="37538" y="189336"/>
                  <a:pt x="36081" y="187888"/>
                  <a:pt x="34214" y="187516"/>
                </a:cubicBezTo>
                <a:cubicBezTo>
                  <a:pt x="32280" y="187107"/>
                  <a:pt x="30442" y="187916"/>
                  <a:pt x="29356" y="189478"/>
                </a:cubicBezTo>
                <a:lnTo>
                  <a:pt x="848" y="230665"/>
                </a:lnTo>
                <a:cubicBezTo>
                  <a:pt x="295" y="231455"/>
                  <a:pt x="0" y="232408"/>
                  <a:pt x="0" y="233379"/>
                </a:cubicBezTo>
                <a:lnTo>
                  <a:pt x="0" y="281004"/>
                </a:lnTo>
                <a:cubicBezTo>
                  <a:pt x="0" y="282890"/>
                  <a:pt x="1114" y="284605"/>
                  <a:pt x="2848" y="285367"/>
                </a:cubicBezTo>
                <a:cubicBezTo>
                  <a:pt x="3448" y="285643"/>
                  <a:pt x="4105" y="285767"/>
                  <a:pt x="4763" y="285767"/>
                </a:cubicBezTo>
                <a:cubicBezTo>
                  <a:pt x="5934" y="285767"/>
                  <a:pt x="7087" y="285338"/>
                  <a:pt x="7982" y="284519"/>
                </a:cubicBezTo>
                <a:lnTo>
                  <a:pt x="49778" y="246209"/>
                </a:lnTo>
                <a:cubicBezTo>
                  <a:pt x="51149" y="244933"/>
                  <a:pt x="51664" y="243009"/>
                  <a:pt x="51102" y="241237"/>
                </a:cubicBezTo>
                <a:close/>
                <a:moveTo>
                  <a:pt x="180127" y="230655"/>
                </a:moveTo>
                <a:lnTo>
                  <a:pt x="151619" y="189469"/>
                </a:lnTo>
                <a:cubicBezTo>
                  <a:pt x="150533" y="187916"/>
                  <a:pt x="148647" y="187126"/>
                  <a:pt x="146761" y="187507"/>
                </a:cubicBezTo>
                <a:cubicBezTo>
                  <a:pt x="144904" y="187878"/>
                  <a:pt x="143437" y="189326"/>
                  <a:pt x="143037" y="191183"/>
                </a:cubicBezTo>
                <a:cubicBezTo>
                  <a:pt x="138170" y="214015"/>
                  <a:pt x="132702" y="232341"/>
                  <a:pt x="129873" y="241228"/>
                </a:cubicBezTo>
                <a:cubicBezTo>
                  <a:pt x="129311" y="242999"/>
                  <a:pt x="129826" y="244923"/>
                  <a:pt x="131197" y="246181"/>
                </a:cubicBezTo>
                <a:lnTo>
                  <a:pt x="172993" y="284490"/>
                </a:lnTo>
                <a:cubicBezTo>
                  <a:pt x="173888" y="285309"/>
                  <a:pt x="175041" y="285738"/>
                  <a:pt x="176213" y="285738"/>
                </a:cubicBezTo>
                <a:cubicBezTo>
                  <a:pt x="176860" y="285738"/>
                  <a:pt x="177517" y="285605"/>
                  <a:pt x="178127" y="285338"/>
                </a:cubicBezTo>
                <a:cubicBezTo>
                  <a:pt x="179861" y="284576"/>
                  <a:pt x="180975" y="282871"/>
                  <a:pt x="180975" y="280976"/>
                </a:cubicBezTo>
                <a:lnTo>
                  <a:pt x="180975" y="233351"/>
                </a:lnTo>
                <a:cubicBezTo>
                  <a:pt x="180975" y="232398"/>
                  <a:pt x="180680" y="231455"/>
                  <a:pt x="180127" y="230655"/>
                </a:cubicBezTo>
                <a:close/>
                <a:moveTo>
                  <a:pt x="119358" y="242818"/>
                </a:moveTo>
                <a:cubicBezTo>
                  <a:pt x="122977" y="232017"/>
                  <a:pt x="142875" y="170028"/>
                  <a:pt x="142875" y="111926"/>
                </a:cubicBezTo>
                <a:cubicBezTo>
                  <a:pt x="142875" y="48127"/>
                  <a:pt x="95755" y="3179"/>
                  <a:pt x="93745" y="1293"/>
                </a:cubicBezTo>
                <a:cubicBezTo>
                  <a:pt x="91926" y="-431"/>
                  <a:pt x="89059" y="-431"/>
                  <a:pt x="87230" y="1293"/>
                </a:cubicBezTo>
                <a:cubicBezTo>
                  <a:pt x="85230" y="3179"/>
                  <a:pt x="38100" y="48127"/>
                  <a:pt x="38100" y="111926"/>
                </a:cubicBezTo>
                <a:cubicBezTo>
                  <a:pt x="38100" y="170028"/>
                  <a:pt x="57998" y="232017"/>
                  <a:pt x="61617" y="242818"/>
                </a:cubicBezTo>
                <a:lnTo>
                  <a:pt x="47930" y="279318"/>
                </a:lnTo>
                <a:cubicBezTo>
                  <a:pt x="47377" y="280785"/>
                  <a:pt x="47587" y="282423"/>
                  <a:pt x="48473" y="283700"/>
                </a:cubicBezTo>
                <a:cubicBezTo>
                  <a:pt x="49368" y="284986"/>
                  <a:pt x="50825" y="285748"/>
                  <a:pt x="52388" y="285748"/>
                </a:cubicBezTo>
                <a:lnTo>
                  <a:pt x="128588" y="285748"/>
                </a:lnTo>
                <a:cubicBezTo>
                  <a:pt x="130150" y="285748"/>
                  <a:pt x="131607" y="284976"/>
                  <a:pt x="132502" y="283700"/>
                </a:cubicBezTo>
                <a:cubicBezTo>
                  <a:pt x="133388" y="282414"/>
                  <a:pt x="133588" y="280776"/>
                  <a:pt x="133045" y="279318"/>
                </a:cubicBezTo>
                <a:lnTo>
                  <a:pt x="119358" y="242818"/>
                </a:lnTo>
                <a:close/>
                <a:moveTo>
                  <a:pt x="90488" y="114307"/>
                </a:moveTo>
                <a:cubicBezTo>
                  <a:pt x="82610" y="114307"/>
                  <a:pt x="76200" y="107897"/>
                  <a:pt x="76200" y="100020"/>
                </a:cubicBezTo>
                <a:cubicBezTo>
                  <a:pt x="76200" y="92142"/>
                  <a:pt x="82620" y="85732"/>
                  <a:pt x="90488" y="85732"/>
                </a:cubicBezTo>
                <a:cubicBezTo>
                  <a:pt x="98365" y="85732"/>
                  <a:pt x="104775" y="92142"/>
                  <a:pt x="104775" y="100020"/>
                </a:cubicBezTo>
                <a:cubicBezTo>
                  <a:pt x="104775" y="107897"/>
                  <a:pt x="98374" y="114307"/>
                  <a:pt x="90488" y="114307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3" name="TextBox 2035354272"/>
          <p:cNvSpPr txBox="1"/>
          <p:nvPr/>
        </p:nvSpPr>
        <p:spPr>
          <a:xfrm>
            <a:off x="273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Пилот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223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4" name="TextBox 2035354273"/>
          <p:cNvSpPr txBox="1"/>
          <p:nvPr/>
        </p:nvSpPr>
        <p:spPr>
          <a:xfrm>
            <a:off x="6350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План</a:t>
            </a:r>
          </a:p>
        </p:txBody>
      </p:sp>
      <p:cxnSp>
        <p:nvCxnSpPr>
          <p:cNvPr id="2035354275" name="Connector 2035354274"/>
          <p:cNvCxnSpPr/>
          <p:nvPr/>
        </p:nvCxnSpPr>
        <p:spPr>
          <a:xfrm flipH="1">
            <a:off x="6731000" y="6667500"/>
            <a:ext cx="381000" cy="0"/>
          </a:xfrm>
          <a:prstGeom prst="line">
            <a:avLst/>
          </a:prstGeom>
          <a:ln w="25400">
            <a:solidFill>
              <a:srgbClr val="F0A028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276" name="TextBox 2035354275"/>
          <p:cNvSpPr txBox="1"/>
          <p:nvPr/>
        </p:nvSpPr>
        <p:spPr>
          <a:xfrm>
            <a:off x="71755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Перенос срока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128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7" name="TextBox 2035354276"/>
          <p:cNvSpPr txBox="1"/>
          <p:nvPr/>
        </p:nvSpPr>
        <p:spPr>
          <a:xfrm>
            <a:off x="8255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890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8" name="TextBox 2035354277"/>
          <p:cNvSpPr txBox="1"/>
          <p:nvPr/>
        </p:nvSpPr>
        <p:spPr>
          <a:xfrm>
            <a:off x="9017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Риск сдвига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9652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9" name="TextBox 2035354278"/>
          <p:cNvSpPr txBox="1"/>
          <p:nvPr/>
        </p:nvSpPr>
        <p:spPr>
          <a:xfrm>
            <a:off x="9779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Просрочено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0414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0A028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80" name="TextBox 2035354279"/>
          <p:cNvSpPr txBox="1"/>
          <p:nvPr/>
        </p:nvSpPr>
        <p:spPr>
          <a:xfrm>
            <a:off x="10541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 со сдвигом срока</a:t>
            </a:r>
          </a:p>
        </p:txBody>
      </p:sp>
      <p:sp>
        <p:nvSpPr>
          <p:cNvPr id="2035354281" name="Oval 2035354280"/>
          <p:cNvSpPr/>
          <p:nvPr/>
        </p:nvSpPr>
        <p:spPr>
          <a:xfrm>
            <a:off x="4719430" y="13081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2" name="Straight Connector 2035354281"/>
          <p:cNvSpPr/>
          <p:nvPr/>
        </p:nvSpPr>
        <p:spPr>
          <a:xfrm>
            <a:off x="4871830" y="1384300"/>
            <a:ext cx="2085560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3" name="Straight Connector 2035354282"/>
          <p:cNvSpPr/>
          <p:nvPr/>
        </p:nvSpPr>
        <p:spPr>
          <a:xfrm>
            <a:off x="6957391" y="1384300"/>
            <a:ext cx="4853608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4" name="Straight Connector 2035354283"/>
          <p:cNvSpPr/>
          <p:nvPr/>
        </p:nvSpPr>
        <p:spPr>
          <a:xfrm>
            <a:off x="381000" y="16256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5" name="TextBox 2035354284"/>
          <p:cNvSpPr txBox="1"/>
          <p:nvPr/>
        </p:nvSpPr>
        <p:spPr>
          <a:xfrm>
            <a:off x="381000" y="1143000"/>
            <a:ext cx="2286000" cy="4826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ФинЭдвайзинг. Персональное финансовое  планирование. HandyPrime.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PREMIUM-4796, PREMIUM-5626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+143 млн. руб.</a:t>
            </a:r>
          </a:p>
        </p:txBody>
      </p:sp>
      <p:sp>
        <p:nvSpPr>
          <p:cNvPr id="2035354286" name="TextBox 2035354285"/>
          <p:cNvSpPr txBox="1"/>
          <p:nvPr/>
        </p:nvSpPr>
        <p:spPr>
          <a:xfrm>
            <a:off x="2667000" y="1143000"/>
            <a:ext cx="381000" cy="4826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инт:4(2)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40чд+120чд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4719430" y="12065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F0A028"/>
          </a:solidFill>
          <a:ln>
            <a:solidFill>
              <a:srgbClr val="F0A028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87" name="TextBox 2035354286"/>
          <p:cNvSpPr txBox="1"/>
          <p:nvPr/>
        </p:nvSpPr>
        <p:spPr>
          <a:xfrm>
            <a:off x="4541630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03.07</a:t>
            </a:r>
          </a:p>
        </p:txBody>
      </p:sp>
      <p:sp>
        <p:nvSpPr>
          <p:cNvPr id="2035354288" name="TextBox 2035354287"/>
          <p:cNvSpPr txBox="1"/>
          <p:nvPr/>
        </p:nvSpPr>
        <p:spPr>
          <a:xfrm>
            <a:off x="4541630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5241234" y="1206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89" name="TextBox 2035354288"/>
          <p:cNvSpPr txBox="1"/>
          <p:nvPr/>
        </p:nvSpPr>
        <p:spPr>
          <a:xfrm>
            <a:off x="5063434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10.07</a:t>
            </a:r>
          </a:p>
        </p:txBody>
      </p:sp>
      <p:sp>
        <p:nvSpPr>
          <p:cNvPr id="2035354290" name="TextBox 2035354289"/>
          <p:cNvSpPr txBox="1"/>
          <p:nvPr/>
        </p:nvSpPr>
        <p:spPr>
          <a:xfrm>
            <a:off x="5063434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Загрузка продуктов в каталог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5613952" y="1206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1" name="TextBox 2035354290"/>
          <p:cNvSpPr txBox="1"/>
          <p:nvPr/>
        </p:nvSpPr>
        <p:spPr>
          <a:xfrm>
            <a:off x="5436152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15.07</a:t>
            </a:r>
          </a:p>
        </p:txBody>
      </p:sp>
      <p:sp>
        <p:nvSpPr>
          <p:cNvPr id="2035354292" name="TextBox 2035354291"/>
          <p:cNvSpPr txBox="1"/>
          <p:nvPr/>
        </p:nvSpPr>
        <p:spPr>
          <a:xfrm>
            <a:off x="5436152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Старт технического пилота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6135756" y="1206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93" name="TextBox 2035354292"/>
          <p:cNvSpPr txBox="1"/>
          <p:nvPr/>
        </p:nvSpPr>
        <p:spPr>
          <a:xfrm>
            <a:off x="5957956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22.07</a:t>
            </a:r>
          </a:p>
        </p:txBody>
      </p:sp>
      <p:sp>
        <p:nvSpPr>
          <p:cNvPr id="2035354294" name="TextBox 2035354293"/>
          <p:cNvSpPr txBox="1"/>
          <p:nvPr/>
        </p:nvSpPr>
        <p:spPr>
          <a:xfrm>
            <a:off x="5957956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Запуск прайм пилота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806647" y="1206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5" name="TextBox 2035354294"/>
          <p:cNvSpPr txBox="1"/>
          <p:nvPr/>
        </p:nvSpPr>
        <p:spPr>
          <a:xfrm>
            <a:off x="6628847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31.07</a:t>
            </a:r>
          </a:p>
        </p:txBody>
      </p:sp>
      <p:sp>
        <p:nvSpPr>
          <p:cNvPr id="2035354296" name="TextBox 2035354295"/>
          <p:cNvSpPr txBox="1"/>
          <p:nvPr/>
        </p:nvSpPr>
        <p:spPr>
          <a:xfrm>
            <a:off x="6628847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Тираж на 20 ТП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521147" y="1206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7" name="TextBox 2035354296"/>
          <p:cNvSpPr txBox="1"/>
          <p:nvPr/>
        </p:nvSpPr>
        <p:spPr>
          <a:xfrm>
            <a:off x="8343347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23.08</a:t>
            </a:r>
          </a:p>
        </p:txBody>
      </p:sp>
      <p:sp>
        <p:nvSpPr>
          <p:cNvPr id="2035354298" name="TextBox 2035354297"/>
          <p:cNvSpPr txBox="1"/>
          <p:nvPr/>
        </p:nvSpPr>
        <p:spPr>
          <a:xfrm>
            <a:off x="8343347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Готовность макетов админ консоли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9564756" y="1206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9" name="TextBox 2035354298"/>
          <p:cNvSpPr txBox="1"/>
          <p:nvPr/>
        </p:nvSpPr>
        <p:spPr>
          <a:xfrm>
            <a:off x="9386956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06.09</a:t>
            </a:r>
          </a:p>
        </p:txBody>
      </p:sp>
      <p:sp>
        <p:nvSpPr>
          <p:cNvPr id="2035354300" name="TextBox 2035354299"/>
          <p:cNvSpPr txBox="1"/>
          <p:nvPr/>
        </p:nvSpPr>
        <p:spPr>
          <a:xfrm>
            <a:off x="9386956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Интеграция с СХК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0384734" y="1206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01" name="TextBox 2035354300"/>
          <p:cNvSpPr txBox="1"/>
          <p:nvPr/>
        </p:nvSpPr>
        <p:spPr>
          <a:xfrm>
            <a:off x="10206934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17.09</a:t>
            </a:r>
          </a:p>
        </p:txBody>
      </p:sp>
      <p:sp>
        <p:nvSpPr>
          <p:cNvPr id="2035354302" name="TextBox 2035354301"/>
          <p:cNvSpPr txBox="1"/>
          <p:nvPr/>
        </p:nvSpPr>
        <p:spPr>
          <a:xfrm>
            <a:off x="10206934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Фронт админ консоль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353800" y="1206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03" name="TextBox 2035354302"/>
          <p:cNvSpPr txBox="1"/>
          <p:nvPr/>
        </p:nvSpPr>
        <p:spPr>
          <a:xfrm>
            <a:off x="11176000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30.09</a:t>
            </a:r>
          </a:p>
        </p:txBody>
      </p:sp>
      <p:sp>
        <p:nvSpPr>
          <p:cNvPr id="2035354304" name="TextBox 2035354303"/>
          <p:cNvSpPr txBox="1"/>
          <p:nvPr/>
        </p:nvSpPr>
        <p:spPr>
          <a:xfrm>
            <a:off x="11176000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Аналитика админка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11610560" y="12065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05" name="TextBox 2035354304"/>
          <p:cNvSpPr txBox="1"/>
          <p:nvPr/>
        </p:nvSpPr>
        <p:spPr>
          <a:xfrm>
            <a:off x="11432760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31.10</a:t>
            </a:r>
          </a:p>
        </p:txBody>
      </p:sp>
      <p:sp>
        <p:nvSpPr>
          <p:cNvPr id="2035354306" name="TextBox 2035354305"/>
          <p:cNvSpPr txBox="1"/>
          <p:nvPr/>
        </p:nvSpPr>
        <p:spPr>
          <a:xfrm>
            <a:off x="11432760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1668539" y="12065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07" name="TextBox 2035354306"/>
          <p:cNvSpPr txBox="1"/>
          <p:nvPr/>
        </p:nvSpPr>
        <p:spPr>
          <a:xfrm>
            <a:off x="11490739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07.11</a:t>
            </a:r>
          </a:p>
        </p:txBody>
      </p:sp>
      <p:sp>
        <p:nvSpPr>
          <p:cNvPr id="2035354308" name="TextBox 2035354307"/>
          <p:cNvSpPr txBox="1"/>
          <p:nvPr/>
        </p:nvSpPr>
        <p:spPr>
          <a:xfrm>
            <a:off x="11490739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34800" y="1206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09" name="TextBox 2035354308"/>
          <p:cNvSpPr txBox="1"/>
          <p:nvPr/>
        </p:nvSpPr>
        <p:spPr>
          <a:xfrm>
            <a:off x="11557000" y="1422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15.11</a:t>
            </a:r>
          </a:p>
        </p:txBody>
      </p:sp>
      <p:sp>
        <p:nvSpPr>
          <p:cNvPr id="2035354310" name="TextBox 2035354309"/>
          <p:cNvSpPr txBox="1"/>
          <p:nvPr/>
        </p:nvSpPr>
        <p:spPr>
          <a:xfrm>
            <a:off x="11557000" y="1130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311" name="Oval 2035354310"/>
          <p:cNvSpPr/>
          <p:nvPr/>
        </p:nvSpPr>
        <p:spPr>
          <a:xfrm>
            <a:off x="4453931" y="17907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2" name="Straight Connector 2035354311"/>
          <p:cNvSpPr/>
          <p:nvPr/>
        </p:nvSpPr>
        <p:spPr>
          <a:xfrm>
            <a:off x="4606331" y="1866900"/>
            <a:ext cx="2351059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3" name="Straight Connector 2035354312"/>
          <p:cNvSpPr/>
          <p:nvPr/>
        </p:nvSpPr>
        <p:spPr>
          <a:xfrm>
            <a:off x="6957391" y="1866900"/>
            <a:ext cx="4248978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4" name="Straight Connector 2035354313"/>
          <p:cNvSpPr/>
          <p:nvPr/>
        </p:nvSpPr>
        <p:spPr>
          <a:xfrm>
            <a:off x="381000" y="21082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5" name="TextBox 2035354314"/>
          <p:cNvSpPr txBox="1"/>
          <p:nvPr/>
        </p:nvSpPr>
        <p:spPr>
          <a:xfrm>
            <a:off x="381000" y="1625600"/>
            <a:ext cx="2286000" cy="4826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Новое привлечение. Отображение прогресса по лидам СМБ на стороне РБ  в ФРКК. КЧР/КТ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PREMIUM-5309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+150 млн. руб.</a:t>
            </a:r>
          </a:p>
        </p:txBody>
      </p:sp>
      <p:sp>
        <p:nvSpPr>
          <p:cNvPr id="2035354316" name="TextBox 2035354315"/>
          <p:cNvSpPr txBox="1"/>
          <p:nvPr/>
        </p:nvSpPr>
        <p:spPr>
          <a:xfrm>
            <a:off x="2667000" y="1625600"/>
            <a:ext cx="381000" cy="4826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инт:3(5)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сложн:M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170чд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5688495" y="1689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17" name="TextBox 2035354316"/>
          <p:cNvSpPr txBox="1"/>
          <p:nvPr/>
        </p:nvSpPr>
        <p:spPr>
          <a:xfrm>
            <a:off x="5510695" y="190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16.07</a:t>
            </a:r>
          </a:p>
        </p:txBody>
      </p:sp>
      <p:sp>
        <p:nvSpPr>
          <p:cNvPr id="2035354318" name="TextBox 2035354317"/>
          <p:cNvSpPr txBox="1"/>
          <p:nvPr/>
        </p:nvSpPr>
        <p:spPr>
          <a:xfrm>
            <a:off x="5510695" y="161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Согласование бизнес-процесса с ФРКК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284843" y="1689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19" name="TextBox 2035354318"/>
          <p:cNvSpPr txBox="1"/>
          <p:nvPr/>
        </p:nvSpPr>
        <p:spPr>
          <a:xfrm>
            <a:off x="6107043" y="190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24.07</a:t>
            </a:r>
          </a:p>
        </p:txBody>
      </p:sp>
      <p:sp>
        <p:nvSpPr>
          <p:cNvPr id="2035354320" name="TextBox 2035354319"/>
          <p:cNvSpPr txBox="1"/>
          <p:nvPr/>
        </p:nvSpPr>
        <p:spPr>
          <a:xfrm>
            <a:off x="6107043" y="161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Анализ интеграций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7999343" y="1689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21" name="TextBox 2035354320"/>
          <p:cNvSpPr txBox="1"/>
          <p:nvPr/>
        </p:nvSpPr>
        <p:spPr>
          <a:xfrm>
            <a:off x="7821543" y="190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16.08</a:t>
            </a:r>
          </a:p>
        </p:txBody>
      </p:sp>
      <p:sp>
        <p:nvSpPr>
          <p:cNvPr id="2035354322" name="TextBox 2035354321"/>
          <p:cNvSpPr txBox="1"/>
          <p:nvPr/>
        </p:nvSpPr>
        <p:spPr>
          <a:xfrm>
            <a:off x="7821543" y="161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Готовность на фронт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9117495" y="1689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23" name="TextBox 2035354322"/>
          <p:cNvSpPr txBox="1"/>
          <p:nvPr/>
        </p:nvSpPr>
        <p:spPr>
          <a:xfrm>
            <a:off x="8939695" y="190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31.08</a:t>
            </a:r>
          </a:p>
        </p:txBody>
      </p:sp>
      <p:sp>
        <p:nvSpPr>
          <p:cNvPr id="2035354324" name="TextBox 2035354323"/>
          <p:cNvSpPr txBox="1"/>
          <p:nvPr/>
        </p:nvSpPr>
        <p:spPr>
          <a:xfrm>
            <a:off x="8939695" y="161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Разработка бэк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9862930" y="16891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25" name="TextBox 2035354324"/>
          <p:cNvSpPr txBox="1"/>
          <p:nvPr/>
        </p:nvSpPr>
        <p:spPr>
          <a:xfrm>
            <a:off x="9685130" y="190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10.09</a:t>
            </a:r>
          </a:p>
        </p:txBody>
      </p:sp>
      <p:sp>
        <p:nvSpPr>
          <p:cNvPr id="2035354326" name="TextBox 2035354325"/>
          <p:cNvSpPr txBox="1"/>
          <p:nvPr/>
        </p:nvSpPr>
        <p:spPr>
          <a:xfrm>
            <a:off x="9685130" y="161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0459278" y="16891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27" name="TextBox 2035354326"/>
          <p:cNvSpPr txBox="1"/>
          <p:nvPr/>
        </p:nvSpPr>
        <p:spPr>
          <a:xfrm>
            <a:off x="10281478" y="190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18.09</a:t>
            </a:r>
          </a:p>
        </p:txBody>
      </p:sp>
      <p:sp>
        <p:nvSpPr>
          <p:cNvPr id="2035354328" name="TextBox 2035354327"/>
          <p:cNvSpPr txBox="1"/>
          <p:nvPr/>
        </p:nvSpPr>
        <p:spPr>
          <a:xfrm>
            <a:off x="10281478" y="161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130169" y="16891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29" name="TextBox 2035354328"/>
          <p:cNvSpPr txBox="1"/>
          <p:nvPr/>
        </p:nvSpPr>
        <p:spPr>
          <a:xfrm>
            <a:off x="10952369" y="190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27.09</a:t>
            </a:r>
          </a:p>
        </p:txBody>
      </p:sp>
      <p:sp>
        <p:nvSpPr>
          <p:cNvPr id="2035354330" name="TextBox 2035354329"/>
          <p:cNvSpPr txBox="1"/>
          <p:nvPr/>
        </p:nvSpPr>
        <p:spPr>
          <a:xfrm>
            <a:off x="10952369" y="161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331" name="Oval 2035354330"/>
          <p:cNvSpPr/>
          <p:nvPr/>
        </p:nvSpPr>
        <p:spPr>
          <a:xfrm>
            <a:off x="4370195" y="22733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32" name="Straight Connector 2035354331"/>
          <p:cNvSpPr/>
          <p:nvPr/>
        </p:nvSpPr>
        <p:spPr>
          <a:xfrm>
            <a:off x="4522595" y="2349500"/>
            <a:ext cx="2434795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33" name="Straight Connector 2035354332"/>
          <p:cNvSpPr/>
          <p:nvPr/>
        </p:nvSpPr>
        <p:spPr>
          <a:xfrm>
            <a:off x="6957391" y="2349500"/>
            <a:ext cx="2012673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34" name="Straight Connector 2035354333"/>
          <p:cNvSpPr/>
          <p:nvPr/>
        </p:nvSpPr>
        <p:spPr>
          <a:xfrm>
            <a:off x="381000" y="25908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35" name="TextBox 2035354334"/>
          <p:cNvSpPr txBox="1"/>
          <p:nvPr/>
        </p:nvSpPr>
        <p:spPr>
          <a:xfrm>
            <a:off x="381000" y="2108200"/>
            <a:ext cx="2286000" cy="4826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Скидка в ВТБ Онлайн (Критерии бесплатности и профиль)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PREMIUM-5622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+100 млн. руб.</a:t>
            </a:r>
          </a:p>
        </p:txBody>
      </p:sp>
      <p:sp>
        <p:nvSpPr>
          <p:cNvPr id="2035354336" name="TextBox 2035354335"/>
          <p:cNvSpPr txBox="1"/>
          <p:nvPr/>
        </p:nvSpPr>
        <p:spPr>
          <a:xfrm>
            <a:off x="2667000" y="2108200"/>
            <a:ext cx="381000" cy="4826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инт:2(2)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сложн:S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120чд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4370195" y="2171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37" name="TextBox 2035354336"/>
          <p:cNvSpPr txBox="1"/>
          <p:nvPr/>
        </p:nvSpPr>
        <p:spPr>
          <a:xfrm>
            <a:off x="4192395" y="2387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15.06</a:t>
            </a:r>
          </a:p>
        </p:txBody>
      </p:sp>
      <p:sp>
        <p:nvSpPr>
          <p:cNvPr id="2035354338" name="TextBox 2035354337"/>
          <p:cNvSpPr txBox="1"/>
          <p:nvPr/>
        </p:nvSpPr>
        <p:spPr>
          <a:xfrm>
            <a:off x="4192395" y="2095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Готов фронт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5390321" y="2171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39" name="TextBox 2035354338"/>
          <p:cNvSpPr txBox="1"/>
          <p:nvPr/>
        </p:nvSpPr>
        <p:spPr>
          <a:xfrm>
            <a:off x="5212521" y="2387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12.07</a:t>
            </a:r>
          </a:p>
        </p:txBody>
      </p:sp>
      <p:sp>
        <p:nvSpPr>
          <p:cNvPr id="2035354340" name="TextBox 2035354339"/>
          <p:cNvSpPr txBox="1"/>
          <p:nvPr/>
        </p:nvSpPr>
        <p:spPr>
          <a:xfrm>
            <a:off x="5212521" y="2095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Готов бэк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284843" y="2171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41" name="TextBox 2035354340"/>
          <p:cNvSpPr txBox="1"/>
          <p:nvPr/>
        </p:nvSpPr>
        <p:spPr>
          <a:xfrm>
            <a:off x="6107043" y="2387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24.07</a:t>
            </a:r>
          </a:p>
        </p:txBody>
      </p:sp>
      <p:sp>
        <p:nvSpPr>
          <p:cNvPr id="2035354342" name="TextBox 2035354341"/>
          <p:cNvSpPr txBox="1"/>
          <p:nvPr/>
        </p:nvSpPr>
        <p:spPr>
          <a:xfrm>
            <a:off x="6107043" y="2095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Анализ интеграций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6806647" y="21717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4EC995"/>
          </a:solidFill>
          <a:ln>
            <a:solidFill>
              <a:srgbClr val="4EC995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43" name="TextBox 2035354342"/>
          <p:cNvSpPr txBox="1"/>
          <p:nvPr/>
        </p:nvSpPr>
        <p:spPr>
          <a:xfrm>
            <a:off x="6628847" y="2387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31.07</a:t>
            </a:r>
          </a:p>
        </p:txBody>
      </p:sp>
      <p:sp>
        <p:nvSpPr>
          <p:cNvPr id="2035354344" name="TextBox 2035354343"/>
          <p:cNvSpPr txBox="1"/>
          <p:nvPr/>
        </p:nvSpPr>
        <p:spPr>
          <a:xfrm>
            <a:off x="6628847" y="2095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7402995" y="2171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45" name="TextBox 2035354344"/>
          <p:cNvSpPr txBox="1"/>
          <p:nvPr/>
        </p:nvSpPr>
        <p:spPr>
          <a:xfrm>
            <a:off x="7225195" y="2387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08.08</a:t>
            </a:r>
          </a:p>
        </p:txBody>
      </p:sp>
      <p:sp>
        <p:nvSpPr>
          <p:cNvPr id="2035354346" name="TextBox 2035354345"/>
          <p:cNvSpPr txBox="1"/>
          <p:nvPr/>
        </p:nvSpPr>
        <p:spPr>
          <a:xfrm>
            <a:off x="7225195" y="2095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7626626" y="2171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47" name="TextBox 2035354346"/>
          <p:cNvSpPr txBox="1"/>
          <p:nvPr/>
        </p:nvSpPr>
        <p:spPr>
          <a:xfrm>
            <a:off x="7448826" y="2387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11.08</a:t>
            </a:r>
          </a:p>
        </p:txBody>
      </p:sp>
      <p:sp>
        <p:nvSpPr>
          <p:cNvPr id="2035354348" name="TextBox 2035354347"/>
          <p:cNvSpPr txBox="1"/>
          <p:nvPr/>
        </p:nvSpPr>
        <p:spPr>
          <a:xfrm>
            <a:off x="7448826" y="2095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Регресс ВТБ 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893865" y="2171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49" name="TextBox 2035354348"/>
          <p:cNvSpPr txBox="1"/>
          <p:nvPr/>
        </p:nvSpPr>
        <p:spPr>
          <a:xfrm>
            <a:off x="8716065" y="2387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28.08</a:t>
            </a:r>
          </a:p>
        </p:txBody>
      </p:sp>
      <p:sp>
        <p:nvSpPr>
          <p:cNvPr id="2035354350" name="TextBox 2035354349"/>
          <p:cNvSpPr txBox="1"/>
          <p:nvPr/>
        </p:nvSpPr>
        <p:spPr>
          <a:xfrm>
            <a:off x="8716065" y="2095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372060" y="2171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51" name="TextBox 2035354350"/>
          <p:cNvSpPr txBox="1"/>
          <p:nvPr/>
        </p:nvSpPr>
        <p:spPr>
          <a:xfrm>
            <a:off x="8194260" y="2387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21.08</a:t>
            </a:r>
          </a:p>
        </p:txBody>
      </p:sp>
      <p:sp>
        <p:nvSpPr>
          <p:cNvPr id="2035354352" name="TextBox 2035354351"/>
          <p:cNvSpPr txBox="1"/>
          <p:nvPr/>
        </p:nvSpPr>
        <p:spPr>
          <a:xfrm>
            <a:off x="8194260" y="2095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cxnSp>
        <p:nvCxnSpPr>
          <p:cNvPr id="2035354353" name="Connector 2035354352"/>
          <p:cNvCxnSpPr/>
          <p:nvPr/>
        </p:nvCxnSpPr>
        <p:spPr>
          <a:xfrm flipH="1">
            <a:off x="8372060" y="2311400"/>
            <a:ext cx="521805" cy="0"/>
          </a:xfrm>
          <a:prstGeom prst="line">
            <a:avLst/>
          </a:prstGeom>
          <a:ln w="25400">
            <a:solidFill>
              <a:srgbClr val="F0A028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354" name="Oval 2035354353"/>
          <p:cNvSpPr/>
          <p:nvPr/>
        </p:nvSpPr>
        <p:spPr>
          <a:xfrm>
            <a:off x="4453931" y="27559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55" name="Straight Connector 2035354354"/>
          <p:cNvSpPr/>
          <p:nvPr/>
        </p:nvSpPr>
        <p:spPr>
          <a:xfrm>
            <a:off x="4606331" y="2832100"/>
            <a:ext cx="2351059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56" name="Straight Connector 2035354355"/>
          <p:cNvSpPr/>
          <p:nvPr/>
        </p:nvSpPr>
        <p:spPr>
          <a:xfrm>
            <a:off x="6957391" y="2832100"/>
            <a:ext cx="4248978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57" name="Straight Connector 2035354356"/>
          <p:cNvSpPr/>
          <p:nvPr/>
        </p:nvSpPr>
        <p:spPr>
          <a:xfrm>
            <a:off x="381000" y="30734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58" name="TextBox 2035354357"/>
          <p:cNvSpPr txBox="1"/>
          <p:nvPr/>
        </p:nvSpPr>
        <p:spPr>
          <a:xfrm>
            <a:off x="381000" y="2590800"/>
            <a:ext cx="2286000" cy="4826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Новое привлечение. Автоматизация кросс-сегментной навигации новых (NTB-клиентов) из ФРКК СМБ в ВТБ Про РБ. КЧР/КТ PREMIUM-4867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PREMIUM-4867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+100 млн. руб. </a:t>
            </a:r>
          </a:p>
        </p:txBody>
      </p:sp>
      <p:sp>
        <p:nvSpPr>
          <p:cNvPr id="2035354359" name="TextBox 2035354358"/>
          <p:cNvSpPr txBox="1"/>
          <p:nvPr/>
        </p:nvSpPr>
        <p:spPr>
          <a:xfrm>
            <a:off x="2667000" y="2590800"/>
            <a:ext cx="381000" cy="4826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~205чд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5688495" y="2654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60" name="TextBox 2035354359"/>
          <p:cNvSpPr txBox="1"/>
          <p:nvPr/>
        </p:nvSpPr>
        <p:spPr>
          <a:xfrm>
            <a:off x="5510695" y="2870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16.07</a:t>
            </a:r>
          </a:p>
        </p:txBody>
      </p:sp>
      <p:sp>
        <p:nvSpPr>
          <p:cNvPr id="2035354361" name="TextBox 2035354360"/>
          <p:cNvSpPr txBox="1"/>
          <p:nvPr/>
        </p:nvSpPr>
        <p:spPr>
          <a:xfrm>
            <a:off x="5510695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Согласование бизнес-процесса с ФРКК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5986669" y="2654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62" name="TextBox 2035354361"/>
          <p:cNvSpPr txBox="1"/>
          <p:nvPr/>
        </p:nvSpPr>
        <p:spPr>
          <a:xfrm>
            <a:off x="5808869" y="2870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20.07</a:t>
            </a:r>
          </a:p>
        </p:txBody>
      </p:sp>
      <p:sp>
        <p:nvSpPr>
          <p:cNvPr id="2035354363" name="TextBox 2035354362"/>
          <p:cNvSpPr txBox="1"/>
          <p:nvPr/>
        </p:nvSpPr>
        <p:spPr>
          <a:xfrm>
            <a:off x="5808869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5315778" y="2654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64" name="TextBox 2035354363"/>
          <p:cNvSpPr txBox="1"/>
          <p:nvPr/>
        </p:nvSpPr>
        <p:spPr>
          <a:xfrm>
            <a:off x="5137978" y="2870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11.07</a:t>
            </a:r>
          </a:p>
        </p:txBody>
      </p:sp>
      <p:sp>
        <p:nvSpPr>
          <p:cNvPr id="2035354365" name="TextBox 2035354364"/>
          <p:cNvSpPr txBox="1"/>
          <p:nvPr/>
        </p:nvSpPr>
        <p:spPr>
          <a:xfrm>
            <a:off x="5137978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cxnSp>
        <p:nvCxnSpPr>
          <p:cNvPr id="2035354366" name="Connector 2035354365"/>
          <p:cNvCxnSpPr/>
          <p:nvPr/>
        </p:nvCxnSpPr>
        <p:spPr>
          <a:xfrm flipH="1">
            <a:off x="5315778" y="2794000"/>
            <a:ext cx="670891" cy="0"/>
          </a:xfrm>
          <a:prstGeom prst="line">
            <a:avLst/>
          </a:prstGeom>
          <a:ln w="25400">
            <a:solidFill>
              <a:srgbClr val="F0A028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6241884" name="Группа 5"/>
          <p:cNvGrpSpPr/>
          <p:nvPr/>
        </p:nvGrpSpPr>
        <p:grpSpPr bwMode="auto">
          <a:xfrm>
            <a:off x="7924800" y="2654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67" name="TextBox 2035354366"/>
          <p:cNvSpPr txBox="1"/>
          <p:nvPr/>
        </p:nvSpPr>
        <p:spPr>
          <a:xfrm>
            <a:off x="7747000" y="2870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15.08</a:t>
            </a:r>
          </a:p>
        </p:txBody>
      </p:sp>
      <p:sp>
        <p:nvSpPr>
          <p:cNvPr id="2035354368" name="TextBox 2035354367"/>
          <p:cNvSpPr txBox="1"/>
          <p:nvPr/>
        </p:nvSpPr>
        <p:spPr>
          <a:xfrm>
            <a:off x="7747000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Готов БТ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297517" y="2654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69" name="TextBox 2035354368"/>
          <p:cNvSpPr txBox="1"/>
          <p:nvPr/>
        </p:nvSpPr>
        <p:spPr>
          <a:xfrm>
            <a:off x="8119717" y="2870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20.08</a:t>
            </a:r>
          </a:p>
        </p:txBody>
      </p:sp>
      <p:sp>
        <p:nvSpPr>
          <p:cNvPr id="2035354370" name="TextBox 2035354369"/>
          <p:cNvSpPr txBox="1"/>
          <p:nvPr/>
        </p:nvSpPr>
        <p:spPr>
          <a:xfrm>
            <a:off x="8119717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819321" y="2654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71" name="TextBox 2035354370"/>
          <p:cNvSpPr txBox="1"/>
          <p:nvPr/>
        </p:nvSpPr>
        <p:spPr>
          <a:xfrm>
            <a:off x="8641521" y="2870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27.08</a:t>
            </a:r>
          </a:p>
        </p:txBody>
      </p:sp>
      <p:sp>
        <p:nvSpPr>
          <p:cNvPr id="2035354372" name="TextBox 2035354371"/>
          <p:cNvSpPr txBox="1"/>
          <p:nvPr/>
        </p:nvSpPr>
        <p:spPr>
          <a:xfrm>
            <a:off x="8641521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cxnSp>
        <p:nvCxnSpPr>
          <p:cNvPr id="2035354373" name="Connector 2035354372"/>
          <p:cNvCxnSpPr/>
          <p:nvPr/>
        </p:nvCxnSpPr>
        <p:spPr>
          <a:xfrm flipH="1">
            <a:off x="8297517" y="2794000"/>
            <a:ext cx="521804" cy="0"/>
          </a:xfrm>
          <a:prstGeom prst="line">
            <a:avLst/>
          </a:prstGeom>
          <a:ln w="25400">
            <a:solidFill>
              <a:srgbClr val="F0A028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374" name="Rounded Rectangle 2035354373"/>
          <p:cNvSpPr/>
          <p:nvPr/>
        </p:nvSpPr>
        <p:spPr>
          <a:xfrm>
            <a:off x="10891630" y="2959100"/>
            <a:ext cx="1524000" cy="127000"/>
          </a:xfrm>
          <a:prstGeom prst="roundRect">
            <a:avLst/>
          </a:prstGeom>
          <a:noFill/>
          <a:ln w="12700">
            <a:solidFill>
              <a:srgbClr val="F0A0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500">
                <a:solidFill>
                  <a:srgbClr val="0A2896"/>
                </a:solidFill>
                <a:latin typeface="Arial"/>
              </a:defRPr>
            </a:pPr>
            <a:r>
              <a:t>Финализация системной аналитики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9117495" y="2654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75" name="TextBox 2035354374"/>
          <p:cNvSpPr txBox="1"/>
          <p:nvPr/>
        </p:nvSpPr>
        <p:spPr>
          <a:xfrm>
            <a:off x="8939695" y="2870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31.08</a:t>
            </a:r>
          </a:p>
        </p:txBody>
      </p:sp>
      <p:sp>
        <p:nvSpPr>
          <p:cNvPr id="2035354376" name="TextBox 2035354375"/>
          <p:cNvSpPr txBox="1"/>
          <p:nvPr/>
        </p:nvSpPr>
        <p:spPr>
          <a:xfrm>
            <a:off x="8939695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Разработка бэк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9862930" y="26543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77" name="TextBox 2035354376"/>
          <p:cNvSpPr txBox="1"/>
          <p:nvPr/>
        </p:nvSpPr>
        <p:spPr>
          <a:xfrm>
            <a:off x="9685130" y="2870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10.09</a:t>
            </a:r>
          </a:p>
        </p:txBody>
      </p:sp>
      <p:sp>
        <p:nvSpPr>
          <p:cNvPr id="2035354378" name="TextBox 2035354377"/>
          <p:cNvSpPr txBox="1"/>
          <p:nvPr/>
        </p:nvSpPr>
        <p:spPr>
          <a:xfrm>
            <a:off x="9685130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0459278" y="26543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79" name="TextBox 2035354378"/>
          <p:cNvSpPr txBox="1"/>
          <p:nvPr/>
        </p:nvSpPr>
        <p:spPr>
          <a:xfrm>
            <a:off x="10281478" y="2870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18.09</a:t>
            </a:r>
          </a:p>
        </p:txBody>
      </p:sp>
      <p:sp>
        <p:nvSpPr>
          <p:cNvPr id="2035354380" name="TextBox 2035354379"/>
          <p:cNvSpPr txBox="1"/>
          <p:nvPr/>
        </p:nvSpPr>
        <p:spPr>
          <a:xfrm>
            <a:off x="10281478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130169" y="26543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81" name="TextBox 2035354380"/>
          <p:cNvSpPr txBox="1"/>
          <p:nvPr/>
        </p:nvSpPr>
        <p:spPr>
          <a:xfrm>
            <a:off x="10952369" y="2870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27.09</a:t>
            </a:r>
          </a:p>
        </p:txBody>
      </p:sp>
      <p:sp>
        <p:nvSpPr>
          <p:cNvPr id="2035354382" name="TextBox 2035354381"/>
          <p:cNvSpPr txBox="1"/>
          <p:nvPr/>
        </p:nvSpPr>
        <p:spPr>
          <a:xfrm>
            <a:off x="10952369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383" name="Oval 2035354382"/>
          <p:cNvSpPr/>
          <p:nvPr/>
        </p:nvSpPr>
        <p:spPr>
          <a:xfrm>
            <a:off x="4644886" y="32385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4" name="Straight Connector 2035354383"/>
          <p:cNvSpPr/>
          <p:nvPr/>
        </p:nvSpPr>
        <p:spPr>
          <a:xfrm>
            <a:off x="4797286" y="3314700"/>
            <a:ext cx="2160104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5" name="Straight Connector 2035354384"/>
          <p:cNvSpPr/>
          <p:nvPr/>
        </p:nvSpPr>
        <p:spPr>
          <a:xfrm>
            <a:off x="6957391" y="3314700"/>
            <a:ext cx="4928152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6" name="Straight Connector 2035354385"/>
          <p:cNvSpPr/>
          <p:nvPr/>
        </p:nvSpPr>
        <p:spPr>
          <a:xfrm>
            <a:off x="381000" y="3556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7" name="TextBox 2035354386"/>
          <p:cNvSpPr txBox="1"/>
          <p:nvPr/>
        </p:nvSpPr>
        <p:spPr>
          <a:xfrm>
            <a:off x="381000" y="3073400"/>
            <a:ext cx="2286000" cy="4826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Расширение рейтингов ресторанов и отелей: кол-во заведений и запуск на Привилегию, редизайн отелей, разводящая страница, автоматизация рейтинга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PREMIUM-5566, 5108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+ 72 млн руб. за 12 мес</a:t>
            </a:r>
          </a:p>
        </p:txBody>
      </p:sp>
      <p:sp>
        <p:nvSpPr>
          <p:cNvPr id="2035354388" name="TextBox 2035354387"/>
          <p:cNvSpPr txBox="1"/>
          <p:nvPr/>
        </p:nvSpPr>
        <p:spPr>
          <a:xfrm>
            <a:off x="2667000" y="3073400"/>
            <a:ext cx="381000" cy="4826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~120чд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6284843" y="3136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FF2828"/>
            </a:solidFill>
            <a:ln>
              <a:solidFill>
                <a:srgbClr val="FF28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FF2828"/>
            </a:solidFill>
            <a:ln>
              <a:solidFill>
                <a:srgbClr val="FF28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FF2828"/>
            </a:solidFill>
            <a:ln>
              <a:solidFill>
                <a:srgbClr val="FF28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FF2828"/>
            </a:solidFill>
            <a:ln>
              <a:solidFill>
                <a:srgbClr val="FF28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FF2828"/>
            </a:solidFill>
            <a:ln>
              <a:solidFill>
                <a:srgbClr val="FF28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89" name="TextBox 2035354388"/>
          <p:cNvSpPr txBox="1"/>
          <p:nvPr/>
        </p:nvSpPr>
        <p:spPr>
          <a:xfrm>
            <a:off x="6107043" y="3352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24.07</a:t>
            </a:r>
          </a:p>
        </p:txBody>
      </p:sp>
      <p:sp>
        <p:nvSpPr>
          <p:cNvPr id="2035354390" name="TextBox 2035354389"/>
          <p:cNvSpPr txBox="1"/>
          <p:nvPr/>
        </p:nvSpPr>
        <p:spPr>
          <a:xfrm>
            <a:off x="6107043" y="3060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MLP рейтинга отелей Редизайн отелей +разводящая страница</a:t>
            </a: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8968408" y="31369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solidFill>
            <a:srgbClr val="C2C2C2"/>
          </a:solidFill>
          <a:ln w="635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91" name="TextBox 2035354390"/>
          <p:cNvSpPr txBox="1"/>
          <p:nvPr/>
        </p:nvSpPr>
        <p:spPr>
          <a:xfrm>
            <a:off x="8790608" y="3352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29.08</a:t>
            </a:r>
          </a:p>
        </p:txBody>
      </p:sp>
      <p:sp>
        <p:nvSpPr>
          <p:cNvPr id="2035354392" name="TextBox 2035354391"/>
          <p:cNvSpPr txBox="1"/>
          <p:nvPr/>
        </p:nvSpPr>
        <p:spPr>
          <a:xfrm>
            <a:off x="8790608" y="3060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Тираж на альфу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9117495" y="31369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93" name="TextBox 2035354392"/>
          <p:cNvSpPr txBox="1"/>
          <p:nvPr/>
        </p:nvSpPr>
        <p:spPr>
          <a:xfrm>
            <a:off x="8939695" y="3352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31.08</a:t>
            </a:r>
          </a:p>
        </p:txBody>
      </p:sp>
      <p:sp>
        <p:nvSpPr>
          <p:cNvPr id="2035354394" name="TextBox 2035354393"/>
          <p:cNvSpPr txBox="1"/>
          <p:nvPr/>
        </p:nvSpPr>
        <p:spPr>
          <a:xfrm>
            <a:off x="8939695" y="3060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ДАДМ автоматизация расчета рейтинга ресторанов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0012017" y="3136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95" name="TextBox 2035354394"/>
          <p:cNvSpPr txBox="1"/>
          <p:nvPr/>
        </p:nvSpPr>
        <p:spPr>
          <a:xfrm>
            <a:off x="9834217" y="3352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12.09</a:t>
            </a:r>
          </a:p>
        </p:txBody>
      </p:sp>
      <p:sp>
        <p:nvSpPr>
          <p:cNvPr id="2035354396" name="TextBox 2035354395"/>
          <p:cNvSpPr txBox="1"/>
          <p:nvPr/>
        </p:nvSpPr>
        <p:spPr>
          <a:xfrm>
            <a:off x="9834217" y="3060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Тираж на прод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0906539" y="3136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97" name="TextBox 2035354396"/>
          <p:cNvSpPr txBox="1"/>
          <p:nvPr/>
        </p:nvSpPr>
        <p:spPr>
          <a:xfrm>
            <a:off x="10728739" y="3352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24.09</a:t>
            </a:r>
          </a:p>
        </p:txBody>
      </p:sp>
      <p:sp>
        <p:nvSpPr>
          <p:cNvPr id="2035354398" name="TextBox 2035354397"/>
          <p:cNvSpPr txBox="1"/>
          <p:nvPr/>
        </p:nvSpPr>
        <p:spPr>
          <a:xfrm>
            <a:off x="10728739" y="3060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Расширение заведений, запуск на Привилегию + слайдер Прайм</a:t>
            </a: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11809343" y="31369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solidFill>
            <a:srgbClr val="C2C2C2"/>
          </a:solidFill>
          <a:ln w="635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99" name="TextBox 2035354398"/>
          <p:cNvSpPr txBox="1"/>
          <p:nvPr/>
        </p:nvSpPr>
        <p:spPr>
          <a:xfrm>
            <a:off x="11631543" y="3352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24.11</a:t>
            </a:r>
          </a:p>
        </p:txBody>
      </p:sp>
      <p:sp>
        <p:nvSpPr>
          <p:cNvPr id="2035354400" name="TextBox 2035354399"/>
          <p:cNvSpPr txBox="1"/>
          <p:nvPr/>
        </p:nvSpPr>
        <p:spPr>
          <a:xfrm>
            <a:off x="11631543" y="3060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Автоматизация расчёта отелей и ресторанов</a:t>
            </a:r>
          </a:p>
        </p:txBody>
      </p:sp>
      <p:sp>
        <p:nvSpPr>
          <p:cNvPr id="2035354401" name="Oval 2035354400"/>
          <p:cNvSpPr/>
          <p:nvPr/>
        </p:nvSpPr>
        <p:spPr>
          <a:xfrm>
            <a:off x="4211096" y="37211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02" name="Straight Connector 2035354401"/>
          <p:cNvSpPr/>
          <p:nvPr/>
        </p:nvSpPr>
        <p:spPr>
          <a:xfrm>
            <a:off x="4363496" y="3797300"/>
            <a:ext cx="2593894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03" name="Straight Connector 2035354402"/>
          <p:cNvSpPr/>
          <p:nvPr/>
        </p:nvSpPr>
        <p:spPr>
          <a:xfrm>
            <a:off x="6957391" y="3797300"/>
            <a:ext cx="-3909391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04" name="Straight Connector 2035354403"/>
          <p:cNvSpPr/>
          <p:nvPr/>
        </p:nvSpPr>
        <p:spPr>
          <a:xfrm>
            <a:off x="381000" y="40386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05" name="TextBox 2035354404"/>
          <p:cNvSpPr txBox="1"/>
          <p:nvPr/>
        </p:nvSpPr>
        <p:spPr>
          <a:xfrm>
            <a:off x="381000" y="3556000"/>
            <a:ext cx="2286000" cy="4826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ПФП + Событийный маркетинг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- Аналитика MVP рекомендательной стратегии для ПФП (Handy Prime) PREMIUM-5475 - Триггеры БФКО: ИСЖ, НСЖ, ПИФы – PREMIUM-5565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+303 млн руб. за 12 месяцев</a:t>
            </a:r>
          </a:p>
        </p:txBody>
      </p:sp>
      <p:sp>
        <p:nvSpPr>
          <p:cNvPr id="2035354406" name="TextBox 2035354405"/>
          <p:cNvSpPr txBox="1"/>
          <p:nvPr/>
        </p:nvSpPr>
        <p:spPr>
          <a:xfrm>
            <a:off x="2667000" y="3556000"/>
            <a:ext cx="381000" cy="4826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~135чд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4211096" y="3619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07" name="TextBox 2035354406"/>
          <p:cNvSpPr txBox="1"/>
          <p:nvPr/>
        </p:nvSpPr>
        <p:spPr>
          <a:xfrm>
            <a:off x="4033296" y="3835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27.05</a:t>
            </a:r>
          </a:p>
        </p:txBody>
      </p:sp>
      <p:sp>
        <p:nvSpPr>
          <p:cNvPr id="2035354408" name="TextBox 2035354407"/>
          <p:cNvSpPr txBox="1"/>
          <p:nvPr/>
        </p:nvSpPr>
        <p:spPr>
          <a:xfrm>
            <a:off x="4033296" y="3543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Старт работы с RDS-196210 ДАДМ Модели ПФП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4644886" y="3619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09" name="TextBox 2035354408"/>
          <p:cNvSpPr txBox="1"/>
          <p:nvPr/>
        </p:nvSpPr>
        <p:spPr>
          <a:xfrm>
            <a:off x="4467086" y="3835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02.07</a:t>
            </a:r>
          </a:p>
        </p:txBody>
      </p:sp>
      <p:sp>
        <p:nvSpPr>
          <p:cNvPr id="2035354410" name="TextBox 2035354409"/>
          <p:cNvSpPr txBox="1"/>
          <p:nvPr/>
        </p:nvSpPr>
        <p:spPr>
          <a:xfrm>
            <a:off x="4467086" y="3543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Старт аналитики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5986669" y="3619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11" name="TextBox 2035354410"/>
          <p:cNvSpPr txBox="1"/>
          <p:nvPr/>
        </p:nvSpPr>
        <p:spPr>
          <a:xfrm>
            <a:off x="5808869" y="3835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20.07</a:t>
            </a:r>
          </a:p>
        </p:txBody>
      </p:sp>
      <p:sp>
        <p:nvSpPr>
          <p:cNvPr id="2035354412" name="TextBox 2035354411"/>
          <p:cNvSpPr txBox="1"/>
          <p:nvPr/>
        </p:nvSpPr>
        <p:spPr>
          <a:xfrm>
            <a:off x="5808869" y="3543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Определен набор продуктов для рек. стратегии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7924800" y="3619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13" name="TextBox 2035354412"/>
          <p:cNvSpPr txBox="1"/>
          <p:nvPr/>
        </p:nvSpPr>
        <p:spPr>
          <a:xfrm>
            <a:off x="7747000" y="3835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15.08</a:t>
            </a:r>
          </a:p>
        </p:txBody>
      </p:sp>
      <p:sp>
        <p:nvSpPr>
          <p:cNvPr id="2035354414" name="TextBox 2035354413"/>
          <p:cNvSpPr txBox="1"/>
          <p:nvPr/>
        </p:nvSpPr>
        <p:spPr>
          <a:xfrm>
            <a:off x="7747000" y="3543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Определен список моделей для рек. стратегии</a:t>
            </a: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10906539" y="36195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solidFill>
            <a:srgbClr val="C2C2C2"/>
          </a:solidFill>
          <a:ln w="635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415" name="TextBox 2035354414"/>
          <p:cNvSpPr txBox="1"/>
          <p:nvPr/>
        </p:nvSpPr>
        <p:spPr>
          <a:xfrm>
            <a:off x="10728739" y="3835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24.09</a:t>
            </a:r>
          </a:p>
        </p:txBody>
      </p:sp>
      <p:sp>
        <p:nvSpPr>
          <p:cNvPr id="2035354416" name="TextBox 2035354415"/>
          <p:cNvSpPr txBox="1"/>
          <p:nvPr/>
        </p:nvSpPr>
        <p:spPr>
          <a:xfrm>
            <a:off x="10728739" y="3543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Аналитика завершена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2115800" y="3619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17" name="TextBox 2035354416"/>
          <p:cNvSpPr txBox="1"/>
          <p:nvPr/>
        </p:nvSpPr>
        <p:spPr>
          <a:xfrm>
            <a:off x="11938000" y="3835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31.12</a:t>
            </a:r>
          </a:p>
        </p:txBody>
      </p:sp>
      <p:sp>
        <p:nvSpPr>
          <p:cNvPr id="2035354418" name="TextBox 2035354417"/>
          <p:cNvSpPr txBox="1"/>
          <p:nvPr/>
        </p:nvSpPr>
        <p:spPr>
          <a:xfrm>
            <a:off x="11938000" y="3543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Запуск пилота и завершение моделей</a:t>
            </a:r>
          </a:p>
        </p:txBody>
      </p:sp>
      <p:sp>
        <p:nvSpPr>
          <p:cNvPr id="2035354419" name="Oval 2035354418"/>
          <p:cNvSpPr/>
          <p:nvPr/>
        </p:nvSpPr>
        <p:spPr>
          <a:xfrm>
            <a:off x="4644886" y="42037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20" name="Straight Connector 2035354419"/>
          <p:cNvSpPr/>
          <p:nvPr/>
        </p:nvSpPr>
        <p:spPr>
          <a:xfrm>
            <a:off x="4797286" y="4279900"/>
            <a:ext cx="2160104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21" name="Straight Connector 2035354420"/>
          <p:cNvSpPr/>
          <p:nvPr/>
        </p:nvSpPr>
        <p:spPr>
          <a:xfrm>
            <a:off x="6957391" y="4279900"/>
            <a:ext cx="-3909391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22" name="Straight Connector 2035354421"/>
          <p:cNvSpPr/>
          <p:nvPr/>
        </p:nvSpPr>
        <p:spPr>
          <a:xfrm>
            <a:off x="381000" y="45212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23" name="TextBox 2035354422"/>
          <p:cNvSpPr txBox="1"/>
          <p:nvPr/>
        </p:nvSpPr>
        <p:spPr>
          <a:xfrm>
            <a:off x="381000" y="4038600"/>
            <a:ext cx="2286000" cy="4826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Виджеты oCRM (КОДиМ 2) и дэш в SS (КОДиМ 1)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PREMIUM-5573,5574,5573,5567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+54 млн руб. за 12 месяцев</a:t>
            </a:r>
          </a:p>
        </p:txBody>
      </p:sp>
      <p:sp>
        <p:nvSpPr>
          <p:cNvPr id="2035354424" name="TextBox 2035354423"/>
          <p:cNvSpPr txBox="1"/>
          <p:nvPr/>
        </p:nvSpPr>
        <p:spPr>
          <a:xfrm>
            <a:off x="2667000" y="4038600"/>
            <a:ext cx="381000" cy="4826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 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325чд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4644886" y="4102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25" name="TextBox 2035354424"/>
          <p:cNvSpPr txBox="1"/>
          <p:nvPr/>
        </p:nvSpPr>
        <p:spPr>
          <a:xfrm>
            <a:off x="4467086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02.07</a:t>
            </a:r>
          </a:p>
        </p:txBody>
      </p:sp>
      <p:sp>
        <p:nvSpPr>
          <p:cNvPr id="2035354426" name="TextBox 2035354425"/>
          <p:cNvSpPr txBox="1"/>
          <p:nvPr/>
        </p:nvSpPr>
        <p:spPr>
          <a:xfrm>
            <a:off x="4467086" y="4025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Аналитика ИСЖ, НСЖ, ПИФ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7253908" y="4102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27" name="TextBox 2035354426"/>
          <p:cNvSpPr txBox="1"/>
          <p:nvPr/>
        </p:nvSpPr>
        <p:spPr>
          <a:xfrm>
            <a:off x="7076108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06.08</a:t>
            </a:r>
          </a:p>
        </p:txBody>
      </p:sp>
      <p:sp>
        <p:nvSpPr>
          <p:cNvPr id="2035354428" name="TextBox 2035354427"/>
          <p:cNvSpPr txBox="1"/>
          <p:nvPr/>
        </p:nvSpPr>
        <p:spPr>
          <a:xfrm>
            <a:off x="7076108" y="4025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 Старт разработки триггеров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0906539" y="41021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29" name="TextBox 2035354428"/>
          <p:cNvSpPr txBox="1"/>
          <p:nvPr/>
        </p:nvSpPr>
        <p:spPr>
          <a:xfrm>
            <a:off x="10728739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24.09</a:t>
            </a:r>
          </a:p>
        </p:txBody>
      </p:sp>
      <p:sp>
        <p:nvSpPr>
          <p:cNvPr id="2035354430" name="TextBox 2035354429"/>
          <p:cNvSpPr txBox="1"/>
          <p:nvPr/>
        </p:nvSpPr>
        <p:spPr>
          <a:xfrm>
            <a:off x="10728739" y="4025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Запуск триггеров (тираж)</a:t>
            </a:r>
          </a:p>
        </p:txBody>
      </p:sp>
      <p:sp>
        <p:nvSpPr>
          <p:cNvPr id="2035354431" name="Oval 2035354430"/>
          <p:cNvSpPr/>
          <p:nvPr/>
        </p:nvSpPr>
        <p:spPr>
          <a:xfrm>
            <a:off x="4644886" y="46863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32" name="Straight Connector 2035354431"/>
          <p:cNvSpPr/>
          <p:nvPr/>
        </p:nvSpPr>
        <p:spPr>
          <a:xfrm>
            <a:off x="4797286" y="4762500"/>
            <a:ext cx="2160104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33" name="Straight Connector 2035354432"/>
          <p:cNvSpPr/>
          <p:nvPr/>
        </p:nvSpPr>
        <p:spPr>
          <a:xfrm>
            <a:off x="6957391" y="4762500"/>
            <a:ext cx="-3909391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34" name="Straight Connector 2035354433"/>
          <p:cNvSpPr/>
          <p:nvPr/>
        </p:nvSpPr>
        <p:spPr>
          <a:xfrm>
            <a:off x="381000" y="50038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35" name="TextBox 2035354434"/>
          <p:cNvSpPr txBox="1"/>
          <p:nvPr/>
        </p:nvSpPr>
        <p:spPr>
          <a:xfrm>
            <a:off x="381000" y="4521200"/>
            <a:ext cx="2286000" cy="4826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Масштабирование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- Обязательные задачи (Сфера, Миграция T1, DR учения) - Переход на О мегу (PREMIUM-5503) - Стриминг данных по активностям и задачам (обновление) - Переход на целевую телефонию Naumen - Мультиинстанс и др. арх задачи(PREMIUM-5476)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436" name="TextBox 2035354435"/>
          <p:cNvSpPr txBox="1"/>
          <p:nvPr/>
        </p:nvSpPr>
        <p:spPr>
          <a:xfrm>
            <a:off x="2667000" y="4521200"/>
            <a:ext cx="381000" cy="4826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 76чд 42чд 15чд 28чд 146чд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4644886" y="4584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37" name="TextBox 2035354436"/>
          <p:cNvSpPr txBox="1"/>
          <p:nvPr/>
        </p:nvSpPr>
        <p:spPr>
          <a:xfrm>
            <a:off x="4467086" y="4800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02.07</a:t>
            </a:r>
          </a:p>
        </p:txBody>
      </p:sp>
      <p:sp>
        <p:nvSpPr>
          <p:cNvPr id="2035354438" name="TextBox 2035354437"/>
          <p:cNvSpPr txBox="1"/>
          <p:nvPr/>
        </p:nvSpPr>
        <p:spPr>
          <a:xfrm>
            <a:off x="4467086" y="4508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Аналитика источников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7253908" y="4584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39" name="TextBox 2035354438"/>
          <p:cNvSpPr txBox="1"/>
          <p:nvPr/>
        </p:nvSpPr>
        <p:spPr>
          <a:xfrm>
            <a:off x="7076108" y="4800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06.08</a:t>
            </a:r>
          </a:p>
        </p:txBody>
      </p:sp>
      <p:sp>
        <p:nvSpPr>
          <p:cNvPr id="2035354440" name="TextBox 2035354439"/>
          <p:cNvSpPr txBox="1"/>
          <p:nvPr/>
        </p:nvSpPr>
        <p:spPr>
          <a:xfrm>
            <a:off x="7076108" y="4508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Старт разработки доработок виджетов и подключение источников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819321" y="4584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41" name="TextBox 2035354440"/>
          <p:cNvSpPr txBox="1"/>
          <p:nvPr/>
        </p:nvSpPr>
        <p:spPr>
          <a:xfrm>
            <a:off x="8641521" y="4800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27.08</a:t>
            </a:r>
          </a:p>
        </p:txBody>
      </p:sp>
      <p:sp>
        <p:nvSpPr>
          <p:cNvPr id="2035354442" name="TextBox 2035354441"/>
          <p:cNvSpPr txBox="1"/>
          <p:nvPr/>
        </p:nvSpPr>
        <p:spPr>
          <a:xfrm>
            <a:off x="8641521" y="4508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Дэш бизнес-метрик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0906539" y="4584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43" name="TextBox 2035354442"/>
          <p:cNvSpPr txBox="1"/>
          <p:nvPr/>
        </p:nvSpPr>
        <p:spPr>
          <a:xfrm>
            <a:off x="10728739" y="4800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24.09</a:t>
            </a:r>
          </a:p>
        </p:txBody>
      </p:sp>
      <p:sp>
        <p:nvSpPr>
          <p:cNvPr id="2035354444" name="TextBox 2035354443"/>
          <p:cNvSpPr txBox="1"/>
          <p:nvPr/>
        </p:nvSpPr>
        <p:spPr>
          <a:xfrm>
            <a:off x="10728739" y="4508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учтена ролевка, ФЛ и доработан виджет ПУ</a:t>
            </a:r>
          </a:p>
        </p:txBody>
      </p:sp>
      <p:sp>
        <p:nvSpPr>
          <p:cNvPr id="2035354445" name="Oval 2035354444"/>
          <p:cNvSpPr/>
          <p:nvPr/>
        </p:nvSpPr>
        <p:spPr>
          <a:xfrm>
            <a:off x="4386942" y="51689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46" name="Straight Connector 2035354445"/>
          <p:cNvSpPr/>
          <p:nvPr/>
        </p:nvSpPr>
        <p:spPr>
          <a:xfrm>
            <a:off x="4539342" y="5245100"/>
            <a:ext cx="2418048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47" name="Straight Connector 2035354446"/>
          <p:cNvSpPr/>
          <p:nvPr/>
        </p:nvSpPr>
        <p:spPr>
          <a:xfrm>
            <a:off x="6957391" y="5245100"/>
            <a:ext cx="4928152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48" name="Straight Connector 2035354447"/>
          <p:cNvSpPr/>
          <p:nvPr/>
        </p:nvSpPr>
        <p:spPr>
          <a:xfrm>
            <a:off x="381000" y="54864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49" name="TextBox 2035354448"/>
          <p:cNvSpPr txBox="1"/>
          <p:nvPr/>
        </p:nvSpPr>
        <p:spPr>
          <a:xfrm>
            <a:off x="381000" y="5003800"/>
            <a:ext cx="2286000" cy="4826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UI/UX и новые возможности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Доработки СВО 3 очередь(PREMIUM-5493) Отображение автора задачи КЦ/СВО. (PREMIUM-5493) Встройка бизнес вики(PREMIUM-5496) E2E роботизированное открытие вклада (PREMIUM-5061) Сервис история изменений (PREMIUM-5497)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450" name="TextBox 2035354449"/>
          <p:cNvSpPr txBox="1"/>
          <p:nvPr/>
        </p:nvSpPr>
        <p:spPr>
          <a:xfrm>
            <a:off x="2667000" y="5003800"/>
            <a:ext cx="381000" cy="4826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92чд 19чд 20чд 75чд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4386942" y="5067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2828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51" name="TextBox 2035354450"/>
          <p:cNvSpPr txBox="1"/>
          <p:nvPr/>
        </p:nvSpPr>
        <p:spPr>
          <a:xfrm>
            <a:off x="4209142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17.06</a:t>
            </a:r>
          </a:p>
        </p:txBody>
      </p:sp>
      <p:sp>
        <p:nvSpPr>
          <p:cNvPr id="2035354452" name="TextBox 2035354451"/>
          <p:cNvSpPr txBox="1"/>
          <p:nvPr/>
        </p:nvSpPr>
        <p:spPr>
          <a:xfrm>
            <a:off x="4209142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386930" y="5067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0A028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53" name="TextBox 2035354452"/>
          <p:cNvSpPr txBox="1"/>
          <p:nvPr/>
        </p:nvSpPr>
        <p:spPr>
          <a:xfrm>
            <a:off x="11209130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04.10</a:t>
            </a:r>
          </a:p>
        </p:txBody>
      </p:sp>
      <p:sp>
        <p:nvSpPr>
          <p:cNvPr id="2035354454" name="TextBox 2035354453"/>
          <p:cNvSpPr txBox="1"/>
          <p:nvPr/>
        </p:nvSpPr>
        <p:spPr>
          <a:xfrm>
            <a:off x="11209130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cxnSp>
        <p:nvCxnSpPr>
          <p:cNvPr id="2035354455" name="Connector 2035354454"/>
          <p:cNvCxnSpPr/>
          <p:nvPr/>
        </p:nvCxnSpPr>
        <p:spPr>
          <a:xfrm flipH="1">
            <a:off x="4386942" y="5207000"/>
            <a:ext cx="6999988" cy="0"/>
          </a:xfrm>
          <a:prstGeom prst="line">
            <a:avLst/>
          </a:prstGeom>
          <a:ln w="25400">
            <a:solidFill>
              <a:srgbClr val="F0A028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456" name="Rounded Rectangle 2035354455"/>
          <p:cNvSpPr/>
          <p:nvPr/>
        </p:nvSpPr>
        <p:spPr>
          <a:xfrm>
            <a:off x="11372021" y="5372100"/>
            <a:ext cx="1524000" cy="127000"/>
          </a:xfrm>
          <a:prstGeom prst="roundRect">
            <a:avLst/>
          </a:prstGeom>
          <a:noFill/>
          <a:ln w="12700">
            <a:solidFill>
              <a:srgbClr val="F0A0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50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5092147" y="50673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solidFill>
              <a:srgbClr val="FF2828"/>
            </a:solidFill>
            <a:ln>
              <a:solidFill>
                <a:srgbClr val="FF28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solidFill>
              <a:srgbClr val="FF2828"/>
            </a:solidFill>
            <a:ln>
              <a:solidFill>
                <a:srgbClr val="FF28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solidFill>
              <a:srgbClr val="FF2828"/>
            </a:solidFill>
            <a:ln>
              <a:solidFill>
                <a:srgbClr val="FF28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solidFill>
              <a:srgbClr val="FF2828"/>
            </a:solidFill>
            <a:ln>
              <a:solidFill>
                <a:srgbClr val="FF28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solidFill>
              <a:srgbClr val="FF2828"/>
            </a:solidFill>
            <a:ln>
              <a:solidFill>
                <a:srgbClr val="FF28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57" name="TextBox 2035354456"/>
          <p:cNvSpPr txBox="1"/>
          <p:nvPr/>
        </p:nvSpPr>
        <p:spPr>
          <a:xfrm>
            <a:off x="4914347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08.07</a:t>
            </a:r>
          </a:p>
        </p:txBody>
      </p:sp>
      <p:sp>
        <p:nvSpPr>
          <p:cNvPr id="2035354458" name="TextBox 2035354457"/>
          <p:cNvSpPr txBox="1"/>
          <p:nvPr/>
        </p:nvSpPr>
        <p:spPr>
          <a:xfrm>
            <a:off x="4914347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НТ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5613952" y="5067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2828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59" name="TextBox 2035354458"/>
          <p:cNvSpPr txBox="1"/>
          <p:nvPr/>
        </p:nvSpPr>
        <p:spPr>
          <a:xfrm>
            <a:off x="5436152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15.07</a:t>
            </a:r>
          </a:p>
        </p:txBody>
      </p:sp>
      <p:sp>
        <p:nvSpPr>
          <p:cNvPr id="2035354460" name="TextBox 2035354459"/>
          <p:cNvSpPr txBox="1"/>
          <p:nvPr/>
        </p:nvSpPr>
        <p:spPr>
          <a:xfrm>
            <a:off x="5436152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135756" y="5067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0A028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61" name="TextBox 2035354460"/>
          <p:cNvSpPr txBox="1"/>
          <p:nvPr/>
        </p:nvSpPr>
        <p:spPr>
          <a:xfrm>
            <a:off x="5957956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22.07</a:t>
            </a:r>
          </a:p>
        </p:txBody>
      </p:sp>
      <p:sp>
        <p:nvSpPr>
          <p:cNvPr id="2035354462" name="TextBox 2035354461"/>
          <p:cNvSpPr txBox="1"/>
          <p:nvPr/>
        </p:nvSpPr>
        <p:spPr>
          <a:xfrm>
            <a:off x="5957956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cxnSp>
        <p:nvCxnSpPr>
          <p:cNvPr id="2035354463" name="Connector 2035354462"/>
          <p:cNvCxnSpPr/>
          <p:nvPr/>
        </p:nvCxnSpPr>
        <p:spPr>
          <a:xfrm flipH="1">
            <a:off x="5613952" y="5207000"/>
            <a:ext cx="521804" cy="0"/>
          </a:xfrm>
          <a:prstGeom prst="line">
            <a:avLst/>
          </a:prstGeom>
          <a:ln w="25400">
            <a:solidFill>
              <a:srgbClr val="F0A028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464" name="Rounded Rectangle 2035354463"/>
          <p:cNvSpPr/>
          <p:nvPr/>
        </p:nvSpPr>
        <p:spPr>
          <a:xfrm>
            <a:off x="11372021" y="5372100"/>
            <a:ext cx="1524000" cy="127000"/>
          </a:xfrm>
          <a:prstGeom prst="roundRect">
            <a:avLst/>
          </a:prstGeom>
          <a:noFill/>
          <a:ln w="12700">
            <a:solidFill>
              <a:srgbClr val="F0A0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50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9117495" y="50673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65" name="TextBox 2035354464"/>
          <p:cNvSpPr txBox="1"/>
          <p:nvPr/>
        </p:nvSpPr>
        <p:spPr>
          <a:xfrm>
            <a:off x="8939695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31.08</a:t>
            </a:r>
          </a:p>
        </p:txBody>
      </p:sp>
      <p:sp>
        <p:nvSpPr>
          <p:cNvPr id="2035354466" name="TextBox 2035354465"/>
          <p:cNvSpPr txBox="1"/>
          <p:nvPr/>
        </p:nvSpPr>
        <p:spPr>
          <a:xfrm>
            <a:off x="8939695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Новый контракт в софк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6881191" y="50673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67" name="TextBox 2035354466"/>
          <p:cNvSpPr txBox="1"/>
          <p:nvPr/>
        </p:nvSpPr>
        <p:spPr>
          <a:xfrm>
            <a:off x="6703391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01.08</a:t>
            </a:r>
          </a:p>
        </p:txBody>
      </p:sp>
      <p:sp>
        <p:nvSpPr>
          <p:cNvPr id="2035354468" name="TextBox 2035354467"/>
          <p:cNvSpPr txBox="1"/>
          <p:nvPr/>
        </p:nvSpPr>
        <p:spPr>
          <a:xfrm>
            <a:off x="6703391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7999343" y="50673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69" name="TextBox 2035354468"/>
          <p:cNvSpPr txBox="1"/>
          <p:nvPr/>
        </p:nvSpPr>
        <p:spPr>
          <a:xfrm>
            <a:off x="7821543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16.08</a:t>
            </a:r>
          </a:p>
        </p:txBody>
      </p:sp>
      <p:sp>
        <p:nvSpPr>
          <p:cNvPr id="2035354470" name="TextBox 2035354469"/>
          <p:cNvSpPr txBox="1"/>
          <p:nvPr/>
        </p:nvSpPr>
        <p:spPr>
          <a:xfrm>
            <a:off x="7821543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521147" y="50673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71" name="TextBox 2035354470"/>
          <p:cNvSpPr txBox="1"/>
          <p:nvPr/>
        </p:nvSpPr>
        <p:spPr>
          <a:xfrm>
            <a:off x="8343347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23.08</a:t>
            </a:r>
          </a:p>
        </p:txBody>
      </p:sp>
      <p:sp>
        <p:nvSpPr>
          <p:cNvPr id="2035354472" name="TextBox 2035354471"/>
          <p:cNvSpPr txBox="1"/>
          <p:nvPr/>
        </p:nvSpPr>
        <p:spPr>
          <a:xfrm>
            <a:off x="8343347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9117495" y="50673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73" name="TextBox 2035354472"/>
          <p:cNvSpPr txBox="1"/>
          <p:nvPr/>
        </p:nvSpPr>
        <p:spPr>
          <a:xfrm>
            <a:off x="8939695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31.08</a:t>
            </a:r>
          </a:p>
        </p:txBody>
      </p:sp>
      <p:sp>
        <p:nvSpPr>
          <p:cNvPr id="2035354474" name="TextBox 2035354473"/>
          <p:cNvSpPr txBox="1"/>
          <p:nvPr/>
        </p:nvSpPr>
        <p:spPr>
          <a:xfrm>
            <a:off x="8939695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Встройка бизнес вики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9788386" y="50673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75" name="TextBox 2035354474"/>
          <p:cNvSpPr txBox="1"/>
          <p:nvPr/>
        </p:nvSpPr>
        <p:spPr>
          <a:xfrm>
            <a:off x="9610586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09.09</a:t>
            </a:r>
          </a:p>
        </p:txBody>
      </p:sp>
      <p:sp>
        <p:nvSpPr>
          <p:cNvPr id="2035354476" name="TextBox 2035354475"/>
          <p:cNvSpPr txBox="1"/>
          <p:nvPr/>
        </p:nvSpPr>
        <p:spPr>
          <a:xfrm>
            <a:off x="9610586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9937473" y="50673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77" name="TextBox 2035354476"/>
          <p:cNvSpPr txBox="1"/>
          <p:nvPr/>
        </p:nvSpPr>
        <p:spPr>
          <a:xfrm>
            <a:off x="9759673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11.09</a:t>
            </a:r>
          </a:p>
        </p:txBody>
      </p:sp>
      <p:sp>
        <p:nvSpPr>
          <p:cNvPr id="2035354478" name="TextBox 2035354477"/>
          <p:cNvSpPr txBox="1"/>
          <p:nvPr/>
        </p:nvSpPr>
        <p:spPr>
          <a:xfrm>
            <a:off x="9759673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0012017" y="50673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79" name="TextBox 2035354478"/>
          <p:cNvSpPr txBox="1"/>
          <p:nvPr/>
        </p:nvSpPr>
        <p:spPr>
          <a:xfrm>
            <a:off x="9834217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12.09</a:t>
            </a:r>
          </a:p>
        </p:txBody>
      </p:sp>
      <p:sp>
        <p:nvSpPr>
          <p:cNvPr id="2035354480" name="TextBox 2035354479"/>
          <p:cNvSpPr txBox="1"/>
          <p:nvPr/>
        </p:nvSpPr>
        <p:spPr>
          <a:xfrm>
            <a:off x="9834217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0906539" y="50673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81" name="TextBox 2035354480"/>
          <p:cNvSpPr txBox="1"/>
          <p:nvPr/>
        </p:nvSpPr>
        <p:spPr>
          <a:xfrm>
            <a:off x="10728739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24.09</a:t>
            </a:r>
          </a:p>
        </p:txBody>
      </p:sp>
      <p:sp>
        <p:nvSpPr>
          <p:cNvPr id="2035354482" name="TextBox 2035354481"/>
          <p:cNvSpPr txBox="1"/>
          <p:nvPr/>
        </p:nvSpPr>
        <p:spPr>
          <a:xfrm>
            <a:off x="10728739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Прикрепление файлов, Бесшовная продажа вкладов, Сервис история изменений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560865" y="50673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83" name="TextBox 2035354482"/>
          <p:cNvSpPr txBox="1"/>
          <p:nvPr/>
        </p:nvSpPr>
        <p:spPr>
          <a:xfrm>
            <a:off x="11383065" y="528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25.10</a:t>
            </a:r>
          </a:p>
        </p:txBody>
      </p:sp>
      <p:sp>
        <p:nvSpPr>
          <p:cNvPr id="2035354484" name="TextBox 2035354483"/>
          <p:cNvSpPr txBox="1"/>
          <p:nvPr/>
        </p:nvSpPr>
        <p:spPr>
          <a:xfrm>
            <a:off x="11383065" y="499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485" name="Oval 2035354484"/>
          <p:cNvSpPr/>
          <p:nvPr/>
        </p:nvSpPr>
        <p:spPr>
          <a:xfrm>
            <a:off x="4412063" y="56515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86" name="Straight Connector 2035354485"/>
          <p:cNvSpPr/>
          <p:nvPr/>
        </p:nvSpPr>
        <p:spPr>
          <a:xfrm>
            <a:off x="4564463" y="5727700"/>
            <a:ext cx="2392927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87" name="Straight Connector 2035354486"/>
          <p:cNvSpPr/>
          <p:nvPr/>
        </p:nvSpPr>
        <p:spPr>
          <a:xfrm>
            <a:off x="6957391" y="5727700"/>
            <a:ext cx="4679673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88" name="Straight Connector 2035354487"/>
          <p:cNvSpPr/>
          <p:nvPr/>
        </p:nvSpPr>
        <p:spPr>
          <a:xfrm>
            <a:off x="381000" y="5969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89" name="TextBox 2035354488"/>
          <p:cNvSpPr txBox="1"/>
          <p:nvPr/>
        </p:nvSpPr>
        <p:spPr>
          <a:xfrm>
            <a:off x="381000" y="5486400"/>
            <a:ext cx="2286000" cy="4826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Вовлеченность и эффективность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- Виджет «Топ 10 сделок» (PREMIUM-5496) - Сервис приоритезации задач (PREMIUM-5499) - Ролевая модель для виджетов (PREMIUM-5498)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490" name="TextBox 2035354489"/>
          <p:cNvSpPr txBox="1"/>
          <p:nvPr/>
        </p:nvSpPr>
        <p:spPr>
          <a:xfrm>
            <a:off x="2667000" y="5486400"/>
            <a:ext cx="381000" cy="4826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46чд 151чд 30чд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560865" y="55499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91" name="TextBox 2035354490"/>
          <p:cNvSpPr txBox="1"/>
          <p:nvPr/>
        </p:nvSpPr>
        <p:spPr>
          <a:xfrm>
            <a:off x="11383065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25.10</a:t>
            </a:r>
          </a:p>
        </p:txBody>
      </p:sp>
      <p:sp>
        <p:nvSpPr>
          <p:cNvPr id="2035354492" name="TextBox 2035354491"/>
          <p:cNvSpPr txBox="1"/>
          <p:nvPr/>
        </p:nvSpPr>
        <p:spPr>
          <a:xfrm>
            <a:off x="11383065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БТ подготовлены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5613952" y="55499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F0A028"/>
          </a:solidFill>
          <a:ln>
            <a:solidFill>
              <a:srgbClr val="F0A028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493" name="TextBox 2035354492"/>
          <p:cNvSpPr txBox="1"/>
          <p:nvPr/>
        </p:nvSpPr>
        <p:spPr>
          <a:xfrm>
            <a:off x="5436152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15.07</a:t>
            </a:r>
          </a:p>
        </p:txBody>
      </p:sp>
      <p:sp>
        <p:nvSpPr>
          <p:cNvPr id="2035354494" name="TextBox 2035354493"/>
          <p:cNvSpPr txBox="1"/>
          <p:nvPr/>
        </p:nvSpPr>
        <p:spPr>
          <a:xfrm>
            <a:off x="5436152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6135756" y="5549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95" name="TextBox 2035354494"/>
          <p:cNvSpPr txBox="1"/>
          <p:nvPr/>
        </p:nvSpPr>
        <p:spPr>
          <a:xfrm>
            <a:off x="5957956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22.07</a:t>
            </a:r>
          </a:p>
        </p:txBody>
      </p:sp>
      <p:sp>
        <p:nvSpPr>
          <p:cNvPr id="2035354496" name="TextBox 2035354495"/>
          <p:cNvSpPr txBox="1"/>
          <p:nvPr/>
        </p:nvSpPr>
        <p:spPr>
          <a:xfrm>
            <a:off x="5957956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5986669" y="55499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97" name="TextBox 2035354496"/>
          <p:cNvSpPr txBox="1"/>
          <p:nvPr/>
        </p:nvSpPr>
        <p:spPr>
          <a:xfrm>
            <a:off x="5808869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20.07</a:t>
            </a:r>
          </a:p>
        </p:txBody>
      </p:sp>
      <p:sp>
        <p:nvSpPr>
          <p:cNvPr id="2035354498" name="TextBox 2035354497"/>
          <p:cNvSpPr txBox="1"/>
          <p:nvPr/>
        </p:nvSpPr>
        <p:spPr>
          <a:xfrm>
            <a:off x="5808869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6881191" y="55499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99" name="TextBox 2035354498"/>
          <p:cNvSpPr txBox="1"/>
          <p:nvPr/>
        </p:nvSpPr>
        <p:spPr>
          <a:xfrm>
            <a:off x="6703391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01.08</a:t>
            </a:r>
          </a:p>
        </p:txBody>
      </p:sp>
      <p:sp>
        <p:nvSpPr>
          <p:cNvPr id="2035354500" name="TextBox 2035354499"/>
          <p:cNvSpPr txBox="1"/>
          <p:nvPr/>
        </p:nvSpPr>
        <p:spPr>
          <a:xfrm>
            <a:off x="6703391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6806647" y="5549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01" name="TextBox 2035354500"/>
          <p:cNvSpPr txBox="1"/>
          <p:nvPr/>
        </p:nvSpPr>
        <p:spPr>
          <a:xfrm>
            <a:off x="6628847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31.07</a:t>
            </a:r>
          </a:p>
        </p:txBody>
      </p:sp>
      <p:sp>
        <p:nvSpPr>
          <p:cNvPr id="2035354502" name="TextBox 2035354501"/>
          <p:cNvSpPr txBox="1"/>
          <p:nvPr/>
        </p:nvSpPr>
        <p:spPr>
          <a:xfrm>
            <a:off x="6628847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7999343" y="5549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03" name="TextBox 2035354502"/>
          <p:cNvSpPr txBox="1"/>
          <p:nvPr/>
        </p:nvSpPr>
        <p:spPr>
          <a:xfrm>
            <a:off x="7821543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16.08</a:t>
            </a:r>
          </a:p>
        </p:txBody>
      </p:sp>
      <p:sp>
        <p:nvSpPr>
          <p:cNvPr id="2035354504" name="TextBox 2035354503"/>
          <p:cNvSpPr txBox="1"/>
          <p:nvPr/>
        </p:nvSpPr>
        <p:spPr>
          <a:xfrm>
            <a:off x="7821543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521147" y="55499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05" name="TextBox 2035354504"/>
          <p:cNvSpPr txBox="1"/>
          <p:nvPr/>
        </p:nvSpPr>
        <p:spPr>
          <a:xfrm>
            <a:off x="8343347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23.08</a:t>
            </a:r>
          </a:p>
        </p:txBody>
      </p:sp>
      <p:sp>
        <p:nvSpPr>
          <p:cNvPr id="2035354506" name="TextBox 2035354505"/>
          <p:cNvSpPr txBox="1"/>
          <p:nvPr/>
        </p:nvSpPr>
        <p:spPr>
          <a:xfrm>
            <a:off x="8343347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9788386" y="55499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07" name="TextBox 2035354506"/>
          <p:cNvSpPr txBox="1"/>
          <p:nvPr/>
        </p:nvSpPr>
        <p:spPr>
          <a:xfrm>
            <a:off x="9610586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09.09</a:t>
            </a:r>
          </a:p>
        </p:txBody>
      </p:sp>
      <p:sp>
        <p:nvSpPr>
          <p:cNvPr id="2035354508" name="TextBox 2035354507"/>
          <p:cNvSpPr txBox="1"/>
          <p:nvPr/>
        </p:nvSpPr>
        <p:spPr>
          <a:xfrm>
            <a:off x="9610586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9117495" y="5549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09" name="TextBox 2035354508"/>
          <p:cNvSpPr txBox="1"/>
          <p:nvPr/>
        </p:nvSpPr>
        <p:spPr>
          <a:xfrm>
            <a:off x="8939695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31.08</a:t>
            </a:r>
          </a:p>
        </p:txBody>
      </p:sp>
      <p:sp>
        <p:nvSpPr>
          <p:cNvPr id="2035354510" name="TextBox 2035354509"/>
          <p:cNvSpPr txBox="1"/>
          <p:nvPr/>
        </p:nvSpPr>
        <p:spPr>
          <a:xfrm>
            <a:off x="8939695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9937473" y="5549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11" name="TextBox 2035354510"/>
          <p:cNvSpPr txBox="1"/>
          <p:nvPr/>
        </p:nvSpPr>
        <p:spPr>
          <a:xfrm>
            <a:off x="9759673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11.09</a:t>
            </a:r>
          </a:p>
        </p:txBody>
      </p:sp>
      <p:sp>
        <p:nvSpPr>
          <p:cNvPr id="2035354512" name="TextBox 2035354511"/>
          <p:cNvSpPr txBox="1"/>
          <p:nvPr/>
        </p:nvSpPr>
        <p:spPr>
          <a:xfrm>
            <a:off x="9759673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0012017" y="55499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13" name="TextBox 2035354512"/>
          <p:cNvSpPr txBox="1"/>
          <p:nvPr/>
        </p:nvSpPr>
        <p:spPr>
          <a:xfrm>
            <a:off x="9834217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12.09</a:t>
            </a:r>
          </a:p>
        </p:txBody>
      </p:sp>
      <p:sp>
        <p:nvSpPr>
          <p:cNvPr id="2035354514" name="TextBox 2035354513"/>
          <p:cNvSpPr txBox="1"/>
          <p:nvPr/>
        </p:nvSpPr>
        <p:spPr>
          <a:xfrm>
            <a:off x="9834217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0906539" y="5549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15" name="TextBox 2035354514"/>
          <p:cNvSpPr txBox="1"/>
          <p:nvPr/>
        </p:nvSpPr>
        <p:spPr>
          <a:xfrm>
            <a:off x="10728739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24.09</a:t>
            </a:r>
          </a:p>
        </p:txBody>
      </p:sp>
      <p:sp>
        <p:nvSpPr>
          <p:cNvPr id="2035354516" name="TextBox 2035354515"/>
          <p:cNvSpPr txBox="1"/>
          <p:nvPr/>
        </p:nvSpPr>
        <p:spPr>
          <a:xfrm>
            <a:off x="10728739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560865" y="5549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17" name="TextBox 2035354516"/>
          <p:cNvSpPr txBox="1"/>
          <p:nvPr/>
        </p:nvSpPr>
        <p:spPr>
          <a:xfrm>
            <a:off x="11383065" y="576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25.10</a:t>
            </a:r>
          </a:p>
        </p:txBody>
      </p:sp>
      <p:sp>
        <p:nvSpPr>
          <p:cNvPr id="2035354518" name="TextBox 2035354517"/>
          <p:cNvSpPr txBox="1"/>
          <p:nvPr/>
        </p:nvSpPr>
        <p:spPr>
          <a:xfrm>
            <a:off x="11383065" y="547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519" name="Oval 2035354518"/>
          <p:cNvSpPr/>
          <p:nvPr/>
        </p:nvSpPr>
        <p:spPr>
          <a:xfrm>
            <a:off x="4412063" y="61341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520" name="Straight Connector 2035354519"/>
          <p:cNvSpPr/>
          <p:nvPr/>
        </p:nvSpPr>
        <p:spPr>
          <a:xfrm>
            <a:off x="4564463" y="6210300"/>
            <a:ext cx="2392927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521" name="Straight Connector 2035354520"/>
          <p:cNvSpPr/>
          <p:nvPr/>
        </p:nvSpPr>
        <p:spPr>
          <a:xfrm>
            <a:off x="6957391" y="6210300"/>
            <a:ext cx="4787347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522" name="Straight Connector 2035354521"/>
          <p:cNvSpPr/>
          <p:nvPr/>
        </p:nvSpPr>
        <p:spPr>
          <a:xfrm>
            <a:off x="381000" y="64516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523" name="TextBox 2035354522"/>
          <p:cNvSpPr txBox="1"/>
          <p:nvPr/>
        </p:nvSpPr>
        <p:spPr>
          <a:xfrm>
            <a:off x="381000" y="5969000"/>
            <a:ext cx="2286000" cy="4826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Новые процессы, источники, триггеры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- Автозакрытие задач - тираж (PREMIUM-4760) - Дорботки пайпа (PREMIUM-5500) - Встройка реестра задач в карточку СК (PREMIUM-5501) - Новые источники: Лиды ПИУ, События(ПФМ, блокировки, смерть), триггеры БФКО, задачи СОФК (PREMIUM-5068) - Задачи из ВТБО (PREMIUM-5476) - Сервис опросов - CSI (PREMIUM-5495) - Маркетинговые кампании (Аналитика) (PREMIUM-5062) - Отправка отчетов на сотрудников в почте (PREMIUM-5503)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524" name="TextBox 2035354523"/>
          <p:cNvSpPr txBox="1"/>
          <p:nvPr/>
        </p:nvSpPr>
        <p:spPr>
          <a:xfrm>
            <a:off x="2667000" y="5969000"/>
            <a:ext cx="381000" cy="4826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66чд 4чд 44чд  14чд 18чд 48чд 38чд 45чд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4412063" y="6032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525" name="TextBox 2035354524"/>
          <p:cNvSpPr txBox="1"/>
          <p:nvPr/>
        </p:nvSpPr>
        <p:spPr>
          <a:xfrm>
            <a:off x="4234263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20.06</a:t>
            </a:r>
          </a:p>
        </p:txBody>
      </p:sp>
      <p:sp>
        <p:nvSpPr>
          <p:cNvPr id="2035354526" name="TextBox 2035354525"/>
          <p:cNvSpPr txBox="1"/>
          <p:nvPr/>
        </p:nvSpPr>
        <p:spPr>
          <a:xfrm>
            <a:off x="4234263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БТ подготовлены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5613952" y="6032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527" name="TextBox 2035354526"/>
          <p:cNvSpPr txBox="1"/>
          <p:nvPr/>
        </p:nvSpPr>
        <p:spPr>
          <a:xfrm>
            <a:off x="5436152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15.07</a:t>
            </a:r>
          </a:p>
        </p:txBody>
      </p:sp>
      <p:sp>
        <p:nvSpPr>
          <p:cNvPr id="2035354528" name="TextBox 2035354527"/>
          <p:cNvSpPr txBox="1"/>
          <p:nvPr/>
        </p:nvSpPr>
        <p:spPr>
          <a:xfrm>
            <a:off x="5436152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6135756" y="60325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4EC995"/>
          </a:solidFill>
          <a:ln>
            <a:solidFill>
              <a:srgbClr val="4EC995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529" name="TextBox 2035354528"/>
          <p:cNvSpPr txBox="1"/>
          <p:nvPr/>
        </p:nvSpPr>
        <p:spPr>
          <a:xfrm>
            <a:off x="5957956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22.07</a:t>
            </a:r>
          </a:p>
        </p:txBody>
      </p:sp>
      <p:sp>
        <p:nvSpPr>
          <p:cNvPr id="2035354530" name="TextBox 2035354529"/>
          <p:cNvSpPr txBox="1"/>
          <p:nvPr/>
        </p:nvSpPr>
        <p:spPr>
          <a:xfrm>
            <a:off x="5957956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5986669" y="60325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F0A028"/>
            </a:solidFill>
            <a:ln>
              <a:solidFill>
                <a:srgbClr val="F0A028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31" name="TextBox 2035354530"/>
          <p:cNvSpPr txBox="1"/>
          <p:nvPr/>
        </p:nvSpPr>
        <p:spPr>
          <a:xfrm>
            <a:off x="5808869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20.07</a:t>
            </a:r>
          </a:p>
        </p:txBody>
      </p:sp>
      <p:sp>
        <p:nvSpPr>
          <p:cNvPr id="2035354532" name="TextBox 2035354531"/>
          <p:cNvSpPr txBox="1"/>
          <p:nvPr/>
        </p:nvSpPr>
        <p:spPr>
          <a:xfrm>
            <a:off x="5808869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6881191" y="60325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33" name="TextBox 2035354532"/>
          <p:cNvSpPr txBox="1"/>
          <p:nvPr/>
        </p:nvSpPr>
        <p:spPr>
          <a:xfrm>
            <a:off x="6703391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01.08</a:t>
            </a:r>
          </a:p>
        </p:txBody>
      </p:sp>
      <p:sp>
        <p:nvSpPr>
          <p:cNvPr id="2035354534" name="TextBox 2035354533"/>
          <p:cNvSpPr txBox="1"/>
          <p:nvPr/>
        </p:nvSpPr>
        <p:spPr>
          <a:xfrm>
            <a:off x="6703391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6806647" y="6032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35" name="TextBox 2035354534"/>
          <p:cNvSpPr txBox="1"/>
          <p:nvPr/>
        </p:nvSpPr>
        <p:spPr>
          <a:xfrm>
            <a:off x="6628847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31.07</a:t>
            </a:r>
          </a:p>
        </p:txBody>
      </p:sp>
      <p:sp>
        <p:nvSpPr>
          <p:cNvPr id="2035354536" name="TextBox 2035354535"/>
          <p:cNvSpPr txBox="1"/>
          <p:nvPr/>
        </p:nvSpPr>
        <p:spPr>
          <a:xfrm>
            <a:off x="6628847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7999343" y="6032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37" name="TextBox 2035354536"/>
          <p:cNvSpPr txBox="1"/>
          <p:nvPr/>
        </p:nvSpPr>
        <p:spPr>
          <a:xfrm>
            <a:off x="7821543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16.08</a:t>
            </a:r>
          </a:p>
        </p:txBody>
      </p:sp>
      <p:sp>
        <p:nvSpPr>
          <p:cNvPr id="2035354538" name="TextBox 2035354537"/>
          <p:cNvSpPr txBox="1"/>
          <p:nvPr/>
        </p:nvSpPr>
        <p:spPr>
          <a:xfrm>
            <a:off x="7821543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521147" y="60325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39" name="TextBox 2035354538"/>
          <p:cNvSpPr txBox="1"/>
          <p:nvPr/>
        </p:nvSpPr>
        <p:spPr>
          <a:xfrm>
            <a:off x="8343347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23.08</a:t>
            </a:r>
          </a:p>
        </p:txBody>
      </p:sp>
      <p:sp>
        <p:nvSpPr>
          <p:cNvPr id="2035354540" name="TextBox 2035354539"/>
          <p:cNvSpPr txBox="1"/>
          <p:nvPr/>
        </p:nvSpPr>
        <p:spPr>
          <a:xfrm>
            <a:off x="8343347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9788386" y="60325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41" name="TextBox 2035354540"/>
          <p:cNvSpPr txBox="1"/>
          <p:nvPr/>
        </p:nvSpPr>
        <p:spPr>
          <a:xfrm>
            <a:off x="9610586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09.09</a:t>
            </a:r>
          </a:p>
        </p:txBody>
      </p:sp>
      <p:sp>
        <p:nvSpPr>
          <p:cNvPr id="2035354542" name="TextBox 2035354541"/>
          <p:cNvSpPr txBox="1"/>
          <p:nvPr/>
        </p:nvSpPr>
        <p:spPr>
          <a:xfrm>
            <a:off x="9610586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9117495" y="6032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43" name="TextBox 2035354542"/>
          <p:cNvSpPr txBox="1"/>
          <p:nvPr/>
        </p:nvSpPr>
        <p:spPr>
          <a:xfrm>
            <a:off x="8939695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31.08</a:t>
            </a:r>
          </a:p>
        </p:txBody>
      </p:sp>
      <p:sp>
        <p:nvSpPr>
          <p:cNvPr id="2035354544" name="TextBox 2035354543"/>
          <p:cNvSpPr txBox="1"/>
          <p:nvPr/>
        </p:nvSpPr>
        <p:spPr>
          <a:xfrm>
            <a:off x="8939695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Автозакрытие задач (тираж КН,КК,ПУ)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0906539" y="6032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45" name="TextBox 2035354544"/>
          <p:cNvSpPr txBox="1"/>
          <p:nvPr/>
        </p:nvSpPr>
        <p:spPr>
          <a:xfrm>
            <a:off x="10728739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24.09</a:t>
            </a:r>
          </a:p>
        </p:txBody>
      </p:sp>
      <p:sp>
        <p:nvSpPr>
          <p:cNvPr id="2035354546" name="TextBox 2035354545"/>
          <p:cNvSpPr txBox="1"/>
          <p:nvPr/>
        </p:nvSpPr>
        <p:spPr>
          <a:xfrm>
            <a:off x="10728739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Новые источники, Сервис опросов – CSI Задачи из ВТБО, Встройка в карточку СК,, [А] Маркетинговые кампании 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461473" y="6032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47" name="TextBox 2035354546"/>
          <p:cNvSpPr txBox="1"/>
          <p:nvPr/>
        </p:nvSpPr>
        <p:spPr>
          <a:xfrm>
            <a:off x="11283673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13.10</a:t>
            </a:r>
          </a:p>
        </p:txBody>
      </p:sp>
      <p:sp>
        <p:nvSpPr>
          <p:cNvPr id="2035354548" name="TextBox 2035354547"/>
          <p:cNvSpPr txBox="1"/>
          <p:nvPr/>
        </p:nvSpPr>
        <p:spPr>
          <a:xfrm>
            <a:off x="11283673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Задачи из ВТБО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0012017" y="60325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4EC995"/>
            </a:solidFill>
            <a:ln>
              <a:solidFill>
                <a:srgbClr val="4EC995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49" name="TextBox 2035354548"/>
          <p:cNvSpPr txBox="1"/>
          <p:nvPr/>
        </p:nvSpPr>
        <p:spPr>
          <a:xfrm>
            <a:off x="9834217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12.09</a:t>
            </a:r>
          </a:p>
        </p:txBody>
      </p:sp>
      <p:sp>
        <p:nvSpPr>
          <p:cNvPr id="2035354550" name="TextBox 2035354549"/>
          <p:cNvSpPr txBox="1"/>
          <p:nvPr/>
        </p:nvSpPr>
        <p:spPr>
          <a:xfrm>
            <a:off x="9834217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668539" y="6032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51" name="TextBox 2035354550"/>
          <p:cNvSpPr txBox="1"/>
          <p:nvPr/>
        </p:nvSpPr>
        <p:spPr>
          <a:xfrm>
            <a:off x="11490739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07.11</a:t>
            </a:r>
          </a:p>
        </p:txBody>
      </p:sp>
      <p:sp>
        <p:nvSpPr>
          <p:cNvPr id="2035354552" name="TextBox 2035354551"/>
          <p:cNvSpPr txBox="1"/>
          <p:nvPr/>
        </p:nvSpPr>
        <p:spPr>
          <a:xfrm>
            <a:off x="11490739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Сервис приоритизации задач встройка в интерфейс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