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763000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728710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509000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15.11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3149600" y="13589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3302000" y="1435100"/>
            <a:ext cx="616857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1727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Создание уровней обслуживания в сегменте (ПР 2883 РНКБ)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PREMIUM-6411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+300 млн руб.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294чд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125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86" name="TextBox 2035354285"/>
          <p:cNvSpPr txBox="1"/>
          <p:nvPr/>
        </p:nvSpPr>
        <p:spPr>
          <a:xfrm>
            <a:off x="3614615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3614615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125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88" name="TextBox 2035354287"/>
          <p:cNvSpPr txBox="1"/>
          <p:nvPr/>
        </p:nvSpPr>
        <p:spPr>
          <a:xfrm>
            <a:off x="35560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289" name="TextBox 2035354288"/>
          <p:cNvSpPr txBox="1"/>
          <p:nvPr/>
        </p:nvSpPr>
        <p:spPr>
          <a:xfrm>
            <a:off x="35560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1257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3496733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291" name="TextBox 2035354290"/>
          <p:cNvSpPr txBox="1"/>
          <p:nvPr/>
        </p:nvSpPr>
        <p:spPr>
          <a:xfrm>
            <a:off x="3496733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125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2" name="TextBox 2035354291"/>
          <p:cNvSpPr txBox="1"/>
          <p:nvPr/>
        </p:nvSpPr>
        <p:spPr>
          <a:xfrm>
            <a:off x="33782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293" name="TextBox 2035354292"/>
          <p:cNvSpPr txBox="1"/>
          <p:nvPr/>
        </p:nvSpPr>
        <p:spPr>
          <a:xfrm>
            <a:off x="33782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125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4" name="TextBox 2035354293"/>
          <p:cNvSpPr txBox="1"/>
          <p:nvPr/>
        </p:nvSpPr>
        <p:spPr>
          <a:xfrm>
            <a:off x="32004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295" name="TextBox 2035354294"/>
          <p:cNvSpPr txBox="1"/>
          <p:nvPr/>
        </p:nvSpPr>
        <p:spPr>
          <a:xfrm>
            <a:off x="32004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296" name="Oval 2035354295"/>
          <p:cNvSpPr/>
          <p:nvPr/>
        </p:nvSpPr>
        <p:spPr>
          <a:xfrm>
            <a:off x="3149600" y="19431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3302000" y="2019300"/>
            <a:ext cx="330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381000" y="2311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TextBox 2035354298"/>
          <p:cNvSpPr txBox="1"/>
          <p:nvPr/>
        </p:nvSpPr>
        <p:spPr>
          <a:xfrm>
            <a:off x="381000" y="17272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Рекомендательная нотификация клиента: ежедневный скоринг по запросу/графику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2667000" y="17272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(3)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196чд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1841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1" name="TextBox 2035354300"/>
          <p:cNvSpPr txBox="1"/>
          <p:nvPr/>
        </p:nvSpPr>
        <p:spPr>
          <a:xfrm>
            <a:off x="3614615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3614615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1841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3" name="TextBox 2035354302"/>
          <p:cNvSpPr txBox="1"/>
          <p:nvPr/>
        </p:nvSpPr>
        <p:spPr>
          <a:xfrm>
            <a:off x="35560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35560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1841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3496733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3496733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1841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7" name="TextBox 2035354306"/>
          <p:cNvSpPr txBox="1"/>
          <p:nvPr/>
        </p:nvSpPr>
        <p:spPr>
          <a:xfrm>
            <a:off x="33782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33782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1841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9" name="TextBox 2035354308"/>
          <p:cNvSpPr txBox="1"/>
          <p:nvPr/>
        </p:nvSpPr>
        <p:spPr>
          <a:xfrm>
            <a:off x="32004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32004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11" name="Oval 2035354310"/>
          <p:cNvSpPr/>
          <p:nvPr/>
        </p:nvSpPr>
        <p:spPr>
          <a:xfrm>
            <a:off x="3149600" y="25273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302000" y="2603500"/>
            <a:ext cx="100204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381000" y="2895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TextBox 2035354313"/>
          <p:cNvSpPr txBox="1"/>
          <p:nvPr/>
        </p:nvSpPr>
        <p:spPr>
          <a:xfrm>
            <a:off x="381000" y="23114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Новые критерии в ПУ Прайм Ежемесячный - ДВС на минимальный остаток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PREMIUM-6413, PREMIUM-6414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+41 млн руб.</a:t>
            </a:r>
          </a:p>
        </p:txBody>
      </p:sp>
      <p:sp>
        <p:nvSpPr>
          <p:cNvPr id="2035354315" name="TextBox 2035354314"/>
          <p:cNvSpPr txBox="1"/>
          <p:nvPr/>
        </p:nvSpPr>
        <p:spPr>
          <a:xfrm>
            <a:off x="2667000" y="23114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99чд + 56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2425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16" name="TextBox 2035354315"/>
          <p:cNvSpPr txBox="1"/>
          <p:nvPr/>
        </p:nvSpPr>
        <p:spPr>
          <a:xfrm>
            <a:off x="3614615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17" name="TextBox 2035354316"/>
          <p:cNvSpPr txBox="1"/>
          <p:nvPr/>
        </p:nvSpPr>
        <p:spPr>
          <a:xfrm>
            <a:off x="3614615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2425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18" name="TextBox 2035354317"/>
          <p:cNvSpPr txBox="1"/>
          <p:nvPr/>
        </p:nvSpPr>
        <p:spPr>
          <a:xfrm>
            <a:off x="35560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35560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2425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3496733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3496733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242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2" name="TextBox 2035354321"/>
          <p:cNvSpPr txBox="1"/>
          <p:nvPr/>
        </p:nvSpPr>
        <p:spPr>
          <a:xfrm>
            <a:off x="33782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23" name="TextBox 2035354322"/>
          <p:cNvSpPr txBox="1"/>
          <p:nvPr/>
        </p:nvSpPr>
        <p:spPr>
          <a:xfrm>
            <a:off x="33782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242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4" name="TextBox 2035354323"/>
          <p:cNvSpPr txBox="1"/>
          <p:nvPr/>
        </p:nvSpPr>
        <p:spPr>
          <a:xfrm>
            <a:off x="32004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32004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26" name="Oval 2035354325"/>
          <p:cNvSpPr/>
          <p:nvPr/>
        </p:nvSpPr>
        <p:spPr>
          <a:xfrm>
            <a:off x="3149600" y="31115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7" name="Straight Connector 2035354326"/>
          <p:cNvSpPr/>
          <p:nvPr/>
        </p:nvSpPr>
        <p:spPr>
          <a:xfrm>
            <a:off x="3302000" y="3187700"/>
            <a:ext cx="5666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8" name="Straight Connector 2035354327"/>
          <p:cNvSpPr/>
          <p:nvPr/>
        </p:nvSpPr>
        <p:spPr>
          <a:xfrm>
            <a:off x="381000" y="3479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9" name="TextBox 2035354328"/>
          <p:cNvSpPr txBox="1"/>
          <p:nvPr/>
        </p:nvSpPr>
        <p:spPr>
          <a:xfrm>
            <a:off x="381000" y="28956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Создание каталога опций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30" name="TextBox 2035354329"/>
          <p:cNvSpPr txBox="1"/>
          <p:nvPr/>
        </p:nvSpPr>
        <p:spPr>
          <a:xfrm>
            <a:off x="2667000" y="28956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0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М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74чд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300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31" name="TextBox 2035354330"/>
          <p:cNvSpPr txBox="1"/>
          <p:nvPr/>
        </p:nvSpPr>
        <p:spPr>
          <a:xfrm>
            <a:off x="3614615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32" name="TextBox 2035354331"/>
          <p:cNvSpPr txBox="1"/>
          <p:nvPr/>
        </p:nvSpPr>
        <p:spPr>
          <a:xfrm>
            <a:off x="3614615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300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33" name="TextBox 2035354332"/>
          <p:cNvSpPr txBox="1"/>
          <p:nvPr/>
        </p:nvSpPr>
        <p:spPr>
          <a:xfrm>
            <a:off x="35560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34" name="TextBox 2035354333"/>
          <p:cNvSpPr txBox="1"/>
          <p:nvPr/>
        </p:nvSpPr>
        <p:spPr>
          <a:xfrm>
            <a:off x="35560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3009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496733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3496733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300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33782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33782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300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32004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32004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41" name="Oval 2035354340"/>
          <p:cNvSpPr/>
          <p:nvPr/>
        </p:nvSpPr>
        <p:spPr>
          <a:xfrm>
            <a:off x="3149600" y="36957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2" name="Straight Connector 2035354341"/>
          <p:cNvSpPr/>
          <p:nvPr/>
        </p:nvSpPr>
        <p:spPr>
          <a:xfrm>
            <a:off x="3302000" y="3771900"/>
            <a:ext cx="5666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3" name="Straight Connector 2035354342"/>
          <p:cNvSpPr/>
          <p:nvPr/>
        </p:nvSpPr>
        <p:spPr>
          <a:xfrm>
            <a:off x="381000" y="406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4" name="TextBox 2035354343"/>
          <p:cNvSpPr txBox="1"/>
          <p:nvPr/>
        </p:nvSpPr>
        <p:spPr>
          <a:xfrm>
            <a:off x="381000" y="34798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Создание клиентского справочника опций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45" name="TextBox 2035354344"/>
          <p:cNvSpPr txBox="1"/>
          <p:nvPr/>
        </p:nvSpPr>
        <p:spPr>
          <a:xfrm>
            <a:off x="2667000" y="34798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225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3594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6" name="TextBox 2035354345"/>
          <p:cNvSpPr txBox="1"/>
          <p:nvPr/>
        </p:nvSpPr>
        <p:spPr>
          <a:xfrm>
            <a:off x="3614615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47" name="TextBox 2035354346"/>
          <p:cNvSpPr txBox="1"/>
          <p:nvPr/>
        </p:nvSpPr>
        <p:spPr>
          <a:xfrm>
            <a:off x="3614615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3594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8" name="TextBox 2035354347"/>
          <p:cNvSpPr txBox="1"/>
          <p:nvPr/>
        </p:nvSpPr>
        <p:spPr>
          <a:xfrm>
            <a:off x="35560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49" name="TextBox 2035354348"/>
          <p:cNvSpPr txBox="1"/>
          <p:nvPr/>
        </p:nvSpPr>
        <p:spPr>
          <a:xfrm>
            <a:off x="35560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3594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3496733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51" name="TextBox 2035354350"/>
          <p:cNvSpPr txBox="1"/>
          <p:nvPr/>
        </p:nvSpPr>
        <p:spPr>
          <a:xfrm>
            <a:off x="3496733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3594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2" name="TextBox 2035354351"/>
          <p:cNvSpPr txBox="1"/>
          <p:nvPr/>
        </p:nvSpPr>
        <p:spPr>
          <a:xfrm>
            <a:off x="33782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53" name="TextBox 2035354352"/>
          <p:cNvSpPr txBox="1"/>
          <p:nvPr/>
        </p:nvSpPr>
        <p:spPr>
          <a:xfrm>
            <a:off x="33782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3594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4" name="TextBox 2035354353"/>
          <p:cNvSpPr txBox="1"/>
          <p:nvPr/>
        </p:nvSpPr>
        <p:spPr>
          <a:xfrm>
            <a:off x="32004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55" name="TextBox 2035354354"/>
          <p:cNvSpPr txBox="1"/>
          <p:nvPr/>
        </p:nvSpPr>
        <p:spPr>
          <a:xfrm>
            <a:off x="32004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56" name="Oval 2035354355"/>
          <p:cNvSpPr/>
          <p:nvPr/>
        </p:nvSpPr>
        <p:spPr>
          <a:xfrm>
            <a:off x="3149600" y="42799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3302000" y="4356100"/>
            <a:ext cx="67547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Straight Connector 2035354357"/>
          <p:cNvSpPr/>
          <p:nvPr/>
        </p:nvSpPr>
        <p:spPr>
          <a:xfrm>
            <a:off x="381000" y="4648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9" name="TextBox 2035354358"/>
          <p:cNvSpPr txBox="1"/>
          <p:nvPr/>
        </p:nvSpPr>
        <p:spPr>
          <a:xfrm>
            <a:off x="381000" y="40640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Развитие счетчика финансовых показателей - инвестиции и партнерские продукты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60" name="TextBox 2035354359"/>
          <p:cNvSpPr txBox="1"/>
          <p:nvPr/>
        </p:nvSpPr>
        <p:spPr>
          <a:xfrm>
            <a:off x="2667000" y="40640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64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4178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61" name="TextBox 2035354360"/>
          <p:cNvSpPr txBox="1"/>
          <p:nvPr/>
        </p:nvSpPr>
        <p:spPr>
          <a:xfrm>
            <a:off x="3614615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3614615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4178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63" name="TextBox 2035354362"/>
          <p:cNvSpPr txBox="1"/>
          <p:nvPr/>
        </p:nvSpPr>
        <p:spPr>
          <a:xfrm>
            <a:off x="35560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64" name="TextBox 2035354363"/>
          <p:cNvSpPr txBox="1"/>
          <p:nvPr/>
        </p:nvSpPr>
        <p:spPr>
          <a:xfrm>
            <a:off x="35560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4178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3496733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66" name="TextBox 2035354365"/>
          <p:cNvSpPr txBox="1"/>
          <p:nvPr/>
        </p:nvSpPr>
        <p:spPr>
          <a:xfrm>
            <a:off x="3496733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4178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7" name="TextBox 2035354366"/>
          <p:cNvSpPr txBox="1"/>
          <p:nvPr/>
        </p:nvSpPr>
        <p:spPr>
          <a:xfrm>
            <a:off x="33782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68" name="TextBox 2035354367"/>
          <p:cNvSpPr txBox="1"/>
          <p:nvPr/>
        </p:nvSpPr>
        <p:spPr>
          <a:xfrm>
            <a:off x="33782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4178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9" name="TextBox 2035354368"/>
          <p:cNvSpPr txBox="1"/>
          <p:nvPr/>
        </p:nvSpPr>
        <p:spPr>
          <a:xfrm>
            <a:off x="32004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32004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71" name="Oval 2035354370"/>
          <p:cNvSpPr/>
          <p:nvPr/>
        </p:nvSpPr>
        <p:spPr>
          <a:xfrm>
            <a:off x="3149600" y="48641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2" name="Straight Connector 2035354371"/>
          <p:cNvSpPr/>
          <p:nvPr/>
        </p:nvSpPr>
        <p:spPr>
          <a:xfrm>
            <a:off x="3302000" y="4940300"/>
            <a:ext cx="5666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3" name="Straight Connector 2035354372"/>
          <p:cNvSpPr/>
          <p:nvPr/>
        </p:nvSpPr>
        <p:spPr>
          <a:xfrm>
            <a:off x="381000" y="5232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4" name="TextBox 2035354373"/>
          <p:cNvSpPr txBox="1"/>
          <p:nvPr/>
        </p:nvSpPr>
        <p:spPr>
          <a:xfrm>
            <a:off x="381000" y="46482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Достижения - адаптация под клиента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75" name="TextBox 2035354374"/>
          <p:cNvSpPr txBox="1"/>
          <p:nvPr/>
        </p:nvSpPr>
        <p:spPr>
          <a:xfrm>
            <a:off x="2667000" y="46482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М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101чд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476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6" name="TextBox 2035354375"/>
          <p:cNvSpPr txBox="1"/>
          <p:nvPr/>
        </p:nvSpPr>
        <p:spPr>
          <a:xfrm>
            <a:off x="3614615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3614615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476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8" name="TextBox 2035354377"/>
          <p:cNvSpPr txBox="1"/>
          <p:nvPr/>
        </p:nvSpPr>
        <p:spPr>
          <a:xfrm>
            <a:off x="35560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79" name="TextBox 2035354378"/>
          <p:cNvSpPr txBox="1"/>
          <p:nvPr/>
        </p:nvSpPr>
        <p:spPr>
          <a:xfrm>
            <a:off x="35560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476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80" name="TextBox 2035354379"/>
          <p:cNvSpPr txBox="1"/>
          <p:nvPr/>
        </p:nvSpPr>
        <p:spPr>
          <a:xfrm>
            <a:off x="3496733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81" name="TextBox 2035354380"/>
          <p:cNvSpPr txBox="1"/>
          <p:nvPr/>
        </p:nvSpPr>
        <p:spPr>
          <a:xfrm>
            <a:off x="3496733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476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82" name="TextBox 2035354381"/>
          <p:cNvSpPr txBox="1"/>
          <p:nvPr/>
        </p:nvSpPr>
        <p:spPr>
          <a:xfrm>
            <a:off x="33782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83" name="TextBox 2035354382"/>
          <p:cNvSpPr txBox="1"/>
          <p:nvPr/>
        </p:nvSpPr>
        <p:spPr>
          <a:xfrm>
            <a:off x="33782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476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84" name="TextBox 2035354383"/>
          <p:cNvSpPr txBox="1"/>
          <p:nvPr/>
        </p:nvSpPr>
        <p:spPr>
          <a:xfrm>
            <a:off x="32004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85" name="TextBox 2035354384"/>
          <p:cNvSpPr txBox="1"/>
          <p:nvPr/>
        </p:nvSpPr>
        <p:spPr>
          <a:xfrm>
            <a:off x="32004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86" name="Oval 2035354385"/>
          <p:cNvSpPr/>
          <p:nvPr/>
        </p:nvSpPr>
        <p:spPr>
          <a:xfrm>
            <a:off x="3149600" y="54483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7" name="Straight Connector 2035354386"/>
          <p:cNvSpPr/>
          <p:nvPr/>
        </p:nvSpPr>
        <p:spPr>
          <a:xfrm>
            <a:off x="3302000" y="5524500"/>
            <a:ext cx="126162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8" name="Straight Connector 2035354387"/>
          <p:cNvSpPr/>
          <p:nvPr/>
        </p:nvSpPr>
        <p:spPr>
          <a:xfrm>
            <a:off x="381000" y="5816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9" name="TextBox 2035354388"/>
          <p:cNvSpPr txBox="1"/>
          <p:nvPr/>
        </p:nvSpPr>
        <p:spPr>
          <a:xfrm>
            <a:off x="381000" y="52324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Конфигуратор целевых действий - реализация связки задание - клиент (фича)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PREMIUM-6418, PREMIUM-6407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90" name="TextBox 2035354389"/>
          <p:cNvSpPr txBox="1"/>
          <p:nvPr/>
        </p:nvSpPr>
        <p:spPr>
          <a:xfrm>
            <a:off x="2667000" y="52324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244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1" name="TextBox 2035354390"/>
          <p:cNvSpPr txBox="1"/>
          <p:nvPr/>
        </p:nvSpPr>
        <p:spPr>
          <a:xfrm>
            <a:off x="3614615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92" name="TextBox 2035354391"/>
          <p:cNvSpPr txBox="1"/>
          <p:nvPr/>
        </p:nvSpPr>
        <p:spPr>
          <a:xfrm>
            <a:off x="3614615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3" name="TextBox 2035354392"/>
          <p:cNvSpPr txBox="1"/>
          <p:nvPr/>
        </p:nvSpPr>
        <p:spPr>
          <a:xfrm>
            <a:off x="35560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94" name="TextBox 2035354393"/>
          <p:cNvSpPr txBox="1"/>
          <p:nvPr/>
        </p:nvSpPr>
        <p:spPr>
          <a:xfrm>
            <a:off x="35560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5346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3496733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3496733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5346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7" name="TextBox 2035354396"/>
          <p:cNvSpPr txBox="1"/>
          <p:nvPr/>
        </p:nvSpPr>
        <p:spPr>
          <a:xfrm>
            <a:off x="33782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98" name="TextBox 2035354397"/>
          <p:cNvSpPr txBox="1"/>
          <p:nvPr/>
        </p:nvSpPr>
        <p:spPr>
          <a:xfrm>
            <a:off x="33782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5346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9" name="TextBox 2035354398"/>
          <p:cNvSpPr txBox="1"/>
          <p:nvPr/>
        </p:nvSpPr>
        <p:spPr>
          <a:xfrm>
            <a:off x="32004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400" name="TextBox 2035354399"/>
          <p:cNvSpPr txBox="1"/>
          <p:nvPr/>
        </p:nvSpPr>
        <p:spPr>
          <a:xfrm>
            <a:off x="32004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401" name="Oval 2035354400"/>
          <p:cNvSpPr/>
          <p:nvPr/>
        </p:nvSpPr>
        <p:spPr>
          <a:xfrm>
            <a:off x="3149600" y="60325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Straight Connector 2035354401"/>
          <p:cNvSpPr/>
          <p:nvPr/>
        </p:nvSpPr>
        <p:spPr>
          <a:xfrm>
            <a:off x="3302000" y="6108700"/>
            <a:ext cx="15019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3" name="Straight Connector 2035354402"/>
          <p:cNvSpPr/>
          <p:nvPr/>
        </p:nvSpPr>
        <p:spPr>
          <a:xfrm>
            <a:off x="381000" y="6400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4" name="TextBox 2035354403"/>
          <p:cNvSpPr txBox="1"/>
          <p:nvPr/>
        </p:nvSpPr>
        <p:spPr>
          <a:xfrm>
            <a:off x="381000" y="58166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Рекомендательные нотификации: предложения на клиента - интеграция со скорингом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PREMIUM-6419, PREMIUM-6410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05" name="TextBox 2035354404"/>
          <p:cNvSpPr txBox="1"/>
          <p:nvPr/>
        </p:nvSpPr>
        <p:spPr>
          <a:xfrm>
            <a:off x="2667000" y="58166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74 чд + 109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3792415" y="5930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6" name="TextBox 2035354405"/>
          <p:cNvSpPr txBox="1"/>
          <p:nvPr/>
        </p:nvSpPr>
        <p:spPr>
          <a:xfrm>
            <a:off x="3614615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407" name="TextBox 2035354406"/>
          <p:cNvSpPr txBox="1"/>
          <p:nvPr/>
        </p:nvSpPr>
        <p:spPr>
          <a:xfrm>
            <a:off x="3614615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3733800" y="5930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8" name="TextBox 2035354407"/>
          <p:cNvSpPr txBox="1"/>
          <p:nvPr/>
        </p:nvSpPr>
        <p:spPr>
          <a:xfrm>
            <a:off x="35560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409" name="TextBox 2035354408"/>
          <p:cNvSpPr txBox="1"/>
          <p:nvPr/>
        </p:nvSpPr>
        <p:spPr>
          <a:xfrm>
            <a:off x="35560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3674533" y="5930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3496733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411" name="TextBox 2035354410"/>
          <p:cNvSpPr txBox="1"/>
          <p:nvPr/>
        </p:nvSpPr>
        <p:spPr>
          <a:xfrm>
            <a:off x="3496733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556000" y="5930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2" name="TextBox 2035354411"/>
          <p:cNvSpPr txBox="1"/>
          <p:nvPr/>
        </p:nvSpPr>
        <p:spPr>
          <a:xfrm>
            <a:off x="33782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413" name="TextBox 2035354412"/>
          <p:cNvSpPr txBox="1"/>
          <p:nvPr/>
        </p:nvSpPr>
        <p:spPr>
          <a:xfrm>
            <a:off x="33782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3378200" y="5930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4" name="TextBox 2035354413"/>
          <p:cNvSpPr txBox="1"/>
          <p:nvPr/>
        </p:nvSpPr>
        <p:spPr>
          <a:xfrm>
            <a:off x="32004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32004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