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762000"/>
            <a:ext cx="12192000" cy="381000"/>
          </a:xfrm>
          <a:prstGeom prst="rect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Straight Connector 2"/>
          <p:cNvSpPr/>
          <p:nvPr/>
        </p:nvSpPr>
        <p:spPr>
          <a:xfrm>
            <a:off x="1905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Straight Connector 3"/>
          <p:cNvSpPr/>
          <p:nvPr/>
        </p:nvSpPr>
        <p:spPr>
          <a:xfrm>
            <a:off x="381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Straight Connector 4"/>
          <p:cNvSpPr/>
          <p:nvPr/>
        </p:nvSpPr>
        <p:spPr>
          <a:xfrm>
            <a:off x="304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Straight Connector 5"/>
          <p:cNvSpPr/>
          <p:nvPr/>
        </p:nvSpPr>
        <p:spPr>
          <a:xfrm>
            <a:off x="9906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Straight Connector 6"/>
          <p:cNvSpPr/>
          <p:nvPr/>
        </p:nvSpPr>
        <p:spPr>
          <a:xfrm>
            <a:off x="10668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Straight Connector 7"/>
          <p:cNvSpPr/>
          <p:nvPr/>
        </p:nvSpPr>
        <p:spPr>
          <a:xfrm>
            <a:off x="11430000" y="762000"/>
            <a:ext cx="12700" cy="60960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Straight Connector 8"/>
          <p:cNvSpPr/>
          <p:nvPr/>
        </p:nvSpPr>
        <p:spPr>
          <a:xfrm>
            <a:off x="3048000" y="952500"/>
            <a:ext cx="6858000" cy="127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Straight Connector 9"/>
          <p:cNvSpPr/>
          <p:nvPr/>
        </p:nvSpPr>
        <p:spPr>
          <a:xfrm>
            <a:off x="5410200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Straight Connector 10"/>
          <p:cNvSpPr/>
          <p:nvPr/>
        </p:nvSpPr>
        <p:spPr>
          <a:xfrm>
            <a:off x="7543800" y="952500"/>
            <a:ext cx="12700" cy="590550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vtb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0" y="127000"/>
            <a:ext cx="800100" cy="3302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4000" y="0"/>
            <a:ext cx="11938000" cy="508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2000" b="1">
                <a:solidFill>
                  <a:srgbClr val="0A2896"/>
                </a:solidFill>
                <a:latin typeface="Arial"/>
              </a:defRPr>
            </a:pPr>
            <a:r>
              <a:t>Кластер «Управление Продажами», 1 суперспринт 2025 года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500" y="762000"/>
            <a:ext cx="1905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К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1000" y="762000"/>
            <a:ext cx="2667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Задача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60700" y="762000"/>
            <a:ext cx="6858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1Q 2025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927073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2Q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688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3Q 2025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50982" y="762000"/>
            <a:ext cx="762000" cy="3810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4Q 2025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480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январь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102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февраль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952500"/>
            <a:ext cx="2286000" cy="190500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algn="ctr">
              <a:defRPr sz="600" b="1">
                <a:solidFill>
                  <a:srgbClr val="FFFFFF"/>
                </a:solidFill>
                <a:latin typeface="Arial"/>
              </a:defRPr>
            </a:pPr>
            <a:r>
              <a:t>март</a:t>
            </a:r>
          </a:p>
        </p:txBody>
      </p:sp>
      <p:sp>
        <p:nvSpPr>
          <p:cNvPr id="24" name="Straight Connector 23"/>
          <p:cNvSpPr/>
          <p:nvPr/>
        </p:nvSpPr>
        <p:spPr>
          <a:xfrm>
            <a:off x="4114800" y="1143000"/>
            <a:ext cx="12700" cy="5207000"/>
          </a:xfrm>
          <a:prstGeom prst="lineInv">
            <a:avLst/>
          </a:prstGeom>
          <a:solidFill>
            <a:srgbClr val="FF2828"/>
          </a:solidFill>
          <a:ln w="25400">
            <a:solidFill>
              <a:srgbClr val="FF282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Isosceles Triangle 24"/>
          <p:cNvSpPr/>
          <p:nvPr/>
        </p:nvSpPr>
        <p:spPr>
          <a:xfrm>
            <a:off x="4080510" y="6350000"/>
            <a:ext cx="68580" cy="101600"/>
          </a:xfrm>
          <a:prstGeom prst="triangle">
            <a:avLst/>
          </a:prstGeom>
          <a:solidFill>
            <a:srgbClr val="0A2896"/>
          </a:solidFill>
          <a:ln>
            <a:solidFill>
              <a:srgbClr val="0A28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3860800" y="6477000"/>
            <a:ext cx="508000" cy="254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900" b="1">
                <a:solidFill>
                  <a:srgbClr val="FF2828"/>
                </a:solidFill>
                <a:latin typeface="Arial"/>
              </a:defRPr>
            </a:pPr>
            <a:r>
              <a:t>15.01</a:t>
            </a: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0" y="66040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17295976" name="TextBox 617295975"/>
          <p:cNvSpPr txBox="1"/>
          <p:nvPr/>
        </p:nvSpPr>
        <p:spPr>
          <a:xfrm>
            <a:off x="19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ИФТ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508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69" name="TextBox 2035354268"/>
          <p:cNvSpPr txBox="1"/>
          <p:nvPr/>
        </p:nvSpPr>
        <p:spPr>
          <a:xfrm>
            <a:off x="698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НТ</a:t>
            </a:r>
          </a:p>
        </p:txBody>
      </p:sp>
      <p:grpSp>
        <p:nvGrpSpPr>
          <p:cNvPr id="189348592" name="Group 446"/>
          <p:cNvGrpSpPr/>
          <p:nvPr/>
        </p:nvGrpSpPr>
        <p:grpSpPr bwMode="auto">
          <a:xfrm rot="0" flipH="0" flipV="0">
            <a:off x="1016000" y="6604000"/>
            <a:ext cx="180000" cy="180000"/>
            <a:chOff x="8284770" y="6285611"/>
            <a:chExt cx="1010808" cy="1068872"/>
          </a:xfrm>
          <a:solidFill>
            <a:schemeClr val="tx1"/>
          </a:solidFill>
        </p:grpSpPr>
        <p:sp>
          <p:nvSpPr>
            <p:cNvPr id="1264763326" name="Freeform 5"/>
            <p:cNvSpPr/>
            <p:nvPr/>
          </p:nvSpPr>
          <p:spPr bwMode="auto">
            <a:xfrm>
              <a:off x="8384799" y="7107207"/>
              <a:ext cx="763371" cy="247276"/>
            </a:xfrm>
            <a:custGeom>
              <a:avLst/>
              <a:gdLst>
                <a:gd name="T0" fmla="*/ 201 w 212"/>
                <a:gd name="T1" fmla="*/ 5 h 60"/>
                <a:gd name="T2" fmla="*/ 180 w 212"/>
                <a:gd name="T3" fmla="*/ 24 h 60"/>
                <a:gd name="T4" fmla="*/ 159 w 212"/>
                <a:gd name="T5" fmla="*/ 4 h 60"/>
                <a:gd name="T6" fmla="*/ 152 w 212"/>
                <a:gd name="T7" fmla="*/ 3 h 60"/>
                <a:gd name="T8" fmla="*/ 127 w 212"/>
                <a:gd name="T9" fmla="*/ 13 h 60"/>
                <a:gd name="T10" fmla="*/ 122 w 212"/>
                <a:gd name="T11" fmla="*/ 19 h 60"/>
                <a:gd name="T12" fmla="*/ 122 w 212"/>
                <a:gd name="T13" fmla="*/ 48 h 60"/>
                <a:gd name="T14" fmla="*/ 92 w 212"/>
                <a:gd name="T15" fmla="*/ 48 h 60"/>
                <a:gd name="T16" fmla="*/ 92 w 212"/>
                <a:gd name="T17" fmla="*/ 19 h 60"/>
                <a:gd name="T18" fmla="*/ 88 w 212"/>
                <a:gd name="T19" fmla="*/ 13 h 60"/>
                <a:gd name="T20" fmla="*/ 62 w 212"/>
                <a:gd name="T21" fmla="*/ 3 h 60"/>
                <a:gd name="T22" fmla="*/ 55 w 212"/>
                <a:gd name="T23" fmla="*/ 4 h 60"/>
                <a:gd name="T24" fmla="*/ 34 w 212"/>
                <a:gd name="T25" fmla="*/ 24 h 60"/>
                <a:gd name="T26" fmla="*/ 11 w 212"/>
                <a:gd name="T27" fmla="*/ 2 h 60"/>
                <a:gd name="T28" fmla="*/ 3 w 212"/>
                <a:gd name="T29" fmla="*/ 3 h 60"/>
                <a:gd name="T30" fmla="*/ 3 w 212"/>
                <a:gd name="T31" fmla="*/ 11 h 60"/>
                <a:gd name="T32" fmla="*/ 30 w 212"/>
                <a:gd name="T33" fmla="*/ 37 h 60"/>
                <a:gd name="T34" fmla="*/ 39 w 212"/>
                <a:gd name="T35" fmla="*/ 37 h 60"/>
                <a:gd name="T36" fmla="*/ 60 w 212"/>
                <a:gd name="T37" fmla="*/ 15 h 60"/>
                <a:gd name="T38" fmla="*/ 80 w 212"/>
                <a:gd name="T39" fmla="*/ 23 h 60"/>
                <a:gd name="T40" fmla="*/ 80 w 212"/>
                <a:gd name="T41" fmla="*/ 54 h 60"/>
                <a:gd name="T42" fmla="*/ 86 w 212"/>
                <a:gd name="T43" fmla="*/ 60 h 60"/>
                <a:gd name="T44" fmla="*/ 128 w 212"/>
                <a:gd name="T45" fmla="*/ 60 h 60"/>
                <a:gd name="T46" fmla="*/ 134 w 212"/>
                <a:gd name="T47" fmla="*/ 54 h 60"/>
                <a:gd name="T48" fmla="*/ 134 w 212"/>
                <a:gd name="T49" fmla="*/ 23 h 60"/>
                <a:gd name="T50" fmla="*/ 154 w 212"/>
                <a:gd name="T51" fmla="*/ 15 h 60"/>
                <a:gd name="T52" fmla="*/ 176 w 212"/>
                <a:gd name="T53" fmla="*/ 37 h 60"/>
                <a:gd name="T54" fmla="*/ 184 w 212"/>
                <a:gd name="T55" fmla="*/ 37 h 60"/>
                <a:gd name="T56" fmla="*/ 209 w 212"/>
                <a:gd name="T57" fmla="*/ 13 h 60"/>
                <a:gd name="T58" fmla="*/ 210 w 212"/>
                <a:gd name="T59" fmla="*/ 5 h 60"/>
                <a:gd name="T60" fmla="*/ 201 w 212"/>
                <a:gd name="T61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12" h="60" fill="norm" stroke="1" extrusionOk="0">
                  <a:moveTo>
                    <a:pt x="201" y="5"/>
                  </a:moveTo>
                  <a:cubicBezTo>
                    <a:pt x="180" y="24"/>
                    <a:pt x="180" y="24"/>
                    <a:pt x="180" y="24"/>
                  </a:cubicBezTo>
                  <a:cubicBezTo>
                    <a:pt x="159" y="4"/>
                    <a:pt x="159" y="4"/>
                    <a:pt x="159" y="4"/>
                  </a:cubicBezTo>
                  <a:cubicBezTo>
                    <a:pt x="157" y="2"/>
                    <a:pt x="154" y="1"/>
                    <a:pt x="152" y="3"/>
                  </a:cubicBezTo>
                  <a:cubicBezTo>
                    <a:pt x="145" y="7"/>
                    <a:pt x="136" y="11"/>
                    <a:pt x="127" y="13"/>
                  </a:cubicBezTo>
                  <a:cubicBezTo>
                    <a:pt x="124" y="14"/>
                    <a:pt x="122" y="16"/>
                    <a:pt x="122" y="19"/>
                  </a:cubicBezTo>
                  <a:cubicBezTo>
                    <a:pt x="122" y="48"/>
                    <a:pt x="122" y="48"/>
                    <a:pt x="122" y="48"/>
                  </a:cubicBezTo>
                  <a:cubicBezTo>
                    <a:pt x="92" y="48"/>
                    <a:pt x="92" y="48"/>
                    <a:pt x="92" y="48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92" y="16"/>
                    <a:pt x="90" y="14"/>
                    <a:pt x="88" y="13"/>
                  </a:cubicBezTo>
                  <a:cubicBezTo>
                    <a:pt x="78" y="11"/>
                    <a:pt x="69" y="7"/>
                    <a:pt x="62" y="3"/>
                  </a:cubicBezTo>
                  <a:cubicBezTo>
                    <a:pt x="60" y="1"/>
                    <a:pt x="57" y="2"/>
                    <a:pt x="55" y="4"/>
                  </a:cubicBezTo>
                  <a:cubicBezTo>
                    <a:pt x="34" y="24"/>
                    <a:pt x="34" y="24"/>
                    <a:pt x="34" y="24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9" y="0"/>
                    <a:pt x="5" y="0"/>
                    <a:pt x="3" y="3"/>
                  </a:cubicBezTo>
                  <a:cubicBezTo>
                    <a:pt x="0" y="5"/>
                    <a:pt x="0" y="9"/>
                    <a:pt x="3" y="11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3" y="39"/>
                    <a:pt x="36" y="39"/>
                    <a:pt x="39" y="37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6" y="19"/>
                    <a:pt x="73" y="21"/>
                    <a:pt x="80" y="23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0" y="57"/>
                    <a:pt x="83" y="60"/>
                    <a:pt x="86" y="60"/>
                  </a:cubicBezTo>
                  <a:cubicBezTo>
                    <a:pt x="128" y="60"/>
                    <a:pt x="128" y="60"/>
                    <a:pt x="128" y="60"/>
                  </a:cubicBezTo>
                  <a:cubicBezTo>
                    <a:pt x="131" y="60"/>
                    <a:pt x="134" y="57"/>
                    <a:pt x="134" y="54"/>
                  </a:cubicBezTo>
                  <a:cubicBezTo>
                    <a:pt x="134" y="23"/>
                    <a:pt x="134" y="23"/>
                    <a:pt x="134" y="23"/>
                  </a:cubicBezTo>
                  <a:cubicBezTo>
                    <a:pt x="141" y="21"/>
                    <a:pt x="148" y="19"/>
                    <a:pt x="154" y="15"/>
                  </a:cubicBezTo>
                  <a:cubicBezTo>
                    <a:pt x="176" y="37"/>
                    <a:pt x="176" y="37"/>
                    <a:pt x="176" y="37"/>
                  </a:cubicBezTo>
                  <a:cubicBezTo>
                    <a:pt x="178" y="39"/>
                    <a:pt x="182" y="39"/>
                    <a:pt x="184" y="37"/>
                  </a:cubicBezTo>
                  <a:cubicBezTo>
                    <a:pt x="209" y="13"/>
                    <a:pt x="209" y="13"/>
                    <a:pt x="209" y="13"/>
                  </a:cubicBezTo>
                  <a:cubicBezTo>
                    <a:pt x="212" y="11"/>
                    <a:pt x="212" y="7"/>
                    <a:pt x="210" y="5"/>
                  </a:cubicBezTo>
                  <a:cubicBezTo>
                    <a:pt x="207" y="2"/>
                    <a:pt x="204" y="2"/>
                    <a:pt x="201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64164317" name="Freeform 6"/>
            <p:cNvSpPr/>
            <p:nvPr/>
          </p:nvSpPr>
          <p:spPr bwMode="auto">
            <a:xfrm>
              <a:off x="8298810" y="6285611"/>
              <a:ext cx="942368" cy="751800"/>
            </a:xfrm>
            <a:custGeom>
              <a:avLst/>
              <a:gdLst>
                <a:gd name="T0" fmla="*/ 37 w 262"/>
                <a:gd name="T1" fmla="*/ 157 h 183"/>
                <a:gd name="T2" fmla="*/ 56 w 262"/>
                <a:gd name="T3" fmla="*/ 181 h 183"/>
                <a:gd name="T4" fmla="*/ 47 w 262"/>
                <a:gd name="T5" fmla="*/ 149 h 183"/>
                <a:gd name="T6" fmla="*/ 12 w 262"/>
                <a:gd name="T7" fmla="*/ 145 h 183"/>
                <a:gd name="T8" fmla="*/ 42 w 262"/>
                <a:gd name="T9" fmla="*/ 116 h 183"/>
                <a:gd name="T10" fmla="*/ 58 w 262"/>
                <a:gd name="T11" fmla="*/ 86 h 183"/>
                <a:gd name="T12" fmla="*/ 36 w 262"/>
                <a:gd name="T13" fmla="*/ 58 h 183"/>
                <a:gd name="T14" fmla="*/ 79 w 262"/>
                <a:gd name="T15" fmla="*/ 56 h 183"/>
                <a:gd name="T16" fmla="*/ 112 w 262"/>
                <a:gd name="T17" fmla="*/ 47 h 183"/>
                <a:gd name="T18" fmla="*/ 116 w 262"/>
                <a:gd name="T19" fmla="*/ 12 h 183"/>
                <a:gd name="T20" fmla="*/ 146 w 262"/>
                <a:gd name="T21" fmla="*/ 41 h 183"/>
                <a:gd name="T22" fmla="*/ 176 w 262"/>
                <a:gd name="T23" fmla="*/ 57 h 183"/>
                <a:gd name="T24" fmla="*/ 204 w 262"/>
                <a:gd name="T25" fmla="*/ 35 h 183"/>
                <a:gd name="T26" fmla="*/ 206 w 262"/>
                <a:gd name="T27" fmla="*/ 78 h 183"/>
                <a:gd name="T28" fmla="*/ 215 w 262"/>
                <a:gd name="T29" fmla="*/ 112 h 183"/>
                <a:gd name="T30" fmla="*/ 250 w 262"/>
                <a:gd name="T31" fmla="*/ 116 h 183"/>
                <a:gd name="T32" fmla="*/ 221 w 262"/>
                <a:gd name="T33" fmla="*/ 145 h 183"/>
                <a:gd name="T34" fmla="*/ 205 w 262"/>
                <a:gd name="T35" fmla="*/ 173 h 183"/>
                <a:gd name="T36" fmla="*/ 210 w 262"/>
                <a:gd name="T37" fmla="*/ 182 h 183"/>
                <a:gd name="T38" fmla="*/ 225 w 262"/>
                <a:gd name="T39" fmla="*/ 157 h 183"/>
                <a:gd name="T40" fmla="*/ 262 w 262"/>
                <a:gd name="T41" fmla="*/ 151 h 183"/>
                <a:gd name="T42" fmla="*/ 256 w 262"/>
                <a:gd name="T43" fmla="*/ 104 h 183"/>
                <a:gd name="T44" fmla="*/ 217 w 262"/>
                <a:gd name="T45" fmla="*/ 83 h 183"/>
                <a:gd name="T46" fmla="*/ 241 w 262"/>
                <a:gd name="T47" fmla="*/ 58 h 183"/>
                <a:gd name="T48" fmla="*/ 208 w 262"/>
                <a:gd name="T49" fmla="*/ 23 h 183"/>
                <a:gd name="T50" fmla="*/ 178 w 262"/>
                <a:gd name="T51" fmla="*/ 44 h 183"/>
                <a:gd name="T52" fmla="*/ 158 w 262"/>
                <a:gd name="T53" fmla="*/ 6 h 183"/>
                <a:gd name="T54" fmla="*/ 110 w 262"/>
                <a:gd name="T55" fmla="*/ 0 h 183"/>
                <a:gd name="T56" fmla="*/ 104 w 262"/>
                <a:gd name="T57" fmla="*/ 36 h 183"/>
                <a:gd name="T58" fmla="*/ 63 w 262"/>
                <a:gd name="T59" fmla="*/ 23 h 183"/>
                <a:gd name="T60" fmla="*/ 23 w 262"/>
                <a:gd name="T61" fmla="*/ 53 h 183"/>
                <a:gd name="T62" fmla="*/ 23 w 262"/>
                <a:gd name="T63" fmla="*/ 62 h 183"/>
                <a:gd name="T64" fmla="*/ 37 w 262"/>
                <a:gd name="T65" fmla="*/ 104 h 183"/>
                <a:gd name="T66" fmla="*/ 0 w 262"/>
                <a:gd name="T67" fmla="*/ 110 h 183"/>
                <a:gd name="T68" fmla="*/ 6 w 262"/>
                <a:gd name="T69" fmla="*/ 15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62" h="183" fill="norm" stroke="1" extrusionOk="0">
                  <a:moveTo>
                    <a:pt x="6" y="157"/>
                  </a:moveTo>
                  <a:cubicBezTo>
                    <a:pt x="37" y="157"/>
                    <a:pt x="37" y="157"/>
                    <a:pt x="37" y="157"/>
                  </a:cubicBezTo>
                  <a:cubicBezTo>
                    <a:pt x="39" y="164"/>
                    <a:pt x="43" y="172"/>
                    <a:pt x="47" y="179"/>
                  </a:cubicBezTo>
                  <a:cubicBezTo>
                    <a:pt x="49" y="182"/>
                    <a:pt x="53" y="183"/>
                    <a:pt x="56" y="181"/>
                  </a:cubicBezTo>
                  <a:cubicBezTo>
                    <a:pt x="58" y="180"/>
                    <a:pt x="59" y="176"/>
                    <a:pt x="58" y="173"/>
                  </a:cubicBezTo>
                  <a:cubicBezTo>
                    <a:pt x="53" y="165"/>
                    <a:pt x="49" y="157"/>
                    <a:pt x="47" y="149"/>
                  </a:cubicBezTo>
                  <a:cubicBezTo>
                    <a:pt x="47" y="147"/>
                    <a:pt x="44" y="145"/>
                    <a:pt x="42" y="145"/>
                  </a:cubicBezTo>
                  <a:cubicBezTo>
                    <a:pt x="12" y="145"/>
                    <a:pt x="12" y="145"/>
                    <a:pt x="12" y="145"/>
                  </a:cubicBezTo>
                  <a:cubicBezTo>
                    <a:pt x="12" y="116"/>
                    <a:pt x="12" y="116"/>
                    <a:pt x="12" y="116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4" y="116"/>
                    <a:pt x="47" y="114"/>
                    <a:pt x="47" y="112"/>
                  </a:cubicBezTo>
                  <a:cubicBezTo>
                    <a:pt x="50" y="102"/>
                    <a:pt x="54" y="92"/>
                    <a:pt x="58" y="86"/>
                  </a:cubicBezTo>
                  <a:cubicBezTo>
                    <a:pt x="59" y="83"/>
                    <a:pt x="59" y="80"/>
                    <a:pt x="57" y="7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81" y="58"/>
                    <a:pt x="84" y="58"/>
                    <a:pt x="86" y="57"/>
                  </a:cubicBezTo>
                  <a:cubicBezTo>
                    <a:pt x="93" y="53"/>
                    <a:pt x="102" y="49"/>
                    <a:pt x="112" y="47"/>
                  </a:cubicBezTo>
                  <a:cubicBezTo>
                    <a:pt x="114" y="46"/>
                    <a:pt x="116" y="44"/>
                    <a:pt x="116" y="41"/>
                  </a:cubicBezTo>
                  <a:cubicBezTo>
                    <a:pt x="116" y="12"/>
                    <a:pt x="116" y="12"/>
                    <a:pt x="116" y="12"/>
                  </a:cubicBezTo>
                  <a:cubicBezTo>
                    <a:pt x="146" y="12"/>
                    <a:pt x="146" y="12"/>
                    <a:pt x="146" y="12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4"/>
                    <a:pt x="148" y="46"/>
                    <a:pt x="151" y="47"/>
                  </a:cubicBezTo>
                  <a:cubicBezTo>
                    <a:pt x="160" y="49"/>
                    <a:pt x="169" y="53"/>
                    <a:pt x="176" y="57"/>
                  </a:cubicBezTo>
                  <a:cubicBezTo>
                    <a:pt x="178" y="58"/>
                    <a:pt x="181" y="58"/>
                    <a:pt x="183" y="56"/>
                  </a:cubicBezTo>
                  <a:cubicBezTo>
                    <a:pt x="204" y="35"/>
                    <a:pt x="204" y="35"/>
                    <a:pt x="204" y="35"/>
                  </a:cubicBezTo>
                  <a:cubicBezTo>
                    <a:pt x="226" y="58"/>
                    <a:pt x="226" y="58"/>
                    <a:pt x="226" y="58"/>
                  </a:cubicBezTo>
                  <a:cubicBezTo>
                    <a:pt x="206" y="78"/>
                    <a:pt x="206" y="78"/>
                    <a:pt x="206" y="78"/>
                  </a:cubicBezTo>
                  <a:cubicBezTo>
                    <a:pt x="204" y="80"/>
                    <a:pt x="203" y="83"/>
                    <a:pt x="205" y="86"/>
                  </a:cubicBezTo>
                  <a:cubicBezTo>
                    <a:pt x="209" y="92"/>
                    <a:pt x="212" y="102"/>
                    <a:pt x="215" y="112"/>
                  </a:cubicBezTo>
                  <a:cubicBezTo>
                    <a:pt x="216" y="114"/>
                    <a:pt x="218" y="116"/>
                    <a:pt x="221" y="116"/>
                  </a:cubicBezTo>
                  <a:cubicBezTo>
                    <a:pt x="250" y="116"/>
                    <a:pt x="250" y="116"/>
                    <a:pt x="250" y="116"/>
                  </a:cubicBezTo>
                  <a:cubicBezTo>
                    <a:pt x="250" y="145"/>
                    <a:pt x="250" y="145"/>
                    <a:pt x="250" y="145"/>
                  </a:cubicBezTo>
                  <a:cubicBezTo>
                    <a:pt x="221" y="145"/>
                    <a:pt x="221" y="145"/>
                    <a:pt x="221" y="145"/>
                  </a:cubicBezTo>
                  <a:cubicBezTo>
                    <a:pt x="218" y="145"/>
                    <a:pt x="216" y="147"/>
                    <a:pt x="215" y="149"/>
                  </a:cubicBezTo>
                  <a:cubicBezTo>
                    <a:pt x="213" y="157"/>
                    <a:pt x="210" y="165"/>
                    <a:pt x="205" y="173"/>
                  </a:cubicBezTo>
                  <a:cubicBezTo>
                    <a:pt x="203" y="176"/>
                    <a:pt x="204" y="180"/>
                    <a:pt x="207" y="181"/>
                  </a:cubicBezTo>
                  <a:cubicBezTo>
                    <a:pt x="208" y="182"/>
                    <a:pt x="209" y="182"/>
                    <a:pt x="210" y="182"/>
                  </a:cubicBezTo>
                  <a:cubicBezTo>
                    <a:pt x="212" y="182"/>
                    <a:pt x="214" y="181"/>
                    <a:pt x="215" y="179"/>
                  </a:cubicBezTo>
                  <a:cubicBezTo>
                    <a:pt x="220" y="172"/>
                    <a:pt x="223" y="164"/>
                    <a:pt x="225" y="157"/>
                  </a:cubicBezTo>
                  <a:cubicBezTo>
                    <a:pt x="256" y="157"/>
                    <a:pt x="256" y="157"/>
                    <a:pt x="256" y="157"/>
                  </a:cubicBezTo>
                  <a:cubicBezTo>
                    <a:pt x="259" y="157"/>
                    <a:pt x="262" y="154"/>
                    <a:pt x="262" y="151"/>
                  </a:cubicBezTo>
                  <a:cubicBezTo>
                    <a:pt x="262" y="110"/>
                    <a:pt x="262" y="110"/>
                    <a:pt x="262" y="110"/>
                  </a:cubicBezTo>
                  <a:cubicBezTo>
                    <a:pt x="262" y="107"/>
                    <a:pt x="259" y="104"/>
                    <a:pt x="256" y="104"/>
                  </a:cubicBezTo>
                  <a:cubicBezTo>
                    <a:pt x="225" y="104"/>
                    <a:pt x="225" y="104"/>
                    <a:pt x="225" y="104"/>
                  </a:cubicBezTo>
                  <a:cubicBezTo>
                    <a:pt x="223" y="97"/>
                    <a:pt x="220" y="90"/>
                    <a:pt x="217" y="83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40" y="61"/>
                    <a:pt x="241" y="59"/>
                    <a:pt x="241" y="58"/>
                  </a:cubicBezTo>
                  <a:cubicBezTo>
                    <a:pt x="241" y="56"/>
                    <a:pt x="240" y="54"/>
                    <a:pt x="239" y="53"/>
                  </a:cubicBezTo>
                  <a:cubicBezTo>
                    <a:pt x="208" y="23"/>
                    <a:pt x="208" y="23"/>
                    <a:pt x="208" y="23"/>
                  </a:cubicBezTo>
                  <a:cubicBezTo>
                    <a:pt x="206" y="20"/>
                    <a:pt x="202" y="20"/>
                    <a:pt x="200" y="23"/>
                  </a:cubicBezTo>
                  <a:cubicBezTo>
                    <a:pt x="178" y="44"/>
                    <a:pt x="178" y="44"/>
                    <a:pt x="178" y="44"/>
                  </a:cubicBezTo>
                  <a:cubicBezTo>
                    <a:pt x="172" y="41"/>
                    <a:pt x="165" y="38"/>
                    <a:pt x="158" y="36"/>
                  </a:cubicBezTo>
                  <a:cubicBezTo>
                    <a:pt x="158" y="6"/>
                    <a:pt x="158" y="6"/>
                    <a:pt x="158" y="6"/>
                  </a:cubicBezTo>
                  <a:cubicBezTo>
                    <a:pt x="158" y="2"/>
                    <a:pt x="155" y="0"/>
                    <a:pt x="152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7" y="0"/>
                    <a:pt x="104" y="2"/>
                    <a:pt x="104" y="6"/>
                  </a:cubicBezTo>
                  <a:cubicBezTo>
                    <a:pt x="104" y="36"/>
                    <a:pt x="104" y="36"/>
                    <a:pt x="104" y="36"/>
                  </a:cubicBezTo>
                  <a:cubicBezTo>
                    <a:pt x="97" y="38"/>
                    <a:pt x="90" y="41"/>
                    <a:pt x="84" y="44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0" y="20"/>
                    <a:pt x="56" y="20"/>
                    <a:pt x="54" y="2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2" y="54"/>
                    <a:pt x="22" y="56"/>
                    <a:pt x="22" y="58"/>
                  </a:cubicBezTo>
                  <a:cubicBezTo>
                    <a:pt x="22" y="59"/>
                    <a:pt x="22" y="61"/>
                    <a:pt x="23" y="62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2" y="90"/>
                    <a:pt x="39" y="97"/>
                    <a:pt x="37" y="104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04"/>
                    <a:pt x="0" y="107"/>
                    <a:pt x="0" y="110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4"/>
                    <a:pt x="3" y="157"/>
                    <a:pt x="6" y="15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990962119" name="Freeform 7"/>
            <p:cNvSpPr/>
            <p:nvPr/>
          </p:nvSpPr>
          <p:spPr bwMode="auto">
            <a:xfrm>
              <a:off x="8716470" y="6502975"/>
              <a:ext cx="287799" cy="522470"/>
            </a:xfrm>
            <a:custGeom>
              <a:avLst/>
              <a:gdLst>
                <a:gd name="T0" fmla="*/ 52 w 80"/>
                <a:gd name="T1" fmla="*/ 126 h 127"/>
                <a:gd name="T2" fmla="*/ 57 w 80"/>
                <a:gd name="T3" fmla="*/ 127 h 127"/>
                <a:gd name="T4" fmla="*/ 61 w 80"/>
                <a:gd name="T5" fmla="*/ 126 h 127"/>
                <a:gd name="T6" fmla="*/ 79 w 80"/>
                <a:gd name="T7" fmla="*/ 79 h 127"/>
                <a:gd name="T8" fmla="*/ 57 w 80"/>
                <a:gd name="T9" fmla="*/ 32 h 127"/>
                <a:gd name="T10" fmla="*/ 23 w 80"/>
                <a:gd name="T11" fmla="*/ 17 h 127"/>
                <a:gd name="T12" fmla="*/ 30 w 80"/>
                <a:gd name="T13" fmla="*/ 12 h 127"/>
                <a:gd name="T14" fmla="*/ 31 w 80"/>
                <a:gd name="T15" fmla="*/ 3 h 127"/>
                <a:gd name="T16" fmla="*/ 23 w 80"/>
                <a:gd name="T17" fmla="*/ 2 h 127"/>
                <a:gd name="T18" fmla="*/ 2 w 80"/>
                <a:gd name="T19" fmla="*/ 18 h 127"/>
                <a:gd name="T20" fmla="*/ 0 w 80"/>
                <a:gd name="T21" fmla="*/ 22 h 127"/>
                <a:gd name="T22" fmla="*/ 1 w 80"/>
                <a:gd name="T23" fmla="*/ 27 h 127"/>
                <a:gd name="T24" fmla="*/ 17 w 80"/>
                <a:gd name="T25" fmla="*/ 46 h 127"/>
                <a:gd name="T26" fmla="*/ 22 w 80"/>
                <a:gd name="T27" fmla="*/ 48 h 127"/>
                <a:gd name="T28" fmla="*/ 26 w 80"/>
                <a:gd name="T29" fmla="*/ 47 h 127"/>
                <a:gd name="T30" fmla="*/ 26 w 80"/>
                <a:gd name="T31" fmla="*/ 38 h 127"/>
                <a:gd name="T32" fmla="*/ 19 w 80"/>
                <a:gd name="T33" fmla="*/ 29 h 127"/>
                <a:gd name="T34" fmla="*/ 49 w 80"/>
                <a:gd name="T35" fmla="*/ 41 h 127"/>
                <a:gd name="T36" fmla="*/ 67 w 80"/>
                <a:gd name="T37" fmla="*/ 79 h 127"/>
                <a:gd name="T38" fmla="*/ 52 w 80"/>
                <a:gd name="T39" fmla="*/ 117 h 127"/>
                <a:gd name="T40" fmla="*/ 52 w 80"/>
                <a:gd name="T41" fmla="*/ 126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0" h="127" fill="norm" stroke="1" extrusionOk="0">
                  <a:moveTo>
                    <a:pt x="52" y="126"/>
                  </a:moveTo>
                  <a:cubicBezTo>
                    <a:pt x="54" y="127"/>
                    <a:pt x="55" y="127"/>
                    <a:pt x="57" y="127"/>
                  </a:cubicBezTo>
                  <a:cubicBezTo>
                    <a:pt x="58" y="127"/>
                    <a:pt x="60" y="127"/>
                    <a:pt x="61" y="126"/>
                  </a:cubicBezTo>
                  <a:cubicBezTo>
                    <a:pt x="73" y="113"/>
                    <a:pt x="80" y="96"/>
                    <a:pt x="79" y="79"/>
                  </a:cubicBezTo>
                  <a:cubicBezTo>
                    <a:pt x="78" y="61"/>
                    <a:pt x="70" y="44"/>
                    <a:pt x="57" y="32"/>
                  </a:cubicBezTo>
                  <a:cubicBezTo>
                    <a:pt x="47" y="24"/>
                    <a:pt x="35" y="19"/>
                    <a:pt x="23" y="17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0"/>
                    <a:pt x="33" y="6"/>
                    <a:pt x="31" y="3"/>
                  </a:cubicBezTo>
                  <a:cubicBezTo>
                    <a:pt x="29" y="1"/>
                    <a:pt x="25" y="0"/>
                    <a:pt x="23" y="2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1" y="19"/>
                    <a:pt x="0" y="21"/>
                    <a:pt x="0" y="22"/>
                  </a:cubicBezTo>
                  <a:cubicBezTo>
                    <a:pt x="0" y="24"/>
                    <a:pt x="0" y="26"/>
                    <a:pt x="1" y="27"/>
                  </a:cubicBezTo>
                  <a:cubicBezTo>
                    <a:pt x="17" y="46"/>
                    <a:pt x="17" y="46"/>
                    <a:pt x="17" y="46"/>
                  </a:cubicBezTo>
                  <a:cubicBezTo>
                    <a:pt x="18" y="47"/>
                    <a:pt x="20" y="48"/>
                    <a:pt x="22" y="48"/>
                  </a:cubicBezTo>
                  <a:cubicBezTo>
                    <a:pt x="23" y="48"/>
                    <a:pt x="24" y="48"/>
                    <a:pt x="26" y="47"/>
                  </a:cubicBezTo>
                  <a:cubicBezTo>
                    <a:pt x="28" y="45"/>
                    <a:pt x="29" y="41"/>
                    <a:pt x="26" y="38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30" y="30"/>
                    <a:pt x="40" y="34"/>
                    <a:pt x="49" y="41"/>
                  </a:cubicBezTo>
                  <a:cubicBezTo>
                    <a:pt x="60" y="51"/>
                    <a:pt x="66" y="64"/>
                    <a:pt x="67" y="79"/>
                  </a:cubicBezTo>
                  <a:cubicBezTo>
                    <a:pt x="68" y="93"/>
                    <a:pt x="62" y="107"/>
                    <a:pt x="52" y="117"/>
                  </a:cubicBezTo>
                  <a:cubicBezTo>
                    <a:pt x="50" y="120"/>
                    <a:pt x="50" y="123"/>
                    <a:pt x="52" y="1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26734728" name="Freeform 8"/>
            <p:cNvSpPr/>
            <p:nvPr/>
          </p:nvSpPr>
          <p:spPr bwMode="auto">
            <a:xfrm>
              <a:off x="8284770" y="7049376"/>
              <a:ext cx="319386" cy="49853"/>
            </a:xfrm>
            <a:custGeom>
              <a:avLst/>
              <a:gdLst>
                <a:gd name="T0" fmla="*/ 89 w 89"/>
                <a:gd name="T1" fmla="*/ 6 h 12"/>
                <a:gd name="T2" fmla="*/ 83 w 89"/>
                <a:gd name="T3" fmla="*/ 0 h 12"/>
                <a:gd name="T4" fmla="*/ 6 w 89"/>
                <a:gd name="T5" fmla="*/ 0 h 12"/>
                <a:gd name="T6" fmla="*/ 0 w 89"/>
                <a:gd name="T7" fmla="*/ 6 h 12"/>
                <a:gd name="T8" fmla="*/ 6 w 89"/>
                <a:gd name="T9" fmla="*/ 12 h 12"/>
                <a:gd name="T10" fmla="*/ 83 w 89"/>
                <a:gd name="T11" fmla="*/ 12 h 12"/>
                <a:gd name="T12" fmla="*/ 89 w 89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2" fill="norm" stroke="1" extrusionOk="0">
                  <a:moveTo>
                    <a:pt x="89" y="6"/>
                  </a:moveTo>
                  <a:cubicBezTo>
                    <a:pt x="89" y="3"/>
                    <a:pt x="86" y="0"/>
                    <a:pt x="8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9"/>
                    <a:pt x="3" y="12"/>
                    <a:pt x="6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6" y="12"/>
                    <a:pt x="89" y="9"/>
                    <a:pt x="89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035354268" name="Freeform 9"/>
            <p:cNvSpPr/>
            <p:nvPr/>
          </p:nvSpPr>
          <p:spPr bwMode="auto">
            <a:xfrm>
              <a:off x="8535718" y="6596701"/>
              <a:ext cx="759861" cy="580302"/>
            </a:xfrm>
            <a:custGeom>
              <a:avLst/>
              <a:gdLst>
                <a:gd name="T0" fmla="*/ 209 w 211"/>
                <a:gd name="T1" fmla="*/ 112 h 141"/>
                <a:gd name="T2" fmla="*/ 189 w 211"/>
                <a:gd name="T3" fmla="*/ 93 h 141"/>
                <a:gd name="T4" fmla="*/ 181 w 211"/>
                <a:gd name="T5" fmla="*/ 93 h 141"/>
                <a:gd name="T6" fmla="*/ 181 w 211"/>
                <a:gd name="T7" fmla="*/ 102 h 141"/>
                <a:gd name="T8" fmla="*/ 190 w 211"/>
                <a:gd name="T9" fmla="*/ 110 h 141"/>
                <a:gd name="T10" fmla="*/ 68 w 211"/>
                <a:gd name="T11" fmla="*/ 110 h 141"/>
                <a:gd name="T12" fmla="*/ 67 w 211"/>
                <a:gd name="T13" fmla="*/ 110 h 141"/>
                <a:gd name="T14" fmla="*/ 30 w 211"/>
                <a:gd name="T15" fmla="*/ 96 h 141"/>
                <a:gd name="T16" fmla="*/ 13 w 211"/>
                <a:gd name="T17" fmla="*/ 60 h 141"/>
                <a:gd name="T18" fmla="*/ 40 w 211"/>
                <a:gd name="T19" fmla="*/ 13 h 141"/>
                <a:gd name="T20" fmla="*/ 43 w 211"/>
                <a:gd name="T21" fmla="*/ 4 h 141"/>
                <a:gd name="T22" fmla="*/ 34 w 211"/>
                <a:gd name="T23" fmla="*/ 2 h 141"/>
                <a:gd name="T24" fmla="*/ 1 w 211"/>
                <a:gd name="T25" fmla="*/ 60 h 141"/>
                <a:gd name="T26" fmla="*/ 22 w 211"/>
                <a:gd name="T27" fmla="*/ 105 h 141"/>
                <a:gd name="T28" fmla="*/ 65 w 211"/>
                <a:gd name="T29" fmla="*/ 122 h 141"/>
                <a:gd name="T30" fmla="*/ 67 w 211"/>
                <a:gd name="T31" fmla="*/ 122 h 141"/>
                <a:gd name="T32" fmla="*/ 67 w 211"/>
                <a:gd name="T33" fmla="*/ 122 h 141"/>
                <a:gd name="T34" fmla="*/ 190 w 211"/>
                <a:gd name="T35" fmla="*/ 122 h 141"/>
                <a:gd name="T36" fmla="*/ 180 w 211"/>
                <a:gd name="T37" fmla="*/ 130 h 141"/>
                <a:gd name="T38" fmla="*/ 180 w 211"/>
                <a:gd name="T39" fmla="*/ 138 h 141"/>
                <a:gd name="T40" fmla="*/ 184 w 211"/>
                <a:gd name="T41" fmla="*/ 141 h 141"/>
                <a:gd name="T42" fmla="*/ 188 w 211"/>
                <a:gd name="T43" fmla="*/ 139 h 141"/>
                <a:gd name="T44" fmla="*/ 209 w 211"/>
                <a:gd name="T45" fmla="*/ 121 h 141"/>
                <a:gd name="T46" fmla="*/ 211 w 211"/>
                <a:gd name="T47" fmla="*/ 116 h 141"/>
                <a:gd name="T48" fmla="*/ 209 w 211"/>
                <a:gd name="T49" fmla="*/ 1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11" h="141" fill="norm" stroke="1" extrusionOk="0">
                  <a:moveTo>
                    <a:pt x="209" y="112"/>
                  </a:moveTo>
                  <a:cubicBezTo>
                    <a:pt x="189" y="93"/>
                    <a:pt x="189" y="93"/>
                    <a:pt x="189" y="93"/>
                  </a:cubicBezTo>
                  <a:cubicBezTo>
                    <a:pt x="187" y="91"/>
                    <a:pt x="183" y="91"/>
                    <a:pt x="181" y="93"/>
                  </a:cubicBezTo>
                  <a:cubicBezTo>
                    <a:pt x="178" y="95"/>
                    <a:pt x="178" y="99"/>
                    <a:pt x="181" y="102"/>
                  </a:cubicBezTo>
                  <a:cubicBezTo>
                    <a:pt x="190" y="110"/>
                    <a:pt x="190" y="110"/>
                    <a:pt x="190" y="110"/>
                  </a:cubicBezTo>
                  <a:cubicBezTo>
                    <a:pt x="68" y="110"/>
                    <a:pt x="68" y="110"/>
                    <a:pt x="68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53" y="110"/>
                    <a:pt x="40" y="105"/>
                    <a:pt x="30" y="96"/>
                  </a:cubicBezTo>
                  <a:cubicBezTo>
                    <a:pt x="20" y="87"/>
                    <a:pt x="14" y="74"/>
                    <a:pt x="13" y="60"/>
                  </a:cubicBezTo>
                  <a:cubicBezTo>
                    <a:pt x="13" y="40"/>
                    <a:pt x="23" y="22"/>
                    <a:pt x="40" y="13"/>
                  </a:cubicBezTo>
                  <a:cubicBezTo>
                    <a:pt x="43" y="11"/>
                    <a:pt x="44" y="7"/>
                    <a:pt x="43" y="4"/>
                  </a:cubicBezTo>
                  <a:cubicBezTo>
                    <a:pt x="41" y="1"/>
                    <a:pt x="37" y="0"/>
                    <a:pt x="34" y="2"/>
                  </a:cubicBezTo>
                  <a:cubicBezTo>
                    <a:pt x="13" y="14"/>
                    <a:pt x="0" y="36"/>
                    <a:pt x="1" y="60"/>
                  </a:cubicBezTo>
                  <a:cubicBezTo>
                    <a:pt x="2" y="77"/>
                    <a:pt x="9" y="93"/>
                    <a:pt x="22" y="105"/>
                  </a:cubicBezTo>
                  <a:cubicBezTo>
                    <a:pt x="34" y="116"/>
                    <a:pt x="49" y="122"/>
                    <a:pt x="65" y="122"/>
                  </a:cubicBezTo>
                  <a:cubicBezTo>
                    <a:pt x="66" y="122"/>
                    <a:pt x="66" y="122"/>
                    <a:pt x="67" y="122"/>
                  </a:cubicBezTo>
                  <a:cubicBezTo>
                    <a:pt x="67" y="122"/>
                    <a:pt x="67" y="122"/>
                    <a:pt x="67" y="122"/>
                  </a:cubicBezTo>
                  <a:cubicBezTo>
                    <a:pt x="190" y="122"/>
                    <a:pt x="190" y="122"/>
                    <a:pt x="190" y="122"/>
                  </a:cubicBezTo>
                  <a:cubicBezTo>
                    <a:pt x="180" y="130"/>
                    <a:pt x="180" y="130"/>
                    <a:pt x="180" y="130"/>
                  </a:cubicBezTo>
                  <a:cubicBezTo>
                    <a:pt x="178" y="132"/>
                    <a:pt x="177" y="136"/>
                    <a:pt x="180" y="138"/>
                  </a:cubicBezTo>
                  <a:cubicBezTo>
                    <a:pt x="181" y="140"/>
                    <a:pt x="182" y="141"/>
                    <a:pt x="184" y="141"/>
                  </a:cubicBezTo>
                  <a:cubicBezTo>
                    <a:pt x="186" y="141"/>
                    <a:pt x="187" y="140"/>
                    <a:pt x="188" y="139"/>
                  </a:cubicBezTo>
                  <a:cubicBezTo>
                    <a:pt x="209" y="121"/>
                    <a:pt x="209" y="121"/>
                    <a:pt x="209" y="121"/>
                  </a:cubicBezTo>
                  <a:cubicBezTo>
                    <a:pt x="210" y="120"/>
                    <a:pt x="211" y="118"/>
                    <a:pt x="211" y="116"/>
                  </a:cubicBezTo>
                  <a:cubicBezTo>
                    <a:pt x="211" y="115"/>
                    <a:pt x="211" y="113"/>
                    <a:pt x="209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0" name="TextBox 2035354269"/>
          <p:cNvSpPr txBox="1"/>
          <p:nvPr/>
        </p:nvSpPr>
        <p:spPr>
          <a:xfrm>
            <a:off x="1206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ПСИ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1524000" y="66040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71" name="TextBox 2035354270"/>
          <p:cNvSpPr txBox="1"/>
          <p:nvPr/>
        </p:nvSpPr>
        <p:spPr>
          <a:xfrm>
            <a:off x="1714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Прод</a:t>
            </a:r>
          </a:p>
        </p:txBody>
      </p:sp>
      <p:sp>
        <p:nvSpPr>
          <p:cNvPr id="2022876746" name="Рисунок 67"/>
          <p:cNvSpPr/>
          <p:nvPr/>
        </p:nvSpPr>
        <p:spPr bwMode="auto">
          <a:xfrm rot="0" flipH="0" flipV="0">
            <a:off x="2032000" y="6604000"/>
            <a:ext cx="108000" cy="180000"/>
          </a:xfrm>
          <a:custGeom>
            <a:avLst/>
            <a:gdLst>
              <a:gd name="connsiteX0" fmla="*/ 123825 w 123825"/>
              <a:gd name="connsiteY0" fmla="*/ 61913 h 285750"/>
              <a:gd name="connsiteX1" fmla="*/ 61913 w 123825"/>
              <a:gd name="connsiteY1" fmla="*/ 0 h 285750"/>
              <a:gd name="connsiteX2" fmla="*/ 0 w 123825"/>
              <a:gd name="connsiteY2" fmla="*/ 61913 h 285750"/>
              <a:gd name="connsiteX3" fmla="*/ 57150 w 123825"/>
              <a:gd name="connsiteY3" fmla="*/ 123825 h 285750"/>
              <a:gd name="connsiteX4" fmla="*/ 57150 w 123825"/>
              <a:gd name="connsiteY4" fmla="*/ 123825 h 285750"/>
              <a:gd name="connsiteX5" fmla="*/ 57150 w 123825"/>
              <a:gd name="connsiteY5" fmla="*/ 280988 h 285750"/>
              <a:gd name="connsiteX6" fmla="*/ 61913 w 123825"/>
              <a:gd name="connsiteY6" fmla="*/ 285750 h 285750"/>
              <a:gd name="connsiteX7" fmla="*/ 66675 w 123825"/>
              <a:gd name="connsiteY7" fmla="*/ 280988 h 285750"/>
              <a:gd name="connsiteX8" fmla="*/ 66675 w 123825"/>
              <a:gd name="connsiteY8" fmla="*/ 123825 h 285750"/>
              <a:gd name="connsiteX9" fmla="*/ 66675 w 123825"/>
              <a:gd name="connsiteY9" fmla="*/ 123825 h 285750"/>
              <a:gd name="connsiteX10" fmla="*/ 123825 w 123825"/>
              <a:gd name="connsiteY10" fmla="*/ 61913 h 285750"/>
              <a:gd name="connsiteX11" fmla="*/ 61913 w 123825"/>
              <a:gd name="connsiteY11" fmla="*/ 28575 h 285750"/>
              <a:gd name="connsiteX12" fmla="*/ 28575 w 123825"/>
              <a:gd name="connsiteY12" fmla="*/ 61913 h 285750"/>
              <a:gd name="connsiteX13" fmla="*/ 23813 w 123825"/>
              <a:gd name="connsiteY13" fmla="*/ 66675 h 285750"/>
              <a:gd name="connsiteX14" fmla="*/ 19050 w 123825"/>
              <a:gd name="connsiteY14" fmla="*/ 61913 h 285750"/>
              <a:gd name="connsiteX15" fmla="*/ 61913 w 123825"/>
              <a:gd name="connsiteY15" fmla="*/ 19050 h 285750"/>
              <a:gd name="connsiteX16" fmla="*/ 66675 w 123825"/>
              <a:gd name="connsiteY16" fmla="*/ 23813 h 285750"/>
              <a:gd name="connsiteX17" fmla="*/ 61913 w 123825"/>
              <a:gd name="connsiteY17" fmla="*/ 28575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3825" h="285750" fill="norm" stroke="1" extrusionOk="0">
                <a:moveTo>
                  <a:pt x="123825" y="61913"/>
                </a:moveTo>
                <a:cubicBezTo>
                  <a:pt x="123825" y="27623"/>
                  <a:pt x="96203" y="0"/>
                  <a:pt x="61913" y="0"/>
                </a:cubicBezTo>
                <a:cubicBezTo>
                  <a:pt x="27622" y="0"/>
                  <a:pt x="0" y="27623"/>
                  <a:pt x="0" y="61913"/>
                </a:cubicBezTo>
                <a:cubicBezTo>
                  <a:pt x="0" y="94298"/>
                  <a:pt x="25717" y="120968"/>
                  <a:pt x="57150" y="123825"/>
                </a:cubicBezTo>
                <a:cubicBezTo>
                  <a:pt x="57150" y="123825"/>
                  <a:pt x="57150" y="123825"/>
                  <a:pt x="57150" y="123825"/>
                </a:cubicBezTo>
                <a:lnTo>
                  <a:pt x="57150" y="280988"/>
                </a:lnTo>
                <a:cubicBezTo>
                  <a:pt x="57150" y="283845"/>
                  <a:pt x="59055" y="285750"/>
                  <a:pt x="61913" y="285750"/>
                </a:cubicBezTo>
                <a:cubicBezTo>
                  <a:pt x="64770" y="285750"/>
                  <a:pt x="66675" y="283845"/>
                  <a:pt x="66675" y="280988"/>
                </a:cubicBezTo>
                <a:lnTo>
                  <a:pt x="66675" y="123825"/>
                </a:lnTo>
                <a:cubicBezTo>
                  <a:pt x="66675" y="123825"/>
                  <a:pt x="66675" y="123825"/>
                  <a:pt x="66675" y="123825"/>
                </a:cubicBezTo>
                <a:cubicBezTo>
                  <a:pt x="98107" y="120968"/>
                  <a:pt x="123825" y="94298"/>
                  <a:pt x="123825" y="61913"/>
                </a:cubicBezTo>
                <a:close/>
                <a:moveTo>
                  <a:pt x="61913" y="28575"/>
                </a:moveTo>
                <a:cubicBezTo>
                  <a:pt x="43815" y="28575"/>
                  <a:pt x="28575" y="43815"/>
                  <a:pt x="28575" y="61913"/>
                </a:cubicBezTo>
                <a:cubicBezTo>
                  <a:pt x="28575" y="64770"/>
                  <a:pt x="26670" y="66675"/>
                  <a:pt x="23813" y="66675"/>
                </a:cubicBezTo>
                <a:cubicBezTo>
                  <a:pt x="20955" y="66675"/>
                  <a:pt x="19050" y="64770"/>
                  <a:pt x="19050" y="61913"/>
                </a:cubicBezTo>
                <a:cubicBezTo>
                  <a:pt x="19050" y="38100"/>
                  <a:pt x="38100" y="19050"/>
                  <a:pt x="61913" y="19050"/>
                </a:cubicBezTo>
                <a:cubicBezTo>
                  <a:pt x="64770" y="19050"/>
                  <a:pt x="66675" y="20955"/>
                  <a:pt x="66675" y="23813"/>
                </a:cubicBezTo>
                <a:cubicBezTo>
                  <a:pt x="66675" y="26670"/>
                  <a:pt x="64770" y="28575"/>
                  <a:pt x="61913" y="28575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2" name="TextBox 2035354271"/>
          <p:cNvSpPr txBox="1"/>
          <p:nvPr/>
        </p:nvSpPr>
        <p:spPr>
          <a:xfrm>
            <a:off x="2222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MVP</a:t>
            </a:r>
          </a:p>
        </p:txBody>
      </p:sp>
      <p:sp>
        <p:nvSpPr>
          <p:cNvPr id="1042909250" name="Рисунок 577"/>
          <p:cNvSpPr/>
          <p:nvPr/>
        </p:nvSpPr>
        <p:spPr bwMode="auto">
          <a:xfrm rot="0" flipH="0" flipV="0">
            <a:off x="2540000" y="6604000"/>
            <a:ext cx="180000" cy="180000"/>
          </a:xfrm>
          <a:custGeom>
            <a:avLst/>
            <a:gdLst>
              <a:gd name="connsiteX0" fmla="*/ 51102 w 180975"/>
              <a:gd name="connsiteY0" fmla="*/ 241237 h 285766"/>
              <a:gd name="connsiteX1" fmla="*/ 37938 w 180975"/>
              <a:gd name="connsiteY1" fmla="*/ 191193 h 285766"/>
              <a:gd name="connsiteX2" fmla="*/ 34214 w 180975"/>
              <a:gd name="connsiteY2" fmla="*/ 187516 h 285766"/>
              <a:gd name="connsiteX3" fmla="*/ 29356 w 180975"/>
              <a:gd name="connsiteY3" fmla="*/ 189478 h 285766"/>
              <a:gd name="connsiteX4" fmla="*/ 848 w 180975"/>
              <a:gd name="connsiteY4" fmla="*/ 230665 h 285766"/>
              <a:gd name="connsiteX5" fmla="*/ 0 w 180975"/>
              <a:gd name="connsiteY5" fmla="*/ 233379 h 285766"/>
              <a:gd name="connsiteX6" fmla="*/ 0 w 180975"/>
              <a:gd name="connsiteY6" fmla="*/ 281004 h 285766"/>
              <a:gd name="connsiteX7" fmla="*/ 2848 w 180975"/>
              <a:gd name="connsiteY7" fmla="*/ 285367 h 285766"/>
              <a:gd name="connsiteX8" fmla="*/ 4763 w 180975"/>
              <a:gd name="connsiteY8" fmla="*/ 285767 h 285766"/>
              <a:gd name="connsiteX9" fmla="*/ 7982 w 180975"/>
              <a:gd name="connsiteY9" fmla="*/ 284519 h 285766"/>
              <a:gd name="connsiteX10" fmla="*/ 49778 w 180975"/>
              <a:gd name="connsiteY10" fmla="*/ 246209 h 285766"/>
              <a:gd name="connsiteX11" fmla="*/ 51102 w 180975"/>
              <a:gd name="connsiteY11" fmla="*/ 241237 h 285766"/>
              <a:gd name="connsiteX12" fmla="*/ 180127 w 180975"/>
              <a:gd name="connsiteY12" fmla="*/ 230655 h 285766"/>
              <a:gd name="connsiteX13" fmla="*/ 151619 w 180975"/>
              <a:gd name="connsiteY13" fmla="*/ 189469 h 285766"/>
              <a:gd name="connsiteX14" fmla="*/ 146761 w 180975"/>
              <a:gd name="connsiteY14" fmla="*/ 187507 h 285766"/>
              <a:gd name="connsiteX15" fmla="*/ 143037 w 180975"/>
              <a:gd name="connsiteY15" fmla="*/ 191183 h 285766"/>
              <a:gd name="connsiteX16" fmla="*/ 129873 w 180975"/>
              <a:gd name="connsiteY16" fmla="*/ 241228 h 285766"/>
              <a:gd name="connsiteX17" fmla="*/ 131197 w 180975"/>
              <a:gd name="connsiteY17" fmla="*/ 246181 h 285766"/>
              <a:gd name="connsiteX18" fmla="*/ 172993 w 180975"/>
              <a:gd name="connsiteY18" fmla="*/ 284490 h 285766"/>
              <a:gd name="connsiteX19" fmla="*/ 176213 w 180975"/>
              <a:gd name="connsiteY19" fmla="*/ 285738 h 285766"/>
              <a:gd name="connsiteX20" fmla="*/ 178127 w 180975"/>
              <a:gd name="connsiteY20" fmla="*/ 285338 h 285766"/>
              <a:gd name="connsiteX21" fmla="*/ 180975 w 180975"/>
              <a:gd name="connsiteY21" fmla="*/ 280976 h 285766"/>
              <a:gd name="connsiteX22" fmla="*/ 180975 w 180975"/>
              <a:gd name="connsiteY22" fmla="*/ 233351 h 285766"/>
              <a:gd name="connsiteX23" fmla="*/ 180127 w 180975"/>
              <a:gd name="connsiteY23" fmla="*/ 230655 h 285766"/>
              <a:gd name="connsiteX24" fmla="*/ 119358 w 180975"/>
              <a:gd name="connsiteY24" fmla="*/ 242818 h 285766"/>
              <a:gd name="connsiteX25" fmla="*/ 142875 w 180975"/>
              <a:gd name="connsiteY25" fmla="*/ 111926 h 285766"/>
              <a:gd name="connsiteX26" fmla="*/ 93745 w 180975"/>
              <a:gd name="connsiteY26" fmla="*/ 1293 h 285766"/>
              <a:gd name="connsiteX27" fmla="*/ 87230 w 180975"/>
              <a:gd name="connsiteY27" fmla="*/ 1293 h 285766"/>
              <a:gd name="connsiteX28" fmla="*/ 38100 w 180975"/>
              <a:gd name="connsiteY28" fmla="*/ 111926 h 285766"/>
              <a:gd name="connsiteX29" fmla="*/ 61617 w 180975"/>
              <a:gd name="connsiteY29" fmla="*/ 242818 h 285766"/>
              <a:gd name="connsiteX30" fmla="*/ 47930 w 180975"/>
              <a:gd name="connsiteY30" fmla="*/ 279318 h 285766"/>
              <a:gd name="connsiteX31" fmla="*/ 48473 w 180975"/>
              <a:gd name="connsiteY31" fmla="*/ 283700 h 285766"/>
              <a:gd name="connsiteX32" fmla="*/ 52388 w 180975"/>
              <a:gd name="connsiteY32" fmla="*/ 285748 h 285766"/>
              <a:gd name="connsiteX33" fmla="*/ 128588 w 180975"/>
              <a:gd name="connsiteY33" fmla="*/ 285748 h 285766"/>
              <a:gd name="connsiteX34" fmla="*/ 132502 w 180975"/>
              <a:gd name="connsiteY34" fmla="*/ 283700 h 285766"/>
              <a:gd name="connsiteX35" fmla="*/ 133045 w 180975"/>
              <a:gd name="connsiteY35" fmla="*/ 279318 h 285766"/>
              <a:gd name="connsiteX36" fmla="*/ 119358 w 180975"/>
              <a:gd name="connsiteY36" fmla="*/ 242818 h 285766"/>
              <a:gd name="connsiteX37" fmla="*/ 90488 w 180975"/>
              <a:gd name="connsiteY37" fmla="*/ 114307 h 285766"/>
              <a:gd name="connsiteX38" fmla="*/ 76200 w 180975"/>
              <a:gd name="connsiteY38" fmla="*/ 100020 h 285766"/>
              <a:gd name="connsiteX39" fmla="*/ 90488 w 180975"/>
              <a:gd name="connsiteY39" fmla="*/ 85732 h 285766"/>
              <a:gd name="connsiteX40" fmla="*/ 104775 w 180975"/>
              <a:gd name="connsiteY40" fmla="*/ 100020 h 285766"/>
              <a:gd name="connsiteX41" fmla="*/ 90488 w 180975"/>
              <a:gd name="connsiteY41" fmla="*/ 114307 h 28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80975" h="285766" fill="norm" stroke="1" extrusionOk="0">
                <a:moveTo>
                  <a:pt x="51102" y="241237"/>
                </a:moveTo>
                <a:cubicBezTo>
                  <a:pt x="48273" y="232350"/>
                  <a:pt x="42805" y="214024"/>
                  <a:pt x="37938" y="191193"/>
                </a:cubicBezTo>
                <a:cubicBezTo>
                  <a:pt x="37538" y="189336"/>
                  <a:pt x="36081" y="187888"/>
                  <a:pt x="34214" y="187516"/>
                </a:cubicBezTo>
                <a:cubicBezTo>
                  <a:pt x="32280" y="187107"/>
                  <a:pt x="30442" y="187916"/>
                  <a:pt x="29356" y="189478"/>
                </a:cubicBezTo>
                <a:lnTo>
                  <a:pt x="848" y="230665"/>
                </a:lnTo>
                <a:cubicBezTo>
                  <a:pt x="295" y="231455"/>
                  <a:pt x="0" y="232408"/>
                  <a:pt x="0" y="233379"/>
                </a:cubicBezTo>
                <a:lnTo>
                  <a:pt x="0" y="281004"/>
                </a:lnTo>
                <a:cubicBezTo>
                  <a:pt x="0" y="282890"/>
                  <a:pt x="1114" y="284605"/>
                  <a:pt x="2848" y="285367"/>
                </a:cubicBezTo>
                <a:cubicBezTo>
                  <a:pt x="3448" y="285643"/>
                  <a:pt x="4105" y="285767"/>
                  <a:pt x="4763" y="285767"/>
                </a:cubicBezTo>
                <a:cubicBezTo>
                  <a:pt x="5934" y="285767"/>
                  <a:pt x="7087" y="285338"/>
                  <a:pt x="7982" y="284519"/>
                </a:cubicBezTo>
                <a:lnTo>
                  <a:pt x="49778" y="246209"/>
                </a:lnTo>
                <a:cubicBezTo>
                  <a:pt x="51149" y="244933"/>
                  <a:pt x="51664" y="243009"/>
                  <a:pt x="51102" y="241237"/>
                </a:cubicBezTo>
                <a:close/>
                <a:moveTo>
                  <a:pt x="180127" y="230655"/>
                </a:moveTo>
                <a:lnTo>
                  <a:pt x="151619" y="189469"/>
                </a:lnTo>
                <a:cubicBezTo>
                  <a:pt x="150533" y="187916"/>
                  <a:pt x="148647" y="187126"/>
                  <a:pt x="146761" y="187507"/>
                </a:cubicBezTo>
                <a:cubicBezTo>
                  <a:pt x="144904" y="187878"/>
                  <a:pt x="143437" y="189326"/>
                  <a:pt x="143037" y="191183"/>
                </a:cubicBezTo>
                <a:cubicBezTo>
                  <a:pt x="138170" y="214015"/>
                  <a:pt x="132702" y="232341"/>
                  <a:pt x="129873" y="241228"/>
                </a:cubicBezTo>
                <a:cubicBezTo>
                  <a:pt x="129311" y="242999"/>
                  <a:pt x="129826" y="244923"/>
                  <a:pt x="131197" y="246181"/>
                </a:cubicBezTo>
                <a:lnTo>
                  <a:pt x="172993" y="284490"/>
                </a:lnTo>
                <a:cubicBezTo>
                  <a:pt x="173888" y="285309"/>
                  <a:pt x="175041" y="285738"/>
                  <a:pt x="176213" y="285738"/>
                </a:cubicBezTo>
                <a:cubicBezTo>
                  <a:pt x="176860" y="285738"/>
                  <a:pt x="177517" y="285605"/>
                  <a:pt x="178127" y="285338"/>
                </a:cubicBezTo>
                <a:cubicBezTo>
                  <a:pt x="179861" y="284576"/>
                  <a:pt x="180975" y="282871"/>
                  <a:pt x="180975" y="280976"/>
                </a:cubicBezTo>
                <a:lnTo>
                  <a:pt x="180975" y="233351"/>
                </a:lnTo>
                <a:cubicBezTo>
                  <a:pt x="180975" y="232398"/>
                  <a:pt x="180680" y="231455"/>
                  <a:pt x="180127" y="230655"/>
                </a:cubicBezTo>
                <a:close/>
                <a:moveTo>
                  <a:pt x="119358" y="242818"/>
                </a:moveTo>
                <a:cubicBezTo>
                  <a:pt x="122977" y="232017"/>
                  <a:pt x="142875" y="170028"/>
                  <a:pt x="142875" y="111926"/>
                </a:cubicBezTo>
                <a:cubicBezTo>
                  <a:pt x="142875" y="48127"/>
                  <a:pt x="95755" y="3179"/>
                  <a:pt x="93745" y="1293"/>
                </a:cubicBezTo>
                <a:cubicBezTo>
                  <a:pt x="91926" y="-431"/>
                  <a:pt x="89059" y="-431"/>
                  <a:pt x="87230" y="1293"/>
                </a:cubicBezTo>
                <a:cubicBezTo>
                  <a:pt x="85230" y="3179"/>
                  <a:pt x="38100" y="48127"/>
                  <a:pt x="38100" y="111926"/>
                </a:cubicBezTo>
                <a:cubicBezTo>
                  <a:pt x="38100" y="170028"/>
                  <a:pt x="57998" y="232017"/>
                  <a:pt x="61617" y="242818"/>
                </a:cubicBezTo>
                <a:lnTo>
                  <a:pt x="47930" y="279318"/>
                </a:lnTo>
                <a:cubicBezTo>
                  <a:pt x="47377" y="280785"/>
                  <a:pt x="47587" y="282423"/>
                  <a:pt x="48473" y="283700"/>
                </a:cubicBezTo>
                <a:cubicBezTo>
                  <a:pt x="49368" y="284986"/>
                  <a:pt x="50825" y="285748"/>
                  <a:pt x="52388" y="285748"/>
                </a:cubicBezTo>
                <a:lnTo>
                  <a:pt x="128588" y="285748"/>
                </a:lnTo>
                <a:cubicBezTo>
                  <a:pt x="130150" y="285748"/>
                  <a:pt x="131607" y="284976"/>
                  <a:pt x="132502" y="283700"/>
                </a:cubicBezTo>
                <a:cubicBezTo>
                  <a:pt x="133388" y="282414"/>
                  <a:pt x="133588" y="280776"/>
                  <a:pt x="133045" y="279318"/>
                </a:cubicBezTo>
                <a:lnTo>
                  <a:pt x="119358" y="242818"/>
                </a:lnTo>
                <a:close/>
                <a:moveTo>
                  <a:pt x="90488" y="114307"/>
                </a:moveTo>
                <a:cubicBezTo>
                  <a:pt x="82610" y="114307"/>
                  <a:pt x="76200" y="107897"/>
                  <a:pt x="76200" y="100020"/>
                </a:cubicBezTo>
                <a:cubicBezTo>
                  <a:pt x="76200" y="92142"/>
                  <a:pt x="82620" y="85732"/>
                  <a:pt x="90488" y="85732"/>
                </a:cubicBezTo>
                <a:cubicBezTo>
                  <a:pt x="98365" y="85732"/>
                  <a:pt x="104775" y="92142"/>
                  <a:pt x="104775" y="100020"/>
                </a:cubicBezTo>
                <a:cubicBezTo>
                  <a:pt x="104775" y="107897"/>
                  <a:pt x="98374" y="114307"/>
                  <a:pt x="90488" y="114307"/>
                </a:cubicBezTo>
                <a:close/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13314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6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73" name="TextBox 2035354272"/>
          <p:cNvSpPr txBox="1"/>
          <p:nvPr/>
        </p:nvSpPr>
        <p:spPr>
          <a:xfrm>
            <a:off x="2730500" y="6629400"/>
            <a:ext cx="1524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Пилот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223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4" name="TextBox 2035354273"/>
          <p:cNvSpPr txBox="1"/>
          <p:nvPr/>
        </p:nvSpPr>
        <p:spPr>
          <a:xfrm>
            <a:off x="6350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План</a:t>
            </a:r>
          </a:p>
        </p:txBody>
      </p:sp>
      <p:cxnSp>
        <p:nvCxnSpPr>
          <p:cNvPr id="2035354275" name="Connector 2035354274"/>
          <p:cNvCxnSpPr/>
          <p:nvPr/>
        </p:nvCxnSpPr>
        <p:spPr>
          <a:xfrm flipH="1">
            <a:off x="6731000" y="6667500"/>
            <a:ext cx="381000" cy="0"/>
          </a:xfrm>
          <a:prstGeom prst="line">
            <a:avLst/>
          </a:prstGeom>
          <a:ln w="25400">
            <a:solidFill>
              <a:srgbClr val="F0A028"/>
            </a:solidFill>
            <a:prstDash val="dash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5354276" name="TextBox 2035354275"/>
          <p:cNvSpPr txBox="1"/>
          <p:nvPr/>
        </p:nvSpPr>
        <p:spPr>
          <a:xfrm>
            <a:off x="71755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Перенос срока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128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4EC995"/>
            </a:solidFill>
            <a:ln w="12700">
              <a:solidFill>
                <a:srgbClr val="4EC99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4EC9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7" name="TextBox 2035354276"/>
          <p:cNvSpPr txBox="1"/>
          <p:nvPr/>
        </p:nvSpPr>
        <p:spPr>
          <a:xfrm>
            <a:off x="8255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890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8" name="TextBox 2035354277"/>
          <p:cNvSpPr txBox="1"/>
          <p:nvPr/>
        </p:nvSpPr>
        <p:spPr>
          <a:xfrm>
            <a:off x="9017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Риск сдвига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9652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FF28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F28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79" name="TextBox 2035354278"/>
          <p:cNvSpPr txBox="1"/>
          <p:nvPr/>
        </p:nvSpPr>
        <p:spPr>
          <a:xfrm>
            <a:off x="9779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Просрочено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10414000" y="66040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0A028"/>
            </a:solidFill>
            <a:ln w="12700">
              <a:solidFill>
                <a:srgbClr val="F0A0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F0A02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80" name="TextBox 2035354279"/>
          <p:cNvSpPr txBox="1"/>
          <p:nvPr/>
        </p:nvSpPr>
        <p:spPr>
          <a:xfrm>
            <a:off x="10541000" y="6629400"/>
            <a:ext cx="2540000" cy="2032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l">
              <a:defRPr sz="800" b="0">
                <a:solidFill>
                  <a:srgbClr val="000000"/>
                </a:solidFill>
                <a:latin typeface="Arial"/>
              </a:defRPr>
            </a:pPr>
            <a:r>
              <a:t>Выполнено со сдвигом срока</a:t>
            </a:r>
          </a:p>
        </p:txBody>
      </p:sp>
      <p:sp>
        <p:nvSpPr>
          <p:cNvPr id="2035354281" name="Oval 2035354280"/>
          <p:cNvSpPr/>
          <p:nvPr/>
        </p:nvSpPr>
        <p:spPr>
          <a:xfrm>
            <a:off x="4572000" y="13589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2" name="Straight Connector 2035354281"/>
          <p:cNvSpPr/>
          <p:nvPr/>
        </p:nvSpPr>
        <p:spPr>
          <a:xfrm>
            <a:off x="4724400" y="1435100"/>
            <a:ext cx="5290457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3" name="Straight Connector 2035354282"/>
          <p:cNvSpPr/>
          <p:nvPr/>
        </p:nvSpPr>
        <p:spPr>
          <a:xfrm>
            <a:off x="381000" y="1727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84" name="TextBox 2035354283"/>
          <p:cNvSpPr txBox="1"/>
          <p:nvPr/>
        </p:nvSpPr>
        <p:spPr>
          <a:xfrm>
            <a:off x="381000" y="11430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[КБ] Создание уровней обслуживания в сегменте (ПР 2883 РНКБ)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PREMIUM-6411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+300 млн руб.</a:t>
            </a:r>
          </a:p>
        </p:txBody>
      </p:sp>
      <p:sp>
        <p:nvSpPr>
          <p:cNvPr id="2035354285" name="TextBox 2035354284"/>
          <p:cNvSpPr txBox="1"/>
          <p:nvPr/>
        </p:nvSpPr>
        <p:spPr>
          <a:xfrm>
            <a:off x="2667000" y="11430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294чд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1257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86" name="TextBox 2035354285"/>
          <p:cNvSpPr txBox="1"/>
          <p:nvPr/>
        </p:nvSpPr>
        <p:spPr>
          <a:xfrm>
            <a:off x="9710615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287" name="TextBox 2035354286"/>
          <p:cNvSpPr txBox="1"/>
          <p:nvPr/>
        </p:nvSpPr>
        <p:spPr>
          <a:xfrm>
            <a:off x="9710615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1257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288" name="TextBox 2035354287"/>
          <p:cNvSpPr txBox="1"/>
          <p:nvPr/>
        </p:nvSpPr>
        <p:spPr>
          <a:xfrm>
            <a:off x="9652000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289" name="TextBox 2035354288"/>
          <p:cNvSpPr txBox="1"/>
          <p:nvPr/>
        </p:nvSpPr>
        <p:spPr>
          <a:xfrm>
            <a:off x="9652000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1257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290" name="TextBox 2035354289"/>
          <p:cNvSpPr txBox="1"/>
          <p:nvPr/>
        </p:nvSpPr>
        <p:spPr>
          <a:xfrm>
            <a:off x="9118600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291" name="TextBox 2035354290"/>
          <p:cNvSpPr txBox="1"/>
          <p:nvPr/>
        </p:nvSpPr>
        <p:spPr>
          <a:xfrm>
            <a:off x="9118600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125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2" name="TextBox 2035354291"/>
          <p:cNvSpPr txBox="1"/>
          <p:nvPr/>
        </p:nvSpPr>
        <p:spPr>
          <a:xfrm>
            <a:off x="8051800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293" name="TextBox 2035354292"/>
          <p:cNvSpPr txBox="1"/>
          <p:nvPr/>
        </p:nvSpPr>
        <p:spPr>
          <a:xfrm>
            <a:off x="8051800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1257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294" name="TextBox 2035354293"/>
          <p:cNvSpPr txBox="1"/>
          <p:nvPr/>
        </p:nvSpPr>
        <p:spPr>
          <a:xfrm>
            <a:off x="6451600" y="1473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295" name="TextBox 2035354294"/>
          <p:cNvSpPr txBox="1"/>
          <p:nvPr/>
        </p:nvSpPr>
        <p:spPr>
          <a:xfrm>
            <a:off x="6451600" y="1181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296" name="Oval 2035354295"/>
          <p:cNvSpPr/>
          <p:nvPr/>
        </p:nvSpPr>
        <p:spPr>
          <a:xfrm>
            <a:off x="4572000" y="19431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7" name="Straight Connector 2035354296"/>
          <p:cNvSpPr/>
          <p:nvPr/>
        </p:nvSpPr>
        <p:spPr>
          <a:xfrm>
            <a:off x="4724400" y="2019300"/>
            <a:ext cx="3581400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8" name="Straight Connector 2035354297"/>
          <p:cNvSpPr/>
          <p:nvPr/>
        </p:nvSpPr>
        <p:spPr>
          <a:xfrm>
            <a:off x="381000" y="2311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299" name="TextBox 2035354298"/>
          <p:cNvSpPr txBox="1"/>
          <p:nvPr/>
        </p:nvSpPr>
        <p:spPr>
          <a:xfrm>
            <a:off x="381000" y="17272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[КБ] Рекомендательная нотификация клиента: ежедневный скоринг по запросу/графику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PREMIUM-6412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00" name="TextBox 2035354299"/>
          <p:cNvSpPr txBox="1"/>
          <p:nvPr/>
        </p:nvSpPr>
        <p:spPr>
          <a:xfrm>
            <a:off x="2667000" y="17272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(3)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196чд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1841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1" name="TextBox 2035354300"/>
          <p:cNvSpPr txBox="1"/>
          <p:nvPr/>
        </p:nvSpPr>
        <p:spPr>
          <a:xfrm>
            <a:off x="9710615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02" name="TextBox 2035354301"/>
          <p:cNvSpPr txBox="1"/>
          <p:nvPr/>
        </p:nvSpPr>
        <p:spPr>
          <a:xfrm>
            <a:off x="9710615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1841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03" name="TextBox 2035354302"/>
          <p:cNvSpPr txBox="1"/>
          <p:nvPr/>
        </p:nvSpPr>
        <p:spPr>
          <a:xfrm>
            <a:off x="9652000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04" name="TextBox 2035354303"/>
          <p:cNvSpPr txBox="1"/>
          <p:nvPr/>
        </p:nvSpPr>
        <p:spPr>
          <a:xfrm>
            <a:off x="9652000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1841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05" name="TextBox 2035354304"/>
          <p:cNvSpPr txBox="1"/>
          <p:nvPr/>
        </p:nvSpPr>
        <p:spPr>
          <a:xfrm>
            <a:off x="9118600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06" name="TextBox 2035354305"/>
          <p:cNvSpPr txBox="1"/>
          <p:nvPr/>
        </p:nvSpPr>
        <p:spPr>
          <a:xfrm>
            <a:off x="9118600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1841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7" name="TextBox 2035354306"/>
          <p:cNvSpPr txBox="1"/>
          <p:nvPr/>
        </p:nvSpPr>
        <p:spPr>
          <a:xfrm>
            <a:off x="8051800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08" name="TextBox 2035354307"/>
          <p:cNvSpPr txBox="1"/>
          <p:nvPr/>
        </p:nvSpPr>
        <p:spPr>
          <a:xfrm>
            <a:off x="8051800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1841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09" name="TextBox 2035354308"/>
          <p:cNvSpPr txBox="1"/>
          <p:nvPr/>
        </p:nvSpPr>
        <p:spPr>
          <a:xfrm>
            <a:off x="6451600" y="2057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10" name="TextBox 2035354309"/>
          <p:cNvSpPr txBox="1"/>
          <p:nvPr/>
        </p:nvSpPr>
        <p:spPr>
          <a:xfrm>
            <a:off x="6451600" y="1765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11" name="Oval 2035354310"/>
          <p:cNvSpPr/>
          <p:nvPr/>
        </p:nvSpPr>
        <p:spPr>
          <a:xfrm>
            <a:off x="4572000" y="25273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2" name="Straight Connector 2035354311"/>
          <p:cNvSpPr/>
          <p:nvPr/>
        </p:nvSpPr>
        <p:spPr>
          <a:xfrm>
            <a:off x="4724400" y="2603500"/>
            <a:ext cx="567564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3" name="Straight Connector 2035354312"/>
          <p:cNvSpPr/>
          <p:nvPr/>
        </p:nvSpPr>
        <p:spPr>
          <a:xfrm>
            <a:off x="381000" y="2895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14" name="TextBox 2035354313"/>
          <p:cNvSpPr txBox="1"/>
          <p:nvPr/>
        </p:nvSpPr>
        <p:spPr>
          <a:xfrm>
            <a:off x="381000" y="23114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[КБ] Новые критерии в ПУ Прайм Ежемесячный - ДВС на минимальный остаток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PREMIUM-6413, PREMIUM-6414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  <a:r>
              <a:t>Эффект: +41 млн руб.</a:t>
            </a:r>
          </a:p>
        </p:txBody>
      </p:sp>
      <p:sp>
        <p:nvSpPr>
          <p:cNvPr id="2035354315" name="TextBox 2035354314"/>
          <p:cNvSpPr txBox="1"/>
          <p:nvPr/>
        </p:nvSpPr>
        <p:spPr>
          <a:xfrm>
            <a:off x="2667000" y="23114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99чд + 56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2425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16" name="TextBox 2035354315"/>
          <p:cNvSpPr txBox="1"/>
          <p:nvPr/>
        </p:nvSpPr>
        <p:spPr>
          <a:xfrm>
            <a:off x="9710615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17" name="TextBox 2035354316"/>
          <p:cNvSpPr txBox="1"/>
          <p:nvPr/>
        </p:nvSpPr>
        <p:spPr>
          <a:xfrm>
            <a:off x="9710615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2425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18" name="TextBox 2035354317"/>
          <p:cNvSpPr txBox="1"/>
          <p:nvPr/>
        </p:nvSpPr>
        <p:spPr>
          <a:xfrm>
            <a:off x="9652000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19" name="TextBox 2035354318"/>
          <p:cNvSpPr txBox="1"/>
          <p:nvPr/>
        </p:nvSpPr>
        <p:spPr>
          <a:xfrm>
            <a:off x="9652000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2425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20" name="TextBox 2035354319"/>
          <p:cNvSpPr txBox="1"/>
          <p:nvPr/>
        </p:nvSpPr>
        <p:spPr>
          <a:xfrm>
            <a:off x="9118600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21" name="TextBox 2035354320"/>
          <p:cNvSpPr txBox="1"/>
          <p:nvPr/>
        </p:nvSpPr>
        <p:spPr>
          <a:xfrm>
            <a:off x="9118600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2425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2" name="TextBox 2035354321"/>
          <p:cNvSpPr txBox="1"/>
          <p:nvPr/>
        </p:nvSpPr>
        <p:spPr>
          <a:xfrm>
            <a:off x="8051800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23" name="TextBox 2035354322"/>
          <p:cNvSpPr txBox="1"/>
          <p:nvPr/>
        </p:nvSpPr>
        <p:spPr>
          <a:xfrm>
            <a:off x="8051800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2425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24" name="TextBox 2035354323"/>
          <p:cNvSpPr txBox="1"/>
          <p:nvPr/>
        </p:nvSpPr>
        <p:spPr>
          <a:xfrm>
            <a:off x="6451600" y="2641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25" name="TextBox 2035354324"/>
          <p:cNvSpPr txBox="1"/>
          <p:nvPr/>
        </p:nvSpPr>
        <p:spPr>
          <a:xfrm>
            <a:off x="6451600" y="2349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26" name="Oval 2035354325"/>
          <p:cNvSpPr/>
          <p:nvPr/>
        </p:nvSpPr>
        <p:spPr>
          <a:xfrm>
            <a:off x="4572000" y="31115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7" name="Straight Connector 2035354326"/>
          <p:cNvSpPr/>
          <p:nvPr/>
        </p:nvSpPr>
        <p:spPr>
          <a:xfrm>
            <a:off x="4724400" y="3187700"/>
            <a:ext cx="524021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8" name="Straight Connector 2035354327"/>
          <p:cNvSpPr/>
          <p:nvPr/>
        </p:nvSpPr>
        <p:spPr>
          <a:xfrm>
            <a:off x="381000" y="3479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29" name="TextBox 2035354328"/>
          <p:cNvSpPr txBox="1"/>
          <p:nvPr/>
        </p:nvSpPr>
        <p:spPr>
          <a:xfrm>
            <a:off x="381000" y="28956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[ПК] Создание каталога опций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PREMIUM-6415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30" name="TextBox 2035354329"/>
          <p:cNvSpPr txBox="1"/>
          <p:nvPr/>
        </p:nvSpPr>
        <p:spPr>
          <a:xfrm>
            <a:off x="2667000" y="28956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0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М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74чд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3009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31" name="TextBox 2035354330"/>
          <p:cNvSpPr txBox="1"/>
          <p:nvPr/>
        </p:nvSpPr>
        <p:spPr>
          <a:xfrm>
            <a:off x="9710615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32" name="TextBox 2035354331"/>
          <p:cNvSpPr txBox="1"/>
          <p:nvPr/>
        </p:nvSpPr>
        <p:spPr>
          <a:xfrm>
            <a:off x="9710615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3009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33" name="TextBox 2035354332"/>
          <p:cNvSpPr txBox="1"/>
          <p:nvPr/>
        </p:nvSpPr>
        <p:spPr>
          <a:xfrm>
            <a:off x="9652000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34" name="TextBox 2035354333"/>
          <p:cNvSpPr txBox="1"/>
          <p:nvPr/>
        </p:nvSpPr>
        <p:spPr>
          <a:xfrm>
            <a:off x="9652000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3009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35" name="TextBox 2035354334"/>
          <p:cNvSpPr txBox="1"/>
          <p:nvPr/>
        </p:nvSpPr>
        <p:spPr>
          <a:xfrm>
            <a:off x="9118600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36" name="TextBox 2035354335"/>
          <p:cNvSpPr txBox="1"/>
          <p:nvPr/>
        </p:nvSpPr>
        <p:spPr>
          <a:xfrm>
            <a:off x="9118600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3009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7" name="TextBox 2035354336"/>
          <p:cNvSpPr txBox="1"/>
          <p:nvPr/>
        </p:nvSpPr>
        <p:spPr>
          <a:xfrm>
            <a:off x="8051800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38" name="TextBox 2035354337"/>
          <p:cNvSpPr txBox="1"/>
          <p:nvPr/>
        </p:nvSpPr>
        <p:spPr>
          <a:xfrm>
            <a:off x="8051800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3009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39" name="TextBox 2035354338"/>
          <p:cNvSpPr txBox="1"/>
          <p:nvPr/>
        </p:nvSpPr>
        <p:spPr>
          <a:xfrm>
            <a:off x="6451600" y="3225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40" name="TextBox 2035354339"/>
          <p:cNvSpPr txBox="1"/>
          <p:nvPr/>
        </p:nvSpPr>
        <p:spPr>
          <a:xfrm>
            <a:off x="6451600" y="2933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41" name="Oval 2035354340"/>
          <p:cNvSpPr/>
          <p:nvPr/>
        </p:nvSpPr>
        <p:spPr>
          <a:xfrm>
            <a:off x="4572000" y="36957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42" name="Straight Connector 2035354341"/>
          <p:cNvSpPr/>
          <p:nvPr/>
        </p:nvSpPr>
        <p:spPr>
          <a:xfrm>
            <a:off x="4724400" y="3771900"/>
            <a:ext cx="524021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43" name="Straight Connector 2035354342"/>
          <p:cNvSpPr/>
          <p:nvPr/>
        </p:nvSpPr>
        <p:spPr>
          <a:xfrm>
            <a:off x="381000" y="40640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44" name="TextBox 2035354343"/>
          <p:cNvSpPr txBox="1"/>
          <p:nvPr/>
        </p:nvSpPr>
        <p:spPr>
          <a:xfrm>
            <a:off x="381000" y="34798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[ПК] Создание клиентского справочника опций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PREMIUM-6416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45" name="TextBox 2035354344"/>
          <p:cNvSpPr txBox="1"/>
          <p:nvPr/>
        </p:nvSpPr>
        <p:spPr>
          <a:xfrm>
            <a:off x="2667000" y="34798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4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225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35941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6" name="TextBox 2035354345"/>
          <p:cNvSpPr txBox="1"/>
          <p:nvPr/>
        </p:nvSpPr>
        <p:spPr>
          <a:xfrm>
            <a:off x="9710615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47" name="TextBox 2035354346"/>
          <p:cNvSpPr txBox="1"/>
          <p:nvPr/>
        </p:nvSpPr>
        <p:spPr>
          <a:xfrm>
            <a:off x="9710615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35941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48" name="TextBox 2035354347"/>
          <p:cNvSpPr txBox="1"/>
          <p:nvPr/>
        </p:nvSpPr>
        <p:spPr>
          <a:xfrm>
            <a:off x="9652000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49" name="TextBox 2035354348"/>
          <p:cNvSpPr txBox="1"/>
          <p:nvPr/>
        </p:nvSpPr>
        <p:spPr>
          <a:xfrm>
            <a:off x="9652000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35941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50" name="TextBox 2035354349"/>
          <p:cNvSpPr txBox="1"/>
          <p:nvPr/>
        </p:nvSpPr>
        <p:spPr>
          <a:xfrm>
            <a:off x="9118600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51" name="TextBox 2035354350"/>
          <p:cNvSpPr txBox="1"/>
          <p:nvPr/>
        </p:nvSpPr>
        <p:spPr>
          <a:xfrm>
            <a:off x="9118600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3594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2" name="TextBox 2035354351"/>
          <p:cNvSpPr txBox="1"/>
          <p:nvPr/>
        </p:nvSpPr>
        <p:spPr>
          <a:xfrm>
            <a:off x="8051800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53" name="TextBox 2035354352"/>
          <p:cNvSpPr txBox="1"/>
          <p:nvPr/>
        </p:nvSpPr>
        <p:spPr>
          <a:xfrm>
            <a:off x="8051800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35941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54" name="TextBox 2035354353"/>
          <p:cNvSpPr txBox="1"/>
          <p:nvPr/>
        </p:nvSpPr>
        <p:spPr>
          <a:xfrm>
            <a:off x="6451600" y="38100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55" name="TextBox 2035354354"/>
          <p:cNvSpPr txBox="1"/>
          <p:nvPr/>
        </p:nvSpPr>
        <p:spPr>
          <a:xfrm>
            <a:off x="6451600" y="35179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56" name="Oval 2035354355"/>
          <p:cNvSpPr/>
          <p:nvPr/>
        </p:nvSpPr>
        <p:spPr>
          <a:xfrm>
            <a:off x="4572000" y="42799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7" name="Straight Connector 2035354356"/>
          <p:cNvSpPr/>
          <p:nvPr/>
        </p:nvSpPr>
        <p:spPr>
          <a:xfrm>
            <a:off x="4724400" y="4356100"/>
            <a:ext cx="5349072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8" name="Straight Connector 2035354357"/>
          <p:cNvSpPr/>
          <p:nvPr/>
        </p:nvSpPr>
        <p:spPr>
          <a:xfrm>
            <a:off x="381000" y="46482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59" name="TextBox 2035354358"/>
          <p:cNvSpPr txBox="1"/>
          <p:nvPr/>
        </p:nvSpPr>
        <p:spPr>
          <a:xfrm>
            <a:off x="381000" y="40640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[ПК] Развитие счетчика финансовых показателей - инвестиции и партнерские продукты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60" name="TextBox 2035354359"/>
          <p:cNvSpPr txBox="1"/>
          <p:nvPr/>
        </p:nvSpPr>
        <p:spPr>
          <a:xfrm>
            <a:off x="2667000" y="40640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4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M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64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41783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61" name="TextBox 2035354360"/>
          <p:cNvSpPr txBox="1"/>
          <p:nvPr/>
        </p:nvSpPr>
        <p:spPr>
          <a:xfrm>
            <a:off x="9710615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62" name="TextBox 2035354361"/>
          <p:cNvSpPr txBox="1"/>
          <p:nvPr/>
        </p:nvSpPr>
        <p:spPr>
          <a:xfrm>
            <a:off x="9710615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41783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63" name="TextBox 2035354362"/>
          <p:cNvSpPr txBox="1"/>
          <p:nvPr/>
        </p:nvSpPr>
        <p:spPr>
          <a:xfrm>
            <a:off x="9652000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64" name="TextBox 2035354363"/>
          <p:cNvSpPr txBox="1"/>
          <p:nvPr/>
        </p:nvSpPr>
        <p:spPr>
          <a:xfrm>
            <a:off x="9652000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41783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65" name="TextBox 2035354364"/>
          <p:cNvSpPr txBox="1"/>
          <p:nvPr/>
        </p:nvSpPr>
        <p:spPr>
          <a:xfrm>
            <a:off x="9118600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66" name="TextBox 2035354365"/>
          <p:cNvSpPr txBox="1"/>
          <p:nvPr/>
        </p:nvSpPr>
        <p:spPr>
          <a:xfrm>
            <a:off x="9118600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4178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7" name="TextBox 2035354366"/>
          <p:cNvSpPr txBox="1"/>
          <p:nvPr/>
        </p:nvSpPr>
        <p:spPr>
          <a:xfrm>
            <a:off x="8051800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68" name="TextBox 2035354367"/>
          <p:cNvSpPr txBox="1"/>
          <p:nvPr/>
        </p:nvSpPr>
        <p:spPr>
          <a:xfrm>
            <a:off x="8051800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41783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69" name="TextBox 2035354368"/>
          <p:cNvSpPr txBox="1"/>
          <p:nvPr/>
        </p:nvSpPr>
        <p:spPr>
          <a:xfrm>
            <a:off x="6451600" y="43942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70" name="TextBox 2035354369"/>
          <p:cNvSpPr txBox="1"/>
          <p:nvPr/>
        </p:nvSpPr>
        <p:spPr>
          <a:xfrm>
            <a:off x="6451600" y="41021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71" name="Oval 2035354370"/>
          <p:cNvSpPr/>
          <p:nvPr/>
        </p:nvSpPr>
        <p:spPr>
          <a:xfrm>
            <a:off x="4572000" y="48641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72" name="Straight Connector 2035354371"/>
          <p:cNvSpPr/>
          <p:nvPr/>
        </p:nvSpPr>
        <p:spPr>
          <a:xfrm>
            <a:off x="4724400" y="4940300"/>
            <a:ext cx="5240215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73" name="Straight Connector 2035354372"/>
          <p:cNvSpPr/>
          <p:nvPr/>
        </p:nvSpPr>
        <p:spPr>
          <a:xfrm>
            <a:off x="381000" y="52324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74" name="TextBox 2035354373"/>
          <p:cNvSpPr txBox="1"/>
          <p:nvPr/>
        </p:nvSpPr>
        <p:spPr>
          <a:xfrm>
            <a:off x="381000" y="46482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[ЦД] Достижения - адаптация под клиента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PREMIUM-6409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75" name="TextBox 2035354374"/>
          <p:cNvSpPr txBox="1"/>
          <p:nvPr/>
        </p:nvSpPr>
        <p:spPr>
          <a:xfrm>
            <a:off x="2667000" y="46482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М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101чд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47625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6" name="TextBox 2035354375"/>
          <p:cNvSpPr txBox="1"/>
          <p:nvPr/>
        </p:nvSpPr>
        <p:spPr>
          <a:xfrm>
            <a:off x="9710615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77" name="TextBox 2035354376"/>
          <p:cNvSpPr txBox="1"/>
          <p:nvPr/>
        </p:nvSpPr>
        <p:spPr>
          <a:xfrm>
            <a:off x="9710615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47625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78" name="TextBox 2035354377"/>
          <p:cNvSpPr txBox="1"/>
          <p:nvPr/>
        </p:nvSpPr>
        <p:spPr>
          <a:xfrm>
            <a:off x="9652000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79" name="TextBox 2035354378"/>
          <p:cNvSpPr txBox="1"/>
          <p:nvPr/>
        </p:nvSpPr>
        <p:spPr>
          <a:xfrm>
            <a:off x="9652000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47625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80" name="TextBox 2035354379"/>
          <p:cNvSpPr txBox="1"/>
          <p:nvPr/>
        </p:nvSpPr>
        <p:spPr>
          <a:xfrm>
            <a:off x="9118600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81" name="TextBox 2035354380"/>
          <p:cNvSpPr txBox="1"/>
          <p:nvPr/>
        </p:nvSpPr>
        <p:spPr>
          <a:xfrm>
            <a:off x="9118600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476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82" name="TextBox 2035354381"/>
          <p:cNvSpPr txBox="1"/>
          <p:nvPr/>
        </p:nvSpPr>
        <p:spPr>
          <a:xfrm>
            <a:off x="8051800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83" name="TextBox 2035354382"/>
          <p:cNvSpPr txBox="1"/>
          <p:nvPr/>
        </p:nvSpPr>
        <p:spPr>
          <a:xfrm>
            <a:off x="8051800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47625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84" name="TextBox 2035354383"/>
          <p:cNvSpPr txBox="1"/>
          <p:nvPr/>
        </p:nvSpPr>
        <p:spPr>
          <a:xfrm>
            <a:off x="6451600" y="49784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385" name="TextBox 2035354384"/>
          <p:cNvSpPr txBox="1"/>
          <p:nvPr/>
        </p:nvSpPr>
        <p:spPr>
          <a:xfrm>
            <a:off x="6451600" y="46863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386" name="Oval 2035354385"/>
          <p:cNvSpPr/>
          <p:nvPr/>
        </p:nvSpPr>
        <p:spPr>
          <a:xfrm>
            <a:off x="4572000" y="54483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7" name="Straight Connector 2035354386"/>
          <p:cNvSpPr/>
          <p:nvPr/>
        </p:nvSpPr>
        <p:spPr>
          <a:xfrm>
            <a:off x="4724400" y="5524500"/>
            <a:ext cx="5935226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8" name="Straight Connector 2035354387"/>
          <p:cNvSpPr/>
          <p:nvPr/>
        </p:nvSpPr>
        <p:spPr>
          <a:xfrm>
            <a:off x="381000" y="58166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389" name="TextBox 2035354388"/>
          <p:cNvSpPr txBox="1"/>
          <p:nvPr/>
        </p:nvSpPr>
        <p:spPr>
          <a:xfrm>
            <a:off x="381000" y="52324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[ЦД] Конфигуратор целевых действий - реализация связки задание - клиент (фича)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PREMIUM-6418, PREMIUM-6407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390" name="TextBox 2035354389"/>
          <p:cNvSpPr txBox="1"/>
          <p:nvPr/>
        </p:nvSpPr>
        <p:spPr>
          <a:xfrm>
            <a:off x="2667000" y="52324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4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244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53467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1" name="TextBox 2035354390"/>
          <p:cNvSpPr txBox="1"/>
          <p:nvPr/>
        </p:nvSpPr>
        <p:spPr>
          <a:xfrm>
            <a:off x="9710615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392" name="TextBox 2035354391"/>
          <p:cNvSpPr txBox="1"/>
          <p:nvPr/>
        </p:nvSpPr>
        <p:spPr>
          <a:xfrm>
            <a:off x="9710615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53467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393" name="TextBox 2035354392"/>
          <p:cNvSpPr txBox="1"/>
          <p:nvPr/>
        </p:nvSpPr>
        <p:spPr>
          <a:xfrm>
            <a:off x="9652000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394" name="TextBox 2035354393"/>
          <p:cNvSpPr txBox="1"/>
          <p:nvPr/>
        </p:nvSpPr>
        <p:spPr>
          <a:xfrm>
            <a:off x="965200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53467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395" name="TextBox 2035354394"/>
          <p:cNvSpPr txBox="1"/>
          <p:nvPr/>
        </p:nvSpPr>
        <p:spPr>
          <a:xfrm>
            <a:off x="9118600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396" name="TextBox 2035354395"/>
          <p:cNvSpPr txBox="1"/>
          <p:nvPr/>
        </p:nvSpPr>
        <p:spPr>
          <a:xfrm>
            <a:off x="911860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5346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7" name="TextBox 2035354396"/>
          <p:cNvSpPr txBox="1"/>
          <p:nvPr/>
        </p:nvSpPr>
        <p:spPr>
          <a:xfrm>
            <a:off x="8051800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398" name="TextBox 2035354397"/>
          <p:cNvSpPr txBox="1"/>
          <p:nvPr/>
        </p:nvSpPr>
        <p:spPr>
          <a:xfrm>
            <a:off x="805180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53467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399" name="TextBox 2035354398"/>
          <p:cNvSpPr txBox="1"/>
          <p:nvPr/>
        </p:nvSpPr>
        <p:spPr>
          <a:xfrm>
            <a:off x="6451600" y="55626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400" name="TextBox 2035354399"/>
          <p:cNvSpPr txBox="1"/>
          <p:nvPr/>
        </p:nvSpPr>
        <p:spPr>
          <a:xfrm>
            <a:off x="6451600" y="52705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  <p:sp>
        <p:nvSpPr>
          <p:cNvPr id="2035354401" name="Oval 2035354400"/>
          <p:cNvSpPr/>
          <p:nvPr/>
        </p:nvSpPr>
        <p:spPr>
          <a:xfrm>
            <a:off x="4572000" y="6032500"/>
            <a:ext cx="152400" cy="152400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2" name="Straight Connector 2035354401"/>
          <p:cNvSpPr/>
          <p:nvPr/>
        </p:nvSpPr>
        <p:spPr>
          <a:xfrm>
            <a:off x="4724400" y="6108700"/>
            <a:ext cx="6175513" cy="0"/>
          </a:xfrm>
          <a:prstGeom prst="lineInv">
            <a:avLst/>
          </a:prstGeom>
          <a:solidFill>
            <a:srgbClr val="C2C2C2"/>
          </a:solidFill>
          <a:ln>
            <a:solidFill>
              <a:srgbClr val="C2C2C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3" name="Straight Connector 2035354402"/>
          <p:cNvSpPr/>
          <p:nvPr/>
        </p:nvSpPr>
        <p:spPr>
          <a:xfrm>
            <a:off x="381000" y="6400800"/>
            <a:ext cx="11811000" cy="0"/>
          </a:xfrm>
          <a:prstGeom prst="lineInv">
            <a:avLst/>
          </a:prstGeom>
          <a:solidFill>
            <a:srgbClr val="C8C8FF"/>
          </a:solidFill>
          <a:ln>
            <a:solidFill>
              <a:srgbClr val="C8C8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35354404" name="TextBox 2035354403"/>
          <p:cNvSpPr txBox="1"/>
          <p:nvPr/>
        </p:nvSpPr>
        <p:spPr>
          <a:xfrm>
            <a:off x="381000" y="5816600"/>
            <a:ext cx="2286000" cy="584200"/>
          </a:xfrm>
          <a:prstGeom prst="rect">
            <a:avLst/>
          </a:prstGeom>
          <a:noFill/>
        </p:spPr>
        <p:txBody>
          <a:bodyPr wrap="square" lIns="38100" tIns="12700" rIns="12700" bIns="12700" anchor="t">
            <a:spAutoFit/>
          </a:bodyPr>
          <a:lstStyle/>
          <a:p>
            <a:pPr algn="l">
              <a:defRPr sz="500" b="1">
                <a:solidFill>
                  <a:srgbClr val="0A2896"/>
                </a:solidFill>
                <a:latin typeface="Arial"/>
              </a:defRPr>
            </a:pPr>
            <a:r>
              <a:t>[ЦД] Рекомендательные нотификации: предложения на клиента - интеграция со скорингом</a:t>
            </a:r>
          </a:p>
          <a:p>
            <a:pPr algn="l">
              <a:defRPr sz="500">
                <a:solidFill>
                  <a:srgbClr val="0A2896"/>
                </a:solidFill>
                <a:latin typeface="Arial"/>
              </a:defRPr>
            </a:pPr>
            <a:r>
              <a:t>PREMIUM-6419, PREMIUM-6410</a:t>
            </a:r>
          </a:p>
          <a:p>
            <a:pPr algn="l">
              <a:defRPr sz="500">
                <a:solidFill>
                  <a:srgbClr val="6A6A6A"/>
                </a:solidFill>
                <a:latin typeface="Arial"/>
              </a:defRPr>
            </a:pPr>
          </a:p>
        </p:txBody>
      </p:sp>
      <p:sp>
        <p:nvSpPr>
          <p:cNvPr id="2035354405" name="TextBox 2035354404"/>
          <p:cNvSpPr txBox="1"/>
          <p:nvPr/>
        </p:nvSpPr>
        <p:spPr>
          <a:xfrm>
            <a:off x="2667000" y="5816600"/>
            <a:ext cx="381000" cy="584200"/>
          </a:xfrm>
          <a:prstGeom prst="rect">
            <a:avLst/>
          </a:prstGeom>
          <a:noFill/>
        </p:spPr>
        <p:txBody>
          <a:bodyPr wrap="square" lIns="12700" tIns="12700" rIns="12700" bIns="12700" anchor="t">
            <a:spAutoFit/>
          </a:bodyPr>
          <a:lstStyle/>
          <a:p>
            <a:pPr algn="r">
              <a:defRPr sz="500">
                <a:solidFill>
                  <a:srgbClr val="0A2896"/>
                </a:solidFill>
                <a:latin typeface="Arial"/>
              </a:defRPr>
            </a:pPr>
            <a:r>
              <a:t>инт: 2</a:t>
            </a:r>
          </a:p>
          <a:p>
            <a:pPr algn="r">
              <a:defRPr sz="500">
                <a:solidFill>
                  <a:srgbClr val="F0A028"/>
                </a:solidFill>
                <a:latin typeface="Arial"/>
              </a:defRPr>
            </a:pPr>
            <a:r>
              <a:t>L</a:t>
            </a:r>
          </a:p>
          <a:p>
            <a:pPr algn="r">
              <a:defRPr sz="500">
                <a:solidFill>
                  <a:srgbClr val="4EC995"/>
                </a:solidFill>
                <a:latin typeface="Arial"/>
              </a:defRPr>
            </a:pPr>
            <a:r>
              <a:t>74 чд + 109 чд</a:t>
            </a:r>
          </a:p>
        </p:txBody>
      </p:sp>
      <p:grpSp>
        <p:nvGrpSpPr>
          <p:cNvPr id="1333661838" name="Group 109"/>
          <p:cNvGrpSpPr>
            <a:grpSpLocks noChangeAspect="1"/>
          </p:cNvGrpSpPr>
          <p:nvPr/>
        </p:nvGrpSpPr>
        <p:grpSpPr bwMode="auto">
          <a:xfrm rot="0" flipH="0" flipV="0">
            <a:off x="9888415" y="5930900"/>
            <a:ext cx="180000" cy="180000"/>
            <a:chOff x="2341" y="1683"/>
            <a:chExt cx="396" cy="396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833949530" name="Freeform 110"/>
            <p:cNvSpPr>
              <a:spLocks noEditPoints="1"/>
            </p:cNvSpPr>
            <p:nvPr/>
          </p:nvSpPr>
          <p:spPr bwMode="auto">
            <a:xfrm>
              <a:off x="2427" y="1683"/>
              <a:ext cx="309" cy="311"/>
            </a:xfrm>
            <a:custGeom>
              <a:avLst/>
              <a:gdLst>
                <a:gd name="T0" fmla="*/ 49 w 216"/>
                <a:gd name="T1" fmla="*/ 216 h 216"/>
                <a:gd name="T2" fmla="*/ 49 w 216"/>
                <a:gd name="T3" fmla="*/ 216 h 216"/>
                <a:gd name="T4" fmla="*/ 44 w 216"/>
                <a:gd name="T5" fmla="*/ 214 h 216"/>
                <a:gd name="T6" fmla="*/ 2 w 216"/>
                <a:gd name="T7" fmla="*/ 172 h 216"/>
                <a:gd name="T8" fmla="*/ 2 w 216"/>
                <a:gd name="T9" fmla="*/ 163 h 216"/>
                <a:gd name="T10" fmla="*/ 142 w 216"/>
                <a:gd name="T11" fmla="*/ 23 h 216"/>
                <a:gd name="T12" fmla="*/ 209 w 216"/>
                <a:gd name="T13" fmla="*/ 0 h 216"/>
                <a:gd name="T14" fmla="*/ 214 w 216"/>
                <a:gd name="T15" fmla="*/ 2 h 216"/>
                <a:gd name="T16" fmla="*/ 216 w 216"/>
                <a:gd name="T17" fmla="*/ 7 h 216"/>
                <a:gd name="T18" fmla="*/ 193 w 216"/>
                <a:gd name="T19" fmla="*/ 74 h 216"/>
                <a:gd name="T20" fmla="*/ 53 w 216"/>
                <a:gd name="T21" fmla="*/ 214 h 216"/>
                <a:gd name="T22" fmla="*/ 49 w 216"/>
                <a:gd name="T23" fmla="*/ 216 h 216"/>
                <a:gd name="T24" fmla="*/ 15 w 216"/>
                <a:gd name="T25" fmla="*/ 168 h 216"/>
                <a:gd name="T26" fmla="*/ 49 w 216"/>
                <a:gd name="T27" fmla="*/ 201 h 216"/>
                <a:gd name="T28" fmla="*/ 184 w 216"/>
                <a:gd name="T29" fmla="*/ 66 h 216"/>
                <a:gd name="T30" fmla="*/ 202 w 216"/>
                <a:gd name="T31" fmla="*/ 14 h 216"/>
                <a:gd name="T32" fmla="*/ 151 w 216"/>
                <a:gd name="T33" fmla="*/ 32 h 216"/>
                <a:gd name="T34" fmla="*/ 15 w 216"/>
                <a:gd name="T35" fmla="*/ 16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6" h="216" fill="norm" stroke="1" extrusionOk="0">
                  <a:moveTo>
                    <a:pt x="49" y="216"/>
                  </a:moveTo>
                  <a:cubicBezTo>
                    <a:pt x="49" y="216"/>
                    <a:pt x="49" y="216"/>
                    <a:pt x="49" y="216"/>
                  </a:cubicBezTo>
                  <a:cubicBezTo>
                    <a:pt x="47" y="216"/>
                    <a:pt x="46" y="215"/>
                    <a:pt x="44" y="214"/>
                  </a:cubicBezTo>
                  <a:cubicBezTo>
                    <a:pt x="2" y="172"/>
                    <a:pt x="2" y="172"/>
                    <a:pt x="2" y="172"/>
                  </a:cubicBezTo>
                  <a:cubicBezTo>
                    <a:pt x="0" y="170"/>
                    <a:pt x="0" y="166"/>
                    <a:pt x="2" y="163"/>
                  </a:cubicBezTo>
                  <a:cubicBezTo>
                    <a:pt x="2" y="163"/>
                    <a:pt x="134" y="32"/>
                    <a:pt x="142" y="23"/>
                  </a:cubicBezTo>
                  <a:cubicBezTo>
                    <a:pt x="156" y="10"/>
                    <a:pt x="204" y="1"/>
                    <a:pt x="209" y="0"/>
                  </a:cubicBezTo>
                  <a:cubicBezTo>
                    <a:pt x="211" y="0"/>
                    <a:pt x="213" y="1"/>
                    <a:pt x="214" y="2"/>
                  </a:cubicBezTo>
                  <a:cubicBezTo>
                    <a:pt x="216" y="3"/>
                    <a:pt x="216" y="5"/>
                    <a:pt x="216" y="7"/>
                  </a:cubicBezTo>
                  <a:cubicBezTo>
                    <a:pt x="215" y="13"/>
                    <a:pt x="207" y="61"/>
                    <a:pt x="193" y="74"/>
                  </a:cubicBezTo>
                  <a:cubicBezTo>
                    <a:pt x="53" y="214"/>
                    <a:pt x="53" y="214"/>
                    <a:pt x="53" y="214"/>
                  </a:cubicBezTo>
                  <a:cubicBezTo>
                    <a:pt x="52" y="215"/>
                    <a:pt x="50" y="216"/>
                    <a:pt x="49" y="216"/>
                  </a:cubicBezTo>
                  <a:close/>
                  <a:moveTo>
                    <a:pt x="15" y="168"/>
                  </a:moveTo>
                  <a:cubicBezTo>
                    <a:pt x="49" y="201"/>
                    <a:pt x="49" y="201"/>
                    <a:pt x="49" y="201"/>
                  </a:cubicBezTo>
                  <a:cubicBezTo>
                    <a:pt x="184" y="66"/>
                    <a:pt x="184" y="66"/>
                    <a:pt x="184" y="66"/>
                  </a:cubicBezTo>
                  <a:cubicBezTo>
                    <a:pt x="192" y="59"/>
                    <a:pt x="199" y="33"/>
                    <a:pt x="202" y="14"/>
                  </a:cubicBezTo>
                  <a:cubicBezTo>
                    <a:pt x="183" y="18"/>
                    <a:pt x="158" y="25"/>
                    <a:pt x="151" y="32"/>
                  </a:cubicBezTo>
                  <a:cubicBezTo>
                    <a:pt x="143" y="39"/>
                    <a:pt x="38" y="145"/>
                    <a:pt x="15" y="168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464556379" name="Freeform 111"/>
            <p:cNvSpPr/>
            <p:nvPr/>
          </p:nvSpPr>
          <p:spPr bwMode="auto">
            <a:xfrm>
              <a:off x="2451" y="1890"/>
              <a:ext cx="78" cy="79"/>
            </a:xfrm>
            <a:custGeom>
              <a:avLst/>
              <a:gdLst>
                <a:gd name="T0" fmla="*/ 49 w 55"/>
                <a:gd name="T1" fmla="*/ 55 h 55"/>
                <a:gd name="T2" fmla="*/ 44 w 55"/>
                <a:gd name="T3" fmla="*/ 53 h 55"/>
                <a:gd name="T4" fmla="*/ 2 w 55"/>
                <a:gd name="T5" fmla="*/ 11 h 55"/>
                <a:gd name="T6" fmla="*/ 2 w 55"/>
                <a:gd name="T7" fmla="*/ 2 h 55"/>
                <a:gd name="T8" fmla="*/ 11 w 55"/>
                <a:gd name="T9" fmla="*/ 2 h 55"/>
                <a:gd name="T10" fmla="*/ 53 w 55"/>
                <a:gd name="T11" fmla="*/ 45 h 55"/>
                <a:gd name="T12" fmla="*/ 53 w 55"/>
                <a:gd name="T13" fmla="*/ 53 h 55"/>
                <a:gd name="T14" fmla="*/ 49 w 55"/>
                <a:gd name="T15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5" fill="norm" stroke="1" extrusionOk="0">
                  <a:moveTo>
                    <a:pt x="49" y="55"/>
                  </a:moveTo>
                  <a:cubicBezTo>
                    <a:pt x="47" y="55"/>
                    <a:pt x="46" y="54"/>
                    <a:pt x="44" y="5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53" y="45"/>
                    <a:pt x="53" y="45"/>
                    <a:pt x="53" y="45"/>
                  </a:cubicBezTo>
                  <a:cubicBezTo>
                    <a:pt x="55" y="47"/>
                    <a:pt x="55" y="51"/>
                    <a:pt x="53" y="53"/>
                  </a:cubicBezTo>
                  <a:cubicBezTo>
                    <a:pt x="52" y="54"/>
                    <a:pt x="50" y="55"/>
                    <a:pt x="49" y="5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9796647" name="Freeform 112"/>
            <p:cNvSpPr/>
            <p:nvPr/>
          </p:nvSpPr>
          <p:spPr bwMode="auto">
            <a:xfrm>
              <a:off x="2487" y="1884"/>
              <a:ext cx="108" cy="194"/>
            </a:xfrm>
            <a:custGeom>
              <a:avLst/>
              <a:gdLst>
                <a:gd name="T0" fmla="*/ 7 w 76"/>
                <a:gd name="T1" fmla="*/ 135 h 135"/>
                <a:gd name="T2" fmla="*/ 4 w 76"/>
                <a:gd name="T3" fmla="*/ 135 h 135"/>
                <a:gd name="T4" fmla="*/ 1 w 76"/>
                <a:gd name="T5" fmla="*/ 129 h 135"/>
                <a:gd name="T6" fmla="*/ 9 w 76"/>
                <a:gd name="T7" fmla="*/ 61 h 135"/>
                <a:gd name="T8" fmla="*/ 15 w 76"/>
                <a:gd name="T9" fmla="*/ 56 h 135"/>
                <a:gd name="T10" fmla="*/ 21 w 76"/>
                <a:gd name="T11" fmla="*/ 63 h 135"/>
                <a:gd name="T12" fmla="*/ 15 w 76"/>
                <a:gd name="T13" fmla="*/ 113 h 135"/>
                <a:gd name="T14" fmla="*/ 45 w 76"/>
                <a:gd name="T15" fmla="*/ 83 h 135"/>
                <a:gd name="T16" fmla="*/ 60 w 76"/>
                <a:gd name="T17" fmla="*/ 60 h 135"/>
                <a:gd name="T18" fmla="*/ 64 w 76"/>
                <a:gd name="T19" fmla="*/ 6 h 135"/>
                <a:gd name="T20" fmla="*/ 70 w 76"/>
                <a:gd name="T21" fmla="*/ 0 h 135"/>
                <a:gd name="T22" fmla="*/ 76 w 76"/>
                <a:gd name="T23" fmla="*/ 6 h 135"/>
                <a:gd name="T24" fmla="*/ 72 w 76"/>
                <a:gd name="T25" fmla="*/ 63 h 135"/>
                <a:gd name="T26" fmla="*/ 53 w 76"/>
                <a:gd name="T27" fmla="*/ 91 h 135"/>
                <a:gd name="T28" fmla="*/ 11 w 76"/>
                <a:gd name="T29" fmla="*/ 134 h 135"/>
                <a:gd name="T30" fmla="*/ 7 w 76"/>
                <a:gd name="T31" fmla="*/ 135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6" h="135" fill="norm" stroke="1" extrusionOk="0">
                  <a:moveTo>
                    <a:pt x="7" y="135"/>
                  </a:moveTo>
                  <a:cubicBezTo>
                    <a:pt x="6" y="135"/>
                    <a:pt x="5" y="135"/>
                    <a:pt x="4" y="135"/>
                  </a:cubicBezTo>
                  <a:cubicBezTo>
                    <a:pt x="2" y="134"/>
                    <a:pt x="0" y="131"/>
                    <a:pt x="1" y="129"/>
                  </a:cubicBezTo>
                  <a:cubicBezTo>
                    <a:pt x="9" y="61"/>
                    <a:pt x="9" y="61"/>
                    <a:pt x="9" y="61"/>
                  </a:cubicBezTo>
                  <a:cubicBezTo>
                    <a:pt x="9" y="58"/>
                    <a:pt x="12" y="56"/>
                    <a:pt x="15" y="56"/>
                  </a:cubicBezTo>
                  <a:cubicBezTo>
                    <a:pt x="19" y="57"/>
                    <a:pt x="21" y="60"/>
                    <a:pt x="21" y="63"/>
                  </a:cubicBezTo>
                  <a:cubicBezTo>
                    <a:pt x="15" y="113"/>
                    <a:pt x="15" y="113"/>
                    <a:pt x="15" y="113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50" y="77"/>
                    <a:pt x="58" y="66"/>
                    <a:pt x="60" y="60"/>
                  </a:cubicBezTo>
                  <a:cubicBezTo>
                    <a:pt x="62" y="55"/>
                    <a:pt x="64" y="42"/>
                    <a:pt x="64" y="6"/>
                  </a:cubicBezTo>
                  <a:cubicBezTo>
                    <a:pt x="64" y="3"/>
                    <a:pt x="67" y="0"/>
                    <a:pt x="70" y="0"/>
                  </a:cubicBezTo>
                  <a:cubicBezTo>
                    <a:pt x="74" y="0"/>
                    <a:pt x="76" y="3"/>
                    <a:pt x="76" y="6"/>
                  </a:cubicBezTo>
                  <a:cubicBezTo>
                    <a:pt x="76" y="35"/>
                    <a:pt x="75" y="54"/>
                    <a:pt x="72" y="63"/>
                  </a:cubicBezTo>
                  <a:cubicBezTo>
                    <a:pt x="69" y="73"/>
                    <a:pt x="59" y="86"/>
                    <a:pt x="53" y="91"/>
                  </a:cubicBezTo>
                  <a:cubicBezTo>
                    <a:pt x="11" y="134"/>
                    <a:pt x="11" y="134"/>
                    <a:pt x="11" y="134"/>
                  </a:cubicBezTo>
                  <a:cubicBezTo>
                    <a:pt x="10" y="135"/>
                    <a:pt x="8" y="135"/>
                    <a:pt x="7" y="135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634979482" name="Freeform 113"/>
            <p:cNvSpPr/>
            <p:nvPr/>
          </p:nvSpPr>
          <p:spPr bwMode="auto">
            <a:xfrm>
              <a:off x="2341" y="1824"/>
              <a:ext cx="195" cy="109"/>
            </a:xfrm>
            <a:custGeom>
              <a:avLst/>
              <a:gdLst>
                <a:gd name="T0" fmla="*/ 7 w 136"/>
                <a:gd name="T1" fmla="*/ 76 h 76"/>
                <a:gd name="T2" fmla="*/ 2 w 136"/>
                <a:gd name="T3" fmla="*/ 72 h 76"/>
                <a:gd name="T4" fmla="*/ 3 w 136"/>
                <a:gd name="T5" fmla="*/ 65 h 76"/>
                <a:gd name="T6" fmla="*/ 45 w 136"/>
                <a:gd name="T7" fmla="*/ 23 h 76"/>
                <a:gd name="T8" fmla="*/ 73 w 136"/>
                <a:gd name="T9" fmla="*/ 4 h 76"/>
                <a:gd name="T10" fmla="*/ 128 w 136"/>
                <a:gd name="T11" fmla="*/ 0 h 76"/>
                <a:gd name="T12" fmla="*/ 130 w 136"/>
                <a:gd name="T13" fmla="*/ 0 h 76"/>
                <a:gd name="T14" fmla="*/ 136 w 136"/>
                <a:gd name="T15" fmla="*/ 6 h 76"/>
                <a:gd name="T16" fmla="*/ 130 w 136"/>
                <a:gd name="T17" fmla="*/ 12 h 76"/>
                <a:gd name="T18" fmla="*/ 128 w 136"/>
                <a:gd name="T19" fmla="*/ 12 h 76"/>
                <a:gd name="T20" fmla="*/ 76 w 136"/>
                <a:gd name="T21" fmla="*/ 15 h 76"/>
                <a:gd name="T22" fmla="*/ 54 w 136"/>
                <a:gd name="T23" fmla="*/ 31 h 76"/>
                <a:gd name="T24" fmla="*/ 23 w 136"/>
                <a:gd name="T25" fmla="*/ 61 h 76"/>
                <a:gd name="T26" fmla="*/ 74 w 136"/>
                <a:gd name="T27" fmla="*/ 55 h 76"/>
                <a:gd name="T28" fmla="*/ 81 w 136"/>
                <a:gd name="T29" fmla="*/ 61 h 76"/>
                <a:gd name="T30" fmla="*/ 75 w 136"/>
                <a:gd name="T31" fmla="*/ 67 h 76"/>
                <a:gd name="T32" fmla="*/ 8 w 136"/>
                <a:gd name="T33" fmla="*/ 76 h 76"/>
                <a:gd name="T34" fmla="*/ 7 w 136"/>
                <a:gd name="T3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6" h="76" fill="norm" stroke="1" extrusionOk="0">
                  <a:moveTo>
                    <a:pt x="7" y="76"/>
                  </a:moveTo>
                  <a:cubicBezTo>
                    <a:pt x="5" y="76"/>
                    <a:pt x="3" y="74"/>
                    <a:pt x="2" y="72"/>
                  </a:cubicBezTo>
                  <a:cubicBezTo>
                    <a:pt x="0" y="70"/>
                    <a:pt x="1" y="67"/>
                    <a:pt x="3" y="65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51" y="17"/>
                    <a:pt x="63" y="7"/>
                    <a:pt x="73" y="4"/>
                  </a:cubicBezTo>
                  <a:cubicBezTo>
                    <a:pt x="84" y="0"/>
                    <a:pt x="110" y="0"/>
                    <a:pt x="128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3" y="0"/>
                    <a:pt x="136" y="3"/>
                    <a:pt x="136" y="6"/>
                  </a:cubicBezTo>
                  <a:cubicBezTo>
                    <a:pt x="136" y="9"/>
                    <a:pt x="133" y="12"/>
                    <a:pt x="130" y="12"/>
                  </a:cubicBezTo>
                  <a:cubicBezTo>
                    <a:pt x="128" y="12"/>
                    <a:pt x="128" y="12"/>
                    <a:pt x="128" y="12"/>
                  </a:cubicBezTo>
                  <a:cubicBezTo>
                    <a:pt x="101" y="12"/>
                    <a:pt x="84" y="13"/>
                    <a:pt x="76" y="15"/>
                  </a:cubicBezTo>
                  <a:cubicBezTo>
                    <a:pt x="70" y="18"/>
                    <a:pt x="60" y="25"/>
                    <a:pt x="54" y="31"/>
                  </a:cubicBezTo>
                  <a:cubicBezTo>
                    <a:pt x="23" y="61"/>
                    <a:pt x="23" y="61"/>
                    <a:pt x="23" y="61"/>
                  </a:cubicBezTo>
                  <a:cubicBezTo>
                    <a:pt x="74" y="55"/>
                    <a:pt x="74" y="55"/>
                    <a:pt x="74" y="55"/>
                  </a:cubicBezTo>
                  <a:cubicBezTo>
                    <a:pt x="77" y="55"/>
                    <a:pt x="80" y="57"/>
                    <a:pt x="81" y="61"/>
                  </a:cubicBezTo>
                  <a:cubicBezTo>
                    <a:pt x="81" y="64"/>
                    <a:pt x="79" y="67"/>
                    <a:pt x="75" y="67"/>
                  </a:cubicBezTo>
                  <a:cubicBezTo>
                    <a:pt x="8" y="76"/>
                    <a:pt x="8" y="76"/>
                    <a:pt x="8" y="76"/>
                  </a:cubicBezTo>
                  <a:cubicBezTo>
                    <a:pt x="7" y="76"/>
                    <a:pt x="7" y="76"/>
                    <a:pt x="7" y="76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8343180" name="Freeform 114"/>
            <p:cNvSpPr/>
            <p:nvPr/>
          </p:nvSpPr>
          <p:spPr bwMode="auto">
            <a:xfrm>
              <a:off x="2349" y="1941"/>
              <a:ext cx="127" cy="132"/>
            </a:xfrm>
            <a:custGeom>
              <a:avLst/>
              <a:gdLst>
                <a:gd name="T0" fmla="*/ 6 w 89"/>
                <a:gd name="T1" fmla="*/ 92 h 92"/>
                <a:gd name="T2" fmla="*/ 2 w 89"/>
                <a:gd name="T3" fmla="*/ 91 h 92"/>
                <a:gd name="T4" fmla="*/ 0 w 89"/>
                <a:gd name="T5" fmla="*/ 85 h 92"/>
                <a:gd name="T6" fmla="*/ 27 w 89"/>
                <a:gd name="T7" fmla="*/ 14 h 92"/>
                <a:gd name="T8" fmla="*/ 66 w 89"/>
                <a:gd name="T9" fmla="*/ 10 h 92"/>
                <a:gd name="T10" fmla="*/ 66 w 89"/>
                <a:gd name="T11" fmla="*/ 18 h 92"/>
                <a:gd name="T12" fmla="*/ 57 w 89"/>
                <a:gd name="T13" fmla="*/ 18 h 92"/>
                <a:gd name="T14" fmla="*/ 36 w 89"/>
                <a:gd name="T15" fmla="*/ 22 h 92"/>
                <a:gd name="T16" fmla="*/ 15 w 89"/>
                <a:gd name="T17" fmla="*/ 78 h 92"/>
                <a:gd name="T18" fmla="*/ 70 w 89"/>
                <a:gd name="T19" fmla="*/ 56 h 92"/>
                <a:gd name="T20" fmla="*/ 77 w 89"/>
                <a:gd name="T21" fmla="*/ 42 h 92"/>
                <a:gd name="T22" fmla="*/ 74 w 89"/>
                <a:gd name="T23" fmla="*/ 35 h 92"/>
                <a:gd name="T24" fmla="*/ 74 w 89"/>
                <a:gd name="T25" fmla="*/ 27 h 92"/>
                <a:gd name="T26" fmla="*/ 83 w 89"/>
                <a:gd name="T27" fmla="*/ 27 h 92"/>
                <a:gd name="T28" fmla="*/ 89 w 89"/>
                <a:gd name="T29" fmla="*/ 42 h 92"/>
                <a:gd name="T30" fmla="*/ 78 w 89"/>
                <a:gd name="T31" fmla="*/ 65 h 92"/>
                <a:gd name="T32" fmla="*/ 8 w 89"/>
                <a:gd name="T33" fmla="*/ 92 h 92"/>
                <a:gd name="T34" fmla="*/ 6 w 89"/>
                <a:gd name="T3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9" h="92" fill="norm" stroke="1" extrusionOk="0">
                  <a:moveTo>
                    <a:pt x="6" y="92"/>
                  </a:moveTo>
                  <a:cubicBezTo>
                    <a:pt x="5" y="92"/>
                    <a:pt x="3" y="92"/>
                    <a:pt x="2" y="91"/>
                  </a:cubicBezTo>
                  <a:cubicBezTo>
                    <a:pt x="0" y="89"/>
                    <a:pt x="0" y="87"/>
                    <a:pt x="0" y="85"/>
                  </a:cubicBezTo>
                  <a:cubicBezTo>
                    <a:pt x="2" y="79"/>
                    <a:pt x="15" y="27"/>
                    <a:pt x="27" y="14"/>
                  </a:cubicBezTo>
                  <a:cubicBezTo>
                    <a:pt x="40" y="1"/>
                    <a:pt x="55" y="0"/>
                    <a:pt x="66" y="10"/>
                  </a:cubicBezTo>
                  <a:cubicBezTo>
                    <a:pt x="68" y="12"/>
                    <a:pt x="68" y="16"/>
                    <a:pt x="66" y="18"/>
                  </a:cubicBezTo>
                  <a:cubicBezTo>
                    <a:pt x="63" y="21"/>
                    <a:pt x="59" y="21"/>
                    <a:pt x="57" y="18"/>
                  </a:cubicBezTo>
                  <a:cubicBezTo>
                    <a:pt x="49" y="10"/>
                    <a:pt x="38" y="20"/>
                    <a:pt x="36" y="22"/>
                  </a:cubicBezTo>
                  <a:cubicBezTo>
                    <a:pt x="29" y="29"/>
                    <a:pt x="20" y="57"/>
                    <a:pt x="15" y="78"/>
                  </a:cubicBezTo>
                  <a:cubicBezTo>
                    <a:pt x="36" y="72"/>
                    <a:pt x="63" y="63"/>
                    <a:pt x="70" y="56"/>
                  </a:cubicBezTo>
                  <a:cubicBezTo>
                    <a:pt x="74" y="52"/>
                    <a:pt x="77" y="47"/>
                    <a:pt x="77" y="42"/>
                  </a:cubicBezTo>
                  <a:cubicBezTo>
                    <a:pt x="77" y="40"/>
                    <a:pt x="76" y="37"/>
                    <a:pt x="74" y="35"/>
                  </a:cubicBezTo>
                  <a:cubicBezTo>
                    <a:pt x="72" y="33"/>
                    <a:pt x="72" y="29"/>
                    <a:pt x="74" y="27"/>
                  </a:cubicBezTo>
                  <a:cubicBezTo>
                    <a:pt x="76" y="24"/>
                    <a:pt x="80" y="24"/>
                    <a:pt x="83" y="27"/>
                  </a:cubicBezTo>
                  <a:cubicBezTo>
                    <a:pt x="87" y="31"/>
                    <a:pt x="89" y="36"/>
                    <a:pt x="89" y="42"/>
                  </a:cubicBezTo>
                  <a:cubicBezTo>
                    <a:pt x="89" y="50"/>
                    <a:pt x="85" y="58"/>
                    <a:pt x="78" y="65"/>
                  </a:cubicBezTo>
                  <a:cubicBezTo>
                    <a:pt x="66" y="77"/>
                    <a:pt x="14" y="91"/>
                    <a:pt x="8" y="92"/>
                  </a:cubicBezTo>
                  <a:cubicBezTo>
                    <a:pt x="7" y="92"/>
                    <a:pt x="7" y="92"/>
                    <a:pt x="6" y="9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6" name="TextBox 2035354405"/>
          <p:cNvSpPr txBox="1"/>
          <p:nvPr/>
        </p:nvSpPr>
        <p:spPr>
          <a:xfrm>
            <a:off x="9710615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08.04</a:t>
            </a:r>
          </a:p>
        </p:txBody>
      </p:sp>
      <p:sp>
        <p:nvSpPr>
          <p:cNvPr id="2035354407" name="TextBox 2035354406"/>
          <p:cNvSpPr txBox="1"/>
          <p:nvPr/>
        </p:nvSpPr>
        <p:spPr>
          <a:xfrm>
            <a:off x="9710615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370341912" name="Group 61"/>
          <p:cNvGrpSpPr>
            <a:grpSpLocks noChangeAspect="1"/>
          </p:cNvGrpSpPr>
          <p:nvPr/>
        </p:nvGrpSpPr>
        <p:grpSpPr bwMode="auto">
          <a:xfrm rot="0" flipH="0" flipV="0">
            <a:off x="9829800" y="5930900"/>
            <a:ext cx="180000" cy="180000"/>
            <a:chOff x="4592" y="408"/>
            <a:chExt cx="399" cy="399"/>
          </a:xfrm>
          <a:solidFill>
            <a:schemeClr val="tx1"/>
          </a:solidFill>
        </p:grpSpPr>
        <p:sp>
          <p:nvSpPr>
            <p:cNvPr id="683364588" name="Freeform 62"/>
            <p:cNvSpPr>
              <a:spLocks noEditPoints="1"/>
            </p:cNvSpPr>
            <p:nvPr/>
          </p:nvSpPr>
          <p:spPr bwMode="auto">
            <a:xfrm>
              <a:off x="4592" y="492"/>
              <a:ext cx="399" cy="316"/>
            </a:xfrm>
            <a:custGeom>
              <a:avLst/>
              <a:gdLst>
                <a:gd name="T0" fmla="*/ 258 w 264"/>
                <a:gd name="T1" fmla="*/ 228 h 228"/>
                <a:gd name="T2" fmla="*/ 6 w 264"/>
                <a:gd name="T3" fmla="*/ 228 h 228"/>
                <a:gd name="T4" fmla="*/ 0 w 264"/>
                <a:gd name="T5" fmla="*/ 222 h 228"/>
                <a:gd name="T6" fmla="*/ 0 w 264"/>
                <a:gd name="T7" fmla="*/ 6 h 228"/>
                <a:gd name="T8" fmla="*/ 6 w 264"/>
                <a:gd name="T9" fmla="*/ 0 h 228"/>
                <a:gd name="T10" fmla="*/ 258 w 264"/>
                <a:gd name="T11" fmla="*/ 0 h 228"/>
                <a:gd name="T12" fmla="*/ 264 w 264"/>
                <a:gd name="T13" fmla="*/ 6 h 228"/>
                <a:gd name="T14" fmla="*/ 264 w 264"/>
                <a:gd name="T15" fmla="*/ 222 h 228"/>
                <a:gd name="T16" fmla="*/ 258 w 264"/>
                <a:gd name="T17" fmla="*/ 228 h 228"/>
                <a:gd name="T18" fmla="*/ 12 w 264"/>
                <a:gd name="T19" fmla="*/ 216 h 228"/>
                <a:gd name="T20" fmla="*/ 252 w 264"/>
                <a:gd name="T21" fmla="*/ 216 h 228"/>
                <a:gd name="T22" fmla="*/ 252 w 264"/>
                <a:gd name="T23" fmla="*/ 12 h 228"/>
                <a:gd name="T24" fmla="*/ 12 w 264"/>
                <a:gd name="T25" fmla="*/ 12 h 228"/>
                <a:gd name="T26" fmla="*/ 12 w 264"/>
                <a:gd name="T27" fmla="*/ 216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4" h="228" fill="norm" stroke="1" extrusionOk="0">
                  <a:moveTo>
                    <a:pt x="258" y="228"/>
                  </a:moveTo>
                  <a:cubicBezTo>
                    <a:pt x="6" y="228"/>
                    <a:pt x="6" y="228"/>
                    <a:pt x="6" y="228"/>
                  </a:cubicBezTo>
                  <a:cubicBezTo>
                    <a:pt x="3" y="228"/>
                    <a:pt x="0" y="225"/>
                    <a:pt x="0" y="22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61" y="0"/>
                    <a:pt x="264" y="3"/>
                    <a:pt x="264" y="6"/>
                  </a:cubicBezTo>
                  <a:cubicBezTo>
                    <a:pt x="264" y="222"/>
                    <a:pt x="264" y="222"/>
                    <a:pt x="264" y="222"/>
                  </a:cubicBezTo>
                  <a:cubicBezTo>
                    <a:pt x="264" y="225"/>
                    <a:pt x="261" y="228"/>
                    <a:pt x="258" y="228"/>
                  </a:cubicBezTo>
                  <a:close/>
                  <a:moveTo>
                    <a:pt x="12" y="216"/>
                  </a:moveTo>
                  <a:cubicBezTo>
                    <a:pt x="252" y="216"/>
                    <a:pt x="252" y="216"/>
                    <a:pt x="252" y="216"/>
                  </a:cubicBezTo>
                  <a:cubicBezTo>
                    <a:pt x="252" y="12"/>
                    <a:pt x="252" y="12"/>
                    <a:pt x="25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16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65400350" name="Freeform 63"/>
            <p:cNvSpPr>
              <a:spLocks noEditPoints="1"/>
            </p:cNvSpPr>
            <p:nvPr/>
          </p:nvSpPr>
          <p:spPr bwMode="auto">
            <a:xfrm>
              <a:off x="4592" y="408"/>
              <a:ext cx="399" cy="99"/>
            </a:xfrm>
            <a:custGeom>
              <a:avLst/>
              <a:gdLst>
                <a:gd name="T0" fmla="*/ 258 w 264"/>
                <a:gd name="T1" fmla="*/ 72 h 72"/>
                <a:gd name="T2" fmla="*/ 6 w 264"/>
                <a:gd name="T3" fmla="*/ 72 h 72"/>
                <a:gd name="T4" fmla="*/ 1 w 264"/>
                <a:gd name="T5" fmla="*/ 69 h 72"/>
                <a:gd name="T6" fmla="*/ 0 w 264"/>
                <a:gd name="T7" fmla="*/ 64 h 72"/>
                <a:gd name="T8" fmla="*/ 24 w 264"/>
                <a:gd name="T9" fmla="*/ 4 h 72"/>
                <a:gd name="T10" fmla="*/ 30 w 264"/>
                <a:gd name="T11" fmla="*/ 0 h 72"/>
                <a:gd name="T12" fmla="*/ 234 w 264"/>
                <a:gd name="T13" fmla="*/ 0 h 72"/>
                <a:gd name="T14" fmla="*/ 240 w 264"/>
                <a:gd name="T15" fmla="*/ 4 h 72"/>
                <a:gd name="T16" fmla="*/ 264 w 264"/>
                <a:gd name="T17" fmla="*/ 64 h 72"/>
                <a:gd name="T18" fmla="*/ 263 w 264"/>
                <a:gd name="T19" fmla="*/ 69 h 72"/>
                <a:gd name="T20" fmla="*/ 258 w 264"/>
                <a:gd name="T21" fmla="*/ 72 h 72"/>
                <a:gd name="T22" fmla="*/ 15 w 264"/>
                <a:gd name="T23" fmla="*/ 60 h 72"/>
                <a:gd name="T24" fmla="*/ 249 w 264"/>
                <a:gd name="T25" fmla="*/ 60 h 72"/>
                <a:gd name="T26" fmla="*/ 230 w 264"/>
                <a:gd name="T27" fmla="*/ 12 h 72"/>
                <a:gd name="T28" fmla="*/ 34 w 264"/>
                <a:gd name="T29" fmla="*/ 12 h 72"/>
                <a:gd name="T30" fmla="*/ 15 w 264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72" fill="norm" stroke="1" extrusionOk="0">
                  <a:moveTo>
                    <a:pt x="258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4" y="72"/>
                    <a:pt x="2" y="71"/>
                    <a:pt x="1" y="69"/>
                  </a:cubicBezTo>
                  <a:cubicBezTo>
                    <a:pt x="0" y="68"/>
                    <a:pt x="0" y="66"/>
                    <a:pt x="0" y="64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25" y="2"/>
                    <a:pt x="28" y="0"/>
                    <a:pt x="30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6" y="0"/>
                    <a:pt x="239" y="2"/>
                    <a:pt x="240" y="4"/>
                  </a:cubicBezTo>
                  <a:cubicBezTo>
                    <a:pt x="264" y="64"/>
                    <a:pt x="264" y="64"/>
                    <a:pt x="264" y="64"/>
                  </a:cubicBezTo>
                  <a:cubicBezTo>
                    <a:pt x="264" y="66"/>
                    <a:pt x="264" y="68"/>
                    <a:pt x="263" y="69"/>
                  </a:cubicBezTo>
                  <a:cubicBezTo>
                    <a:pt x="262" y="71"/>
                    <a:pt x="260" y="72"/>
                    <a:pt x="258" y="72"/>
                  </a:cubicBezTo>
                  <a:close/>
                  <a:moveTo>
                    <a:pt x="15" y="60"/>
                  </a:moveTo>
                  <a:cubicBezTo>
                    <a:pt x="249" y="60"/>
                    <a:pt x="249" y="60"/>
                    <a:pt x="249" y="60"/>
                  </a:cubicBezTo>
                  <a:cubicBezTo>
                    <a:pt x="230" y="12"/>
                    <a:pt x="230" y="12"/>
                    <a:pt x="230" y="12"/>
                  </a:cubicBezTo>
                  <a:cubicBezTo>
                    <a:pt x="34" y="12"/>
                    <a:pt x="34" y="12"/>
                    <a:pt x="34" y="12"/>
                  </a:cubicBezTo>
                  <a:lnTo>
                    <a:pt x="15" y="60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8845013" name="Freeform 64"/>
            <p:cNvSpPr>
              <a:spLocks noEditPoints="1"/>
            </p:cNvSpPr>
            <p:nvPr/>
          </p:nvSpPr>
          <p:spPr bwMode="auto">
            <a:xfrm>
              <a:off x="4665" y="541"/>
              <a:ext cx="254" cy="224"/>
            </a:xfrm>
            <a:custGeom>
              <a:avLst/>
              <a:gdLst>
                <a:gd name="T0" fmla="*/ 84 w 168"/>
                <a:gd name="T1" fmla="*/ 162 h 162"/>
                <a:gd name="T2" fmla="*/ 80 w 168"/>
                <a:gd name="T3" fmla="*/ 160 h 162"/>
                <a:gd name="T4" fmla="*/ 2 w 168"/>
                <a:gd name="T5" fmla="*/ 82 h 162"/>
                <a:gd name="T6" fmla="*/ 0 w 168"/>
                <a:gd name="T7" fmla="*/ 76 h 162"/>
                <a:gd name="T8" fmla="*/ 6 w 168"/>
                <a:gd name="T9" fmla="*/ 72 h 162"/>
                <a:gd name="T10" fmla="*/ 36 w 168"/>
                <a:gd name="T11" fmla="*/ 72 h 162"/>
                <a:gd name="T12" fmla="*/ 36 w 168"/>
                <a:gd name="T13" fmla="*/ 6 h 162"/>
                <a:gd name="T14" fmla="*/ 42 w 168"/>
                <a:gd name="T15" fmla="*/ 0 h 162"/>
                <a:gd name="T16" fmla="*/ 126 w 168"/>
                <a:gd name="T17" fmla="*/ 0 h 162"/>
                <a:gd name="T18" fmla="*/ 132 w 168"/>
                <a:gd name="T19" fmla="*/ 6 h 162"/>
                <a:gd name="T20" fmla="*/ 132 w 168"/>
                <a:gd name="T21" fmla="*/ 72 h 162"/>
                <a:gd name="T22" fmla="*/ 162 w 168"/>
                <a:gd name="T23" fmla="*/ 72 h 162"/>
                <a:gd name="T24" fmla="*/ 167 w 168"/>
                <a:gd name="T25" fmla="*/ 76 h 162"/>
                <a:gd name="T26" fmla="*/ 166 w 168"/>
                <a:gd name="T27" fmla="*/ 82 h 162"/>
                <a:gd name="T28" fmla="*/ 88 w 168"/>
                <a:gd name="T29" fmla="*/ 160 h 162"/>
                <a:gd name="T30" fmla="*/ 84 w 168"/>
                <a:gd name="T31" fmla="*/ 162 h 162"/>
                <a:gd name="T32" fmla="*/ 84 w 168"/>
                <a:gd name="T33" fmla="*/ 162 h 162"/>
                <a:gd name="T34" fmla="*/ 21 w 168"/>
                <a:gd name="T35" fmla="*/ 84 h 162"/>
                <a:gd name="T36" fmla="*/ 84 w 168"/>
                <a:gd name="T37" fmla="*/ 148 h 162"/>
                <a:gd name="T38" fmla="*/ 147 w 168"/>
                <a:gd name="T39" fmla="*/ 84 h 162"/>
                <a:gd name="T40" fmla="*/ 126 w 168"/>
                <a:gd name="T41" fmla="*/ 84 h 162"/>
                <a:gd name="T42" fmla="*/ 120 w 168"/>
                <a:gd name="T43" fmla="*/ 78 h 162"/>
                <a:gd name="T44" fmla="*/ 120 w 168"/>
                <a:gd name="T45" fmla="*/ 12 h 162"/>
                <a:gd name="T46" fmla="*/ 48 w 168"/>
                <a:gd name="T47" fmla="*/ 12 h 162"/>
                <a:gd name="T48" fmla="*/ 48 w 168"/>
                <a:gd name="T49" fmla="*/ 78 h 162"/>
                <a:gd name="T50" fmla="*/ 42 w 168"/>
                <a:gd name="T51" fmla="*/ 84 h 162"/>
                <a:gd name="T52" fmla="*/ 21 w 168"/>
                <a:gd name="T53" fmla="*/ 84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62" fill="norm" stroke="1" extrusionOk="0">
                  <a:moveTo>
                    <a:pt x="84" y="162"/>
                  </a:moveTo>
                  <a:cubicBezTo>
                    <a:pt x="82" y="162"/>
                    <a:pt x="81" y="161"/>
                    <a:pt x="80" y="160"/>
                  </a:cubicBezTo>
                  <a:cubicBezTo>
                    <a:pt x="2" y="82"/>
                    <a:pt x="2" y="82"/>
                    <a:pt x="2" y="82"/>
                  </a:cubicBezTo>
                  <a:cubicBezTo>
                    <a:pt x="0" y="81"/>
                    <a:pt x="0" y="78"/>
                    <a:pt x="0" y="76"/>
                  </a:cubicBezTo>
                  <a:cubicBezTo>
                    <a:pt x="1" y="74"/>
                    <a:pt x="4" y="72"/>
                    <a:pt x="6" y="72"/>
                  </a:cubicBezTo>
                  <a:cubicBezTo>
                    <a:pt x="36" y="72"/>
                    <a:pt x="36" y="72"/>
                    <a:pt x="36" y="72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2" y="3"/>
                    <a:pt x="132" y="6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62" y="72"/>
                    <a:pt x="162" y="72"/>
                    <a:pt x="162" y="72"/>
                  </a:cubicBezTo>
                  <a:cubicBezTo>
                    <a:pt x="164" y="72"/>
                    <a:pt x="166" y="73"/>
                    <a:pt x="167" y="76"/>
                  </a:cubicBezTo>
                  <a:cubicBezTo>
                    <a:pt x="168" y="78"/>
                    <a:pt x="168" y="81"/>
                    <a:pt x="166" y="82"/>
                  </a:cubicBezTo>
                  <a:cubicBezTo>
                    <a:pt x="88" y="160"/>
                    <a:pt x="88" y="160"/>
                    <a:pt x="88" y="160"/>
                  </a:cubicBezTo>
                  <a:cubicBezTo>
                    <a:pt x="87" y="161"/>
                    <a:pt x="86" y="162"/>
                    <a:pt x="84" y="162"/>
                  </a:cubicBezTo>
                  <a:cubicBezTo>
                    <a:pt x="84" y="162"/>
                    <a:pt x="84" y="162"/>
                    <a:pt x="84" y="162"/>
                  </a:cubicBezTo>
                  <a:close/>
                  <a:moveTo>
                    <a:pt x="21" y="84"/>
                  </a:moveTo>
                  <a:cubicBezTo>
                    <a:pt x="84" y="148"/>
                    <a:pt x="84" y="148"/>
                    <a:pt x="84" y="148"/>
                  </a:cubicBezTo>
                  <a:cubicBezTo>
                    <a:pt x="147" y="84"/>
                    <a:pt x="147" y="84"/>
                    <a:pt x="147" y="84"/>
                  </a:cubicBezTo>
                  <a:cubicBezTo>
                    <a:pt x="126" y="84"/>
                    <a:pt x="126" y="84"/>
                    <a:pt x="126" y="84"/>
                  </a:cubicBezTo>
                  <a:cubicBezTo>
                    <a:pt x="123" y="84"/>
                    <a:pt x="120" y="81"/>
                    <a:pt x="120" y="78"/>
                  </a:cubicBezTo>
                  <a:cubicBezTo>
                    <a:pt x="120" y="12"/>
                    <a:pt x="120" y="12"/>
                    <a:pt x="120" y="12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48" y="81"/>
                    <a:pt x="45" y="84"/>
                    <a:pt x="42" y="84"/>
                  </a:cubicBezTo>
                  <a:lnTo>
                    <a:pt x="21" y="84"/>
                  </a:ln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99186005" name="Freeform 65"/>
            <p:cNvSpPr/>
            <p:nvPr/>
          </p:nvSpPr>
          <p:spPr bwMode="auto">
            <a:xfrm>
              <a:off x="4774" y="408"/>
              <a:ext cx="17" cy="99"/>
            </a:xfrm>
            <a:custGeom>
              <a:avLst/>
              <a:gdLst>
                <a:gd name="T0" fmla="*/ 6 w 12"/>
                <a:gd name="T1" fmla="*/ 72 h 72"/>
                <a:gd name="T2" fmla="*/ 0 w 12"/>
                <a:gd name="T3" fmla="*/ 66 h 72"/>
                <a:gd name="T4" fmla="*/ 0 w 12"/>
                <a:gd name="T5" fmla="*/ 6 h 72"/>
                <a:gd name="T6" fmla="*/ 6 w 12"/>
                <a:gd name="T7" fmla="*/ 0 h 72"/>
                <a:gd name="T8" fmla="*/ 12 w 12"/>
                <a:gd name="T9" fmla="*/ 6 h 72"/>
                <a:gd name="T10" fmla="*/ 12 w 12"/>
                <a:gd name="T11" fmla="*/ 66 h 72"/>
                <a:gd name="T12" fmla="*/ 6 w 12"/>
                <a:gd name="T1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72" fill="norm" stroke="1" extrusionOk="0">
                  <a:moveTo>
                    <a:pt x="6" y="72"/>
                  </a:moveTo>
                  <a:cubicBezTo>
                    <a:pt x="3" y="72"/>
                    <a:pt x="0" y="69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9"/>
                    <a:pt x="9" y="72"/>
                    <a:pt x="6" y="72"/>
                  </a:cubicBezTo>
                  <a:close/>
                </a:path>
              </a:pathLst>
            </a:custGeom>
            <a:solidFill>
              <a:srgbClr val="C2C2C2"/>
            </a:solidFill>
            <a:ln>
              <a:solidFill>
                <a:srgbClr val="C2C2C2"/>
              </a:solidFill>
            </a:ln>
          </p:spPr>
          <p:txBody>
            <a:bodyPr vert="horz" wrap="square" lIns="110586" tIns="55292" rIns="110586" bIns="55292" numCol="1" anchor="t" anchorCtr="0" compatLnSpc="1">
              <a:prstTxWarp prst="textNoShape"/>
            </a:bodyPr>
            <a:lstStyle/>
            <a:p>
              <a:pPr marL="0" marR="0" lvl="0" indent="0" algn="l" defTabSz="1105875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AU" sz="2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2035354408" name="TextBox 2035354407"/>
          <p:cNvSpPr txBox="1"/>
          <p:nvPr/>
        </p:nvSpPr>
        <p:spPr>
          <a:xfrm>
            <a:off x="9652000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01.04</a:t>
            </a:r>
          </a:p>
        </p:txBody>
      </p:sp>
      <p:sp>
        <p:nvSpPr>
          <p:cNvPr id="2035354409" name="TextBox 2035354408"/>
          <p:cNvSpPr txBox="1"/>
          <p:nvPr/>
        </p:nvSpPr>
        <p:spPr>
          <a:xfrm>
            <a:off x="9652000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sp>
        <p:nvSpPr>
          <p:cNvPr id="617295975" name="Freeform 17"/>
          <p:cNvSpPr>
            <a:spLocks noEditPoints="1"/>
          </p:cNvSpPr>
          <p:nvPr/>
        </p:nvSpPr>
        <p:spPr bwMode="auto">
          <a:xfrm rot="0" flipH="0" flipV="0">
            <a:off x="9296400" y="5930900"/>
            <a:ext cx="180000" cy="180000"/>
          </a:xfrm>
          <a:custGeom>
            <a:avLst/>
            <a:gdLst>
              <a:gd name="T0" fmla="*/ 30 w 291"/>
              <a:gd name="T1" fmla="*/ 291 h 291"/>
              <a:gd name="T2" fmla="*/ 8 w 291"/>
              <a:gd name="T3" fmla="*/ 282 h 291"/>
              <a:gd name="T4" fmla="*/ 0 w 291"/>
              <a:gd name="T5" fmla="*/ 261 h 291"/>
              <a:gd name="T6" fmla="*/ 9 w 291"/>
              <a:gd name="T7" fmla="*/ 240 h 291"/>
              <a:gd name="T8" fmla="*/ 123 w 291"/>
              <a:gd name="T9" fmla="*/ 125 h 291"/>
              <a:gd name="T10" fmla="*/ 141 w 291"/>
              <a:gd name="T11" fmla="*/ 31 h 291"/>
              <a:gd name="T12" fmla="*/ 239 w 291"/>
              <a:gd name="T13" fmla="*/ 16 h 291"/>
              <a:gd name="T14" fmla="*/ 242 w 291"/>
              <a:gd name="T15" fmla="*/ 20 h 291"/>
              <a:gd name="T16" fmla="*/ 241 w 291"/>
              <a:gd name="T17" fmla="*/ 26 h 291"/>
              <a:gd name="T18" fmla="*/ 204 w 291"/>
              <a:gd name="T19" fmla="*/ 64 h 291"/>
              <a:gd name="T20" fmla="*/ 204 w 291"/>
              <a:gd name="T21" fmla="*/ 89 h 291"/>
              <a:gd name="T22" fmla="*/ 227 w 291"/>
              <a:gd name="T23" fmla="*/ 89 h 291"/>
              <a:gd name="T24" fmla="*/ 265 w 291"/>
              <a:gd name="T25" fmla="*/ 51 h 291"/>
              <a:gd name="T26" fmla="*/ 270 w 291"/>
              <a:gd name="T27" fmla="*/ 49 h 291"/>
              <a:gd name="T28" fmla="*/ 275 w 291"/>
              <a:gd name="T29" fmla="*/ 53 h 291"/>
              <a:gd name="T30" fmla="*/ 259 w 291"/>
              <a:gd name="T31" fmla="*/ 150 h 291"/>
              <a:gd name="T32" fmla="*/ 259 w 291"/>
              <a:gd name="T33" fmla="*/ 150 h 291"/>
              <a:gd name="T34" fmla="*/ 166 w 291"/>
              <a:gd name="T35" fmla="*/ 168 h 291"/>
              <a:gd name="T36" fmla="*/ 51 w 291"/>
              <a:gd name="T37" fmla="*/ 282 h 291"/>
              <a:gd name="T38" fmla="*/ 30 w 291"/>
              <a:gd name="T39" fmla="*/ 291 h 291"/>
              <a:gd name="T40" fmla="*/ 201 w 291"/>
              <a:gd name="T41" fmla="*/ 19 h 291"/>
              <a:gd name="T42" fmla="*/ 149 w 291"/>
              <a:gd name="T43" fmla="*/ 40 h 291"/>
              <a:gd name="T44" fmla="*/ 136 w 291"/>
              <a:gd name="T45" fmla="*/ 124 h 291"/>
              <a:gd name="T46" fmla="*/ 135 w 291"/>
              <a:gd name="T47" fmla="*/ 131 h 291"/>
              <a:gd name="T48" fmla="*/ 17 w 291"/>
              <a:gd name="T49" fmla="*/ 248 h 291"/>
              <a:gd name="T50" fmla="*/ 12 w 291"/>
              <a:gd name="T51" fmla="*/ 261 h 291"/>
              <a:gd name="T52" fmla="*/ 17 w 291"/>
              <a:gd name="T53" fmla="*/ 274 h 291"/>
              <a:gd name="T54" fmla="*/ 30 w 291"/>
              <a:gd name="T55" fmla="*/ 279 h 291"/>
              <a:gd name="T56" fmla="*/ 42 w 291"/>
              <a:gd name="T57" fmla="*/ 274 h 291"/>
              <a:gd name="T58" fmla="*/ 160 w 291"/>
              <a:gd name="T59" fmla="*/ 156 h 291"/>
              <a:gd name="T60" fmla="*/ 167 w 291"/>
              <a:gd name="T61" fmla="*/ 155 h 291"/>
              <a:gd name="T62" fmla="*/ 251 w 291"/>
              <a:gd name="T63" fmla="*/ 142 h 291"/>
              <a:gd name="T64" fmla="*/ 267 w 291"/>
              <a:gd name="T65" fmla="*/ 66 h 291"/>
              <a:gd name="T66" fmla="*/ 234 w 291"/>
              <a:gd name="T67" fmla="*/ 99 h 291"/>
              <a:gd name="T68" fmla="*/ 230 w 291"/>
              <a:gd name="T69" fmla="*/ 101 h 291"/>
              <a:gd name="T70" fmla="*/ 198 w 291"/>
              <a:gd name="T71" fmla="*/ 101 h 291"/>
              <a:gd name="T72" fmla="*/ 192 w 291"/>
              <a:gd name="T73" fmla="*/ 95 h 291"/>
              <a:gd name="T74" fmla="*/ 192 w 291"/>
              <a:gd name="T75" fmla="*/ 61 h 291"/>
              <a:gd name="T76" fmla="*/ 193 w 291"/>
              <a:gd name="T77" fmla="*/ 57 h 291"/>
              <a:gd name="T78" fmla="*/ 226 w 291"/>
              <a:gd name="T79" fmla="*/ 23 h 291"/>
              <a:gd name="T80" fmla="*/ 201 w 291"/>
              <a:gd name="T81" fmla="*/ 19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91" h="291" fill="norm" stroke="1" extrusionOk="0">
                <a:moveTo>
                  <a:pt x="30" y="291"/>
                </a:moveTo>
                <a:cubicBezTo>
                  <a:pt x="22" y="291"/>
                  <a:pt x="14" y="288"/>
                  <a:pt x="8" y="282"/>
                </a:cubicBezTo>
                <a:cubicBezTo>
                  <a:pt x="3" y="277"/>
                  <a:pt x="0" y="269"/>
                  <a:pt x="0" y="261"/>
                </a:cubicBezTo>
                <a:cubicBezTo>
                  <a:pt x="0" y="253"/>
                  <a:pt x="3" y="246"/>
                  <a:pt x="9" y="240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9" y="93"/>
                  <a:pt x="116" y="56"/>
                  <a:pt x="141" y="31"/>
                </a:cubicBezTo>
                <a:cubicBezTo>
                  <a:pt x="167" y="6"/>
                  <a:pt x="207" y="0"/>
                  <a:pt x="239" y="16"/>
                </a:cubicBezTo>
                <a:cubicBezTo>
                  <a:pt x="241" y="17"/>
                  <a:pt x="242" y="19"/>
                  <a:pt x="242" y="20"/>
                </a:cubicBezTo>
                <a:cubicBezTo>
                  <a:pt x="243" y="22"/>
                  <a:pt x="242" y="24"/>
                  <a:pt x="241" y="26"/>
                </a:cubicBezTo>
                <a:cubicBezTo>
                  <a:pt x="204" y="64"/>
                  <a:pt x="204" y="64"/>
                  <a:pt x="204" y="64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27" y="89"/>
                  <a:pt x="227" y="89"/>
                  <a:pt x="227" y="89"/>
                </a:cubicBezTo>
                <a:cubicBezTo>
                  <a:pt x="265" y="51"/>
                  <a:pt x="265" y="51"/>
                  <a:pt x="265" y="51"/>
                </a:cubicBezTo>
                <a:cubicBezTo>
                  <a:pt x="266" y="50"/>
                  <a:pt x="268" y="49"/>
                  <a:pt x="270" y="49"/>
                </a:cubicBezTo>
                <a:cubicBezTo>
                  <a:pt x="272" y="50"/>
                  <a:pt x="274" y="51"/>
                  <a:pt x="275" y="53"/>
                </a:cubicBezTo>
                <a:cubicBezTo>
                  <a:pt x="291" y="85"/>
                  <a:pt x="285" y="124"/>
                  <a:pt x="259" y="150"/>
                </a:cubicBezTo>
                <a:cubicBezTo>
                  <a:pt x="259" y="150"/>
                  <a:pt x="259" y="150"/>
                  <a:pt x="259" y="150"/>
                </a:cubicBezTo>
                <a:cubicBezTo>
                  <a:pt x="235" y="175"/>
                  <a:pt x="197" y="182"/>
                  <a:pt x="166" y="168"/>
                </a:cubicBezTo>
                <a:cubicBezTo>
                  <a:pt x="51" y="282"/>
                  <a:pt x="51" y="282"/>
                  <a:pt x="51" y="282"/>
                </a:cubicBezTo>
                <a:cubicBezTo>
                  <a:pt x="45" y="288"/>
                  <a:pt x="38" y="291"/>
                  <a:pt x="30" y="291"/>
                </a:cubicBezTo>
                <a:close/>
                <a:moveTo>
                  <a:pt x="201" y="19"/>
                </a:moveTo>
                <a:cubicBezTo>
                  <a:pt x="182" y="19"/>
                  <a:pt x="163" y="26"/>
                  <a:pt x="149" y="40"/>
                </a:cubicBezTo>
                <a:cubicBezTo>
                  <a:pt x="127" y="62"/>
                  <a:pt x="122" y="96"/>
                  <a:pt x="136" y="124"/>
                </a:cubicBezTo>
                <a:cubicBezTo>
                  <a:pt x="137" y="126"/>
                  <a:pt x="137" y="129"/>
                  <a:pt x="135" y="131"/>
                </a:cubicBezTo>
                <a:cubicBezTo>
                  <a:pt x="17" y="248"/>
                  <a:pt x="17" y="248"/>
                  <a:pt x="17" y="248"/>
                </a:cubicBezTo>
                <a:cubicBezTo>
                  <a:pt x="14" y="252"/>
                  <a:pt x="12" y="256"/>
                  <a:pt x="12" y="261"/>
                </a:cubicBezTo>
                <a:cubicBezTo>
                  <a:pt x="12" y="266"/>
                  <a:pt x="14" y="270"/>
                  <a:pt x="17" y="274"/>
                </a:cubicBezTo>
                <a:cubicBezTo>
                  <a:pt x="20" y="277"/>
                  <a:pt x="25" y="279"/>
                  <a:pt x="30" y="279"/>
                </a:cubicBezTo>
                <a:cubicBezTo>
                  <a:pt x="34" y="279"/>
                  <a:pt x="39" y="277"/>
                  <a:pt x="42" y="274"/>
                </a:cubicBezTo>
                <a:cubicBezTo>
                  <a:pt x="160" y="156"/>
                  <a:pt x="160" y="156"/>
                  <a:pt x="160" y="156"/>
                </a:cubicBezTo>
                <a:cubicBezTo>
                  <a:pt x="162" y="154"/>
                  <a:pt x="165" y="154"/>
                  <a:pt x="167" y="155"/>
                </a:cubicBezTo>
                <a:cubicBezTo>
                  <a:pt x="195" y="169"/>
                  <a:pt x="229" y="164"/>
                  <a:pt x="251" y="142"/>
                </a:cubicBezTo>
                <a:cubicBezTo>
                  <a:pt x="271" y="122"/>
                  <a:pt x="277" y="92"/>
                  <a:pt x="267" y="66"/>
                </a:cubicBezTo>
                <a:cubicBezTo>
                  <a:pt x="234" y="99"/>
                  <a:pt x="234" y="99"/>
                  <a:pt x="234" y="99"/>
                </a:cubicBezTo>
                <a:cubicBezTo>
                  <a:pt x="233" y="100"/>
                  <a:pt x="231" y="101"/>
                  <a:pt x="230" y="101"/>
                </a:cubicBezTo>
                <a:cubicBezTo>
                  <a:pt x="198" y="101"/>
                  <a:pt x="198" y="101"/>
                  <a:pt x="198" y="101"/>
                </a:cubicBezTo>
                <a:cubicBezTo>
                  <a:pt x="194" y="101"/>
                  <a:pt x="192" y="98"/>
                  <a:pt x="192" y="95"/>
                </a:cubicBezTo>
                <a:cubicBezTo>
                  <a:pt x="192" y="61"/>
                  <a:pt x="192" y="61"/>
                  <a:pt x="192" y="61"/>
                </a:cubicBezTo>
                <a:cubicBezTo>
                  <a:pt x="192" y="60"/>
                  <a:pt x="192" y="58"/>
                  <a:pt x="193" y="57"/>
                </a:cubicBezTo>
                <a:cubicBezTo>
                  <a:pt x="226" y="23"/>
                  <a:pt x="226" y="23"/>
                  <a:pt x="226" y="23"/>
                </a:cubicBezTo>
                <a:cubicBezTo>
                  <a:pt x="218" y="20"/>
                  <a:pt x="209" y="19"/>
                  <a:pt x="201" y="19"/>
                </a:cubicBezTo>
                <a:close/>
              </a:path>
            </a:pathLst>
          </a:custGeom>
          <a:solidFill>
            <a:srgbClr val="C2C2C2"/>
          </a:solidFill>
          <a:ln>
            <a:solidFill>
              <a:srgbClr val="C2C2C2"/>
            </a:solidFill>
          </a:ln>
        </p:spPr>
        <p:txBody>
          <a:bodyPr vert="horz" wrap="square" lIns="110586" tIns="55292" rIns="110586" bIns="55292" numCol="1" anchor="t" anchorCtr="0" compatLnSpc="1">
            <a:prstTxWarp prst="textNoShape"/>
          </a:bodyPr>
          <a:lstStyle/>
          <a:p>
            <a:pPr marL="0" marR="0" lvl="0" indent="0" algn="l" defTabSz="11058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200" b="0" i="0" u="none" strike="noStrike" cap="none" spc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35354410" name="TextBox 2035354409"/>
          <p:cNvSpPr txBox="1"/>
          <p:nvPr/>
        </p:nvSpPr>
        <p:spPr>
          <a:xfrm>
            <a:off x="9118600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25.03</a:t>
            </a:r>
          </a:p>
        </p:txBody>
      </p:sp>
      <p:sp>
        <p:nvSpPr>
          <p:cNvPr id="2035354411" name="TextBox 2035354410"/>
          <p:cNvSpPr txBox="1"/>
          <p:nvPr/>
        </p:nvSpPr>
        <p:spPr>
          <a:xfrm>
            <a:off x="9118600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8229600" y="5930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2" name="TextBox 2035354411"/>
          <p:cNvSpPr txBox="1"/>
          <p:nvPr/>
        </p:nvSpPr>
        <p:spPr>
          <a:xfrm>
            <a:off x="8051800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11.03</a:t>
            </a:r>
          </a:p>
        </p:txBody>
      </p:sp>
      <p:sp>
        <p:nvSpPr>
          <p:cNvPr id="2035354413" name="TextBox 2035354412"/>
          <p:cNvSpPr txBox="1"/>
          <p:nvPr/>
        </p:nvSpPr>
        <p:spPr>
          <a:xfrm>
            <a:off x="8051800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Реализована система уровней</a:t>
            </a:r>
          </a:p>
        </p:txBody>
      </p:sp>
      <p:grpSp>
        <p:nvGrpSpPr>
          <p:cNvPr id="1746241884" name="Группа 5"/>
          <p:cNvGrpSpPr/>
          <p:nvPr/>
        </p:nvGrpSpPr>
        <p:grpSpPr bwMode="auto">
          <a:xfrm>
            <a:off x="6629400" y="5930900"/>
            <a:ext cx="106680" cy="154940"/>
            <a:chOff x="7385278" y="2864117"/>
            <a:chExt cx="106281" cy="155046"/>
          </a:xfrm>
        </p:grpSpPr>
        <p:sp>
          <p:nvSpPr>
            <p:cNvPr id="938955444" name="Wave 176"/>
            <p:cNvSpPr/>
            <p:nvPr/>
          </p:nvSpPr>
          <p:spPr bwMode="auto">
            <a:xfrm>
              <a:off x="7387134" y="2864117"/>
              <a:ext cx="104425" cy="90000"/>
            </a:xfrm>
            <a:prstGeom prst="wave">
              <a:avLst>
                <a:gd name="adj1" fmla="val 12500"/>
                <a:gd name="adj2" fmla="val 0"/>
              </a:avLst>
            </a:prstGeom>
            <a:solidFill>
              <a:srgbClr val="FFFFFF"/>
            </a:solidFill>
            <a:ln w="12700">
              <a:solidFill>
                <a:srgbClr val="C2C2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388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ru-RU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306326218" name="Straight Connector 177"/>
            <p:cNvCxnSpPr>
              <a:cxnSpLocks/>
            </p:cNvCxnSpPr>
            <p:nvPr/>
          </p:nvCxnSpPr>
          <p:spPr bwMode="auto">
            <a:xfrm>
              <a:off x="7385278" y="2872431"/>
              <a:ext cx="0" cy="146733"/>
            </a:xfrm>
            <a:prstGeom prst="line">
              <a:avLst/>
            </a:prstGeom>
            <a:noFill/>
            <a:ln w="12700">
              <a:solidFill>
                <a:srgbClr val="C2C2C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5354414" name="TextBox 2035354413"/>
          <p:cNvSpPr txBox="1"/>
          <p:nvPr/>
        </p:nvSpPr>
        <p:spPr>
          <a:xfrm>
            <a:off x="6451600" y="61468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18.02</a:t>
            </a:r>
          </a:p>
        </p:txBody>
      </p:sp>
      <p:sp>
        <p:nvSpPr>
          <p:cNvPr id="2035354415" name="TextBox 2035354414"/>
          <p:cNvSpPr txBox="1"/>
          <p:nvPr/>
        </p:nvSpPr>
        <p:spPr>
          <a:xfrm>
            <a:off x="6451600" y="5854700"/>
            <a:ext cx="508000" cy="127000"/>
          </a:xfrm>
          <a:prstGeom prst="rect">
            <a:avLst/>
          </a:prstGeom>
          <a:noFill/>
        </p:spPr>
        <p:txBody>
          <a:bodyPr wrap="none" lIns="0" tIns="0" rIns="0" bIns="0" anchor="t">
            <a:spAutoFit/>
          </a:bodyPr>
          <a:lstStyle/>
          <a:p>
            <a:pPr algn="ctr">
              <a:defRPr sz="500" b="0">
                <a:solidFill>
                  <a:srgbClr val="0A2896"/>
                </a:solidFill>
                <a:latin typeface="Arial"/>
              </a:defRPr>
            </a:pPr>
            <a:r>
              <a:t>Завершен анализ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