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96409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96066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3869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06.09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719430" y="1257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871830" y="1333500"/>
            <a:ext cx="4769126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9640956" y="1333500"/>
            <a:ext cx="217004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4592430" y="1460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03.07</a:t>
            </a: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11607800" y="1460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15.11</a:t>
            </a:r>
          </a:p>
        </p:txBody>
      </p:sp>
      <p:sp>
        <p:nvSpPr>
          <p:cNvPr id="2035354286" name="Straight Connector 2035354285"/>
          <p:cNvSpPr/>
          <p:nvPr/>
        </p:nvSpPr>
        <p:spPr>
          <a:xfrm>
            <a:off x="381000" y="1143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TextBox 2035354286"/>
          <p:cNvSpPr txBox="1"/>
          <p:nvPr/>
        </p:nvSpPr>
        <p:spPr>
          <a:xfrm>
            <a:off x="381000" y="1143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_x000B_планирование. HandyPrime.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2667000" y="1143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2035354289" name="Oval 2035354288"/>
          <p:cNvSpPr/>
          <p:nvPr/>
        </p:nvSpPr>
        <p:spPr>
          <a:xfrm>
            <a:off x="4453931" y="1638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0" name="Straight Connector 2035354289"/>
          <p:cNvSpPr/>
          <p:nvPr/>
        </p:nvSpPr>
        <p:spPr>
          <a:xfrm>
            <a:off x="4606331" y="1714500"/>
            <a:ext cx="503462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1" name="Straight Connector 2035354290"/>
          <p:cNvSpPr/>
          <p:nvPr/>
        </p:nvSpPr>
        <p:spPr>
          <a:xfrm>
            <a:off x="9640956" y="1714500"/>
            <a:ext cx="156541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2" name="TextBox 2035354291"/>
          <p:cNvSpPr txBox="1"/>
          <p:nvPr/>
        </p:nvSpPr>
        <p:spPr>
          <a:xfrm>
            <a:off x="4326931" y="184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25.06</a:t>
            </a:r>
          </a:p>
        </p:txBody>
      </p:sp>
      <p:sp>
        <p:nvSpPr>
          <p:cNvPr id="2035354293" name="TextBox 2035354292"/>
          <p:cNvSpPr txBox="1"/>
          <p:nvPr/>
        </p:nvSpPr>
        <p:spPr>
          <a:xfrm>
            <a:off x="11003169" y="184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294" name="Straight Connector 2035354293"/>
          <p:cNvSpPr/>
          <p:nvPr/>
        </p:nvSpPr>
        <p:spPr>
          <a:xfrm>
            <a:off x="381000" y="152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5" name="TextBox 2035354294"/>
          <p:cNvSpPr txBox="1"/>
          <p:nvPr/>
        </p:nvSpPr>
        <p:spPr>
          <a:xfrm>
            <a:off x="381000" y="1524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в ФРКК.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2667000" y="1524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88495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5510695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5510695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 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6107043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6107043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999343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7821543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7821543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117495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8939695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8939695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бек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862930" y="1536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9685130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459278" y="153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6" name="TextBox 2035354305"/>
          <p:cNvSpPr txBox="1"/>
          <p:nvPr/>
        </p:nvSpPr>
        <p:spPr>
          <a:xfrm>
            <a:off x="10281478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130169" y="153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Rounded Rectangle 2035354306"/>
          <p:cNvSpPr/>
          <p:nvPr/>
        </p:nvSpPr>
        <p:spPr>
          <a:xfrm>
            <a:off x="0" y="1524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1.4.1.</a:t>
            </a:r>
          </a:p>
        </p:txBody>
      </p:sp>
      <p:sp>
        <p:nvSpPr>
          <p:cNvPr id="2035354308" name="Oval 2035354307"/>
          <p:cNvSpPr/>
          <p:nvPr/>
        </p:nvSpPr>
        <p:spPr>
          <a:xfrm>
            <a:off x="4370195" y="2019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9" name="Straight Connector 2035354308"/>
          <p:cNvSpPr/>
          <p:nvPr/>
        </p:nvSpPr>
        <p:spPr>
          <a:xfrm>
            <a:off x="4522595" y="2095500"/>
            <a:ext cx="444746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0" name="TextBox 2035354309"/>
          <p:cNvSpPr txBox="1"/>
          <p:nvPr/>
        </p:nvSpPr>
        <p:spPr>
          <a:xfrm>
            <a:off x="4243195" y="222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11" name="TextBox 2035354310"/>
          <p:cNvSpPr txBox="1"/>
          <p:nvPr/>
        </p:nvSpPr>
        <p:spPr>
          <a:xfrm>
            <a:off x="8766865" y="222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28.08</a:t>
            </a:r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81000" y="190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TextBox 2035354312"/>
          <p:cNvSpPr txBox="1"/>
          <p:nvPr/>
        </p:nvSpPr>
        <p:spPr>
          <a:xfrm>
            <a:off x="381000" y="1905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14" name="TextBox 2035354313"/>
          <p:cNvSpPr txBox="1"/>
          <p:nvPr/>
        </p:nvSpPr>
        <p:spPr>
          <a:xfrm>
            <a:off x="2667000" y="1905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370195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5" name="TextBox 2035354314"/>
          <p:cNvSpPr txBox="1"/>
          <p:nvPr/>
        </p:nvSpPr>
        <p:spPr>
          <a:xfrm>
            <a:off x="4192395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4192395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390321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7" name="TextBox 2035354316"/>
          <p:cNvSpPr txBox="1"/>
          <p:nvPr/>
        </p:nvSpPr>
        <p:spPr>
          <a:xfrm>
            <a:off x="5212521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12.07</a:t>
            </a:r>
          </a:p>
        </p:txBody>
      </p:sp>
      <p:sp>
        <p:nvSpPr>
          <p:cNvPr id="2035354318" name="TextBox 2035354317"/>
          <p:cNvSpPr txBox="1"/>
          <p:nvPr/>
        </p:nvSpPr>
        <p:spPr>
          <a:xfrm>
            <a:off x="5212521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бэк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9" name="TextBox 2035354318"/>
          <p:cNvSpPr txBox="1"/>
          <p:nvPr/>
        </p:nvSpPr>
        <p:spPr>
          <a:xfrm>
            <a:off x="6107043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6107043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806647" y="1917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6628847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402995" y="191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2" name="TextBox 2035354321"/>
          <p:cNvSpPr txBox="1"/>
          <p:nvPr/>
        </p:nvSpPr>
        <p:spPr>
          <a:xfrm>
            <a:off x="7225195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08.08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626626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3" name="TextBox 2035354322"/>
          <p:cNvSpPr txBox="1"/>
          <p:nvPr/>
        </p:nvSpPr>
        <p:spPr>
          <a:xfrm>
            <a:off x="7448826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11.08</a:t>
            </a: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7448826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регресс ВТБО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372060" y="191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5" name="TextBox 2035354324"/>
          <p:cNvSpPr txBox="1"/>
          <p:nvPr/>
        </p:nvSpPr>
        <p:spPr>
          <a:xfrm>
            <a:off x="8194260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893865" y="191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6" name="TextBox 2035354325"/>
          <p:cNvSpPr txBox="1"/>
          <p:nvPr/>
        </p:nvSpPr>
        <p:spPr>
          <a:xfrm>
            <a:off x="8716065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релиз микрофронта ВТБО</a:t>
            </a:r>
          </a:p>
        </p:txBody>
      </p:sp>
      <p:cxnSp>
        <p:nvCxnSpPr>
          <p:cNvPr id="2035354327" name="Connector 2035354326"/>
          <p:cNvCxnSpPr/>
          <p:nvPr/>
        </p:nvCxnSpPr>
        <p:spPr>
          <a:xfrm>
            <a:off x="8372060" y="2057400"/>
            <a:ext cx="521805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28" name="Rounded Rectangle 2035354327"/>
          <p:cNvSpPr/>
          <p:nvPr/>
        </p:nvSpPr>
        <p:spPr>
          <a:xfrm>
            <a:off x="0" y="1905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2.1.5.</a:t>
            </a:r>
          </a:p>
        </p:txBody>
      </p:sp>
      <p:sp>
        <p:nvSpPr>
          <p:cNvPr id="2035354329" name="Oval 2035354328"/>
          <p:cNvSpPr/>
          <p:nvPr/>
        </p:nvSpPr>
        <p:spPr>
          <a:xfrm>
            <a:off x="4453931" y="2463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0" name="Straight Connector 2035354329"/>
          <p:cNvSpPr/>
          <p:nvPr/>
        </p:nvSpPr>
        <p:spPr>
          <a:xfrm>
            <a:off x="4606331" y="2540000"/>
            <a:ext cx="503462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1" name="Straight Connector 2035354330"/>
          <p:cNvSpPr/>
          <p:nvPr/>
        </p:nvSpPr>
        <p:spPr>
          <a:xfrm>
            <a:off x="9640956" y="2540000"/>
            <a:ext cx="156541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TextBox 2035354331"/>
          <p:cNvSpPr txBox="1"/>
          <p:nvPr/>
        </p:nvSpPr>
        <p:spPr>
          <a:xfrm>
            <a:off x="4326931" y="266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25.06</a:t>
            </a:r>
          </a:p>
        </p:txBody>
      </p:sp>
      <p:sp>
        <p:nvSpPr>
          <p:cNvPr id="2035354333" name="TextBox 2035354332"/>
          <p:cNvSpPr txBox="1"/>
          <p:nvPr/>
        </p:nvSpPr>
        <p:spPr>
          <a:xfrm>
            <a:off x="11003169" y="266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334" name="Straight Connector 2035354333"/>
          <p:cNvSpPr/>
          <p:nvPr/>
        </p:nvSpPr>
        <p:spPr>
          <a:xfrm>
            <a:off x="381000" y="228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81000" y="2286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2667000" y="2286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986669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5808869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5808869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макетов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315778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5137978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11.07</a:t>
            </a:r>
          </a:p>
        </p:txBody>
      </p:sp>
      <p:cxnSp>
        <p:nvCxnSpPr>
          <p:cNvPr id="2035354340" name="Connector 2035354339"/>
          <p:cNvCxnSpPr/>
          <p:nvPr/>
        </p:nvCxnSpPr>
        <p:spPr>
          <a:xfrm>
            <a:off x="5315778" y="2501900"/>
            <a:ext cx="670891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5688495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1" name="TextBox 2035354340"/>
          <p:cNvSpPr txBox="1"/>
          <p:nvPr/>
        </p:nvSpPr>
        <p:spPr>
          <a:xfrm>
            <a:off x="5510695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5510695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 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3" name="TextBox 2035354342"/>
          <p:cNvSpPr txBox="1"/>
          <p:nvPr/>
        </p:nvSpPr>
        <p:spPr>
          <a:xfrm>
            <a:off x="6107043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6107043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775713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5" name="TextBox 2035354344"/>
          <p:cNvSpPr txBox="1"/>
          <p:nvPr/>
        </p:nvSpPr>
        <p:spPr>
          <a:xfrm>
            <a:off x="7597913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13.08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7597913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БТ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97517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8119717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20.08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19321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8" name="TextBox 2035354347"/>
          <p:cNvSpPr txBox="1"/>
          <p:nvPr/>
        </p:nvSpPr>
        <p:spPr>
          <a:xfrm>
            <a:off x="8641521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27.08</a:t>
            </a:r>
          </a:p>
        </p:txBody>
      </p:sp>
      <p:cxnSp>
        <p:nvCxnSpPr>
          <p:cNvPr id="2035354349" name="Connector 2035354348"/>
          <p:cNvCxnSpPr/>
          <p:nvPr/>
        </p:nvCxnSpPr>
        <p:spPr>
          <a:xfrm flipH="1">
            <a:off x="8297517" y="2501900"/>
            <a:ext cx="521804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9117495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0" name="TextBox 2035354349"/>
          <p:cNvSpPr txBox="1"/>
          <p:nvPr/>
        </p:nvSpPr>
        <p:spPr>
          <a:xfrm>
            <a:off x="8939695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51" name="TextBox 2035354350"/>
          <p:cNvSpPr txBox="1"/>
          <p:nvPr/>
        </p:nvSpPr>
        <p:spPr>
          <a:xfrm>
            <a:off x="8939695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бек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862930" y="236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52" name="TextBox 2035354351"/>
          <p:cNvSpPr txBox="1"/>
          <p:nvPr/>
        </p:nvSpPr>
        <p:spPr>
          <a:xfrm>
            <a:off x="9685130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459278" y="236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53" name="TextBox 2035354352"/>
          <p:cNvSpPr txBox="1"/>
          <p:nvPr/>
        </p:nvSpPr>
        <p:spPr>
          <a:xfrm>
            <a:off x="10281478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130169" y="236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54" name="Rounded Rectangle 2035354353"/>
          <p:cNvSpPr/>
          <p:nvPr/>
        </p:nvSpPr>
        <p:spPr>
          <a:xfrm>
            <a:off x="0" y="2286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1.4.1.</a:t>
            </a:r>
          </a:p>
        </p:txBody>
      </p:sp>
      <p:sp>
        <p:nvSpPr>
          <p:cNvPr id="2035354355" name="Oval 2035354354"/>
          <p:cNvSpPr/>
          <p:nvPr/>
        </p:nvSpPr>
        <p:spPr>
          <a:xfrm>
            <a:off x="4644886" y="2971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6" name="Straight Connector 2035354355"/>
          <p:cNvSpPr/>
          <p:nvPr/>
        </p:nvSpPr>
        <p:spPr>
          <a:xfrm>
            <a:off x="4797286" y="3048000"/>
            <a:ext cx="484366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9640956" y="3048000"/>
            <a:ext cx="25427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TextBox 2035354357"/>
          <p:cNvSpPr txBox="1"/>
          <p:nvPr/>
        </p:nvSpPr>
        <p:spPr>
          <a:xfrm>
            <a:off x="4517886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59" name="TextBox 2035354358"/>
          <p:cNvSpPr txBox="1"/>
          <p:nvPr/>
        </p:nvSpPr>
        <p:spPr>
          <a:xfrm>
            <a:off x="11980517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60" name="Straight Connector 2035354359"/>
          <p:cNvSpPr/>
          <p:nvPr/>
        </p:nvSpPr>
        <p:spPr>
          <a:xfrm>
            <a:off x="381000" y="279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1" name="TextBox 2035354360"/>
          <p:cNvSpPr txBox="1"/>
          <p:nvPr/>
        </p:nvSpPr>
        <p:spPr>
          <a:xfrm>
            <a:off x="381000" y="2794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PREMIUM-5566, 5108 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62" name="TextBox 2035354361"/>
          <p:cNvSpPr txBox="1"/>
          <p:nvPr/>
        </p:nvSpPr>
        <p:spPr>
          <a:xfrm>
            <a:off x="2667000" y="2794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sp>
        <p:nvSpPr>
          <p:cNvPr id="2035354363" name="Oval 2035354362"/>
          <p:cNvSpPr/>
          <p:nvPr/>
        </p:nvSpPr>
        <p:spPr>
          <a:xfrm>
            <a:off x="4211096" y="3479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4" name="Straight Connector 2035354363"/>
          <p:cNvSpPr/>
          <p:nvPr/>
        </p:nvSpPr>
        <p:spPr>
          <a:xfrm>
            <a:off x="4363496" y="3556000"/>
            <a:ext cx="52774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5" name="Straight Connector 2035354364"/>
          <p:cNvSpPr/>
          <p:nvPr/>
        </p:nvSpPr>
        <p:spPr>
          <a:xfrm>
            <a:off x="9640956" y="3556000"/>
            <a:ext cx="25427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6" name="TextBox 2035354365"/>
          <p:cNvSpPr txBox="1"/>
          <p:nvPr/>
        </p:nvSpPr>
        <p:spPr>
          <a:xfrm>
            <a:off x="4084096" y="3683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27.05</a:t>
            </a:r>
          </a:p>
        </p:txBody>
      </p:sp>
      <p:sp>
        <p:nvSpPr>
          <p:cNvPr id="2035354367" name="TextBox 2035354366"/>
          <p:cNvSpPr txBox="1"/>
          <p:nvPr/>
        </p:nvSpPr>
        <p:spPr>
          <a:xfrm>
            <a:off x="11980517" y="3683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68" name="Straight Connector 2035354367"/>
          <p:cNvSpPr/>
          <p:nvPr/>
        </p:nvSpPr>
        <p:spPr>
          <a:xfrm>
            <a:off x="381000" y="3302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9" name="TextBox 2035354368"/>
          <p:cNvSpPr txBox="1"/>
          <p:nvPr/>
        </p:nvSpPr>
        <p:spPr>
          <a:xfrm>
            <a:off x="381000" y="3302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</a:t>
            </a:r>
            <a:br/>
            <a:r>
              <a:t>- Триггеры БФКО: ИСЖ, НСЖ, ПИФы – PREMIUM-5565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2667000" y="3302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644886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1" name="TextBox 2035354370"/>
          <p:cNvSpPr txBox="1"/>
          <p:nvPr/>
        </p:nvSpPr>
        <p:spPr>
          <a:xfrm>
            <a:off x="4467086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72" name="TextBox 2035354371"/>
          <p:cNvSpPr txBox="1"/>
          <p:nvPr/>
        </p:nvSpPr>
        <p:spPr>
          <a:xfrm>
            <a:off x="4467086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986669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3" name="TextBox 2035354372"/>
          <p:cNvSpPr txBox="1"/>
          <p:nvPr/>
        </p:nvSpPr>
        <p:spPr>
          <a:xfrm>
            <a:off x="5808869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74" name="TextBox 2035354373"/>
          <p:cNvSpPr txBox="1"/>
          <p:nvPr/>
        </p:nvSpPr>
        <p:spPr>
          <a:xfrm>
            <a:off x="5808869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определён набор продуктов для рек. стратегии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924800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5" name="TextBox 2035354374"/>
          <p:cNvSpPr txBox="1"/>
          <p:nvPr/>
        </p:nvSpPr>
        <p:spPr>
          <a:xfrm>
            <a:off x="7747000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15.08</a:t>
            </a:r>
          </a:p>
        </p:txBody>
      </p:sp>
      <p:sp>
        <p:nvSpPr>
          <p:cNvPr id="2035354376" name="TextBox 2035354375"/>
          <p:cNvSpPr txBox="1"/>
          <p:nvPr/>
        </p:nvSpPr>
        <p:spPr>
          <a:xfrm>
            <a:off x="7747000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определён список моделей для рек. стратегии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0906539" y="33782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10728739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378" name="TextBox 2035354377"/>
          <p:cNvSpPr txBox="1"/>
          <p:nvPr/>
        </p:nvSpPr>
        <p:spPr>
          <a:xfrm>
            <a:off x="10728739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завершена</a:t>
            </a:r>
          </a:p>
        </p:txBody>
      </p:sp>
      <p:sp>
        <p:nvSpPr>
          <p:cNvPr id="2035354379" name="Oval 2035354378"/>
          <p:cNvSpPr/>
          <p:nvPr/>
        </p:nvSpPr>
        <p:spPr>
          <a:xfrm>
            <a:off x="4644886" y="3987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0" name="Straight Connector 2035354379"/>
          <p:cNvSpPr/>
          <p:nvPr/>
        </p:nvSpPr>
        <p:spPr>
          <a:xfrm>
            <a:off x="4797286" y="4064000"/>
            <a:ext cx="484366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1" name="Straight Connector 2035354380"/>
          <p:cNvSpPr/>
          <p:nvPr/>
        </p:nvSpPr>
        <p:spPr>
          <a:xfrm>
            <a:off x="9640956" y="4064000"/>
            <a:ext cx="25427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2" name="TextBox 2035354381"/>
          <p:cNvSpPr txBox="1"/>
          <p:nvPr/>
        </p:nvSpPr>
        <p:spPr>
          <a:xfrm>
            <a:off x="4517886" y="4191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83" name="TextBox 2035354382"/>
          <p:cNvSpPr txBox="1"/>
          <p:nvPr/>
        </p:nvSpPr>
        <p:spPr>
          <a:xfrm>
            <a:off x="11980517" y="4191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84" name="Straight Connector 2035354383"/>
          <p:cNvSpPr/>
          <p:nvPr/>
        </p:nvSpPr>
        <p:spPr>
          <a:xfrm>
            <a:off x="381000" y="3810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5" name="TextBox 2035354384"/>
          <p:cNvSpPr txBox="1"/>
          <p:nvPr/>
        </p:nvSpPr>
        <p:spPr>
          <a:xfrm>
            <a:off x="381000" y="3810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 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386" name="TextBox 2035354385"/>
          <p:cNvSpPr txBox="1"/>
          <p:nvPr/>
        </p:nvSpPr>
        <p:spPr>
          <a:xfrm>
            <a:off x="2667000" y="3810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~325чд</a:t>
            </a:r>
          </a:p>
        </p:txBody>
      </p:sp>
      <p:sp>
        <p:nvSpPr>
          <p:cNvPr id="2035354387" name="Oval 2035354386"/>
          <p:cNvSpPr/>
          <p:nvPr/>
        </p:nvSpPr>
        <p:spPr>
          <a:xfrm>
            <a:off x="3859404" y="4559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8" name="Straight Connector 2035354387"/>
          <p:cNvSpPr/>
          <p:nvPr/>
        </p:nvSpPr>
        <p:spPr>
          <a:xfrm>
            <a:off x="4011804" y="4635500"/>
            <a:ext cx="562915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9" name="Straight Connector 2035354388"/>
          <p:cNvSpPr/>
          <p:nvPr/>
        </p:nvSpPr>
        <p:spPr>
          <a:xfrm>
            <a:off x="9640956" y="4635500"/>
            <a:ext cx="224458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0" name="TextBox 2035354389"/>
          <p:cNvSpPr txBox="1"/>
          <p:nvPr/>
        </p:nvSpPr>
        <p:spPr>
          <a:xfrm>
            <a:off x="11682343" y="476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391" name="Straight Connector 2035354390"/>
          <p:cNvSpPr/>
          <p:nvPr/>
        </p:nvSpPr>
        <p:spPr>
          <a:xfrm>
            <a:off x="381000" y="4318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2" name="TextBox 2035354391"/>
          <p:cNvSpPr txBox="1"/>
          <p:nvPr/>
        </p:nvSpPr>
        <p:spPr>
          <a:xfrm>
            <a:off x="381000" y="4318000"/>
            <a:ext cx="2286000" cy="635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</a:t>
            </a:r>
            <a:br/>
            <a:r>
              <a:t>- Переход на  мегу (PREMIUM-5503)</a:t>
            </a:r>
            <a:br/>
            <a:r>
              <a:t>- Стриминг данных по активностям и задачам (обновление)</a:t>
            </a:r>
            <a:br/>
            <a:r>
              <a:t>- Переход на целевую телефонию Naumen</a:t>
            </a:r>
            <a:br/>
            <a:r>
              <a:t>- Мультиинстанс и др. арх задачи(PREMIUM-5476)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93" name="TextBox 2035354392"/>
          <p:cNvSpPr txBox="1"/>
          <p:nvPr/>
        </p:nvSpPr>
        <p:spPr>
          <a:xfrm>
            <a:off x="2667000" y="4318000"/>
            <a:ext cx="381000" cy="635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76чд</a:t>
            </a:r>
            <a:br/>
            <a:r>
              <a:t>42чд</a:t>
            </a:r>
            <a:br/>
            <a:r>
              <a:t>15чд</a:t>
            </a:r>
            <a:br/>
            <a:r>
              <a:t>28чд</a:t>
            </a:r>
            <a:br/>
            <a:r>
              <a:t>146чд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4386942" y="44577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4" name="TextBox 2035354393"/>
          <p:cNvSpPr txBox="1"/>
          <p:nvPr/>
        </p:nvSpPr>
        <p:spPr>
          <a:xfrm>
            <a:off x="4209142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17.06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4457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5" name="TextBox 2035354394"/>
          <p:cNvSpPr txBox="1"/>
          <p:nvPr/>
        </p:nvSpPr>
        <p:spPr>
          <a:xfrm>
            <a:off x="5436152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445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6" name="TextBox 2035354395"/>
          <p:cNvSpPr txBox="1"/>
          <p:nvPr/>
        </p:nvSpPr>
        <p:spPr>
          <a:xfrm>
            <a:off x="5808869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97" name="TextBox 2035354396"/>
          <p:cNvSpPr txBox="1"/>
          <p:nvPr/>
        </p:nvSpPr>
        <p:spPr>
          <a:xfrm>
            <a:off x="5808869" y="467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--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210300" y="4457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955734" y="445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8" name="TextBox 2035354397"/>
          <p:cNvSpPr txBox="1"/>
          <p:nvPr/>
        </p:nvSpPr>
        <p:spPr>
          <a:xfrm>
            <a:off x="6777934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02.08</a:t>
            </a:r>
          </a:p>
        </p:txBody>
      </p:sp>
      <p:sp>
        <p:nvSpPr>
          <p:cNvPr id="2035354399" name="TextBox 2035354398"/>
          <p:cNvSpPr txBox="1"/>
          <p:nvPr/>
        </p:nvSpPr>
        <p:spPr>
          <a:xfrm>
            <a:off x="6777934" y="467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--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445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445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0" name="TextBox 2035354399"/>
          <p:cNvSpPr txBox="1"/>
          <p:nvPr/>
        </p:nvSpPr>
        <p:spPr>
          <a:xfrm>
            <a:off x="7821543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445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1" name="TextBox 2035354400"/>
          <p:cNvSpPr txBox="1"/>
          <p:nvPr/>
        </p:nvSpPr>
        <p:spPr>
          <a:xfrm>
            <a:off x="8343347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445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2" name="TextBox 2035354401"/>
          <p:cNvSpPr txBox="1"/>
          <p:nvPr/>
        </p:nvSpPr>
        <p:spPr>
          <a:xfrm>
            <a:off x="9610586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445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3" name="TextBox 2035354402"/>
          <p:cNvSpPr txBox="1"/>
          <p:nvPr/>
        </p:nvSpPr>
        <p:spPr>
          <a:xfrm>
            <a:off x="8939695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445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4" name="TextBox 2035354403"/>
          <p:cNvSpPr txBox="1"/>
          <p:nvPr/>
        </p:nvSpPr>
        <p:spPr>
          <a:xfrm>
            <a:off x="10728739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445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5" name="TextBox 2035354404"/>
          <p:cNvSpPr txBox="1"/>
          <p:nvPr/>
        </p:nvSpPr>
        <p:spPr>
          <a:xfrm>
            <a:off x="9834217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445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6" name="TextBox 2035354405"/>
          <p:cNvSpPr txBox="1"/>
          <p:nvPr/>
        </p:nvSpPr>
        <p:spPr>
          <a:xfrm>
            <a:off x="11383065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092147" y="448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7" name="TextBox 2035354406"/>
          <p:cNvSpPr txBox="1"/>
          <p:nvPr/>
        </p:nvSpPr>
        <p:spPr>
          <a:xfrm>
            <a:off x="4914347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08.07</a:t>
            </a:r>
          </a:p>
        </p:txBody>
      </p:sp>
      <p:sp>
        <p:nvSpPr>
          <p:cNvPr id="2035354408" name="TextBox 2035354407"/>
          <p:cNvSpPr txBox="1"/>
          <p:nvPr/>
        </p:nvSpPr>
        <p:spPr>
          <a:xfrm>
            <a:off x="4914347" y="467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9937473" y="44577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9" name="TextBox 2035354408"/>
          <p:cNvSpPr txBox="1"/>
          <p:nvPr/>
        </p:nvSpPr>
        <p:spPr>
          <a:xfrm>
            <a:off x="9759673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sp>
        <p:nvSpPr>
          <p:cNvPr id="2035354410" name="TextBox 2035354409"/>
          <p:cNvSpPr txBox="1"/>
          <p:nvPr/>
        </p:nvSpPr>
        <p:spPr>
          <a:xfrm>
            <a:off x="9759673" y="467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МР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608365" y="44577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11" name="TextBox 2035354410"/>
          <p:cNvSpPr txBox="1"/>
          <p:nvPr/>
        </p:nvSpPr>
        <p:spPr>
          <a:xfrm>
            <a:off x="10430565" y="438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20.09</a:t>
            </a:r>
          </a:p>
        </p:txBody>
      </p:sp>
      <p:sp>
        <p:nvSpPr>
          <p:cNvPr id="2035354412" name="TextBox 2035354411"/>
          <p:cNvSpPr txBox="1"/>
          <p:nvPr/>
        </p:nvSpPr>
        <p:spPr>
          <a:xfrm>
            <a:off x="10430565" y="467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МР</a:t>
            </a:r>
          </a:p>
        </p:txBody>
      </p:sp>
      <p:sp>
        <p:nvSpPr>
          <p:cNvPr id="2035354413" name="Oval 2035354412"/>
          <p:cNvSpPr/>
          <p:nvPr/>
        </p:nvSpPr>
        <p:spPr>
          <a:xfrm>
            <a:off x="3859404" y="5194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4" name="Straight Connector 2035354413"/>
          <p:cNvSpPr/>
          <p:nvPr/>
        </p:nvSpPr>
        <p:spPr>
          <a:xfrm>
            <a:off x="4011804" y="5270500"/>
            <a:ext cx="562915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5" name="Straight Connector 2035354414"/>
          <p:cNvSpPr/>
          <p:nvPr/>
        </p:nvSpPr>
        <p:spPr>
          <a:xfrm>
            <a:off x="9640956" y="5270500"/>
            <a:ext cx="19961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6" name="TextBox 2035354415"/>
          <p:cNvSpPr txBox="1"/>
          <p:nvPr/>
        </p:nvSpPr>
        <p:spPr>
          <a:xfrm>
            <a:off x="11433865" y="5397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sp>
        <p:nvSpPr>
          <p:cNvPr id="2035354417" name="Straight Connector 2035354416"/>
          <p:cNvSpPr/>
          <p:nvPr/>
        </p:nvSpPr>
        <p:spPr>
          <a:xfrm>
            <a:off x="381000" y="4953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8" name="TextBox 2035354417"/>
          <p:cNvSpPr txBox="1"/>
          <p:nvPr/>
        </p:nvSpPr>
        <p:spPr>
          <a:xfrm>
            <a:off x="381000" y="4953000"/>
            <a:ext cx="2286000" cy="635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</a:t>
            </a:r>
            <a:br/>
            <a:r>
              <a:t>Отображение автора задачи КЦ/СВО. (PREMIUM-5493)</a:t>
            </a:r>
            <a:br/>
            <a:r>
              <a:t>Встройка бизнес вики(PREMIUM-5496)</a:t>
            </a:r>
            <a:br/>
            <a:r>
              <a:t>E2E роботизированное открытие вклада (PREMIUM-5061)</a:t>
            </a:r>
            <a:br/>
            <a:r>
              <a:t>Сервис история изменений (PREMIUM-5497)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19" name="TextBox 2035354418"/>
          <p:cNvSpPr txBox="1"/>
          <p:nvPr/>
        </p:nvSpPr>
        <p:spPr>
          <a:xfrm>
            <a:off x="2667000" y="4953000"/>
            <a:ext cx="381000" cy="635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</a:t>
            </a:r>
            <a:br/>
            <a:r>
              <a:t>19чд</a:t>
            </a:r>
            <a:br/>
            <a:r>
              <a:t>20чд</a:t>
            </a:r>
            <a:br/>
            <a:r>
              <a:t>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412063" y="5118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0" name="TextBox 2035354419"/>
          <p:cNvSpPr txBox="1"/>
          <p:nvPr/>
        </p:nvSpPr>
        <p:spPr>
          <a:xfrm>
            <a:off x="4234263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421" name="TextBox 2035354420"/>
          <p:cNvSpPr txBox="1"/>
          <p:nvPr/>
        </p:nvSpPr>
        <p:spPr>
          <a:xfrm>
            <a:off x="4234263" y="5308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5092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22" name="TextBox 2035354421"/>
          <p:cNvSpPr txBox="1"/>
          <p:nvPr/>
        </p:nvSpPr>
        <p:spPr>
          <a:xfrm>
            <a:off x="5436152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5092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3" name="TextBox 2035354422"/>
          <p:cNvSpPr txBox="1"/>
          <p:nvPr/>
        </p:nvSpPr>
        <p:spPr>
          <a:xfrm>
            <a:off x="5808869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424" name="TextBox 2035354423"/>
          <p:cNvSpPr txBox="1"/>
          <p:nvPr/>
        </p:nvSpPr>
        <p:spPr>
          <a:xfrm>
            <a:off x="5808869" y="5308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--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210300" y="5092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955734" y="5092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5" name="TextBox 2035354424"/>
          <p:cNvSpPr txBox="1"/>
          <p:nvPr/>
        </p:nvSpPr>
        <p:spPr>
          <a:xfrm>
            <a:off x="6777934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02.08</a:t>
            </a:r>
          </a:p>
        </p:txBody>
      </p:sp>
      <p:sp>
        <p:nvSpPr>
          <p:cNvPr id="2035354426" name="TextBox 2035354425"/>
          <p:cNvSpPr txBox="1"/>
          <p:nvPr/>
        </p:nvSpPr>
        <p:spPr>
          <a:xfrm>
            <a:off x="6777934" y="5308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--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5092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5092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7" name="TextBox 2035354426"/>
          <p:cNvSpPr txBox="1"/>
          <p:nvPr/>
        </p:nvSpPr>
        <p:spPr>
          <a:xfrm>
            <a:off x="7821543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5092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8" name="TextBox 2035354427"/>
          <p:cNvSpPr txBox="1"/>
          <p:nvPr/>
        </p:nvSpPr>
        <p:spPr>
          <a:xfrm>
            <a:off x="8343347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5092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9" name="TextBox 2035354428"/>
          <p:cNvSpPr txBox="1"/>
          <p:nvPr/>
        </p:nvSpPr>
        <p:spPr>
          <a:xfrm>
            <a:off x="9610586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5092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0" name="TextBox 2035354429"/>
          <p:cNvSpPr txBox="1"/>
          <p:nvPr/>
        </p:nvSpPr>
        <p:spPr>
          <a:xfrm>
            <a:off x="8939695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5092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1" name="TextBox 2035354430"/>
          <p:cNvSpPr txBox="1"/>
          <p:nvPr/>
        </p:nvSpPr>
        <p:spPr>
          <a:xfrm>
            <a:off x="10728739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32" name="TextBox 2035354431"/>
          <p:cNvSpPr txBox="1"/>
          <p:nvPr/>
        </p:nvSpPr>
        <p:spPr>
          <a:xfrm>
            <a:off x="10728739" y="5308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5092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3" name="TextBox 2035354432"/>
          <p:cNvSpPr txBox="1"/>
          <p:nvPr/>
        </p:nvSpPr>
        <p:spPr>
          <a:xfrm>
            <a:off x="9834217" y="5016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5092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4" name="Oval 2035354433"/>
          <p:cNvSpPr/>
          <p:nvPr/>
        </p:nvSpPr>
        <p:spPr>
          <a:xfrm>
            <a:off x="5613952" y="5765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5" name="Straight Connector 2035354434"/>
          <p:cNvSpPr/>
          <p:nvPr/>
        </p:nvSpPr>
        <p:spPr>
          <a:xfrm>
            <a:off x="5766352" y="5842000"/>
            <a:ext cx="38746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6" name="Straight Connector 2035354435"/>
          <p:cNvSpPr/>
          <p:nvPr/>
        </p:nvSpPr>
        <p:spPr>
          <a:xfrm>
            <a:off x="9640956" y="5842000"/>
            <a:ext cx="224458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7" name="TextBox 2035354436"/>
          <p:cNvSpPr txBox="1"/>
          <p:nvPr/>
        </p:nvSpPr>
        <p:spPr>
          <a:xfrm>
            <a:off x="11682343" y="5969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38" name="Straight Connector 2035354437"/>
          <p:cNvSpPr/>
          <p:nvPr/>
        </p:nvSpPr>
        <p:spPr>
          <a:xfrm>
            <a:off x="381000" y="5588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9" name="TextBox 2035354438"/>
          <p:cNvSpPr txBox="1"/>
          <p:nvPr/>
        </p:nvSpPr>
        <p:spPr>
          <a:xfrm>
            <a:off x="381000" y="5588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</a:t>
            </a:r>
            <a:br/>
            <a:r>
              <a:t>- Сервис приоритезации задач (PREMIUM-5499)</a:t>
            </a:r>
            <a:br/>
            <a:r>
              <a:t>- Ролевая модель для виджетов (PREMIUM-5498)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40" name="TextBox 2035354439"/>
          <p:cNvSpPr txBox="1"/>
          <p:nvPr/>
        </p:nvSpPr>
        <p:spPr>
          <a:xfrm>
            <a:off x="2667000" y="5588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</a:t>
            </a:r>
            <a:br/>
            <a:r>
              <a:t>151чд</a:t>
            </a:r>
            <a:br/>
            <a:r>
              <a:t>30чд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566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1" name="TextBox 2035354440"/>
          <p:cNvSpPr txBox="1"/>
          <p:nvPr/>
        </p:nvSpPr>
        <p:spPr>
          <a:xfrm>
            <a:off x="7821543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566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2" name="TextBox 2035354441"/>
          <p:cNvSpPr txBox="1"/>
          <p:nvPr/>
        </p:nvSpPr>
        <p:spPr>
          <a:xfrm>
            <a:off x="8939695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443" name="TextBox 2035354442"/>
          <p:cNvSpPr txBox="1"/>
          <p:nvPr/>
        </p:nvSpPr>
        <p:spPr>
          <a:xfrm>
            <a:off x="8939695" y="588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Виджет "топ 10 сделок"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937473" y="566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4" name="TextBox 2035354443"/>
          <p:cNvSpPr txBox="1"/>
          <p:nvPr/>
        </p:nvSpPr>
        <p:spPr>
          <a:xfrm>
            <a:off x="9759673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566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5" name="TextBox 2035354444"/>
          <p:cNvSpPr txBox="1"/>
          <p:nvPr/>
        </p:nvSpPr>
        <p:spPr>
          <a:xfrm>
            <a:off x="8343347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566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6" name="TextBox 2035354445"/>
          <p:cNvSpPr txBox="1"/>
          <p:nvPr/>
        </p:nvSpPr>
        <p:spPr>
          <a:xfrm>
            <a:off x="9610586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566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7" name="TextBox 2035354446"/>
          <p:cNvSpPr txBox="1"/>
          <p:nvPr/>
        </p:nvSpPr>
        <p:spPr>
          <a:xfrm>
            <a:off x="9834217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566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8" name="TextBox 2035354447"/>
          <p:cNvSpPr txBox="1"/>
          <p:nvPr/>
        </p:nvSpPr>
        <p:spPr>
          <a:xfrm>
            <a:off x="10728739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566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9" name="TextBox 2035354448"/>
          <p:cNvSpPr txBox="1"/>
          <p:nvPr/>
        </p:nvSpPr>
        <p:spPr>
          <a:xfrm>
            <a:off x="11383065" y="558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809343" y="566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0" name="Oval 2035354449"/>
          <p:cNvSpPr/>
          <p:nvPr/>
        </p:nvSpPr>
        <p:spPr>
          <a:xfrm>
            <a:off x="3859404" y="6591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51" name="Straight Connector 2035354450"/>
          <p:cNvSpPr/>
          <p:nvPr/>
        </p:nvSpPr>
        <p:spPr>
          <a:xfrm>
            <a:off x="4011804" y="6667500"/>
            <a:ext cx="562915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52" name="Straight Connector 2035354451"/>
          <p:cNvSpPr/>
          <p:nvPr/>
        </p:nvSpPr>
        <p:spPr>
          <a:xfrm>
            <a:off x="9640956" y="6667500"/>
            <a:ext cx="224458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53" name="TextBox 2035354452"/>
          <p:cNvSpPr txBox="1"/>
          <p:nvPr/>
        </p:nvSpPr>
        <p:spPr>
          <a:xfrm>
            <a:off x="11682343" y="6794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54" name="Straight Connector 2035354453"/>
          <p:cNvSpPr/>
          <p:nvPr/>
        </p:nvSpPr>
        <p:spPr>
          <a:xfrm>
            <a:off x="381000" y="609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55" name="TextBox 2035354454"/>
          <p:cNvSpPr txBox="1"/>
          <p:nvPr/>
        </p:nvSpPr>
        <p:spPr>
          <a:xfrm>
            <a:off x="381000" y="6096000"/>
            <a:ext cx="2286000" cy="1143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Новые процессы, источники, триггеры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Автозакрытие задач - тираж (PREMIUM-4760)</a:t>
            </a:r>
            <a:br/>
            <a:r>
              <a:t>- Дорботки пайпа (PREMIUM-5500)</a:t>
            </a:r>
            <a:br/>
            <a:r>
              <a:t>- Встройка реестра задач в карточку СК (PREMIUM-5501)</a:t>
            </a:r>
            <a:br/>
            <a:r>
              <a:t>- Новые источники: Лиды ПИУ, События(ПФМ, блокировки, смерть), триггеры БФКО, задачи СОФК (PREMIUM-5068)</a:t>
            </a:r>
            <a:br/>
            <a:r>
              <a:t>- Задачи из ВТБО (PREMIUM-5476)</a:t>
            </a:r>
            <a:br/>
            <a:r>
              <a:t>- Сервис опросов - CSI (PREMIUM-5495)</a:t>
            </a:r>
            <a:br/>
            <a:r>
              <a:t>- Маркетинговые кампании (Аналитика) (PREMIUM-5062)</a:t>
            </a:r>
            <a:br/>
            <a:r>
              <a:t>- Отправка отчетов на сотрудников в почте (PREMIUM-5503)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56" name="TextBox 2035354455"/>
          <p:cNvSpPr txBox="1"/>
          <p:nvPr/>
        </p:nvSpPr>
        <p:spPr>
          <a:xfrm>
            <a:off x="2667000" y="6096000"/>
            <a:ext cx="381000" cy="1143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66чд</a:t>
            </a:r>
            <a:br/>
            <a:r>
              <a:t>4чд</a:t>
            </a:r>
            <a:br/>
            <a:r>
              <a:t>44чд</a:t>
            </a:r>
            <a:br/>
            <a:r>
              <a:t>14чд</a:t>
            </a:r>
            <a:br/>
            <a:r>
              <a:t>18чд</a:t>
            </a:r>
            <a:br/>
            <a:r>
              <a:t>48чд</a:t>
            </a:r>
            <a:br/>
            <a:r>
              <a:t>38чд</a:t>
            </a:r>
            <a:br/>
            <a:r>
              <a:t>45чд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412063" y="6515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7" name="TextBox 2035354456"/>
          <p:cNvSpPr txBox="1"/>
          <p:nvPr/>
        </p:nvSpPr>
        <p:spPr>
          <a:xfrm>
            <a:off x="4234263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458" name="TextBox 2035354457"/>
          <p:cNvSpPr txBox="1"/>
          <p:nvPr/>
        </p:nvSpPr>
        <p:spPr>
          <a:xfrm>
            <a:off x="4234263" y="6705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6489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59" name="TextBox 2035354458"/>
          <p:cNvSpPr txBox="1"/>
          <p:nvPr/>
        </p:nvSpPr>
        <p:spPr>
          <a:xfrm>
            <a:off x="5436152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6489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0" name="TextBox 2035354459"/>
          <p:cNvSpPr txBox="1"/>
          <p:nvPr/>
        </p:nvSpPr>
        <p:spPr>
          <a:xfrm>
            <a:off x="5808869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461" name="TextBox 2035354460"/>
          <p:cNvSpPr txBox="1"/>
          <p:nvPr/>
        </p:nvSpPr>
        <p:spPr>
          <a:xfrm>
            <a:off x="5808869" y="6705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--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210300" y="6489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955734" y="6489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2" name="TextBox 2035354461"/>
          <p:cNvSpPr txBox="1"/>
          <p:nvPr/>
        </p:nvSpPr>
        <p:spPr>
          <a:xfrm>
            <a:off x="6777934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02.08</a:t>
            </a:r>
          </a:p>
        </p:txBody>
      </p:sp>
      <p:sp>
        <p:nvSpPr>
          <p:cNvPr id="2035354463" name="TextBox 2035354462"/>
          <p:cNvSpPr txBox="1"/>
          <p:nvPr/>
        </p:nvSpPr>
        <p:spPr>
          <a:xfrm>
            <a:off x="6777934" y="6705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--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6489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6489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4" name="TextBox 2035354463"/>
          <p:cNvSpPr txBox="1"/>
          <p:nvPr/>
        </p:nvSpPr>
        <p:spPr>
          <a:xfrm>
            <a:off x="7821543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6489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5" name="TextBox 2035354464"/>
          <p:cNvSpPr txBox="1"/>
          <p:nvPr/>
        </p:nvSpPr>
        <p:spPr>
          <a:xfrm>
            <a:off x="8343347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6489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6" name="TextBox 2035354465"/>
          <p:cNvSpPr txBox="1"/>
          <p:nvPr/>
        </p:nvSpPr>
        <p:spPr>
          <a:xfrm>
            <a:off x="9610586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6489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7" name="TextBox 2035354466"/>
          <p:cNvSpPr txBox="1"/>
          <p:nvPr/>
        </p:nvSpPr>
        <p:spPr>
          <a:xfrm>
            <a:off x="8939695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6489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8" name="TextBox 2035354467"/>
          <p:cNvSpPr txBox="1"/>
          <p:nvPr/>
        </p:nvSpPr>
        <p:spPr>
          <a:xfrm>
            <a:off x="10728739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69" name="TextBox 2035354468"/>
          <p:cNvSpPr txBox="1"/>
          <p:nvPr/>
        </p:nvSpPr>
        <p:spPr>
          <a:xfrm>
            <a:off x="10728739" y="6705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6489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0" name="TextBox 2035354469"/>
          <p:cNvSpPr txBox="1"/>
          <p:nvPr/>
        </p:nvSpPr>
        <p:spPr>
          <a:xfrm>
            <a:off x="9834217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461473" y="6489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1" name="TextBox 2035354470"/>
          <p:cNvSpPr txBox="1"/>
          <p:nvPr/>
        </p:nvSpPr>
        <p:spPr>
          <a:xfrm>
            <a:off x="11283673" y="6413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13.10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809343" y="6489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2" name="TextBox 2035354471"/>
          <p:cNvSpPr txBox="1"/>
          <p:nvPr/>
        </p:nvSpPr>
        <p:spPr>
          <a:xfrm>
            <a:off x="11631543" y="6705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сервис приоритизации задач встройка в интерфейс</a:t>
            </a:r>
          </a:p>
        </p:txBody>
      </p:sp>
      <p:sp>
        <p:nvSpPr>
          <p:cNvPr id="2035354473" name="Rounded Rectangle 2035354472"/>
          <p:cNvSpPr/>
          <p:nvPr/>
        </p:nvSpPr>
        <p:spPr>
          <a:xfrm>
            <a:off x="8506239" y="67945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  <a:r>
              <a:t>Увольнение одним днем БА К. Жигаловой с 1/100, задержка в 3 недели на восстановление доступа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