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4597644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9017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10566644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1193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0700" y="762000"/>
            <a:ext cx="1549644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0" y="952500"/>
            <a:ext cx="51654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апрель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8871" y="952500"/>
            <a:ext cx="51654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май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6772" y="952500"/>
            <a:ext cx="51654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июнь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0344" y="762000"/>
            <a:ext cx="4419355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97644" y="952500"/>
            <a:ext cx="147311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6774" y="952500"/>
            <a:ext cx="147311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5905" y="952500"/>
            <a:ext cx="147311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29700" y="762000"/>
            <a:ext cx="1549644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17000" y="952500"/>
            <a:ext cx="51654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39162" y="952500"/>
            <a:ext cx="51654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44481" y="952500"/>
            <a:ext cx="51654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79344" y="762000"/>
            <a:ext cx="1371355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6644" y="952500"/>
            <a:ext cx="45711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28731" y="952500"/>
            <a:ext cx="45711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75912" y="952500"/>
            <a:ext cx="457118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31" name="Straight Connector 30"/>
          <p:cNvSpPr/>
          <p:nvPr/>
        </p:nvSpPr>
        <p:spPr>
          <a:xfrm>
            <a:off x="7816088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Isosceles Triangle 31"/>
          <p:cNvSpPr/>
          <p:nvPr/>
        </p:nvSpPr>
        <p:spPr>
          <a:xfrm>
            <a:off x="7781798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562088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06.09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016000" y="66040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617517" y="1257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769917" y="1333500"/>
            <a:ext cx="304617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7816088" y="1333500"/>
            <a:ext cx="195889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4490517" y="1460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03.07</a:t>
            </a: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9571778" y="1460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15.11</a:t>
            </a:r>
          </a:p>
        </p:txBody>
      </p:sp>
      <p:sp>
        <p:nvSpPr>
          <p:cNvPr id="2035354286" name="Straight Connector 2035354285"/>
          <p:cNvSpPr/>
          <p:nvPr/>
        </p:nvSpPr>
        <p:spPr>
          <a:xfrm>
            <a:off x="381000" y="1143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7" name="TextBox 2035354286"/>
          <p:cNvSpPr txBox="1"/>
          <p:nvPr/>
        </p:nvSpPr>
        <p:spPr>
          <a:xfrm>
            <a:off x="381000" y="1143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ФинЭдвайзинг. Персональное финансовое _x000B_планирование. HandyPrime.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PREMIUM-4796, PREMIUM-5626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  <a:r>
              <a:t>Эффект: +143 млн. руб.</a:t>
            </a:r>
          </a:p>
        </p:txBody>
      </p:sp>
      <p:sp>
        <p:nvSpPr>
          <p:cNvPr id="2035354288" name="TextBox 2035354287"/>
          <p:cNvSpPr txBox="1"/>
          <p:nvPr/>
        </p:nvSpPr>
        <p:spPr>
          <a:xfrm>
            <a:off x="2667000" y="1143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40чд+120чд</a:t>
            </a:r>
          </a:p>
        </p:txBody>
      </p:sp>
      <p:sp>
        <p:nvSpPr>
          <p:cNvPr id="2035354289" name="Oval 2035354288"/>
          <p:cNvSpPr/>
          <p:nvPr/>
        </p:nvSpPr>
        <p:spPr>
          <a:xfrm>
            <a:off x="4419269" y="1638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0" name="Straight Connector 2035354289"/>
          <p:cNvSpPr/>
          <p:nvPr/>
        </p:nvSpPr>
        <p:spPr>
          <a:xfrm>
            <a:off x="4571669" y="1714500"/>
            <a:ext cx="3244418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1" name="Straight Connector 2035354290"/>
          <p:cNvSpPr/>
          <p:nvPr/>
        </p:nvSpPr>
        <p:spPr>
          <a:xfrm>
            <a:off x="7816088" y="1714500"/>
            <a:ext cx="100876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2" name="TextBox 2035354291"/>
          <p:cNvSpPr txBox="1"/>
          <p:nvPr/>
        </p:nvSpPr>
        <p:spPr>
          <a:xfrm>
            <a:off x="4292269" y="184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25.06</a:t>
            </a:r>
          </a:p>
        </p:txBody>
      </p:sp>
      <p:sp>
        <p:nvSpPr>
          <p:cNvPr id="2035354293" name="TextBox 2035354292"/>
          <p:cNvSpPr txBox="1"/>
          <p:nvPr/>
        </p:nvSpPr>
        <p:spPr>
          <a:xfrm>
            <a:off x="8621654" y="184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294" name="Straight Connector 2035354293"/>
          <p:cNvSpPr/>
          <p:nvPr/>
        </p:nvSpPr>
        <p:spPr>
          <a:xfrm>
            <a:off x="381000" y="152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5" name="TextBox 2035354294"/>
          <p:cNvSpPr txBox="1"/>
          <p:nvPr/>
        </p:nvSpPr>
        <p:spPr>
          <a:xfrm>
            <a:off x="381000" y="1524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Отображение прогресса по лидам СМБ на стороне РБ в ФРКК. КЧР/КТ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PREMIUM-5309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  <a:r>
              <a:t>Эффект: +150 млн. руб.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2667000" y="1524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инт:3(5)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170чд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241991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7" name="TextBox 2035354296"/>
          <p:cNvSpPr txBox="1"/>
          <p:nvPr/>
        </p:nvSpPr>
        <p:spPr>
          <a:xfrm>
            <a:off x="5064191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298" name="TextBox 2035354297"/>
          <p:cNvSpPr txBox="1"/>
          <p:nvPr/>
        </p:nvSpPr>
        <p:spPr>
          <a:xfrm>
            <a:off x="5064191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 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26283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9" name="TextBox 2035354298"/>
          <p:cNvSpPr txBox="1"/>
          <p:nvPr/>
        </p:nvSpPr>
        <p:spPr>
          <a:xfrm>
            <a:off x="5448483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5448483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731122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1" name="TextBox 2035354300"/>
          <p:cNvSpPr txBox="1"/>
          <p:nvPr/>
        </p:nvSpPr>
        <p:spPr>
          <a:xfrm>
            <a:off x="6553322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6553322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451669" y="156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3" name="TextBox 2035354302"/>
          <p:cNvSpPr txBox="1"/>
          <p:nvPr/>
        </p:nvSpPr>
        <p:spPr>
          <a:xfrm>
            <a:off x="7273869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7273869" y="175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бек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7932034" y="1536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7754234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316325" y="153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6" name="TextBox 2035354305"/>
          <p:cNvSpPr txBox="1"/>
          <p:nvPr/>
        </p:nvSpPr>
        <p:spPr>
          <a:xfrm>
            <a:off x="8138525" y="146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748654" y="153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7" name="Rounded Rectangle 2035354306"/>
          <p:cNvSpPr/>
          <p:nvPr/>
        </p:nvSpPr>
        <p:spPr>
          <a:xfrm>
            <a:off x="0" y="1524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1.4.1.</a:t>
            </a:r>
          </a:p>
        </p:txBody>
      </p:sp>
      <p:sp>
        <p:nvSpPr>
          <p:cNvPr id="2035354308" name="Oval 2035354307"/>
          <p:cNvSpPr/>
          <p:nvPr/>
        </p:nvSpPr>
        <p:spPr>
          <a:xfrm>
            <a:off x="4248979" y="2019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9" name="Straight Connector 2035354308"/>
          <p:cNvSpPr/>
          <p:nvPr/>
        </p:nvSpPr>
        <p:spPr>
          <a:xfrm>
            <a:off x="4401379" y="2095500"/>
            <a:ext cx="298238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0" name="TextBox 2035354309"/>
          <p:cNvSpPr txBox="1"/>
          <p:nvPr/>
        </p:nvSpPr>
        <p:spPr>
          <a:xfrm>
            <a:off x="4121979" y="2222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15.06</a:t>
            </a:r>
          </a:p>
        </p:txBody>
      </p:sp>
      <p:sp>
        <p:nvSpPr>
          <p:cNvPr id="2035354311" name="TextBox 2035354310"/>
          <p:cNvSpPr txBox="1"/>
          <p:nvPr/>
        </p:nvSpPr>
        <p:spPr>
          <a:xfrm>
            <a:off x="7180559" y="2222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28.08</a:t>
            </a:r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381000" y="190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TextBox 2035354312"/>
          <p:cNvSpPr txBox="1"/>
          <p:nvPr/>
        </p:nvSpPr>
        <p:spPr>
          <a:xfrm>
            <a:off x="381000" y="1905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Скидка в ВТБ Онлайн (Критерии бесплатности и профиль)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PREMIUM-5622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14" name="TextBox 2035354313"/>
          <p:cNvSpPr txBox="1"/>
          <p:nvPr/>
        </p:nvSpPr>
        <p:spPr>
          <a:xfrm>
            <a:off x="2667000" y="1905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инт:2(2)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сложн:S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120чд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248979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5" name="TextBox 2035354314"/>
          <p:cNvSpPr txBox="1"/>
          <p:nvPr/>
        </p:nvSpPr>
        <p:spPr>
          <a:xfrm>
            <a:off x="4071179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15.06</a:t>
            </a: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4071179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фронт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049845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7" name="TextBox 2035354316"/>
          <p:cNvSpPr txBox="1"/>
          <p:nvPr/>
        </p:nvSpPr>
        <p:spPr>
          <a:xfrm>
            <a:off x="4872045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12.07</a:t>
            </a:r>
          </a:p>
        </p:txBody>
      </p:sp>
      <p:sp>
        <p:nvSpPr>
          <p:cNvPr id="2035354318" name="TextBox 2035354317"/>
          <p:cNvSpPr txBox="1"/>
          <p:nvPr/>
        </p:nvSpPr>
        <p:spPr>
          <a:xfrm>
            <a:off x="4872045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 бэк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26283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9" name="TextBox 2035354318"/>
          <p:cNvSpPr txBox="1"/>
          <p:nvPr/>
        </p:nvSpPr>
        <p:spPr>
          <a:xfrm>
            <a:off x="5448483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5448483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962538" y="1917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5784738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346830" y="1917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2" name="TextBox 2035354321"/>
          <p:cNvSpPr txBox="1"/>
          <p:nvPr/>
        </p:nvSpPr>
        <p:spPr>
          <a:xfrm>
            <a:off x="6169030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08.08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490939" y="1943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3" name="TextBox 2035354322"/>
          <p:cNvSpPr txBox="1"/>
          <p:nvPr/>
        </p:nvSpPr>
        <p:spPr>
          <a:xfrm>
            <a:off x="6313139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11.08</a:t>
            </a: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6313139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регресс ВТБО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971304" y="191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5" name="TextBox 2035354324"/>
          <p:cNvSpPr txBox="1"/>
          <p:nvPr/>
        </p:nvSpPr>
        <p:spPr>
          <a:xfrm>
            <a:off x="6793504" y="1841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307559" y="1917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6" name="TextBox 2035354325"/>
          <p:cNvSpPr txBox="1"/>
          <p:nvPr/>
        </p:nvSpPr>
        <p:spPr>
          <a:xfrm>
            <a:off x="7129759" y="2133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релиз микрофронта ВТБО</a:t>
            </a:r>
          </a:p>
        </p:txBody>
      </p:sp>
      <p:cxnSp>
        <p:nvCxnSpPr>
          <p:cNvPr id="2035354327" name="Connector 2035354326"/>
          <p:cNvCxnSpPr/>
          <p:nvPr/>
        </p:nvCxnSpPr>
        <p:spPr>
          <a:xfrm>
            <a:off x="6971304" y="2057400"/>
            <a:ext cx="336255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28" name="Rounded Rectangle 2035354327"/>
          <p:cNvSpPr/>
          <p:nvPr/>
        </p:nvSpPr>
        <p:spPr>
          <a:xfrm>
            <a:off x="0" y="1905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2.1.5.</a:t>
            </a:r>
          </a:p>
        </p:txBody>
      </p:sp>
      <p:sp>
        <p:nvSpPr>
          <p:cNvPr id="2035354329" name="Oval 2035354328"/>
          <p:cNvSpPr/>
          <p:nvPr/>
        </p:nvSpPr>
        <p:spPr>
          <a:xfrm>
            <a:off x="4419269" y="2463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0" name="Straight Connector 2035354329"/>
          <p:cNvSpPr/>
          <p:nvPr/>
        </p:nvSpPr>
        <p:spPr>
          <a:xfrm>
            <a:off x="4571669" y="2540000"/>
            <a:ext cx="3244418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1" name="Straight Connector 2035354330"/>
          <p:cNvSpPr/>
          <p:nvPr/>
        </p:nvSpPr>
        <p:spPr>
          <a:xfrm>
            <a:off x="7816088" y="2540000"/>
            <a:ext cx="100876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2" name="TextBox 2035354331"/>
          <p:cNvSpPr txBox="1"/>
          <p:nvPr/>
        </p:nvSpPr>
        <p:spPr>
          <a:xfrm>
            <a:off x="4292269" y="266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25.06</a:t>
            </a:r>
          </a:p>
        </p:txBody>
      </p:sp>
      <p:sp>
        <p:nvSpPr>
          <p:cNvPr id="2035354333" name="TextBox 2035354332"/>
          <p:cNvSpPr txBox="1"/>
          <p:nvPr/>
        </p:nvSpPr>
        <p:spPr>
          <a:xfrm>
            <a:off x="8621654" y="266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27.09</a:t>
            </a:r>
          </a:p>
        </p:txBody>
      </p:sp>
      <p:sp>
        <p:nvSpPr>
          <p:cNvPr id="2035354334" name="Straight Connector 2035354333"/>
          <p:cNvSpPr/>
          <p:nvPr/>
        </p:nvSpPr>
        <p:spPr>
          <a:xfrm>
            <a:off x="381000" y="228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5" name="TextBox 2035354334"/>
          <p:cNvSpPr txBox="1"/>
          <p:nvPr/>
        </p:nvSpPr>
        <p:spPr>
          <a:xfrm>
            <a:off x="381000" y="2286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Автоматизация кросс-сегментной навигации новых (NTB-клиентов) из ФРКК СМБ в ВТБ Про РБ. КЧР/КТ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PREMIUM-4867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2667000" y="2286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~205чд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434137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5256337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5256337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макетов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001808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4824008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11.07</a:t>
            </a:r>
          </a:p>
        </p:txBody>
      </p:sp>
      <p:cxnSp>
        <p:nvCxnSpPr>
          <p:cNvPr id="2035354340" name="Connector 2035354339"/>
          <p:cNvCxnSpPr/>
          <p:nvPr/>
        </p:nvCxnSpPr>
        <p:spPr>
          <a:xfrm>
            <a:off x="5001808" y="2501900"/>
            <a:ext cx="432329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5241991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1" name="TextBox 2035354340"/>
          <p:cNvSpPr txBox="1"/>
          <p:nvPr/>
        </p:nvSpPr>
        <p:spPr>
          <a:xfrm>
            <a:off x="5064191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16.07</a:t>
            </a:r>
          </a:p>
        </p:txBody>
      </p:sp>
      <p:sp>
        <p:nvSpPr>
          <p:cNvPr id="2035354342" name="TextBox 2035354341"/>
          <p:cNvSpPr txBox="1"/>
          <p:nvPr/>
        </p:nvSpPr>
        <p:spPr>
          <a:xfrm>
            <a:off x="5064191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согласование бизнес процесса с ФРКК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626283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3" name="TextBox 2035354342"/>
          <p:cNvSpPr txBox="1"/>
          <p:nvPr/>
        </p:nvSpPr>
        <p:spPr>
          <a:xfrm>
            <a:off x="5448483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24.07</a:t>
            </a:r>
          </a:p>
        </p:txBody>
      </p:sp>
      <p:sp>
        <p:nvSpPr>
          <p:cNvPr id="2035354344" name="TextBox 2035354343"/>
          <p:cNvSpPr txBox="1"/>
          <p:nvPr/>
        </p:nvSpPr>
        <p:spPr>
          <a:xfrm>
            <a:off x="5448483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анализ интеграций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587012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5" name="TextBox 2035354344"/>
          <p:cNvSpPr txBox="1"/>
          <p:nvPr/>
        </p:nvSpPr>
        <p:spPr>
          <a:xfrm>
            <a:off x="6409212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13.08</a:t>
            </a:r>
          </a:p>
        </p:txBody>
      </p:sp>
      <p:sp>
        <p:nvSpPr>
          <p:cNvPr id="2035354346" name="TextBox 2035354345"/>
          <p:cNvSpPr txBox="1"/>
          <p:nvPr/>
        </p:nvSpPr>
        <p:spPr>
          <a:xfrm>
            <a:off x="6409212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готовность БТ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923268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7" name="TextBox 2035354346"/>
          <p:cNvSpPr txBox="1"/>
          <p:nvPr/>
        </p:nvSpPr>
        <p:spPr>
          <a:xfrm>
            <a:off x="6745468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20.08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7259523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8" name="TextBox 2035354347"/>
          <p:cNvSpPr txBox="1"/>
          <p:nvPr/>
        </p:nvSpPr>
        <p:spPr>
          <a:xfrm>
            <a:off x="7081723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27.08</a:t>
            </a:r>
          </a:p>
        </p:txBody>
      </p:sp>
      <p:cxnSp>
        <p:nvCxnSpPr>
          <p:cNvPr id="2035354349" name="Connector 2035354348"/>
          <p:cNvCxnSpPr/>
          <p:nvPr/>
        </p:nvCxnSpPr>
        <p:spPr>
          <a:xfrm flipH="1">
            <a:off x="6923268" y="2501900"/>
            <a:ext cx="336255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7451669" y="238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0" name="TextBox 2035354349"/>
          <p:cNvSpPr txBox="1"/>
          <p:nvPr/>
        </p:nvSpPr>
        <p:spPr>
          <a:xfrm>
            <a:off x="7273869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351" name="TextBox 2035354350"/>
          <p:cNvSpPr txBox="1"/>
          <p:nvPr/>
        </p:nvSpPr>
        <p:spPr>
          <a:xfrm>
            <a:off x="7273869" y="257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разработка бек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7932034" y="2362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52" name="TextBox 2035354351"/>
          <p:cNvSpPr txBox="1"/>
          <p:nvPr/>
        </p:nvSpPr>
        <p:spPr>
          <a:xfrm>
            <a:off x="7754234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10.09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316325" y="236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53" name="TextBox 2035354352"/>
          <p:cNvSpPr txBox="1"/>
          <p:nvPr/>
        </p:nvSpPr>
        <p:spPr>
          <a:xfrm>
            <a:off x="8138525" y="228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748654" y="236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54" name="Rounded Rectangle 2035354353"/>
          <p:cNvSpPr/>
          <p:nvPr/>
        </p:nvSpPr>
        <p:spPr>
          <a:xfrm>
            <a:off x="0" y="2286000"/>
            <a:ext cx="381000" cy="127000"/>
          </a:xfrm>
          <a:prstGeom prst="round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00000"/>
                </a:solidFill>
                <a:latin typeface="Arial"/>
              </a:defRPr>
            </a:pPr>
            <a:r>
              <a:t>1.4.1.</a:t>
            </a:r>
          </a:p>
        </p:txBody>
      </p:sp>
      <p:sp>
        <p:nvSpPr>
          <p:cNvPr id="2035354355" name="Oval 2035354354"/>
          <p:cNvSpPr/>
          <p:nvPr/>
        </p:nvSpPr>
        <p:spPr>
          <a:xfrm>
            <a:off x="4569480" y="2971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6" name="Straight Connector 2035354355"/>
          <p:cNvSpPr/>
          <p:nvPr/>
        </p:nvSpPr>
        <p:spPr>
          <a:xfrm>
            <a:off x="4721880" y="3048000"/>
            <a:ext cx="309420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7816088" y="3048000"/>
            <a:ext cx="410700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TextBox 2035354357"/>
          <p:cNvSpPr txBox="1"/>
          <p:nvPr/>
        </p:nvSpPr>
        <p:spPr>
          <a:xfrm>
            <a:off x="4442480" y="3175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59" name="TextBox 2035354358"/>
          <p:cNvSpPr txBox="1"/>
          <p:nvPr/>
        </p:nvSpPr>
        <p:spPr>
          <a:xfrm>
            <a:off x="11719893" y="3175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60" name="Straight Connector 2035354359"/>
          <p:cNvSpPr/>
          <p:nvPr/>
        </p:nvSpPr>
        <p:spPr>
          <a:xfrm>
            <a:off x="381000" y="279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1" name="TextBox 2035354360"/>
          <p:cNvSpPr txBox="1"/>
          <p:nvPr/>
        </p:nvSpPr>
        <p:spPr>
          <a:xfrm>
            <a:off x="381000" y="2794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Расширение рейтингов ресторанов и отелей: кол-во заведений и запуск на Привилегию, редизайн отелей, разводящая страница, автоматизация рейтинга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PREMIUM-5566, 5108 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  <a:r>
              <a:t>Эффект: + 72 млн руб. за 12 мес</a:t>
            </a:r>
          </a:p>
        </p:txBody>
      </p:sp>
      <p:sp>
        <p:nvSpPr>
          <p:cNvPr id="2035354362" name="TextBox 2035354361"/>
          <p:cNvSpPr txBox="1"/>
          <p:nvPr/>
        </p:nvSpPr>
        <p:spPr>
          <a:xfrm>
            <a:off x="2667000" y="2794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~120чд</a:t>
            </a:r>
          </a:p>
        </p:txBody>
      </p:sp>
      <p:sp>
        <p:nvSpPr>
          <p:cNvPr id="2035354363" name="Oval 2035354362"/>
          <p:cNvSpPr/>
          <p:nvPr/>
        </p:nvSpPr>
        <p:spPr>
          <a:xfrm>
            <a:off x="3925427" y="3479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4" name="Straight Connector 2035354363"/>
          <p:cNvSpPr/>
          <p:nvPr/>
        </p:nvSpPr>
        <p:spPr>
          <a:xfrm>
            <a:off x="4077827" y="3556000"/>
            <a:ext cx="373826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5" name="Straight Connector 2035354364"/>
          <p:cNvSpPr/>
          <p:nvPr/>
        </p:nvSpPr>
        <p:spPr>
          <a:xfrm>
            <a:off x="7816088" y="3556000"/>
            <a:ext cx="410700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6" name="TextBox 2035354365"/>
          <p:cNvSpPr txBox="1"/>
          <p:nvPr/>
        </p:nvSpPr>
        <p:spPr>
          <a:xfrm>
            <a:off x="3798427" y="3683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27.05</a:t>
            </a:r>
          </a:p>
        </p:txBody>
      </p:sp>
      <p:sp>
        <p:nvSpPr>
          <p:cNvPr id="2035354367" name="TextBox 2035354366"/>
          <p:cNvSpPr txBox="1"/>
          <p:nvPr/>
        </p:nvSpPr>
        <p:spPr>
          <a:xfrm>
            <a:off x="11719893" y="3683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68" name="Straight Connector 2035354367"/>
          <p:cNvSpPr/>
          <p:nvPr/>
        </p:nvSpPr>
        <p:spPr>
          <a:xfrm>
            <a:off x="381000" y="3302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69" name="TextBox 2035354368"/>
          <p:cNvSpPr txBox="1"/>
          <p:nvPr/>
        </p:nvSpPr>
        <p:spPr>
          <a:xfrm>
            <a:off x="381000" y="3302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ПФП + Событийный маркетинг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- Аналитика MVP рекомендательной стратегии для ПФП (Handy Prime) PREMIUM-5475</a:t>
            </a:r>
            <a:br/>
            <a:r>
              <a:t>- Триггеры БФКО: ИСЖ, НСЖ, ПИФы – PREMIUM-5565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  <a:r>
              <a:t>Эффект: +303 млн руб. за 12 месяцев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2667000" y="3302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~135чд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569480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1" name="TextBox 2035354370"/>
          <p:cNvSpPr txBox="1"/>
          <p:nvPr/>
        </p:nvSpPr>
        <p:spPr>
          <a:xfrm>
            <a:off x="4391680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72" name="TextBox 2035354371"/>
          <p:cNvSpPr txBox="1"/>
          <p:nvPr/>
        </p:nvSpPr>
        <p:spPr>
          <a:xfrm>
            <a:off x="4391680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старт аналитики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5434137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3" name="TextBox 2035354372"/>
          <p:cNvSpPr txBox="1"/>
          <p:nvPr/>
        </p:nvSpPr>
        <p:spPr>
          <a:xfrm>
            <a:off x="5256337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20.07</a:t>
            </a:r>
          </a:p>
        </p:txBody>
      </p:sp>
      <p:sp>
        <p:nvSpPr>
          <p:cNvPr id="2035354374" name="TextBox 2035354373"/>
          <p:cNvSpPr txBox="1"/>
          <p:nvPr/>
        </p:nvSpPr>
        <p:spPr>
          <a:xfrm>
            <a:off x="5256337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определён набор продуктов для рек. стратегии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83085" y="3403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5" name="TextBox 2035354374"/>
          <p:cNvSpPr txBox="1"/>
          <p:nvPr/>
        </p:nvSpPr>
        <p:spPr>
          <a:xfrm>
            <a:off x="6505285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15.08</a:t>
            </a:r>
          </a:p>
        </p:txBody>
      </p:sp>
      <p:sp>
        <p:nvSpPr>
          <p:cNvPr id="2035354376" name="TextBox 2035354375"/>
          <p:cNvSpPr txBox="1"/>
          <p:nvPr/>
        </p:nvSpPr>
        <p:spPr>
          <a:xfrm>
            <a:off x="6505285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определён список моделей для рек. стратегии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8604544" y="33782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8426744" y="3302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378" name="TextBox 2035354377"/>
          <p:cNvSpPr txBox="1"/>
          <p:nvPr/>
        </p:nvSpPr>
        <p:spPr>
          <a:xfrm>
            <a:off x="8426744" y="3594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аналитика завершена</a:t>
            </a:r>
          </a:p>
        </p:txBody>
      </p:sp>
      <p:sp>
        <p:nvSpPr>
          <p:cNvPr id="2035354379" name="Oval 2035354378"/>
          <p:cNvSpPr/>
          <p:nvPr/>
        </p:nvSpPr>
        <p:spPr>
          <a:xfrm>
            <a:off x="4569480" y="3987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0" name="Straight Connector 2035354379"/>
          <p:cNvSpPr/>
          <p:nvPr/>
        </p:nvSpPr>
        <p:spPr>
          <a:xfrm>
            <a:off x="4721880" y="4064000"/>
            <a:ext cx="309420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1" name="Straight Connector 2035354380"/>
          <p:cNvSpPr/>
          <p:nvPr/>
        </p:nvSpPr>
        <p:spPr>
          <a:xfrm>
            <a:off x="7816088" y="4064000"/>
            <a:ext cx="410700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2" name="TextBox 2035354381"/>
          <p:cNvSpPr txBox="1"/>
          <p:nvPr/>
        </p:nvSpPr>
        <p:spPr>
          <a:xfrm>
            <a:off x="4442480" y="4191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02.07</a:t>
            </a:r>
          </a:p>
        </p:txBody>
      </p:sp>
      <p:sp>
        <p:nvSpPr>
          <p:cNvPr id="2035354383" name="TextBox 2035354382"/>
          <p:cNvSpPr txBox="1"/>
          <p:nvPr/>
        </p:nvSpPr>
        <p:spPr>
          <a:xfrm>
            <a:off x="11719893" y="4191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31.12</a:t>
            </a:r>
          </a:p>
        </p:txBody>
      </p:sp>
      <p:sp>
        <p:nvSpPr>
          <p:cNvPr id="2035354384" name="Straight Connector 2035354383"/>
          <p:cNvSpPr/>
          <p:nvPr/>
        </p:nvSpPr>
        <p:spPr>
          <a:xfrm>
            <a:off x="381000" y="3810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5" name="TextBox 2035354384"/>
          <p:cNvSpPr txBox="1"/>
          <p:nvPr/>
        </p:nvSpPr>
        <p:spPr>
          <a:xfrm>
            <a:off x="381000" y="3810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Виджеты oCRM (КОДиМ 2) и дэш в SS (КОДиМ 1) 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PREMIUM-5573,5574,5573,5567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  <a:r>
              <a:t>Эффект: +54 млн руб. за 12 месяцев</a:t>
            </a:r>
          </a:p>
        </p:txBody>
      </p:sp>
      <p:sp>
        <p:nvSpPr>
          <p:cNvPr id="2035354386" name="TextBox 2035354385"/>
          <p:cNvSpPr txBox="1"/>
          <p:nvPr/>
        </p:nvSpPr>
        <p:spPr>
          <a:xfrm>
            <a:off x="2667000" y="3810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~325чд</a:t>
            </a:r>
          </a:p>
        </p:txBody>
      </p:sp>
      <p:sp>
        <p:nvSpPr>
          <p:cNvPr id="2035354387" name="Oval 2035354386"/>
          <p:cNvSpPr/>
          <p:nvPr/>
        </p:nvSpPr>
        <p:spPr>
          <a:xfrm>
            <a:off x="3210206" y="4495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8" name="Straight Connector 2035354387"/>
          <p:cNvSpPr/>
          <p:nvPr/>
        </p:nvSpPr>
        <p:spPr>
          <a:xfrm>
            <a:off x="3362606" y="4572000"/>
            <a:ext cx="4453481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9" name="Straight Connector 2035354388"/>
          <p:cNvSpPr/>
          <p:nvPr/>
        </p:nvSpPr>
        <p:spPr>
          <a:xfrm>
            <a:off x="7816088" y="4572000"/>
            <a:ext cx="211048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90" name="TextBox 2035354389"/>
          <p:cNvSpPr txBox="1"/>
          <p:nvPr/>
        </p:nvSpPr>
        <p:spPr>
          <a:xfrm>
            <a:off x="9723373" y="4699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391" name="Straight Connector 2035354390"/>
          <p:cNvSpPr/>
          <p:nvPr/>
        </p:nvSpPr>
        <p:spPr>
          <a:xfrm>
            <a:off x="381000" y="4318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92" name="TextBox 2035354391"/>
          <p:cNvSpPr txBox="1"/>
          <p:nvPr/>
        </p:nvSpPr>
        <p:spPr>
          <a:xfrm>
            <a:off x="381000" y="4318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Масштабирование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- Обязательные задачи (Сфера, Миграция T1, DR учения)</a:t>
            </a:r>
            <a:br/>
            <a:r>
              <a:t>- Переход на  мегу (PREMIUM-5503)</a:t>
            </a:r>
            <a:br/>
            <a:r>
              <a:t>- Стриминг данных по активностям и задачам (обновление)</a:t>
            </a:r>
            <a:br/>
            <a:r>
              <a:t>- Переход на целевую телефонию Naumen</a:t>
            </a:r>
            <a:br/>
            <a:r>
              <a:t>- Мультиинстанс и др. арх задачи(PREMIUM-5476)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93" name="TextBox 2035354392"/>
          <p:cNvSpPr txBox="1"/>
          <p:nvPr/>
        </p:nvSpPr>
        <p:spPr>
          <a:xfrm>
            <a:off x="2667000" y="4318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76чд</a:t>
            </a:r>
            <a:br/>
            <a:r>
              <a:t>42чд</a:t>
            </a:r>
            <a:br/>
            <a:r>
              <a:t>15чд</a:t>
            </a:r>
            <a:br/>
            <a:r>
              <a:t>28чд</a:t>
            </a:r>
            <a:br/>
            <a:r>
              <a:t>146чд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4283037" y="43942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4" name="TextBox 2035354393"/>
          <p:cNvSpPr txBox="1"/>
          <p:nvPr/>
        </p:nvSpPr>
        <p:spPr>
          <a:xfrm>
            <a:off x="410523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17.06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193954" y="4394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5" name="TextBox 2035354394"/>
          <p:cNvSpPr txBox="1"/>
          <p:nvPr/>
        </p:nvSpPr>
        <p:spPr>
          <a:xfrm>
            <a:off x="5016154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434137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578246" y="4394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058611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5962538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6" name="TextBox 2035354395"/>
          <p:cNvSpPr txBox="1"/>
          <p:nvPr/>
        </p:nvSpPr>
        <p:spPr>
          <a:xfrm>
            <a:off x="5784738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731122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7" name="TextBox 2035354396"/>
          <p:cNvSpPr txBox="1"/>
          <p:nvPr/>
        </p:nvSpPr>
        <p:spPr>
          <a:xfrm>
            <a:off x="6553322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067377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8" name="TextBox 2035354397"/>
          <p:cNvSpPr txBox="1"/>
          <p:nvPr/>
        </p:nvSpPr>
        <p:spPr>
          <a:xfrm>
            <a:off x="688957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883997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9" name="TextBox 2035354398"/>
          <p:cNvSpPr txBox="1"/>
          <p:nvPr/>
        </p:nvSpPr>
        <p:spPr>
          <a:xfrm>
            <a:off x="7706197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451669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0" name="TextBox 2035354399"/>
          <p:cNvSpPr txBox="1"/>
          <p:nvPr/>
        </p:nvSpPr>
        <p:spPr>
          <a:xfrm>
            <a:off x="7273869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04544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1" name="TextBox 2035354400"/>
          <p:cNvSpPr txBox="1"/>
          <p:nvPr/>
        </p:nvSpPr>
        <p:spPr>
          <a:xfrm>
            <a:off x="8426744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028106" y="4394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2" name="TextBox 2035354401"/>
          <p:cNvSpPr txBox="1"/>
          <p:nvPr/>
        </p:nvSpPr>
        <p:spPr>
          <a:xfrm>
            <a:off x="7850306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345055" y="4394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3" name="TextBox 2035354402"/>
          <p:cNvSpPr txBox="1"/>
          <p:nvPr/>
        </p:nvSpPr>
        <p:spPr>
          <a:xfrm>
            <a:off x="9167255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857699" y="4419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2828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4" name="TextBox 2035354403"/>
          <p:cNvSpPr txBox="1"/>
          <p:nvPr/>
        </p:nvSpPr>
        <p:spPr>
          <a:xfrm>
            <a:off x="4679899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08.07</a:t>
            </a:r>
          </a:p>
        </p:txBody>
      </p:sp>
      <p:sp>
        <p:nvSpPr>
          <p:cNvPr id="2035354405" name="TextBox 2035354404"/>
          <p:cNvSpPr txBox="1"/>
          <p:nvPr/>
        </p:nvSpPr>
        <p:spPr>
          <a:xfrm>
            <a:off x="4679899" y="4610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7980070" y="43942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6" name="TextBox 2035354405"/>
          <p:cNvSpPr txBox="1"/>
          <p:nvPr/>
        </p:nvSpPr>
        <p:spPr>
          <a:xfrm>
            <a:off x="7802270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sp>
        <p:nvSpPr>
          <p:cNvPr id="2035354407" name="TextBox 2035354406"/>
          <p:cNvSpPr txBox="1"/>
          <p:nvPr/>
        </p:nvSpPr>
        <p:spPr>
          <a:xfrm>
            <a:off x="7802270" y="4610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МР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8412398" y="43942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FF28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8" name="TextBox 2035354407"/>
          <p:cNvSpPr txBox="1"/>
          <p:nvPr/>
        </p:nvSpPr>
        <p:spPr>
          <a:xfrm>
            <a:off x="8234598" y="431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20.09</a:t>
            </a:r>
          </a:p>
        </p:txBody>
      </p:sp>
      <p:sp>
        <p:nvSpPr>
          <p:cNvPr id="2035354409" name="TextBox 2035354408"/>
          <p:cNvSpPr txBox="1"/>
          <p:nvPr/>
        </p:nvSpPr>
        <p:spPr>
          <a:xfrm>
            <a:off x="8234598" y="4610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тираж МР</a:t>
            </a:r>
          </a:p>
        </p:txBody>
      </p:sp>
      <p:sp>
        <p:nvSpPr>
          <p:cNvPr id="2035354410" name="Oval 2035354409"/>
          <p:cNvSpPr/>
          <p:nvPr/>
        </p:nvSpPr>
        <p:spPr>
          <a:xfrm>
            <a:off x="3210206" y="5003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1" name="Straight Connector 2035354410"/>
          <p:cNvSpPr/>
          <p:nvPr/>
        </p:nvSpPr>
        <p:spPr>
          <a:xfrm>
            <a:off x="3362606" y="5080000"/>
            <a:ext cx="4453481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2" name="Straight Connector 2035354411"/>
          <p:cNvSpPr/>
          <p:nvPr/>
        </p:nvSpPr>
        <p:spPr>
          <a:xfrm>
            <a:off x="7816088" y="5080000"/>
            <a:ext cx="160516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3" name="TextBox 2035354412"/>
          <p:cNvSpPr txBox="1"/>
          <p:nvPr/>
        </p:nvSpPr>
        <p:spPr>
          <a:xfrm>
            <a:off x="9218055" y="5207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sp>
        <p:nvSpPr>
          <p:cNvPr id="2035354414" name="Straight Connector 2035354413"/>
          <p:cNvSpPr/>
          <p:nvPr/>
        </p:nvSpPr>
        <p:spPr>
          <a:xfrm>
            <a:off x="381000" y="4826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15" name="TextBox 2035354414"/>
          <p:cNvSpPr txBox="1"/>
          <p:nvPr/>
        </p:nvSpPr>
        <p:spPr>
          <a:xfrm>
            <a:off x="381000" y="4826000"/>
            <a:ext cx="2286000" cy="508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UI/UX и новые возможности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Доработки СВО 3 очередь(PREMIUM-5493)</a:t>
            </a:r>
            <a:br/>
            <a:r>
              <a:t>Отображение автора задачи КЦ/СВО. (PREMIUM-5493)</a:t>
            </a:r>
            <a:br/>
            <a:r>
              <a:t>Встройка бизнес вики(PREMIUM-5496)</a:t>
            </a:r>
            <a:br/>
            <a:r>
              <a:t>E2E роботизированное открытие вклада (PREMIUM-5061)</a:t>
            </a:r>
            <a:br/>
            <a:r>
              <a:t>Сервис история изменений (PREMIUM-5497)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16" name="TextBox 2035354415"/>
          <p:cNvSpPr txBox="1"/>
          <p:nvPr/>
        </p:nvSpPr>
        <p:spPr>
          <a:xfrm>
            <a:off x="2667000" y="4826000"/>
            <a:ext cx="381000" cy="508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92чд</a:t>
            </a:r>
            <a:br/>
            <a:r>
              <a:t>19чд</a:t>
            </a:r>
            <a:br/>
            <a:r>
              <a:t>20чд</a:t>
            </a:r>
            <a:br/>
            <a:r>
              <a:t>75чд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334124" y="4927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7" name="TextBox 2035354416"/>
          <p:cNvSpPr txBox="1"/>
          <p:nvPr/>
        </p:nvSpPr>
        <p:spPr>
          <a:xfrm>
            <a:off x="4156324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20.06</a:t>
            </a:r>
          </a:p>
        </p:txBody>
      </p:sp>
      <p:sp>
        <p:nvSpPr>
          <p:cNvPr id="2035354418" name="TextBox 2035354417"/>
          <p:cNvSpPr txBox="1"/>
          <p:nvPr/>
        </p:nvSpPr>
        <p:spPr>
          <a:xfrm>
            <a:off x="4156324" y="511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193954" y="4902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9" name="TextBox 2035354418"/>
          <p:cNvSpPr txBox="1"/>
          <p:nvPr/>
        </p:nvSpPr>
        <p:spPr>
          <a:xfrm>
            <a:off x="5016154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434137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578246" y="4902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058611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5962538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0" name="TextBox 2035354419"/>
          <p:cNvSpPr txBox="1"/>
          <p:nvPr/>
        </p:nvSpPr>
        <p:spPr>
          <a:xfrm>
            <a:off x="5784738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421" name="TextBox 2035354420"/>
          <p:cNvSpPr txBox="1"/>
          <p:nvPr/>
        </p:nvSpPr>
        <p:spPr>
          <a:xfrm>
            <a:off x="5784738" y="511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пайплайн новые продукты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731122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2" name="TextBox 2035354421"/>
          <p:cNvSpPr txBox="1"/>
          <p:nvPr/>
        </p:nvSpPr>
        <p:spPr>
          <a:xfrm>
            <a:off x="6553322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067377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3" name="TextBox 2035354422"/>
          <p:cNvSpPr txBox="1"/>
          <p:nvPr/>
        </p:nvSpPr>
        <p:spPr>
          <a:xfrm>
            <a:off x="6889577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883997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4" name="TextBox 2035354423"/>
          <p:cNvSpPr txBox="1"/>
          <p:nvPr/>
        </p:nvSpPr>
        <p:spPr>
          <a:xfrm>
            <a:off x="7706197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451669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5" name="TextBox 2035354424"/>
          <p:cNvSpPr txBox="1"/>
          <p:nvPr/>
        </p:nvSpPr>
        <p:spPr>
          <a:xfrm>
            <a:off x="7273869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04544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6" name="TextBox 2035354425"/>
          <p:cNvSpPr txBox="1"/>
          <p:nvPr/>
        </p:nvSpPr>
        <p:spPr>
          <a:xfrm>
            <a:off x="8426744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27" name="TextBox 2035354426"/>
          <p:cNvSpPr txBox="1"/>
          <p:nvPr/>
        </p:nvSpPr>
        <p:spPr>
          <a:xfrm>
            <a:off x="8426744" y="5118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новые источники, сервис опросов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028106" y="4902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8" name="TextBox 2035354427"/>
          <p:cNvSpPr txBox="1"/>
          <p:nvPr/>
        </p:nvSpPr>
        <p:spPr>
          <a:xfrm>
            <a:off x="7850306" y="4826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345055" y="4902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9" name="Oval 2035354428"/>
          <p:cNvSpPr/>
          <p:nvPr/>
        </p:nvSpPr>
        <p:spPr>
          <a:xfrm>
            <a:off x="5193954" y="5448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0" name="Straight Connector 2035354429"/>
          <p:cNvSpPr/>
          <p:nvPr/>
        </p:nvSpPr>
        <p:spPr>
          <a:xfrm>
            <a:off x="5346354" y="5524500"/>
            <a:ext cx="2469733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1" name="Straight Connector 2035354430"/>
          <p:cNvSpPr/>
          <p:nvPr/>
        </p:nvSpPr>
        <p:spPr>
          <a:xfrm>
            <a:off x="7816088" y="5524500"/>
            <a:ext cx="211048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2" name="TextBox 2035354431"/>
          <p:cNvSpPr txBox="1"/>
          <p:nvPr/>
        </p:nvSpPr>
        <p:spPr>
          <a:xfrm>
            <a:off x="9723373" y="56515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433" name="Straight Connector 2035354432"/>
          <p:cNvSpPr/>
          <p:nvPr/>
        </p:nvSpPr>
        <p:spPr>
          <a:xfrm>
            <a:off x="381000" y="533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4" name="TextBox 2035354433"/>
          <p:cNvSpPr txBox="1"/>
          <p:nvPr/>
        </p:nvSpPr>
        <p:spPr>
          <a:xfrm>
            <a:off x="381000" y="5334000"/>
            <a:ext cx="2286000" cy="381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Вовлеченность и эффективность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- Виджет «Топ 10 сделок» (PREMIUM-5496)</a:t>
            </a:r>
            <a:br/>
            <a:r>
              <a:t>- Сервис приоритезации задач (PREMIUM-5499)</a:t>
            </a:r>
            <a:br/>
            <a:r>
              <a:t>- Ролевая модель для виджетов (PREMIUM-5498)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35" name="TextBox 2035354434"/>
          <p:cNvSpPr txBox="1"/>
          <p:nvPr/>
        </p:nvSpPr>
        <p:spPr>
          <a:xfrm>
            <a:off x="2667000" y="5334000"/>
            <a:ext cx="381000" cy="381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46чд</a:t>
            </a:r>
            <a:br/>
            <a:r>
              <a:t>151чд</a:t>
            </a:r>
            <a:br/>
            <a:r>
              <a:t>30чд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731122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6" name="TextBox 2035354435"/>
          <p:cNvSpPr txBox="1"/>
          <p:nvPr/>
        </p:nvSpPr>
        <p:spPr>
          <a:xfrm>
            <a:off x="6553322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451669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7" name="TextBox 2035354436"/>
          <p:cNvSpPr txBox="1"/>
          <p:nvPr/>
        </p:nvSpPr>
        <p:spPr>
          <a:xfrm>
            <a:off x="7273869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sp>
        <p:nvSpPr>
          <p:cNvPr id="2035354438" name="TextBox 2035354437"/>
          <p:cNvSpPr txBox="1"/>
          <p:nvPr/>
        </p:nvSpPr>
        <p:spPr>
          <a:xfrm>
            <a:off x="7273869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Виджет "топ 10 сделок"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980070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39" name="TextBox 2035354438"/>
          <p:cNvSpPr txBox="1"/>
          <p:nvPr/>
        </p:nvSpPr>
        <p:spPr>
          <a:xfrm>
            <a:off x="780227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067377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0" name="TextBox 2035354439"/>
          <p:cNvSpPr txBox="1"/>
          <p:nvPr/>
        </p:nvSpPr>
        <p:spPr>
          <a:xfrm>
            <a:off x="6889577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883997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1" name="TextBox 2035354440"/>
          <p:cNvSpPr txBox="1"/>
          <p:nvPr/>
        </p:nvSpPr>
        <p:spPr>
          <a:xfrm>
            <a:off x="7706197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028106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2" name="TextBox 2035354441"/>
          <p:cNvSpPr txBox="1"/>
          <p:nvPr/>
        </p:nvSpPr>
        <p:spPr>
          <a:xfrm>
            <a:off x="7850306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04544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3" name="TextBox 2035354442"/>
          <p:cNvSpPr txBox="1"/>
          <p:nvPr/>
        </p:nvSpPr>
        <p:spPr>
          <a:xfrm>
            <a:off x="8426744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345055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4" name="TextBox 2035354443"/>
          <p:cNvSpPr txBox="1"/>
          <p:nvPr/>
        </p:nvSpPr>
        <p:spPr>
          <a:xfrm>
            <a:off x="9167255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25.10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50373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5" name="Oval 2035354444"/>
          <p:cNvSpPr/>
          <p:nvPr/>
        </p:nvSpPr>
        <p:spPr>
          <a:xfrm>
            <a:off x="3210206" y="6146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6" name="Straight Connector 2035354445"/>
          <p:cNvSpPr/>
          <p:nvPr/>
        </p:nvSpPr>
        <p:spPr>
          <a:xfrm>
            <a:off x="3362606" y="6223000"/>
            <a:ext cx="4453481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7" name="Straight Connector 2035354446"/>
          <p:cNvSpPr/>
          <p:nvPr/>
        </p:nvSpPr>
        <p:spPr>
          <a:xfrm>
            <a:off x="7816088" y="6223000"/>
            <a:ext cx="211048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8" name="TextBox 2035354447"/>
          <p:cNvSpPr txBox="1"/>
          <p:nvPr/>
        </p:nvSpPr>
        <p:spPr>
          <a:xfrm>
            <a:off x="9723373" y="6350000"/>
            <a:ext cx="4064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24.11</a:t>
            </a:r>
          </a:p>
        </p:txBody>
      </p:sp>
      <p:sp>
        <p:nvSpPr>
          <p:cNvPr id="2035354449" name="Straight Connector 2035354448"/>
          <p:cNvSpPr/>
          <p:nvPr/>
        </p:nvSpPr>
        <p:spPr>
          <a:xfrm>
            <a:off x="381000" y="571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50" name="TextBox 2035354449"/>
          <p:cNvSpPr txBox="1"/>
          <p:nvPr/>
        </p:nvSpPr>
        <p:spPr>
          <a:xfrm>
            <a:off x="381000" y="5715000"/>
            <a:ext cx="2286000" cy="1016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Новые процессы, источники, триггеры</a:t>
            </a:r>
          </a:p>
          <a:p>
            <a:pPr algn="l">
              <a:defRPr sz="500" b="0">
                <a:solidFill>
                  <a:srgbClr val="0A2896"/>
                </a:solidFill>
                <a:latin typeface="Arial"/>
              </a:defRPr>
            </a:pPr>
            <a:r>
              <a:t>- Автозакрытие задач - тираж (PREMIUM-4760)</a:t>
            </a:r>
            <a:br/>
            <a:r>
              <a:t>- Дорботки пайпа (PREMIUM-5500)</a:t>
            </a:r>
            <a:br/>
            <a:r>
              <a:t>- Встройка реестра задач в карточку СК (PREMIUM-5501)</a:t>
            </a:r>
            <a:br/>
            <a:r>
              <a:t>- Новые источники: Лиды ПИУ, События(ПФМ, блокировки, смерть), триггеры БФКО, задачи СОФК (PREMIUM-5068)</a:t>
            </a:r>
            <a:br/>
            <a:r>
              <a:t>- Задачи из ВТБО (PREMIUM-5476)</a:t>
            </a:r>
            <a:br/>
            <a:r>
              <a:t>- Сервис опросов - CSI (PREMIUM-5495)</a:t>
            </a:r>
            <a:br/>
            <a:r>
              <a:t>- Маркетинговые кампании (Аналитика) (PREMIUM-5062)</a:t>
            </a:r>
            <a:br/>
            <a:r>
              <a:t>- Отправка отчетов на сотрудников в почте (PREMIUM-5503)</a:t>
            </a:r>
          </a:p>
          <a:p>
            <a:pPr algn="l">
              <a:defRPr sz="500" b="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51" name="TextBox 2035354450"/>
          <p:cNvSpPr txBox="1"/>
          <p:nvPr/>
        </p:nvSpPr>
        <p:spPr>
          <a:xfrm>
            <a:off x="2667000" y="5715000"/>
            <a:ext cx="381000" cy="1016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66чд</a:t>
            </a:r>
            <a:br/>
            <a:r>
              <a:t>4чд</a:t>
            </a:r>
            <a:br/>
            <a:r>
              <a:t>44чд</a:t>
            </a:r>
            <a:br/>
            <a:r>
              <a:t>14чд</a:t>
            </a:r>
            <a:br/>
            <a:r>
              <a:t>18чд</a:t>
            </a:r>
            <a:br/>
            <a:r>
              <a:t>48чд</a:t>
            </a:r>
            <a:br/>
            <a:r>
              <a:t>38чд</a:t>
            </a:r>
            <a:br/>
            <a:r>
              <a:t>45чд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4334124" y="60706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2" name="TextBox 2035354451"/>
          <p:cNvSpPr txBox="1"/>
          <p:nvPr/>
        </p:nvSpPr>
        <p:spPr>
          <a:xfrm>
            <a:off x="4156324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20.06</a:t>
            </a:r>
          </a:p>
        </p:txBody>
      </p:sp>
      <p:sp>
        <p:nvSpPr>
          <p:cNvPr id="2035354453" name="TextBox 2035354452"/>
          <p:cNvSpPr txBox="1"/>
          <p:nvPr/>
        </p:nvSpPr>
        <p:spPr>
          <a:xfrm>
            <a:off x="4156324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БТ подготовлены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193954" y="6045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F0A028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54" name="TextBox 2035354453"/>
          <p:cNvSpPr txBox="1"/>
          <p:nvPr/>
        </p:nvSpPr>
        <p:spPr>
          <a:xfrm>
            <a:off x="5016154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15.07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5434137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5578246" y="60452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4EC995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6058611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5962538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5" name="TextBox 2035354454"/>
          <p:cNvSpPr txBox="1"/>
          <p:nvPr/>
        </p:nvSpPr>
        <p:spPr>
          <a:xfrm>
            <a:off x="5784738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31.07</a:t>
            </a:r>
          </a:p>
        </p:txBody>
      </p:sp>
      <p:sp>
        <p:nvSpPr>
          <p:cNvPr id="2035354456" name="TextBox 2035354455"/>
          <p:cNvSpPr txBox="1"/>
          <p:nvPr/>
        </p:nvSpPr>
        <p:spPr>
          <a:xfrm>
            <a:off x="5784738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пайплайн новые продукты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6731122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4EC995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7" name="TextBox 2035354456"/>
          <p:cNvSpPr txBox="1"/>
          <p:nvPr/>
        </p:nvSpPr>
        <p:spPr>
          <a:xfrm>
            <a:off x="6553322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16.08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067377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8" name="TextBox 2035354457"/>
          <p:cNvSpPr txBox="1"/>
          <p:nvPr/>
        </p:nvSpPr>
        <p:spPr>
          <a:xfrm>
            <a:off x="6889577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23.08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7883997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9" name="TextBox 2035354458"/>
          <p:cNvSpPr txBox="1"/>
          <p:nvPr/>
        </p:nvSpPr>
        <p:spPr>
          <a:xfrm>
            <a:off x="7706197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09.09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7451669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F0A028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0" name="TextBox 2035354459"/>
          <p:cNvSpPr txBox="1"/>
          <p:nvPr/>
        </p:nvSpPr>
        <p:spPr>
          <a:xfrm>
            <a:off x="7273869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31.08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8604544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1" name="TextBox 2035354460"/>
          <p:cNvSpPr txBox="1"/>
          <p:nvPr/>
        </p:nvSpPr>
        <p:spPr>
          <a:xfrm>
            <a:off x="8426744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24.09</a:t>
            </a:r>
          </a:p>
        </p:txBody>
      </p:sp>
      <p:sp>
        <p:nvSpPr>
          <p:cNvPr id="2035354462" name="TextBox 2035354461"/>
          <p:cNvSpPr txBox="1"/>
          <p:nvPr/>
        </p:nvSpPr>
        <p:spPr>
          <a:xfrm>
            <a:off x="8426744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новые источники, сервис опросов</a:t>
            </a: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8028106" y="60452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3" name="TextBox 2035354462"/>
          <p:cNvSpPr txBox="1"/>
          <p:nvPr/>
        </p:nvSpPr>
        <p:spPr>
          <a:xfrm>
            <a:off x="7850306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12.09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142927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4" name="TextBox 2035354463"/>
          <p:cNvSpPr txBox="1"/>
          <p:nvPr/>
        </p:nvSpPr>
        <p:spPr>
          <a:xfrm>
            <a:off x="8965127" y="5969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13.10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50373" y="60452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5" name="TextBox 2035354464"/>
          <p:cNvSpPr txBox="1"/>
          <p:nvPr/>
        </p:nvSpPr>
        <p:spPr>
          <a:xfrm>
            <a:off x="9672573" y="626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сервис приоритизации задач встройка в интерфейс</a:t>
            </a:r>
          </a:p>
        </p:txBody>
      </p:sp>
      <p:sp>
        <p:nvSpPr>
          <p:cNvPr id="2035354466" name="Rounded Rectangle 2035354465"/>
          <p:cNvSpPr/>
          <p:nvPr/>
        </p:nvSpPr>
        <p:spPr>
          <a:xfrm>
            <a:off x="6813905" y="63500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  <a:r>
              <a:t>Увольнение одним днем БА К. Жигаловой с 1/100, задержка в 3 недели на восстановление доступа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