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762000"/>
            <a:ext cx="12192000" cy="381000"/>
          </a:xfrm>
          <a:prstGeom prst="rect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Straight Connector 2"/>
          <p:cNvSpPr/>
          <p:nvPr/>
        </p:nvSpPr>
        <p:spPr>
          <a:xfrm>
            <a:off x="3048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Straight Connector 3"/>
          <p:cNvSpPr/>
          <p:nvPr/>
        </p:nvSpPr>
        <p:spPr>
          <a:xfrm>
            <a:off x="11938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Straight Connector 4"/>
          <p:cNvSpPr/>
          <p:nvPr/>
        </p:nvSpPr>
        <p:spPr>
          <a:xfrm>
            <a:off x="1905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Straight Connector 5"/>
          <p:cNvSpPr/>
          <p:nvPr/>
        </p:nvSpPr>
        <p:spPr>
          <a:xfrm>
            <a:off x="381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vtb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0" y="127000"/>
            <a:ext cx="800100" cy="330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4000" y="0"/>
            <a:ext cx="11938000" cy="508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2000" b="1">
                <a:solidFill>
                  <a:srgbClr val="0A2896"/>
                </a:solidFill>
                <a:latin typeface="Arial"/>
              </a:defRPr>
            </a:pPr>
            <a:r>
              <a:t>Кластер «Управление Продажами»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№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К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762000"/>
            <a:ext cx="2667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Задача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60700" y="762000"/>
            <a:ext cx="8890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4Q 2024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0" y="952500"/>
            <a:ext cx="2963333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октябрь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43543" y="952500"/>
            <a:ext cx="2963333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ноябрь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42456" y="952500"/>
            <a:ext cx="2963333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декабрь</a:t>
            </a:r>
          </a:p>
        </p:txBody>
      </p:sp>
      <p:sp>
        <p:nvSpPr>
          <p:cNvPr id="16" name="Straight Connector 15"/>
          <p:cNvSpPr/>
          <p:nvPr/>
        </p:nvSpPr>
        <p:spPr>
          <a:xfrm>
            <a:off x="8169413" y="1143000"/>
            <a:ext cx="12700" cy="5207000"/>
          </a:xfrm>
          <a:prstGeom prst="lineInv">
            <a:avLst/>
          </a:prstGeom>
          <a:solidFill>
            <a:srgbClr val="FF2828"/>
          </a:solidFill>
          <a:ln w="25400">
            <a:solidFill>
              <a:srgbClr val="FF2828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Isosceles Triangle 16"/>
          <p:cNvSpPr/>
          <p:nvPr/>
        </p:nvSpPr>
        <p:spPr>
          <a:xfrm>
            <a:off x="8135123" y="6350000"/>
            <a:ext cx="68580" cy="101600"/>
          </a:xfrm>
          <a:prstGeom prst="triangle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915413" y="6477000"/>
            <a:ext cx="508000" cy="254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900" b="1">
                <a:solidFill>
                  <a:srgbClr val="FF2828"/>
                </a:solidFill>
                <a:latin typeface="Arial"/>
              </a:defRPr>
            </a:pPr>
            <a:r>
              <a:t>23.11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0" y="66040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17295976" name="TextBox 617295975"/>
          <p:cNvSpPr txBox="1"/>
          <p:nvPr/>
        </p:nvSpPr>
        <p:spPr>
          <a:xfrm>
            <a:off x="19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ИФТ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508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69" name="TextBox 2035354268"/>
          <p:cNvSpPr txBox="1"/>
          <p:nvPr/>
        </p:nvSpPr>
        <p:spPr>
          <a:xfrm>
            <a:off x="698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НТ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016000" y="66040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0" name="TextBox 2035354269"/>
          <p:cNvSpPr txBox="1"/>
          <p:nvPr/>
        </p:nvSpPr>
        <p:spPr>
          <a:xfrm>
            <a:off x="1206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ПСИ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524000" y="66040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1" name="TextBox 2035354270"/>
          <p:cNvSpPr txBox="1"/>
          <p:nvPr/>
        </p:nvSpPr>
        <p:spPr>
          <a:xfrm>
            <a:off x="1714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Прод</a:t>
            </a: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2032000" y="66040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2" name="TextBox 2035354271"/>
          <p:cNvSpPr txBox="1"/>
          <p:nvPr/>
        </p:nvSpPr>
        <p:spPr>
          <a:xfrm>
            <a:off x="2222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MVP</a:t>
            </a:r>
          </a:p>
        </p:txBody>
      </p:sp>
      <p:sp>
        <p:nvSpPr>
          <p:cNvPr id="1042909250" name="Рисунок 577"/>
          <p:cNvSpPr/>
          <p:nvPr/>
        </p:nvSpPr>
        <p:spPr bwMode="auto">
          <a:xfrm rot="0" flipH="0" flipV="0">
            <a:off x="2540000" y="6604000"/>
            <a:ext cx="180000" cy="180000"/>
          </a:xfrm>
          <a:custGeom>
            <a:avLst/>
            <a:gdLst>
              <a:gd name="connsiteX0" fmla="*/ 51102 w 180975"/>
              <a:gd name="connsiteY0" fmla="*/ 241237 h 285766"/>
              <a:gd name="connsiteX1" fmla="*/ 37938 w 180975"/>
              <a:gd name="connsiteY1" fmla="*/ 191193 h 285766"/>
              <a:gd name="connsiteX2" fmla="*/ 34214 w 180975"/>
              <a:gd name="connsiteY2" fmla="*/ 187516 h 285766"/>
              <a:gd name="connsiteX3" fmla="*/ 29356 w 180975"/>
              <a:gd name="connsiteY3" fmla="*/ 189478 h 285766"/>
              <a:gd name="connsiteX4" fmla="*/ 848 w 180975"/>
              <a:gd name="connsiteY4" fmla="*/ 230665 h 285766"/>
              <a:gd name="connsiteX5" fmla="*/ 0 w 180975"/>
              <a:gd name="connsiteY5" fmla="*/ 233379 h 285766"/>
              <a:gd name="connsiteX6" fmla="*/ 0 w 180975"/>
              <a:gd name="connsiteY6" fmla="*/ 281004 h 285766"/>
              <a:gd name="connsiteX7" fmla="*/ 2848 w 180975"/>
              <a:gd name="connsiteY7" fmla="*/ 285367 h 285766"/>
              <a:gd name="connsiteX8" fmla="*/ 4763 w 180975"/>
              <a:gd name="connsiteY8" fmla="*/ 285767 h 285766"/>
              <a:gd name="connsiteX9" fmla="*/ 7982 w 180975"/>
              <a:gd name="connsiteY9" fmla="*/ 284519 h 285766"/>
              <a:gd name="connsiteX10" fmla="*/ 49778 w 180975"/>
              <a:gd name="connsiteY10" fmla="*/ 246209 h 285766"/>
              <a:gd name="connsiteX11" fmla="*/ 51102 w 180975"/>
              <a:gd name="connsiteY11" fmla="*/ 241237 h 285766"/>
              <a:gd name="connsiteX12" fmla="*/ 180127 w 180975"/>
              <a:gd name="connsiteY12" fmla="*/ 230655 h 285766"/>
              <a:gd name="connsiteX13" fmla="*/ 151619 w 180975"/>
              <a:gd name="connsiteY13" fmla="*/ 189469 h 285766"/>
              <a:gd name="connsiteX14" fmla="*/ 146761 w 180975"/>
              <a:gd name="connsiteY14" fmla="*/ 187507 h 285766"/>
              <a:gd name="connsiteX15" fmla="*/ 143037 w 180975"/>
              <a:gd name="connsiteY15" fmla="*/ 191183 h 285766"/>
              <a:gd name="connsiteX16" fmla="*/ 129873 w 180975"/>
              <a:gd name="connsiteY16" fmla="*/ 241228 h 285766"/>
              <a:gd name="connsiteX17" fmla="*/ 131197 w 180975"/>
              <a:gd name="connsiteY17" fmla="*/ 246181 h 285766"/>
              <a:gd name="connsiteX18" fmla="*/ 172993 w 180975"/>
              <a:gd name="connsiteY18" fmla="*/ 284490 h 285766"/>
              <a:gd name="connsiteX19" fmla="*/ 176213 w 180975"/>
              <a:gd name="connsiteY19" fmla="*/ 285738 h 285766"/>
              <a:gd name="connsiteX20" fmla="*/ 178127 w 180975"/>
              <a:gd name="connsiteY20" fmla="*/ 285338 h 285766"/>
              <a:gd name="connsiteX21" fmla="*/ 180975 w 180975"/>
              <a:gd name="connsiteY21" fmla="*/ 280976 h 285766"/>
              <a:gd name="connsiteX22" fmla="*/ 180975 w 180975"/>
              <a:gd name="connsiteY22" fmla="*/ 233351 h 285766"/>
              <a:gd name="connsiteX23" fmla="*/ 180127 w 180975"/>
              <a:gd name="connsiteY23" fmla="*/ 230655 h 285766"/>
              <a:gd name="connsiteX24" fmla="*/ 119358 w 180975"/>
              <a:gd name="connsiteY24" fmla="*/ 242818 h 285766"/>
              <a:gd name="connsiteX25" fmla="*/ 142875 w 180975"/>
              <a:gd name="connsiteY25" fmla="*/ 111926 h 285766"/>
              <a:gd name="connsiteX26" fmla="*/ 93745 w 180975"/>
              <a:gd name="connsiteY26" fmla="*/ 1293 h 285766"/>
              <a:gd name="connsiteX27" fmla="*/ 87230 w 180975"/>
              <a:gd name="connsiteY27" fmla="*/ 1293 h 285766"/>
              <a:gd name="connsiteX28" fmla="*/ 38100 w 180975"/>
              <a:gd name="connsiteY28" fmla="*/ 111926 h 285766"/>
              <a:gd name="connsiteX29" fmla="*/ 61617 w 180975"/>
              <a:gd name="connsiteY29" fmla="*/ 242818 h 285766"/>
              <a:gd name="connsiteX30" fmla="*/ 47930 w 180975"/>
              <a:gd name="connsiteY30" fmla="*/ 279318 h 285766"/>
              <a:gd name="connsiteX31" fmla="*/ 48473 w 180975"/>
              <a:gd name="connsiteY31" fmla="*/ 283700 h 285766"/>
              <a:gd name="connsiteX32" fmla="*/ 52388 w 180975"/>
              <a:gd name="connsiteY32" fmla="*/ 285748 h 285766"/>
              <a:gd name="connsiteX33" fmla="*/ 128588 w 180975"/>
              <a:gd name="connsiteY33" fmla="*/ 285748 h 285766"/>
              <a:gd name="connsiteX34" fmla="*/ 132502 w 180975"/>
              <a:gd name="connsiteY34" fmla="*/ 283700 h 285766"/>
              <a:gd name="connsiteX35" fmla="*/ 133045 w 180975"/>
              <a:gd name="connsiteY35" fmla="*/ 279318 h 285766"/>
              <a:gd name="connsiteX36" fmla="*/ 119358 w 180975"/>
              <a:gd name="connsiteY36" fmla="*/ 242818 h 285766"/>
              <a:gd name="connsiteX37" fmla="*/ 90488 w 180975"/>
              <a:gd name="connsiteY37" fmla="*/ 114307 h 285766"/>
              <a:gd name="connsiteX38" fmla="*/ 76200 w 180975"/>
              <a:gd name="connsiteY38" fmla="*/ 100020 h 285766"/>
              <a:gd name="connsiteX39" fmla="*/ 90488 w 180975"/>
              <a:gd name="connsiteY39" fmla="*/ 85732 h 285766"/>
              <a:gd name="connsiteX40" fmla="*/ 104775 w 180975"/>
              <a:gd name="connsiteY40" fmla="*/ 100020 h 285766"/>
              <a:gd name="connsiteX41" fmla="*/ 90488 w 180975"/>
              <a:gd name="connsiteY41" fmla="*/ 114307 h 28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80975" h="285766" fill="norm" stroke="1" extrusionOk="0">
                <a:moveTo>
                  <a:pt x="51102" y="241237"/>
                </a:moveTo>
                <a:cubicBezTo>
                  <a:pt x="48273" y="232350"/>
                  <a:pt x="42805" y="214024"/>
                  <a:pt x="37938" y="191193"/>
                </a:cubicBezTo>
                <a:cubicBezTo>
                  <a:pt x="37538" y="189336"/>
                  <a:pt x="36081" y="187888"/>
                  <a:pt x="34214" y="187516"/>
                </a:cubicBezTo>
                <a:cubicBezTo>
                  <a:pt x="32280" y="187107"/>
                  <a:pt x="30442" y="187916"/>
                  <a:pt x="29356" y="189478"/>
                </a:cubicBezTo>
                <a:lnTo>
                  <a:pt x="848" y="230665"/>
                </a:lnTo>
                <a:cubicBezTo>
                  <a:pt x="295" y="231455"/>
                  <a:pt x="0" y="232408"/>
                  <a:pt x="0" y="233379"/>
                </a:cubicBezTo>
                <a:lnTo>
                  <a:pt x="0" y="281004"/>
                </a:lnTo>
                <a:cubicBezTo>
                  <a:pt x="0" y="282890"/>
                  <a:pt x="1114" y="284605"/>
                  <a:pt x="2848" y="285367"/>
                </a:cubicBezTo>
                <a:cubicBezTo>
                  <a:pt x="3448" y="285643"/>
                  <a:pt x="4105" y="285767"/>
                  <a:pt x="4763" y="285767"/>
                </a:cubicBezTo>
                <a:cubicBezTo>
                  <a:pt x="5934" y="285767"/>
                  <a:pt x="7087" y="285338"/>
                  <a:pt x="7982" y="284519"/>
                </a:cubicBezTo>
                <a:lnTo>
                  <a:pt x="49778" y="246209"/>
                </a:lnTo>
                <a:cubicBezTo>
                  <a:pt x="51149" y="244933"/>
                  <a:pt x="51664" y="243009"/>
                  <a:pt x="51102" y="241237"/>
                </a:cubicBezTo>
                <a:close/>
                <a:moveTo>
                  <a:pt x="180127" y="230655"/>
                </a:moveTo>
                <a:lnTo>
                  <a:pt x="151619" y="189469"/>
                </a:lnTo>
                <a:cubicBezTo>
                  <a:pt x="150533" y="187916"/>
                  <a:pt x="148647" y="187126"/>
                  <a:pt x="146761" y="187507"/>
                </a:cubicBezTo>
                <a:cubicBezTo>
                  <a:pt x="144904" y="187878"/>
                  <a:pt x="143437" y="189326"/>
                  <a:pt x="143037" y="191183"/>
                </a:cubicBezTo>
                <a:cubicBezTo>
                  <a:pt x="138170" y="214015"/>
                  <a:pt x="132702" y="232341"/>
                  <a:pt x="129873" y="241228"/>
                </a:cubicBezTo>
                <a:cubicBezTo>
                  <a:pt x="129311" y="242999"/>
                  <a:pt x="129826" y="244923"/>
                  <a:pt x="131197" y="246181"/>
                </a:cubicBezTo>
                <a:lnTo>
                  <a:pt x="172993" y="284490"/>
                </a:lnTo>
                <a:cubicBezTo>
                  <a:pt x="173888" y="285309"/>
                  <a:pt x="175041" y="285738"/>
                  <a:pt x="176213" y="285738"/>
                </a:cubicBezTo>
                <a:cubicBezTo>
                  <a:pt x="176860" y="285738"/>
                  <a:pt x="177517" y="285605"/>
                  <a:pt x="178127" y="285338"/>
                </a:cubicBezTo>
                <a:cubicBezTo>
                  <a:pt x="179861" y="284576"/>
                  <a:pt x="180975" y="282871"/>
                  <a:pt x="180975" y="280976"/>
                </a:cubicBezTo>
                <a:lnTo>
                  <a:pt x="180975" y="233351"/>
                </a:lnTo>
                <a:cubicBezTo>
                  <a:pt x="180975" y="232398"/>
                  <a:pt x="180680" y="231455"/>
                  <a:pt x="180127" y="230655"/>
                </a:cubicBezTo>
                <a:close/>
                <a:moveTo>
                  <a:pt x="119358" y="242818"/>
                </a:moveTo>
                <a:cubicBezTo>
                  <a:pt x="122977" y="232017"/>
                  <a:pt x="142875" y="170028"/>
                  <a:pt x="142875" y="111926"/>
                </a:cubicBezTo>
                <a:cubicBezTo>
                  <a:pt x="142875" y="48127"/>
                  <a:pt x="95755" y="3179"/>
                  <a:pt x="93745" y="1293"/>
                </a:cubicBezTo>
                <a:cubicBezTo>
                  <a:pt x="91926" y="-431"/>
                  <a:pt x="89059" y="-431"/>
                  <a:pt x="87230" y="1293"/>
                </a:cubicBezTo>
                <a:cubicBezTo>
                  <a:pt x="85230" y="3179"/>
                  <a:pt x="38100" y="48127"/>
                  <a:pt x="38100" y="111926"/>
                </a:cubicBezTo>
                <a:cubicBezTo>
                  <a:pt x="38100" y="170028"/>
                  <a:pt x="57998" y="232017"/>
                  <a:pt x="61617" y="242818"/>
                </a:cubicBezTo>
                <a:lnTo>
                  <a:pt x="47930" y="279318"/>
                </a:lnTo>
                <a:cubicBezTo>
                  <a:pt x="47377" y="280785"/>
                  <a:pt x="47587" y="282423"/>
                  <a:pt x="48473" y="283700"/>
                </a:cubicBezTo>
                <a:cubicBezTo>
                  <a:pt x="49368" y="284986"/>
                  <a:pt x="50825" y="285748"/>
                  <a:pt x="52388" y="285748"/>
                </a:cubicBezTo>
                <a:lnTo>
                  <a:pt x="128588" y="285748"/>
                </a:lnTo>
                <a:cubicBezTo>
                  <a:pt x="130150" y="285748"/>
                  <a:pt x="131607" y="284976"/>
                  <a:pt x="132502" y="283700"/>
                </a:cubicBezTo>
                <a:cubicBezTo>
                  <a:pt x="133388" y="282414"/>
                  <a:pt x="133588" y="280776"/>
                  <a:pt x="133045" y="279318"/>
                </a:cubicBezTo>
                <a:lnTo>
                  <a:pt x="119358" y="242818"/>
                </a:lnTo>
                <a:close/>
                <a:moveTo>
                  <a:pt x="90488" y="114307"/>
                </a:moveTo>
                <a:cubicBezTo>
                  <a:pt x="82610" y="114307"/>
                  <a:pt x="76200" y="107897"/>
                  <a:pt x="76200" y="100020"/>
                </a:cubicBezTo>
                <a:cubicBezTo>
                  <a:pt x="76200" y="92142"/>
                  <a:pt x="82620" y="85732"/>
                  <a:pt x="90488" y="85732"/>
                </a:cubicBezTo>
                <a:cubicBezTo>
                  <a:pt x="98365" y="85732"/>
                  <a:pt x="104775" y="92142"/>
                  <a:pt x="104775" y="100020"/>
                </a:cubicBezTo>
                <a:cubicBezTo>
                  <a:pt x="104775" y="107897"/>
                  <a:pt x="98374" y="114307"/>
                  <a:pt x="90488" y="114307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3" name="TextBox 2035354272"/>
          <p:cNvSpPr txBox="1"/>
          <p:nvPr/>
        </p:nvSpPr>
        <p:spPr>
          <a:xfrm>
            <a:off x="273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Пилот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223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4" name="TextBox 2035354273"/>
          <p:cNvSpPr txBox="1"/>
          <p:nvPr/>
        </p:nvSpPr>
        <p:spPr>
          <a:xfrm>
            <a:off x="6350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План</a:t>
            </a:r>
          </a:p>
        </p:txBody>
      </p:sp>
      <p:cxnSp>
        <p:nvCxnSpPr>
          <p:cNvPr id="2035354275" name="Connector 2035354274"/>
          <p:cNvCxnSpPr/>
          <p:nvPr/>
        </p:nvCxnSpPr>
        <p:spPr>
          <a:xfrm flipH="1">
            <a:off x="6731000" y="6667500"/>
            <a:ext cx="381000" cy="0"/>
          </a:xfrm>
          <a:prstGeom prst="line">
            <a:avLst/>
          </a:prstGeom>
          <a:ln w="25400">
            <a:solidFill>
              <a:srgbClr val="F0A028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276" name="TextBox 2035354275"/>
          <p:cNvSpPr txBox="1"/>
          <p:nvPr/>
        </p:nvSpPr>
        <p:spPr>
          <a:xfrm>
            <a:off x="71755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Перенос срока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128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7" name="TextBox 2035354276"/>
          <p:cNvSpPr txBox="1"/>
          <p:nvPr/>
        </p:nvSpPr>
        <p:spPr>
          <a:xfrm>
            <a:off x="8255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890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8" name="TextBox 2035354277"/>
          <p:cNvSpPr txBox="1"/>
          <p:nvPr/>
        </p:nvSpPr>
        <p:spPr>
          <a:xfrm>
            <a:off x="9017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Риск сдвига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9652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9" name="TextBox 2035354278"/>
          <p:cNvSpPr txBox="1"/>
          <p:nvPr/>
        </p:nvSpPr>
        <p:spPr>
          <a:xfrm>
            <a:off x="9779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Просрочено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0414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0A028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80" name="TextBox 2035354279"/>
          <p:cNvSpPr txBox="1"/>
          <p:nvPr/>
        </p:nvSpPr>
        <p:spPr>
          <a:xfrm>
            <a:off x="10541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 со сдвигом срока</a:t>
            </a:r>
          </a:p>
        </p:txBody>
      </p:sp>
      <p:sp>
        <p:nvSpPr>
          <p:cNvPr id="2035354281" name="Oval 2035354280"/>
          <p:cNvSpPr/>
          <p:nvPr/>
        </p:nvSpPr>
        <p:spPr>
          <a:xfrm>
            <a:off x="8093213" y="37338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2" name="Straight Connector 2035354281"/>
          <p:cNvSpPr/>
          <p:nvPr/>
        </p:nvSpPr>
        <p:spPr>
          <a:xfrm>
            <a:off x="8245613" y="3810000"/>
            <a:ext cx="-762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3" name="TextBox 2035354282"/>
          <p:cNvSpPr txBox="1"/>
          <p:nvPr/>
        </p:nvSpPr>
        <p:spPr>
          <a:xfrm>
            <a:off x="7966213" y="39370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23.11</a:t>
            </a:r>
          </a:p>
        </p:txBody>
      </p:sp>
      <p:sp>
        <p:nvSpPr>
          <p:cNvPr id="2035354284" name="TextBox 2035354283"/>
          <p:cNvSpPr txBox="1"/>
          <p:nvPr/>
        </p:nvSpPr>
        <p:spPr>
          <a:xfrm>
            <a:off x="7966213" y="39370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23.11</a:t>
            </a:r>
          </a:p>
        </p:txBody>
      </p:sp>
      <p:sp>
        <p:nvSpPr>
          <p:cNvPr id="2035354285" name="Straight Connector 2035354284"/>
          <p:cNvSpPr/>
          <p:nvPr/>
        </p:nvSpPr>
        <p:spPr>
          <a:xfrm>
            <a:off x="381000" y="1143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6" name="TextBox 2035354285"/>
          <p:cNvSpPr txBox="1"/>
          <p:nvPr/>
        </p:nvSpPr>
        <p:spPr>
          <a:xfrm>
            <a:off x="381000" y="1143000"/>
            <a:ext cx="2286000" cy="5334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</a:p>
          <a:p>
            <a:pPr algn="l">
              <a:defRPr sz="500" b="0">
                <a:solidFill>
                  <a:srgbClr val="0A2896"/>
                </a:solidFill>
                <a:latin typeface="Arial"/>
              </a:defRPr>
            </a:pPr>
          </a:p>
          <a:p>
            <a:pPr algn="l">
              <a:defRPr sz="500" b="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287" name="TextBox 2035354286"/>
          <p:cNvSpPr txBox="1"/>
          <p:nvPr/>
        </p:nvSpPr>
        <p:spPr>
          <a:xfrm>
            <a:off x="2667000" y="1143000"/>
            <a:ext cx="381000" cy="5334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