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
  </p:notesMasterIdLst>
  <p:sldIdLst>
    <p:sldId id="256" r:id="rId2"/>
  </p:sldIdLst>
  <p:sldSz cx="36576000" cy="29260800"/>
  <p:notesSz cx="6881813" cy="9296400"/>
  <p:defaultTextStyle>
    <a:defPPr>
      <a:defRPr lang="en-US"/>
    </a:defPPr>
    <a:lvl1pPr marL="0" algn="l" defTabSz="783732" rtl="0" eaLnBrk="1" latinLnBrk="0" hangingPunct="1">
      <a:defRPr sz="1543" kern="1200">
        <a:solidFill>
          <a:schemeClr val="tx1"/>
        </a:solidFill>
        <a:latin typeface="+mn-lt"/>
        <a:ea typeface="+mn-ea"/>
        <a:cs typeface="+mn-cs"/>
      </a:defRPr>
    </a:lvl1pPr>
    <a:lvl2pPr marL="391866" algn="l" defTabSz="783732" rtl="0" eaLnBrk="1" latinLnBrk="0" hangingPunct="1">
      <a:defRPr sz="1543" kern="1200">
        <a:solidFill>
          <a:schemeClr val="tx1"/>
        </a:solidFill>
        <a:latin typeface="+mn-lt"/>
        <a:ea typeface="+mn-ea"/>
        <a:cs typeface="+mn-cs"/>
      </a:defRPr>
    </a:lvl2pPr>
    <a:lvl3pPr marL="783732" algn="l" defTabSz="783732" rtl="0" eaLnBrk="1" latinLnBrk="0" hangingPunct="1">
      <a:defRPr sz="1543" kern="1200">
        <a:solidFill>
          <a:schemeClr val="tx1"/>
        </a:solidFill>
        <a:latin typeface="+mn-lt"/>
        <a:ea typeface="+mn-ea"/>
        <a:cs typeface="+mn-cs"/>
      </a:defRPr>
    </a:lvl3pPr>
    <a:lvl4pPr marL="1175598" algn="l" defTabSz="783732" rtl="0" eaLnBrk="1" latinLnBrk="0" hangingPunct="1">
      <a:defRPr sz="1543" kern="1200">
        <a:solidFill>
          <a:schemeClr val="tx1"/>
        </a:solidFill>
        <a:latin typeface="+mn-lt"/>
        <a:ea typeface="+mn-ea"/>
        <a:cs typeface="+mn-cs"/>
      </a:defRPr>
    </a:lvl4pPr>
    <a:lvl5pPr marL="1567464" algn="l" defTabSz="783732" rtl="0" eaLnBrk="1" latinLnBrk="0" hangingPunct="1">
      <a:defRPr sz="1543" kern="1200">
        <a:solidFill>
          <a:schemeClr val="tx1"/>
        </a:solidFill>
        <a:latin typeface="+mn-lt"/>
        <a:ea typeface="+mn-ea"/>
        <a:cs typeface="+mn-cs"/>
      </a:defRPr>
    </a:lvl5pPr>
    <a:lvl6pPr marL="1959331" algn="l" defTabSz="783732" rtl="0" eaLnBrk="1" latinLnBrk="0" hangingPunct="1">
      <a:defRPr sz="1543" kern="1200">
        <a:solidFill>
          <a:schemeClr val="tx1"/>
        </a:solidFill>
        <a:latin typeface="+mn-lt"/>
        <a:ea typeface="+mn-ea"/>
        <a:cs typeface="+mn-cs"/>
      </a:defRPr>
    </a:lvl6pPr>
    <a:lvl7pPr marL="2351197" algn="l" defTabSz="783732" rtl="0" eaLnBrk="1" latinLnBrk="0" hangingPunct="1">
      <a:defRPr sz="1543" kern="1200">
        <a:solidFill>
          <a:schemeClr val="tx1"/>
        </a:solidFill>
        <a:latin typeface="+mn-lt"/>
        <a:ea typeface="+mn-ea"/>
        <a:cs typeface="+mn-cs"/>
      </a:defRPr>
    </a:lvl7pPr>
    <a:lvl8pPr marL="2743063" algn="l" defTabSz="783732" rtl="0" eaLnBrk="1" latinLnBrk="0" hangingPunct="1">
      <a:defRPr sz="1543" kern="1200">
        <a:solidFill>
          <a:schemeClr val="tx1"/>
        </a:solidFill>
        <a:latin typeface="+mn-lt"/>
        <a:ea typeface="+mn-ea"/>
        <a:cs typeface="+mn-cs"/>
      </a:defRPr>
    </a:lvl8pPr>
    <a:lvl9pPr marL="3134929" algn="l" defTabSz="783732" rtl="0" eaLnBrk="1" latinLnBrk="0" hangingPunct="1">
      <a:defRPr sz="15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8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3963" autoAdjust="0"/>
  </p:normalViewPr>
  <p:slideViewPr>
    <p:cSldViewPr>
      <p:cViewPr varScale="1">
        <p:scale>
          <a:sx n="16" d="100"/>
          <a:sy n="16" d="100"/>
        </p:scale>
        <p:origin x="1644" y="52"/>
      </p:cViewPr>
      <p:guideLst>
        <p:guide orient="horz" pos="8880"/>
        <p:guide pos="115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B3ADE5A1-5826-4601-8871-5D22D69ABD8F}"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1481138" y="1162050"/>
            <a:ext cx="3921125" cy="31369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AEB6B7C2-3324-49D6-9A2C-F2A4A3CD5284}" type="slidenum">
              <a:rPr lang="zh-CN" altLang="en-US" smtClean="0"/>
              <a:t>‹#›</a:t>
            </a:fld>
            <a:endParaRPr lang="zh-CN" altLang="en-US"/>
          </a:p>
        </p:txBody>
      </p:sp>
    </p:spTree>
    <p:extLst>
      <p:ext uri="{BB962C8B-B14F-4D97-AF65-F5344CB8AC3E}">
        <p14:creationId xmlns:p14="http://schemas.microsoft.com/office/powerpoint/2010/main" val="276720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Arial" panose="020B0604020202020204" pitchFamily="34" charset="0"/>
                <a:cs typeface="Arial" panose="020B0604020202020204" pitchFamily="34" charset="0"/>
              </a:rPr>
              <a:t>Decision Tree is widely used in Machine Learning. It is simple and intuitive.</a:t>
            </a:r>
          </a:p>
          <a:p>
            <a:endParaRPr lang="en-US" altLang="zh-CN" sz="1200" dirty="0" smtClean="0">
              <a:latin typeface="Arial" panose="020B0604020202020204" pitchFamily="34" charset="0"/>
              <a:cs typeface="Arial" panose="020B0604020202020204" pitchFamily="34" charset="0"/>
            </a:endParaRPr>
          </a:p>
          <a:p>
            <a:r>
              <a:rPr lang="en-US" altLang="zh-CN" sz="1200" b="1" dirty="0" smtClean="0">
                <a:latin typeface="Arial" panose="020B0604020202020204" pitchFamily="34" charset="0"/>
                <a:cs typeface="Arial" panose="020B0604020202020204" pitchFamily="34" charset="0"/>
              </a:rPr>
              <a:t>The traditional way</a:t>
            </a:r>
            <a:r>
              <a:rPr lang="en-US" altLang="zh-CN" sz="1200" dirty="0" smtClean="0">
                <a:latin typeface="Arial" panose="020B0604020202020204" pitchFamily="34" charset="0"/>
                <a:cs typeface="Arial" panose="020B0604020202020204" pitchFamily="34" charset="0"/>
              </a:rPr>
              <a:t> to build a decision tree is expensive in finding the best attribute split point because it needs to iterate all the data set to find the best split for one feature. So this would lead to t O(data*feature) complexity.</a:t>
            </a:r>
          </a:p>
          <a:p>
            <a:endParaRPr lang="en-US" altLang="zh-CN" sz="1200" dirty="0" smtClean="0">
              <a:latin typeface="Arial" panose="020B0604020202020204" pitchFamily="34" charset="0"/>
              <a:cs typeface="Arial" panose="020B0604020202020204" pitchFamily="34" charset="0"/>
            </a:endParaRPr>
          </a:p>
          <a:p>
            <a:r>
              <a:rPr lang="en-US" altLang="zh-CN" sz="1200" b="1" dirty="0" smtClean="0">
                <a:latin typeface="Arial" panose="020B0604020202020204" pitchFamily="34" charset="0"/>
                <a:cs typeface="Arial" panose="020B0604020202020204" pitchFamily="34" charset="0"/>
              </a:rPr>
              <a:t>The approximate algorithm</a:t>
            </a:r>
            <a:r>
              <a:rPr lang="en-US" altLang="zh-CN" sz="1200" dirty="0" smtClean="0">
                <a:latin typeface="Arial" panose="020B0604020202020204" pitchFamily="34" charset="0"/>
                <a:cs typeface="Arial" panose="020B0604020202020204" pitchFamily="34" charset="0"/>
              </a:rPr>
              <a:t> with histograms could reduce the computational cost of building a decision tree. This algorithm compresses the data into a pre-defined number of bins of histograms, and then iterate each histogram to find promising splits for one feature. It reduces the complexity to O(bins*feature). </a:t>
            </a:r>
          </a:p>
          <a:p>
            <a:endParaRPr lang="en-US" altLang="zh-CN" sz="1200" dirty="0" smtClean="0">
              <a:latin typeface="Arial" panose="020B0604020202020204" pitchFamily="34" charset="0"/>
              <a:cs typeface="Arial" panose="020B0604020202020204" pitchFamily="34" charset="0"/>
            </a:endParaRPr>
          </a:p>
          <a:p>
            <a:r>
              <a:rPr lang="en-US" altLang="zh-CN" sz="1200" dirty="0" smtClean="0">
                <a:latin typeface="Arial" panose="020B0604020202020204" pitchFamily="34" charset="0"/>
                <a:cs typeface="Arial" panose="020B0604020202020204" pitchFamily="34" charset="0"/>
              </a:rPr>
              <a:t>In this project, we are using the approximate algorithm to build the decision tree. The computational expensive parts include two functions: </a:t>
            </a:r>
            <a:r>
              <a:rPr lang="en-US" altLang="zh-CN" sz="1200" dirty="0" err="1" smtClean="0">
                <a:latin typeface="Arial" panose="020B0604020202020204" pitchFamily="34" charset="0"/>
                <a:cs typeface="Arial" panose="020B0604020202020204" pitchFamily="34" charset="0"/>
              </a:rPr>
              <a:t>find_best_split</a:t>
            </a:r>
            <a:r>
              <a:rPr lang="en-US" altLang="zh-CN" sz="1200" dirty="0" smtClean="0">
                <a:latin typeface="Arial" panose="020B0604020202020204" pitchFamily="34" charset="0"/>
                <a:cs typeface="Arial" panose="020B0604020202020204" pitchFamily="34" charset="0"/>
              </a:rPr>
              <a:t> (find the best split point) and compress (update histograms with values). Our goal is to parallelize these two functions.</a:t>
            </a:r>
          </a:p>
          <a:p>
            <a:endParaRPr lang="zh-CN" altLang="en-US" dirty="0"/>
          </a:p>
        </p:txBody>
      </p:sp>
      <p:sp>
        <p:nvSpPr>
          <p:cNvPr id="4" name="灯片编号占位符 3"/>
          <p:cNvSpPr>
            <a:spLocks noGrp="1"/>
          </p:cNvSpPr>
          <p:nvPr>
            <p:ph type="sldNum" sz="quarter" idx="10"/>
          </p:nvPr>
        </p:nvSpPr>
        <p:spPr/>
        <p:txBody>
          <a:bodyPr/>
          <a:lstStyle/>
          <a:p>
            <a:fld id="{AEB6B7C2-3324-49D6-9A2C-F2A4A3CD5284}" type="slidenum">
              <a:rPr lang="zh-CN" altLang="en-US" smtClean="0"/>
              <a:t>1</a:t>
            </a:fld>
            <a:endParaRPr lang="zh-CN" altLang="en-US"/>
          </a:p>
        </p:txBody>
      </p:sp>
    </p:spTree>
    <p:extLst>
      <p:ext uri="{BB962C8B-B14F-4D97-AF65-F5344CB8AC3E}">
        <p14:creationId xmlns:p14="http://schemas.microsoft.com/office/powerpoint/2010/main" val="21677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572000" y="4788749"/>
            <a:ext cx="27432000" cy="10187093"/>
          </a:xfrm>
        </p:spPr>
        <p:txBody>
          <a:bodyPr anchor="b"/>
          <a:lstStyle>
            <a:lvl1pPr algn="ctr">
              <a:defRPr sz="1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572000" y="15368695"/>
            <a:ext cx="27432000" cy="7064585"/>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142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3011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6174700" y="1557867"/>
            <a:ext cx="7886700" cy="24797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14600" y="1557867"/>
            <a:ext cx="23202900" cy="247971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3219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99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210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495550" y="7294884"/>
            <a:ext cx="31546800" cy="12171678"/>
          </a:xfrm>
        </p:spPr>
        <p:txBody>
          <a:bodyPr anchor="b"/>
          <a:lstStyle>
            <a:lvl1pPr>
              <a:defRPr sz="1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495550" y="19581711"/>
            <a:ext cx="31546800" cy="640079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8003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14600" y="7789333"/>
            <a:ext cx="15544800" cy="185657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8516600" y="7789333"/>
            <a:ext cx="15544800" cy="185657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2031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19364" y="1557869"/>
            <a:ext cx="31546800" cy="565573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19366" y="7172962"/>
            <a:ext cx="15473361"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smtClean="0"/>
              <a:t>编辑母版文本样式</a:t>
            </a:r>
          </a:p>
        </p:txBody>
      </p:sp>
      <p:sp>
        <p:nvSpPr>
          <p:cNvPr id="4" name="内容占位符 3"/>
          <p:cNvSpPr>
            <a:spLocks noGrp="1"/>
          </p:cNvSpPr>
          <p:nvPr>
            <p:ph sz="half" idx="2"/>
          </p:nvPr>
        </p:nvSpPr>
        <p:spPr>
          <a:xfrm>
            <a:off x="2519366" y="10688320"/>
            <a:ext cx="15473361" cy="157209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8516600" y="7172962"/>
            <a:ext cx="15549564"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smtClean="0"/>
              <a:t>编辑母版文本样式</a:t>
            </a:r>
          </a:p>
        </p:txBody>
      </p:sp>
      <p:sp>
        <p:nvSpPr>
          <p:cNvPr id="6" name="内容占位符 5"/>
          <p:cNvSpPr>
            <a:spLocks noGrp="1"/>
          </p:cNvSpPr>
          <p:nvPr>
            <p:ph sz="quarter" idx="4"/>
          </p:nvPr>
        </p:nvSpPr>
        <p:spPr>
          <a:xfrm>
            <a:off x="18516600" y="10688320"/>
            <a:ext cx="15549564" cy="157209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069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2692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829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6" y="1950720"/>
            <a:ext cx="11796711" cy="6827520"/>
          </a:xfrm>
        </p:spPr>
        <p:txBody>
          <a:bodyPr anchor="b"/>
          <a:lstStyle>
            <a:lvl1pPr>
              <a:defRPr sz="9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5549564" y="4213016"/>
            <a:ext cx="18516600" cy="2079413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9351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6" y="1950720"/>
            <a:ext cx="11796711" cy="6827520"/>
          </a:xfrm>
        </p:spPr>
        <p:txBody>
          <a:bodyPr anchor="b"/>
          <a:lstStyle>
            <a:lvl1pPr>
              <a:defRPr sz="96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5549564" y="4213016"/>
            <a:ext cx="18516600" cy="20794133"/>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zh-CN" altLang="en-US"/>
          </a:p>
        </p:txBody>
      </p:sp>
      <p:sp>
        <p:nvSpPr>
          <p:cNvPr id="4" name="文本占位符 3"/>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176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4600" y="1557869"/>
            <a:ext cx="31546800" cy="565573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2514600" y="27120429"/>
            <a:ext cx="8229600" cy="1557867"/>
          </a:xfrm>
          <a:prstGeom prst="rect">
            <a:avLst/>
          </a:prstGeom>
        </p:spPr>
        <p:txBody>
          <a:bodyPr vert="horz" lIns="91440" tIns="45720" rIns="91440" bIns="45720" rtlCol="0" anchor="ctr"/>
          <a:lstStyle>
            <a:lvl1pPr algn="l">
              <a:defRPr sz="3600">
                <a:solidFill>
                  <a:schemeClr val="tx1">
                    <a:tint val="75000"/>
                  </a:schemeClr>
                </a:solidFill>
              </a:defRPr>
            </a:lvl1pPr>
          </a:lstStyle>
          <a:p>
            <a:fld id="{985D6BDF-9D0E-4E2B-85B8-D8F4790360C9}" type="datetimeFigureOut">
              <a:rPr lang="en-US" smtClean="0"/>
              <a:t>12/9/2019</a:t>
            </a:fld>
            <a:endParaRPr lang="en-US" dirty="0"/>
          </a:p>
        </p:txBody>
      </p:sp>
      <p:sp>
        <p:nvSpPr>
          <p:cNvPr id="5" name="页脚占位符 4"/>
          <p:cNvSpPr>
            <a:spLocks noGrp="1"/>
          </p:cNvSpPr>
          <p:nvPr>
            <p:ph type="ftr" sz="quarter" idx="3"/>
          </p:nvPr>
        </p:nvSpPr>
        <p:spPr>
          <a:xfrm>
            <a:off x="12115800" y="27120429"/>
            <a:ext cx="12344400" cy="1557867"/>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25831800" y="27120429"/>
            <a:ext cx="8229600" cy="1557867"/>
          </a:xfrm>
          <a:prstGeom prst="rect">
            <a:avLst/>
          </a:prstGeom>
        </p:spPr>
        <p:txBody>
          <a:bodyPr vert="horz" lIns="91440" tIns="45720" rIns="91440" bIns="45720" rtlCol="0" anchor="ctr"/>
          <a:lstStyle>
            <a:lvl1pPr algn="r">
              <a:defRPr sz="360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35966400" y="0"/>
            <a:ext cx="609600" cy="29260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609600" cy="29260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36576000" cy="365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5603200"/>
            <a:ext cx="36576000" cy="3657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8763000" y="0"/>
            <a:ext cx="8001000" cy="2926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51" tIns="142851" rIns="142851" bIns="14285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rgbClr val="7F7F7F"/>
                </a:solidFill>
                <a:latin typeface="Calibri" pitchFamily="34" charset="0"/>
                <a:cs typeface="Calibri" panose="020F0502020204030204" pitchFamily="34" charset="0"/>
              </a:rPr>
              <a:t>Poster Print Size:</a:t>
            </a:r>
            <a:endParaRPr sz="6000" dirty="0">
              <a:solidFill>
                <a:srgbClr val="7F7F7F"/>
              </a:solidFill>
              <a:latin typeface="Calibri" pitchFamily="34" charset="0"/>
              <a:cs typeface="Calibri" panose="020F0502020204030204" pitchFamily="34" charset="0"/>
            </a:endParaRP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Placeholders</a:t>
            </a:r>
            <a:r>
              <a:rPr sz="6000" dirty="0">
                <a:solidFill>
                  <a:srgbClr val="7F7F7F"/>
                </a:solidFill>
                <a:latin typeface="Calibri" pitchFamily="34" charset="0"/>
                <a:cs typeface="Calibri" panose="020F0502020204030204" pitchFamily="34" charset="0"/>
              </a:rPr>
              <a:t>:</a:t>
            </a:r>
          </a:p>
          <a:p>
            <a:pPr lvl="0">
              <a:spcBef>
                <a:spcPts val="0"/>
              </a:spcBef>
              <a:spcAft>
                <a:spcPts val="1500"/>
              </a:spcAft>
            </a:pPr>
            <a:r>
              <a:rPr sz="4083" dirty="0">
                <a:solidFill>
                  <a:srgbClr val="7F7F7F"/>
                </a:solidFill>
                <a:latin typeface="Calibri" pitchFamily="34" charset="0"/>
                <a:cs typeface="Calibri" panose="020F0502020204030204" pitchFamily="34" charset="0"/>
              </a:rPr>
              <a:t>The </a:t>
            </a:r>
            <a:r>
              <a:rPr lang="en-US" sz="4083" dirty="0">
                <a:solidFill>
                  <a:srgbClr val="7F7F7F"/>
                </a:solidFill>
                <a:latin typeface="Calibri" pitchFamily="34" charset="0"/>
                <a:cs typeface="Calibri" panose="020F0502020204030204" pitchFamily="34" charset="0"/>
              </a:rPr>
              <a:t>various elements included</a:t>
            </a:r>
            <a:r>
              <a:rPr sz="4083" dirty="0">
                <a:solidFill>
                  <a:srgbClr val="7F7F7F"/>
                </a:solidFill>
                <a:latin typeface="Calibri" pitchFamily="34" charset="0"/>
                <a:cs typeface="Calibri" panose="020F0502020204030204" pitchFamily="34" charset="0"/>
              </a:rPr>
              <a:t> in this </a:t>
            </a:r>
            <a:r>
              <a:rPr lang="en-US" sz="4083" dirty="0">
                <a:solidFill>
                  <a:srgbClr val="7F7F7F"/>
                </a:solidFill>
                <a:latin typeface="Calibri" pitchFamily="34" charset="0"/>
                <a:cs typeface="Calibri" panose="020F0502020204030204" pitchFamily="34" charset="0"/>
              </a:rPr>
              <a:t>poster are ones</a:t>
            </a:r>
            <a:r>
              <a:rPr lang="en-US" sz="4083" baseline="0" dirty="0">
                <a:solidFill>
                  <a:srgbClr val="7F7F7F"/>
                </a:solidFill>
                <a:latin typeface="Calibri" pitchFamily="34" charset="0"/>
                <a:cs typeface="Calibri" panose="020F0502020204030204" pitchFamily="34" charset="0"/>
              </a:rPr>
              <a:t> we often see in medical, research, and scientific posters.</a:t>
            </a:r>
            <a:r>
              <a:rPr sz="4083" dirty="0">
                <a:solidFill>
                  <a:srgbClr val="7F7F7F"/>
                </a:solidFill>
                <a:latin typeface="Calibri" pitchFamily="34" charset="0"/>
                <a:cs typeface="Calibri" panose="020F0502020204030204" pitchFamily="34" charset="0"/>
              </a:rPr>
              <a:t> </a:t>
            </a:r>
            <a:r>
              <a:rPr lang="en-US" sz="4083" dirty="0">
                <a:solidFill>
                  <a:srgbClr val="7F7F7F"/>
                </a:solidFill>
                <a:latin typeface="Calibri" pitchFamily="34" charset="0"/>
                <a:cs typeface="Calibri" panose="020F0502020204030204" pitchFamily="34" charset="0"/>
              </a:rPr>
              <a:t>Feel</a:t>
            </a:r>
            <a:r>
              <a:rPr lang="en-US" sz="4083"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Image</a:t>
            </a:r>
            <a:r>
              <a:rPr lang="en-US" sz="6000" baseline="0" dirty="0">
                <a:solidFill>
                  <a:srgbClr val="7F7F7F"/>
                </a:solidFill>
                <a:latin typeface="Calibri" pitchFamily="34" charset="0"/>
                <a:cs typeface="Calibri" panose="020F0502020204030204" pitchFamily="34" charset="0"/>
              </a:rPr>
              <a:t> Quality</a:t>
            </a:r>
            <a:r>
              <a:rPr lang="en-US" sz="6000" dirty="0">
                <a:solidFill>
                  <a:srgbClr val="7F7F7F"/>
                </a:solidFill>
                <a:latin typeface="Calibri" pitchFamily="34" charset="0"/>
                <a:cs typeface="Calibri" panose="020F0502020204030204" pitchFamily="34" charset="0"/>
              </a:rPr>
              <a:t>:</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You can place digital photos or logo art in your poster file by selecting the </a:t>
            </a:r>
            <a:r>
              <a:rPr lang="en-US" sz="4083" b="1" dirty="0">
                <a:solidFill>
                  <a:srgbClr val="7F7F7F"/>
                </a:solidFill>
                <a:latin typeface="Calibri" pitchFamily="34" charset="0"/>
                <a:cs typeface="Calibri" panose="020F0502020204030204" pitchFamily="34" charset="0"/>
              </a:rPr>
              <a:t>Insert, Picture</a:t>
            </a:r>
            <a:r>
              <a:rPr lang="en-US" sz="4083"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083" b="1" dirty="0">
                <a:solidFill>
                  <a:srgbClr val="7F7F7F"/>
                </a:solidFill>
                <a:latin typeface="Calibri" pitchFamily="34" charset="0"/>
                <a:cs typeface="Calibri" panose="020F0502020204030204" pitchFamily="34" charset="0"/>
              </a:rPr>
              <a:t>150-200 pixels per inch in their final printed size</a:t>
            </a:r>
            <a:r>
              <a:rPr lang="en-US" sz="4083" dirty="0">
                <a:solidFill>
                  <a:srgbClr val="7F7F7F"/>
                </a:solidFill>
                <a:latin typeface="Calibri" pitchFamily="34" charset="0"/>
                <a:cs typeface="Calibri" panose="020F0502020204030204" pitchFamily="34" charset="0"/>
              </a:rPr>
              <a:t>. For instance, a 1600 x 1200 pixel</a:t>
            </a:r>
            <a:r>
              <a:rPr lang="en-US" sz="4083" baseline="0" dirty="0">
                <a:solidFill>
                  <a:srgbClr val="7F7F7F"/>
                </a:solidFill>
                <a:latin typeface="Calibri" pitchFamily="34" charset="0"/>
                <a:cs typeface="Calibri" panose="020F0502020204030204" pitchFamily="34" charset="0"/>
              </a:rPr>
              <a:t> photo will usually look fine up to </a:t>
            </a:r>
            <a:r>
              <a:rPr lang="en-US" sz="4083" dirty="0">
                <a:solidFill>
                  <a:srgbClr val="7F7F7F"/>
                </a:solidFill>
                <a:latin typeface="Calibri" pitchFamily="34" charset="0"/>
                <a:cs typeface="Calibri" panose="020F0502020204030204" pitchFamily="34" charset="0"/>
              </a:rPr>
              <a:t>8“-10” wide on your printed poster.</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00"/>
              </a:spcAft>
            </a:pPr>
            <a:r>
              <a:rPr lang="en-US" sz="3000" dirty="0">
                <a:solidFill>
                  <a:srgbClr val="7F7F7F"/>
                </a:solidFill>
                <a:latin typeface="Calibri" pitchFamily="34" charset="0"/>
                <a:cs typeface="Calibri" panose="020F0502020204030204" pitchFamily="34" charset="0"/>
              </a:rPr>
              <a:t/>
            </a:r>
            <a:br>
              <a:rPr lang="en-US" sz="3000" dirty="0">
                <a:solidFill>
                  <a:srgbClr val="7F7F7F"/>
                </a:solidFill>
                <a:latin typeface="Calibri" pitchFamily="34" charset="0"/>
                <a:cs typeface="Calibri" panose="020F0502020204030204" pitchFamily="34" charset="0"/>
              </a:rPr>
            </a:br>
            <a:r>
              <a:rPr lang="en-US" sz="30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37338000" y="0"/>
            <a:ext cx="8001000" cy="292608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Change</a:t>
              </a:r>
              <a:r>
                <a:rPr lang="en-US" sz="6000" baseline="0" dirty="0">
                  <a:solidFill>
                    <a:schemeClr val="bg1">
                      <a:lumMod val="50000"/>
                    </a:schemeClr>
                  </a:solidFill>
                  <a:latin typeface="Calibri" pitchFamily="34" charset="0"/>
                  <a:cs typeface="Calibri" panose="020F0502020204030204" pitchFamily="34" charset="0"/>
                </a:rPr>
                <a:t> Color Theme</a:t>
              </a:r>
              <a:r>
                <a:rPr lang="en-US" sz="6000" dirty="0">
                  <a:solidFill>
                    <a:schemeClr val="bg1">
                      <a:lumMod val="50000"/>
                    </a:schemeClr>
                  </a:solidFill>
                  <a:latin typeface="Calibri" pitchFamily="34" charset="0"/>
                  <a:cs typeface="Calibri" panose="020F0502020204030204" pitchFamily="34" charset="0"/>
                </a:rPr>
                <a:t>:</a:t>
              </a:r>
              <a:endParaRPr sz="600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083"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To change the color theme, select the </a:t>
              </a:r>
              <a:r>
                <a:rPr lang="en-US" sz="4083" b="1" baseline="0" dirty="0">
                  <a:solidFill>
                    <a:schemeClr val="bg1">
                      <a:lumMod val="50000"/>
                    </a:schemeClr>
                  </a:solidFill>
                  <a:latin typeface="Calibri" pitchFamily="34" charset="0"/>
                  <a:cs typeface="Calibri" panose="020F0502020204030204" pitchFamily="34" charset="0"/>
                </a:rPr>
                <a:t>Design</a:t>
              </a:r>
              <a:r>
                <a:rPr lang="en-US" sz="4083" baseline="0" dirty="0">
                  <a:solidFill>
                    <a:schemeClr val="bg1">
                      <a:lumMod val="50000"/>
                    </a:schemeClr>
                  </a:solidFill>
                  <a:latin typeface="Calibri" pitchFamily="34" charset="0"/>
                  <a:cs typeface="Calibri" panose="020F0502020204030204" pitchFamily="34" charset="0"/>
                </a:rPr>
                <a:t> tab, then select the </a:t>
              </a:r>
              <a:r>
                <a:rPr lang="en-US" sz="4083" b="1" baseline="0" dirty="0">
                  <a:solidFill>
                    <a:schemeClr val="bg1">
                      <a:lumMod val="50000"/>
                    </a:schemeClr>
                  </a:solidFill>
                  <a:latin typeface="Calibri" pitchFamily="34" charset="0"/>
                  <a:cs typeface="Calibri" panose="020F0502020204030204" pitchFamily="34" charset="0"/>
                </a:rPr>
                <a:t>Colors</a:t>
              </a:r>
              <a:r>
                <a:rPr lang="en-US" sz="4083"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Once your poster file is ready, visit</a:t>
              </a:r>
              <a:r>
                <a:rPr lang="en-US" sz="4083" baseline="0" dirty="0">
                  <a:solidFill>
                    <a:schemeClr val="bg1">
                      <a:lumMod val="50000"/>
                    </a:schemeClr>
                  </a:solidFill>
                  <a:latin typeface="Calibri" pitchFamily="34" charset="0"/>
                  <a:cs typeface="Calibri" panose="020F0502020204030204" pitchFamily="34" charset="0"/>
                </a:rPr>
                <a:t> </a:t>
              </a:r>
              <a:r>
                <a:rPr lang="en-US" sz="4083" b="1" baseline="0" dirty="0">
                  <a:solidFill>
                    <a:schemeClr val="bg1">
                      <a:lumMod val="50000"/>
                    </a:schemeClr>
                  </a:solidFill>
                  <a:latin typeface="Calibri" pitchFamily="34" charset="0"/>
                  <a:cs typeface="Calibri" panose="020F0502020204030204" pitchFamily="34" charset="0"/>
                </a:rPr>
                <a:t>www.genigraphics.com</a:t>
              </a:r>
              <a:r>
                <a:rPr lang="en-US" sz="4083"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083"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083" baseline="0" dirty="0">
                  <a:solidFill>
                    <a:schemeClr val="bg1">
                      <a:lumMod val="50000"/>
                    </a:schemeClr>
                  </a:solidFill>
                  <a:latin typeface="Calibri" pitchFamily="34" charset="0"/>
                  <a:cs typeface="Calibri" panose="020F0502020204030204" pitchFamily="34" charset="0"/>
                </a:rPr>
                <a:t>US and Canada:  1-800-790-4001</a:t>
              </a:r>
              <a:br>
                <a:rPr lang="en-US" sz="4083" baseline="0" dirty="0">
                  <a:solidFill>
                    <a:schemeClr val="bg1">
                      <a:lumMod val="50000"/>
                    </a:schemeClr>
                  </a:solidFill>
                  <a:latin typeface="Calibri" pitchFamily="34" charset="0"/>
                  <a:cs typeface="Calibri" panose="020F0502020204030204" pitchFamily="34" charset="0"/>
                </a:rPr>
              </a:br>
              <a:r>
                <a:rPr lang="en-US" sz="4083"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000" dirty="0">
                  <a:solidFill>
                    <a:schemeClr val="bg1">
                      <a:lumMod val="50000"/>
                    </a:schemeClr>
                  </a:solidFill>
                  <a:latin typeface="Calibri" pitchFamily="34" charset="0"/>
                  <a:cs typeface="Calibri" panose="020F0502020204030204" pitchFamily="34" charset="0"/>
                </a:rPr>
                <a:t/>
              </a:r>
              <a:br>
                <a:rPr lang="en-US" sz="3000" dirty="0">
                  <a:solidFill>
                    <a:schemeClr val="bg1">
                      <a:lumMod val="50000"/>
                    </a:schemeClr>
                  </a:solidFill>
                  <a:latin typeface="Calibri" pitchFamily="34" charset="0"/>
                  <a:cs typeface="Calibri" panose="020F0502020204030204" pitchFamily="34" charset="0"/>
                </a:rPr>
              </a:br>
              <a:r>
                <a:rPr lang="en-US" sz="3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2004002" y="28989869"/>
            <a:ext cx="4414529" cy="165269"/>
          </a:xfrm>
          <a:prstGeom prst="rect">
            <a:avLst/>
          </a:prstGeom>
        </p:spPr>
      </p:pic>
    </p:spTree>
    <p:extLst>
      <p:ext uri="{BB962C8B-B14F-4D97-AF65-F5344CB8AC3E}">
        <p14:creationId xmlns:p14="http://schemas.microsoft.com/office/powerpoint/2010/main" val="22437097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680449" y="609600"/>
            <a:ext cx="20372917" cy="180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81" tIns="285702" rIns="114281" bIns="2857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bg1"/>
                </a:solidFill>
                <a:latin typeface="Arial" panose="020B0604020202020204" pitchFamily="34" charset="0"/>
                <a:cs typeface="Arial" panose="020B0604020202020204" pitchFamily="34" charset="0"/>
              </a:rPr>
              <a:t>Parallel Streaming Decision Tree</a:t>
            </a:r>
          </a:p>
        </p:txBody>
      </p:sp>
      <p:sp>
        <p:nvSpPr>
          <p:cNvPr id="5" name="Text Box 123"/>
          <p:cNvSpPr txBox="1">
            <a:spLocks noChangeArrowheads="1"/>
          </p:cNvSpPr>
          <p:nvPr/>
        </p:nvSpPr>
        <p:spPr bwMode="auto">
          <a:xfrm>
            <a:off x="8762999" y="2438400"/>
            <a:ext cx="20372917"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114281" rIns="114281" bIns="11428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dirty="0" err="1">
                <a:solidFill>
                  <a:schemeClr val="bg1"/>
                </a:solidFill>
                <a:latin typeface="Arial" panose="020B0604020202020204" pitchFamily="34" charset="0"/>
                <a:cs typeface="Arial" panose="020B0604020202020204" pitchFamily="34" charset="0"/>
              </a:rPr>
              <a:t>Anxiang</a:t>
            </a:r>
            <a:r>
              <a:rPr lang="en-US" sz="5400" dirty="0">
                <a:solidFill>
                  <a:schemeClr val="bg1"/>
                </a:solidFill>
                <a:latin typeface="Arial" panose="020B0604020202020204" pitchFamily="34" charset="0"/>
                <a:cs typeface="Arial" panose="020B0604020202020204" pitchFamily="34" charset="0"/>
              </a:rPr>
              <a:t> Zhang, </a:t>
            </a:r>
            <a:r>
              <a:rPr lang="en-US" sz="5400" dirty="0" err="1">
                <a:solidFill>
                  <a:schemeClr val="bg1"/>
                </a:solidFill>
                <a:latin typeface="Arial" panose="020B0604020202020204" pitchFamily="34" charset="0"/>
                <a:cs typeface="Arial" panose="020B0604020202020204" pitchFamily="34" charset="0"/>
              </a:rPr>
              <a:t>Ke</a:t>
            </a:r>
            <a:r>
              <a:rPr lang="en-US" sz="5400" dirty="0">
                <a:solidFill>
                  <a:schemeClr val="bg1"/>
                </a:solidFill>
                <a:latin typeface="Arial" panose="020B0604020202020204" pitchFamily="34" charset="0"/>
                <a:cs typeface="Arial" panose="020B0604020202020204" pitchFamily="34" charset="0"/>
              </a:rPr>
              <a:t> Ding</a:t>
            </a:r>
          </a:p>
          <a:p>
            <a:pPr algn="ctr" eaLnBrk="1" hangingPunct="1"/>
            <a:endParaRPr lang="en-US" sz="5400" dirty="0">
              <a:solidFill>
                <a:schemeClr val="bg1"/>
              </a:solidFill>
              <a:latin typeface="Arial" panose="020B0604020202020204" pitchFamily="34" charset="0"/>
              <a:cs typeface="Arial" panose="020B0604020202020204" pitchFamily="34" charset="0"/>
            </a:endParaRPr>
          </a:p>
        </p:txBody>
      </p:sp>
      <p:sp>
        <p:nvSpPr>
          <p:cNvPr id="10" name="Text Box 189"/>
          <p:cNvSpPr txBox="1">
            <a:spLocks noChangeArrowheads="1"/>
          </p:cNvSpPr>
          <p:nvPr/>
        </p:nvSpPr>
        <p:spPr bwMode="auto">
          <a:xfrm>
            <a:off x="1447800" y="4876800"/>
            <a:ext cx="10668000" cy="269300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We implemented the sequential version, the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version, the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version and the CUDA version for decision tree with histogram and compared the performance of four implementations over several datasets</a:t>
            </a:r>
            <a:r>
              <a:rPr lang="en-US" altLang="zh-CN" sz="3200" dirty="0" smtClean="0">
                <a:latin typeface="Arial" panose="020B0604020202020204" pitchFamily="34" charset="0"/>
                <a:cs typeface="Arial" panose="020B0604020202020204" pitchFamily="34" charset="0"/>
              </a:rPr>
              <a:t>.</a:t>
            </a:r>
          </a:p>
        </p:txBody>
      </p:sp>
      <p:sp>
        <p:nvSpPr>
          <p:cNvPr id="32" name="Rectangle 31"/>
          <p:cNvSpPr/>
          <p:nvPr/>
        </p:nvSpPr>
        <p:spPr>
          <a:xfrm>
            <a:off x="1447800" y="42672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a:solidFill>
                  <a:schemeClr val="bg1"/>
                </a:solidFill>
                <a:latin typeface="Arial" panose="020B0604020202020204" pitchFamily="34" charset="0"/>
                <a:cs typeface="Arial" panose="020B0604020202020204" pitchFamily="34" charset="0"/>
              </a:rPr>
              <a:t>Abstract</a:t>
            </a:r>
          </a:p>
        </p:txBody>
      </p:sp>
      <p:sp>
        <p:nvSpPr>
          <p:cNvPr id="35" name="Rectangle 34"/>
          <p:cNvSpPr/>
          <p:nvPr/>
        </p:nvSpPr>
        <p:spPr>
          <a:xfrm>
            <a:off x="24612600" y="10333872"/>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bg1"/>
                </a:solidFill>
                <a:latin typeface="Arial" panose="020B0604020202020204" pitchFamily="34" charset="0"/>
                <a:cs typeface="Arial" panose="020B0604020202020204" pitchFamily="34" charset="0"/>
              </a:rPr>
              <a:t>Discussion</a:t>
            </a:r>
          </a:p>
        </p:txBody>
      </p:sp>
      <p:pic>
        <p:nvPicPr>
          <p:cNvPr id="19"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879273" cy="3657600"/>
          </a:xfrm>
          <a:prstGeom prst="rect">
            <a:avLst/>
          </a:prstGeom>
        </p:spPr>
      </p:pic>
      <p:pic>
        <p:nvPicPr>
          <p:cNvPr id="20"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049" y="0"/>
            <a:ext cx="3879273" cy="3657600"/>
          </a:xfrm>
          <a:prstGeom prst="rect">
            <a:avLst/>
          </a:prstGeom>
        </p:spPr>
      </p:pic>
      <p:sp>
        <p:nvSpPr>
          <p:cNvPr id="3" name="文本框 2"/>
          <p:cNvSpPr txBox="1"/>
          <p:nvPr/>
        </p:nvSpPr>
        <p:spPr>
          <a:xfrm>
            <a:off x="1676399" y="25583614"/>
            <a:ext cx="33615087" cy="3600986"/>
          </a:xfrm>
          <a:prstGeom prst="rect">
            <a:avLst/>
          </a:prstGeom>
          <a:noFill/>
        </p:spPr>
        <p:txBody>
          <a:bodyPr wrap="square" rtlCol="0">
            <a:spAutoFit/>
          </a:bodyPr>
          <a:lstStyle/>
          <a:p>
            <a:r>
              <a:rPr lang="en-US" altLang="zh-CN" sz="3600" dirty="0" smtClean="0">
                <a:latin typeface="Arial" panose="020B0604020202020204" pitchFamily="34" charset="0"/>
                <a:cs typeface="Arial" panose="020B0604020202020204" pitchFamily="34" charset="0"/>
              </a:rPr>
              <a:t>References:</a:t>
            </a:r>
          </a:p>
          <a:p>
            <a:r>
              <a:rPr lang="en-US" altLang="zh-CN" sz="3200" dirty="0" smtClean="0">
                <a:latin typeface="Arial" panose="020B0604020202020204" pitchFamily="34" charset="0"/>
                <a:cs typeface="Arial" panose="020B0604020202020204" pitchFamily="34" charset="0"/>
              </a:rPr>
              <a:t>[1</a:t>
            </a:r>
            <a:r>
              <a:rPr lang="en-US" altLang="zh-CN" sz="3200" dirty="0">
                <a:latin typeface="Arial" panose="020B0604020202020204" pitchFamily="34" charset="0"/>
                <a:cs typeface="Arial" panose="020B0604020202020204" pitchFamily="34" charset="0"/>
              </a:rPr>
              <a:t>]: Srivastava, Anurag, et al. "Parallel formulations of decision-tree classification algorithms." High Performance Data Mining. Springer, Boston, MA, 1999. 237-261.</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2]: Ben-Haim, Yael, and </a:t>
            </a:r>
            <a:r>
              <a:rPr lang="en-US" altLang="zh-CN" sz="3200" dirty="0" err="1">
                <a:latin typeface="Arial" panose="020B0604020202020204" pitchFamily="34" charset="0"/>
                <a:cs typeface="Arial" panose="020B0604020202020204" pitchFamily="34" charset="0"/>
              </a:rPr>
              <a:t>Elad</a:t>
            </a:r>
            <a:r>
              <a:rPr lang="en-US" altLang="zh-CN" sz="3200" dirty="0">
                <a:latin typeface="Arial" panose="020B0604020202020204" pitchFamily="34" charset="0"/>
                <a:cs typeface="Arial" panose="020B0604020202020204" pitchFamily="34" charset="0"/>
              </a:rPr>
              <a:t> Tom-Tov. "A streaming parallel decision tree algorithm." Journal of Machine Learning Research 11.Feb (2010): 849-872.</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3]: Zhang, </a:t>
            </a:r>
            <a:r>
              <a:rPr lang="en-US" altLang="zh-CN" sz="3200" dirty="0" err="1">
                <a:latin typeface="Arial" panose="020B0604020202020204" pitchFamily="34" charset="0"/>
                <a:cs typeface="Arial" panose="020B0604020202020204" pitchFamily="34" charset="0"/>
              </a:rPr>
              <a:t>Huan</a:t>
            </a:r>
            <a:r>
              <a:rPr lang="en-US" altLang="zh-CN" sz="3200" dirty="0">
                <a:latin typeface="Arial" panose="020B0604020202020204" pitchFamily="34" charset="0"/>
                <a:cs typeface="Arial" panose="020B0604020202020204" pitchFamily="34" charset="0"/>
              </a:rPr>
              <a:t>, Si </a:t>
            </a:r>
            <a:r>
              <a:rPr lang="en-US" altLang="zh-CN" sz="3200" dirty="0" err="1">
                <a:latin typeface="Arial" panose="020B0604020202020204" pitchFamily="34" charset="0"/>
                <a:cs typeface="Arial" panose="020B0604020202020204" pitchFamily="34" charset="0"/>
              </a:rPr>
              <a:t>Si</a:t>
            </a:r>
            <a:r>
              <a:rPr lang="en-US" altLang="zh-CN" sz="3200" dirty="0">
                <a:latin typeface="Arial" panose="020B0604020202020204" pitchFamily="34" charset="0"/>
                <a:cs typeface="Arial" panose="020B0604020202020204" pitchFamily="34" charset="0"/>
              </a:rPr>
              <a:t>, and Cho-</a:t>
            </a:r>
            <a:r>
              <a:rPr lang="en-US" altLang="zh-CN" sz="3200" dirty="0" err="1">
                <a:latin typeface="Arial" panose="020B0604020202020204" pitchFamily="34" charset="0"/>
                <a:cs typeface="Arial" panose="020B0604020202020204" pitchFamily="34" charset="0"/>
              </a:rPr>
              <a:t>Jui</a:t>
            </a:r>
            <a:r>
              <a:rPr lang="en-US" altLang="zh-CN" sz="3200" dirty="0">
                <a:latin typeface="Arial" panose="020B0604020202020204" pitchFamily="34" charset="0"/>
                <a:cs typeface="Arial" panose="020B0604020202020204" pitchFamily="34" charset="0"/>
              </a:rPr>
              <a:t> Hsieh. "GPU-acceleration for Large-scale Tree Boosting." </a:t>
            </a:r>
            <a:r>
              <a:rPr lang="en-US" altLang="zh-CN" sz="3200" dirty="0" err="1">
                <a:latin typeface="Arial" panose="020B0604020202020204" pitchFamily="34" charset="0"/>
                <a:cs typeface="Arial" panose="020B0604020202020204" pitchFamily="34" charset="0"/>
              </a:rPr>
              <a:t>arXiv</a:t>
            </a:r>
            <a:r>
              <a:rPr lang="en-US" altLang="zh-CN" sz="3200" dirty="0">
                <a:latin typeface="Arial" panose="020B0604020202020204" pitchFamily="34" charset="0"/>
                <a:cs typeface="Arial" panose="020B0604020202020204" pitchFamily="34" charset="0"/>
              </a:rPr>
              <a:t> preprint arXiv:1706.08359 (2017).</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4]: </a:t>
            </a:r>
            <a:r>
              <a:rPr lang="en-US" altLang="zh-CN" sz="3200" dirty="0" err="1">
                <a:latin typeface="Arial" panose="020B0604020202020204" pitchFamily="34" charset="0"/>
                <a:cs typeface="Arial" panose="020B0604020202020204" pitchFamily="34" charset="0"/>
              </a:rPr>
              <a:t>Jin</a:t>
            </a: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Ruoming</a:t>
            </a:r>
            <a:r>
              <a:rPr lang="en-US" altLang="zh-CN" sz="3200" dirty="0">
                <a:latin typeface="Arial" panose="020B0604020202020204" pitchFamily="34" charset="0"/>
                <a:cs typeface="Arial" panose="020B0604020202020204" pitchFamily="34" charset="0"/>
              </a:rPr>
              <a:t>, and </a:t>
            </a:r>
            <a:r>
              <a:rPr lang="en-US" altLang="zh-CN" sz="3200" dirty="0" err="1">
                <a:latin typeface="Arial" panose="020B0604020202020204" pitchFamily="34" charset="0"/>
                <a:cs typeface="Arial" panose="020B0604020202020204" pitchFamily="34" charset="0"/>
              </a:rPr>
              <a:t>Gagan</a:t>
            </a:r>
            <a:r>
              <a:rPr lang="en-US" altLang="zh-CN" sz="3200" dirty="0">
                <a:latin typeface="Arial" panose="020B0604020202020204" pitchFamily="34" charset="0"/>
                <a:cs typeface="Arial" panose="020B0604020202020204" pitchFamily="34" charset="0"/>
              </a:rPr>
              <a:t> Agrawal. "Communication and memory efficient parallel decision tree construction." Proceedings of the 2003 SIAM International Conference on Data Mining. Society for Industrial and Applied Mathematics, 2003.</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5]: </a:t>
            </a:r>
            <a:r>
              <a:rPr lang="en-US" altLang="zh-CN" sz="3200" dirty="0" err="1">
                <a:latin typeface="Arial" panose="020B0604020202020204" pitchFamily="34" charset="0"/>
                <a:cs typeface="Arial" panose="020B0604020202020204" pitchFamily="34" charset="0"/>
              </a:rPr>
              <a:t>Chih</a:t>
            </a:r>
            <a:r>
              <a:rPr lang="en-US" altLang="zh-CN" sz="3200" dirty="0">
                <a:latin typeface="Arial" panose="020B0604020202020204" pitchFamily="34" charset="0"/>
                <a:cs typeface="Arial" panose="020B0604020202020204" pitchFamily="34" charset="0"/>
              </a:rPr>
              <a:t>-Chung Chang and </a:t>
            </a:r>
            <a:r>
              <a:rPr lang="en-US" altLang="zh-CN" sz="3200" dirty="0" err="1">
                <a:latin typeface="Arial" panose="020B0604020202020204" pitchFamily="34" charset="0"/>
                <a:cs typeface="Arial" panose="020B0604020202020204" pitchFamily="34" charset="0"/>
              </a:rPr>
              <a:t>Chih</a:t>
            </a:r>
            <a:r>
              <a:rPr lang="en-US" altLang="zh-CN" sz="3200" dirty="0">
                <a:latin typeface="Arial" panose="020B0604020202020204" pitchFamily="34" charset="0"/>
                <a:cs typeface="Arial" panose="020B0604020202020204" pitchFamily="34" charset="0"/>
              </a:rPr>
              <a:t>-Jen Lin, LIBSVM : a library for support vector machines. ACM Transactions on Intelligent Systems and Technology, 2:27:1--27:27, </a:t>
            </a:r>
            <a:r>
              <a:rPr lang="en-US" altLang="zh-CN" sz="3200" dirty="0" smtClean="0">
                <a:latin typeface="Arial" panose="020B0604020202020204" pitchFamily="34" charset="0"/>
                <a:cs typeface="Arial" panose="020B0604020202020204" pitchFamily="34" charset="0"/>
              </a:rPr>
              <a:t>2011</a:t>
            </a:r>
            <a:endParaRPr lang="zh-CN" altLang="en-US" sz="3200" dirty="0">
              <a:latin typeface="Arial" panose="020B0604020202020204" pitchFamily="34" charset="0"/>
              <a:cs typeface="Arial" panose="020B0604020202020204" pitchFamily="34" charset="0"/>
            </a:endParaRPr>
          </a:p>
        </p:txBody>
      </p:sp>
      <p:sp>
        <p:nvSpPr>
          <p:cNvPr id="37" name="Text Box 189"/>
          <p:cNvSpPr txBox="1">
            <a:spLocks noChangeArrowheads="1"/>
          </p:cNvSpPr>
          <p:nvPr/>
        </p:nvSpPr>
        <p:spPr bwMode="auto">
          <a:xfrm>
            <a:off x="1447800" y="8534400"/>
            <a:ext cx="10668000" cy="6140104"/>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Decision Tree is widely used in Machine Learning. It is simple and intuitive</a:t>
            </a:r>
            <a:r>
              <a:rPr lang="en-US" altLang="zh-CN" sz="3200" dirty="0" smtClean="0">
                <a:latin typeface="Arial" panose="020B0604020202020204" pitchFamily="34" charset="0"/>
                <a:cs typeface="Arial" panose="020B0604020202020204" pitchFamily="34" charset="0"/>
              </a:rPr>
              <a:t>.</a:t>
            </a: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p:txBody>
      </p:sp>
      <p:sp>
        <p:nvSpPr>
          <p:cNvPr id="38" name="Rectangle 31"/>
          <p:cNvSpPr/>
          <p:nvPr/>
        </p:nvSpPr>
        <p:spPr>
          <a:xfrm>
            <a:off x="1447800" y="79248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altLang="zh-CN" sz="4400" b="1" dirty="0" smtClean="0">
                <a:solidFill>
                  <a:schemeClr val="bg1"/>
                </a:solidFill>
                <a:latin typeface="Arial" panose="020B0604020202020204" pitchFamily="34" charset="0"/>
                <a:cs typeface="Arial" panose="020B0604020202020204" pitchFamily="34" charset="0"/>
              </a:rPr>
              <a:t>Introduction</a:t>
            </a:r>
            <a:endParaRPr lang="en-US" sz="4400" b="1" dirty="0">
              <a:solidFill>
                <a:schemeClr val="bg1"/>
              </a:solidFill>
              <a:latin typeface="Arial" panose="020B0604020202020204" pitchFamily="34" charset="0"/>
              <a:cs typeface="Arial" panose="020B0604020202020204" pitchFamily="34" charset="0"/>
            </a:endParaRPr>
          </a:p>
        </p:txBody>
      </p:sp>
      <p:sp>
        <p:nvSpPr>
          <p:cNvPr id="39" name="Text Box 189"/>
          <p:cNvSpPr txBox="1">
            <a:spLocks noChangeArrowheads="1"/>
          </p:cNvSpPr>
          <p:nvPr/>
        </p:nvSpPr>
        <p:spPr bwMode="auto">
          <a:xfrm>
            <a:off x="1447800" y="15558798"/>
            <a:ext cx="10668000" cy="9587202"/>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Node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splitting nodes, parallel over all unlabeled leaves in tree</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most intuitive way to speed up</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unbalanced workload</a:t>
            </a:r>
          </a:p>
          <a:p>
            <a:pPr marL="457200"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Feature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find the best split in tree, parallel over different features</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reduced communication cost O(P)</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manually synchronize best split point information for all features</a:t>
            </a:r>
          </a:p>
          <a:p>
            <a:pPr marL="457200"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update histograms with values, parallel over </a:t>
            </a:r>
            <a:r>
              <a:rPr lang="en-US" altLang="zh-CN" sz="3200" dirty="0" smtClean="0">
                <a:latin typeface="Arial" panose="020B0604020202020204" pitchFamily="34" charset="0"/>
                <a:cs typeface="Arial" panose="020B0604020202020204" pitchFamily="34" charset="0"/>
              </a:rPr>
              <a:t>data in dataset</a:t>
            </a: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huge parallelism in large data size</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manually synchronize the updated histograms in each worker. The histograms are the contention</a:t>
            </a:r>
          </a:p>
        </p:txBody>
      </p:sp>
      <p:sp>
        <p:nvSpPr>
          <p:cNvPr id="40" name="Rectangle 31"/>
          <p:cNvSpPr/>
          <p:nvPr/>
        </p:nvSpPr>
        <p:spPr>
          <a:xfrm>
            <a:off x="1447800" y="14949198"/>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altLang="zh-CN" sz="4400" b="1" dirty="0" smtClean="0">
                <a:solidFill>
                  <a:schemeClr val="bg1"/>
                </a:solidFill>
                <a:latin typeface="Arial" panose="020B0604020202020204" pitchFamily="34" charset="0"/>
                <a:cs typeface="Arial" panose="020B0604020202020204" pitchFamily="34" charset="0"/>
              </a:rPr>
              <a:t>Approach</a:t>
            </a:r>
            <a:endParaRPr lang="en-US" sz="4400" b="1" dirty="0">
              <a:solidFill>
                <a:schemeClr val="bg1"/>
              </a:solidFill>
              <a:latin typeface="Arial" panose="020B0604020202020204" pitchFamily="34" charset="0"/>
              <a:cs typeface="Arial" panose="020B0604020202020204" pitchFamily="34" charset="0"/>
            </a:endParaRPr>
          </a:p>
        </p:txBody>
      </p:sp>
      <p:sp>
        <p:nvSpPr>
          <p:cNvPr id="41" name="Text Box 189"/>
          <p:cNvSpPr txBox="1">
            <a:spLocks noChangeArrowheads="1"/>
          </p:cNvSpPr>
          <p:nvPr/>
        </p:nvSpPr>
        <p:spPr bwMode="auto">
          <a:xfrm>
            <a:off x="12954000" y="4876800"/>
            <a:ext cx="10668000" cy="12049414"/>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altLang="zh-CN" sz="3200" dirty="0" err="1" smtClean="0">
                <a:latin typeface="Arial" panose="020B0604020202020204" pitchFamily="34" charset="0"/>
                <a:cs typeface="Arial" panose="020B0604020202020204" pitchFamily="34" charset="0"/>
              </a:rPr>
              <a:t>OpenMP</a:t>
            </a: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Data parallel + Feature parallel</a:t>
            </a:r>
          </a:p>
          <a:p>
            <a:pPr marL="1200150" lvl="1" indent="-457200">
              <a:buFont typeface="Arial" panose="020B0604020202020204" pitchFamily="34" charset="0"/>
              <a:buChar char="•"/>
            </a:pPr>
            <a:r>
              <a:rPr lang="en-US" altLang="zh-CN" sz="3200">
                <a:latin typeface="Arial" panose="020B0604020202020204" pitchFamily="34" charset="0"/>
                <a:cs typeface="Arial" panose="020B0604020202020204" pitchFamily="34" charset="0"/>
              </a:rPr>
              <a:t>Reorder the loop to avoid race </a:t>
            </a:r>
            <a:r>
              <a:rPr lang="en-US" altLang="zh-CN" sz="3200" smtClean="0">
                <a:latin typeface="Arial" panose="020B0604020202020204" pitchFamily="34" charset="0"/>
                <a:cs typeface="Arial" panose="020B0604020202020204" pitchFamily="34" charset="0"/>
              </a:rPr>
              <a:t>condition</a:t>
            </a: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err="1" smtClean="0">
                <a:latin typeface="Arial" panose="020B0604020202020204" pitchFamily="34" charset="0"/>
                <a:cs typeface="Arial" panose="020B0604020202020204" pitchFamily="34" charset="0"/>
              </a:rPr>
              <a:t>OpenMPI</a:t>
            </a: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 + Feature </a:t>
            </a:r>
            <a:r>
              <a:rPr lang="en-US" altLang="zh-CN" sz="3200" dirty="0" smtClean="0">
                <a:latin typeface="Arial" panose="020B0604020202020204" pitchFamily="34" charset="0"/>
                <a:cs typeface="Arial" panose="020B0604020202020204" pitchFamily="34" charset="0"/>
              </a:rPr>
              <a:t>parallel</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Message-passing version</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When facing contention, introduce local variables, then send to master and merge</a:t>
            </a: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CUDA</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F</a:t>
            </a:r>
            <a:r>
              <a:rPr lang="en-US" altLang="zh-CN" sz="3200" dirty="0" smtClean="0">
                <a:latin typeface="Arial" panose="020B0604020202020204" pitchFamily="34" charset="0"/>
                <a:cs typeface="Arial" panose="020B0604020202020204" pitchFamily="34" charset="0"/>
              </a:rPr>
              <a:t>our kernels</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Serialize the dataset, rewrite some operations</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 + Feature parallel</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Fixed thread number and block number for kernels</a:t>
            </a: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p:txBody>
      </p:sp>
      <p:sp>
        <p:nvSpPr>
          <p:cNvPr id="42" name="Rectangle 31"/>
          <p:cNvSpPr/>
          <p:nvPr/>
        </p:nvSpPr>
        <p:spPr>
          <a:xfrm>
            <a:off x="12954000" y="42672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Implementation</a:t>
            </a:r>
            <a:endParaRPr lang="en-US" sz="4400" b="1" dirty="0">
              <a:solidFill>
                <a:schemeClr val="bg1"/>
              </a:solidFill>
              <a:latin typeface="Arial" panose="020B0604020202020204" pitchFamily="34" charset="0"/>
              <a:cs typeface="Arial" panose="020B0604020202020204" pitchFamily="34" charset="0"/>
            </a:endParaRPr>
          </a:p>
        </p:txBody>
      </p:sp>
      <p:sp>
        <p:nvSpPr>
          <p:cNvPr id="46" name="Text Box 189"/>
          <p:cNvSpPr txBox="1">
            <a:spLocks noChangeArrowheads="1"/>
          </p:cNvSpPr>
          <p:nvPr/>
        </p:nvSpPr>
        <p:spPr bwMode="auto">
          <a:xfrm>
            <a:off x="24623486" y="21960551"/>
            <a:ext cx="10668000" cy="3185449"/>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1.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scales over feature size, while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scales poorly over feature size.</a:t>
            </a:r>
          </a:p>
          <a:p>
            <a:r>
              <a:rPr lang="en-US" altLang="zh-CN" sz="3200" dirty="0">
                <a:latin typeface="Arial" panose="020B0604020202020204" pitchFamily="34" charset="0"/>
                <a:cs typeface="Arial" panose="020B0604020202020204" pitchFamily="34" charset="0"/>
              </a:rPr>
              <a:t>2.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could achieve a higher speedup than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a:t>
            </a:r>
          </a:p>
          <a:p>
            <a:r>
              <a:rPr lang="en-US" altLang="zh-CN" sz="3200" dirty="0">
                <a:latin typeface="Arial" panose="020B0604020202020204" pitchFamily="34" charset="0"/>
                <a:cs typeface="Arial" panose="020B0604020202020204" pitchFamily="34" charset="0"/>
              </a:rPr>
              <a:t>3. On large data size, CUDA could achieve higher speedup than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and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a:t>
            </a:r>
            <a:endParaRPr lang="en-US" altLang="zh-CN" sz="3200" dirty="0" smtClean="0">
              <a:latin typeface="Arial" panose="020B0604020202020204" pitchFamily="34" charset="0"/>
              <a:cs typeface="Arial" panose="020B0604020202020204" pitchFamily="34" charset="0"/>
            </a:endParaRPr>
          </a:p>
        </p:txBody>
      </p:sp>
      <p:sp>
        <p:nvSpPr>
          <p:cNvPr id="47" name="Rectangle 31"/>
          <p:cNvSpPr/>
          <p:nvPr/>
        </p:nvSpPr>
        <p:spPr>
          <a:xfrm>
            <a:off x="24623486" y="213360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Takeaways</a:t>
            </a:r>
            <a:endParaRPr lang="en-US" sz="4400" b="1" dirty="0">
              <a:solidFill>
                <a:schemeClr val="bg1"/>
              </a:solidFill>
              <a:latin typeface="Arial" panose="020B0604020202020204" pitchFamily="34" charset="0"/>
              <a:cs typeface="Arial" panose="020B0604020202020204" pitchFamily="34" charset="0"/>
            </a:endParaRPr>
          </a:p>
        </p:txBody>
      </p:sp>
      <p:pic>
        <p:nvPicPr>
          <p:cNvPr id="17" name="图片 16"/>
          <p:cNvPicPr>
            <a:picLocks noChangeAspect="1"/>
          </p:cNvPicPr>
          <p:nvPr/>
        </p:nvPicPr>
        <p:blipFill>
          <a:blip r:embed="rId4"/>
          <a:stretch>
            <a:fillRect/>
          </a:stretch>
        </p:blipFill>
        <p:spPr>
          <a:xfrm>
            <a:off x="1739994" y="9820873"/>
            <a:ext cx="10083612" cy="4504727"/>
          </a:xfrm>
          <a:prstGeom prst="rect">
            <a:avLst/>
          </a:prstGeom>
        </p:spPr>
      </p:pic>
      <p:graphicFrame>
        <p:nvGraphicFramePr>
          <p:cNvPr id="18" name="表格 17"/>
          <p:cNvGraphicFramePr>
            <a:graphicFrameLocks noGrp="1"/>
          </p:cNvGraphicFramePr>
          <p:nvPr>
            <p:extLst>
              <p:ext uri="{D42A27DB-BD31-4B8C-83A1-F6EECF244321}">
                <p14:modId xmlns:p14="http://schemas.microsoft.com/office/powerpoint/2010/main" val="781797241"/>
              </p:ext>
            </p:extLst>
          </p:nvPr>
        </p:nvGraphicFramePr>
        <p:xfrm>
          <a:off x="13055895" y="12442506"/>
          <a:ext cx="10464210" cy="4288051"/>
        </p:xfrm>
        <a:graphic>
          <a:graphicData uri="http://schemas.openxmlformats.org/drawingml/2006/table">
            <a:tbl>
              <a:tblPr firstRow="1" bandRow="1">
                <a:tableStyleId>{5C22544A-7EE6-4342-B048-85BDC9FD1C3A}</a:tableStyleId>
              </a:tblPr>
              <a:tblGrid>
                <a:gridCol w="3488070">
                  <a:extLst>
                    <a:ext uri="{9D8B030D-6E8A-4147-A177-3AD203B41FA5}">
                      <a16:colId xmlns:a16="http://schemas.microsoft.com/office/drawing/2014/main" val="2686706149"/>
                    </a:ext>
                  </a:extLst>
                </a:gridCol>
                <a:gridCol w="2861340">
                  <a:extLst>
                    <a:ext uri="{9D8B030D-6E8A-4147-A177-3AD203B41FA5}">
                      <a16:colId xmlns:a16="http://schemas.microsoft.com/office/drawing/2014/main" val="3733890621"/>
                    </a:ext>
                  </a:extLst>
                </a:gridCol>
                <a:gridCol w="4114800">
                  <a:extLst>
                    <a:ext uri="{9D8B030D-6E8A-4147-A177-3AD203B41FA5}">
                      <a16:colId xmlns:a16="http://schemas.microsoft.com/office/drawing/2014/main" val="2188335563"/>
                    </a:ext>
                  </a:extLst>
                </a:gridCol>
              </a:tblGrid>
              <a:tr h="540800">
                <a:tc>
                  <a:txBody>
                    <a:bodyPr/>
                    <a:lstStyle/>
                    <a:p>
                      <a:r>
                        <a:rPr lang="en-US" altLang="zh-CN" sz="3200" dirty="0" smtClean="0">
                          <a:latin typeface="Arial" panose="020B0604020202020204" pitchFamily="34" charset="0"/>
                          <a:cs typeface="Arial" panose="020B0604020202020204" pitchFamily="34" charset="0"/>
                        </a:rPr>
                        <a:t>Kernel name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Thread </a:t>
                      </a:r>
                      <a:r>
                        <a:rPr lang="en-US" altLang="zh-CN" sz="3200" dirty="0" err="1" smtClean="0">
                          <a:latin typeface="Arial" panose="020B0604020202020204" pitchFamily="34" charset="0"/>
                          <a:cs typeface="Arial" panose="020B0604020202020204" pitchFamily="34" charset="0"/>
                        </a:rPr>
                        <a:t>num</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Block </a:t>
                      </a:r>
                      <a:r>
                        <a:rPr lang="en-US" altLang="zh-CN" sz="3200" dirty="0" err="1" smtClean="0">
                          <a:latin typeface="Arial" panose="020B0604020202020204" pitchFamily="34" charset="0"/>
                          <a:cs typeface="Arial" panose="020B0604020202020204" pitchFamily="34" charset="0"/>
                        </a:rPr>
                        <a:t>num</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21088965"/>
                  </a:ext>
                </a:extLst>
              </a:tr>
              <a:tr h="540800">
                <a:tc>
                  <a:txBody>
                    <a:bodyPr/>
                    <a:lstStyle/>
                    <a:p>
                      <a:r>
                        <a:rPr lang="en-US" altLang="zh-CN" sz="3200" dirty="0" err="1" smtClean="0">
                          <a:latin typeface="Arial" panose="020B0604020202020204" pitchFamily="34" charset="0"/>
                          <a:cs typeface="Arial" panose="020B0604020202020204" pitchFamily="34" charset="0"/>
                        </a:rPr>
                        <a:t>histogram_update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 features</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#leaves</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73618320"/>
                  </a:ext>
                </a:extLst>
              </a:tr>
              <a:tr h="996211">
                <a:tc>
                  <a:txBody>
                    <a:bodyPr/>
                    <a:lstStyle/>
                    <a:p>
                      <a:r>
                        <a:rPr lang="en-US" altLang="zh-CN" sz="3200" dirty="0" err="1" smtClean="0">
                          <a:latin typeface="Arial" panose="020B0604020202020204" pitchFamily="34" charset="0"/>
                          <a:cs typeface="Arial" panose="020B0604020202020204" pitchFamily="34" charset="0"/>
                        </a:rPr>
                        <a:t>calculate_feature_value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(#features+127)/</a:t>
                      </a:r>
                      <a:r>
                        <a:rPr lang="en-US" altLang="zh-CN" sz="3200" baseline="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7174933"/>
                  </a:ext>
                </a:extLst>
              </a:tr>
              <a:tr h="996211">
                <a:tc>
                  <a:txBody>
                    <a:bodyPr/>
                    <a:lstStyle/>
                    <a:p>
                      <a:r>
                        <a:rPr lang="en-US" altLang="zh-CN" sz="3200" dirty="0" err="1" smtClean="0">
                          <a:latin typeface="Arial" panose="020B0604020202020204" pitchFamily="34" charset="0"/>
                          <a:cs typeface="Arial" panose="020B0604020202020204" pitchFamily="34" charset="0"/>
                        </a:rPr>
                        <a:t>calculate_gain_deltas</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max bin size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a:t>
                      </a:r>
                      <a:r>
                        <a:rPr lang="en-US" altLang="zh-CN" sz="3200" baseline="0" dirty="0" smtClean="0">
                          <a:latin typeface="Arial" panose="020B0604020202020204" pitchFamily="34" charset="0"/>
                          <a:cs typeface="Arial" panose="020B0604020202020204" pitchFamily="34" charset="0"/>
                        </a:rPr>
                        <a:t>features</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36237740"/>
                  </a:ext>
                </a:extLst>
              </a:tr>
              <a:tr h="996211">
                <a:tc>
                  <a:txBody>
                    <a:bodyPr/>
                    <a:lstStyle/>
                    <a:p>
                      <a:r>
                        <a:rPr lang="en-US" altLang="zh-CN" sz="3200" dirty="0" err="1" smtClean="0">
                          <a:latin typeface="Arial" panose="020B0604020202020204" pitchFamily="34" charset="0"/>
                          <a:cs typeface="Arial" panose="020B0604020202020204" pitchFamily="34" charset="0"/>
                        </a:rPr>
                        <a:t>navigate_sample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tc>
                  <a:txBody>
                    <a:bodyPr/>
                    <a:lstStyle/>
                    <a:p>
                      <a:pPr marL="0" marR="0" indent="0" algn="l" defTabSz="2743200" rtl="0" eaLnBrk="1" fontAlgn="auto" latinLnBrk="0" hangingPunct="1">
                        <a:lnSpc>
                          <a:spcPct val="100000"/>
                        </a:lnSpc>
                        <a:spcBef>
                          <a:spcPts val="0"/>
                        </a:spcBef>
                        <a:spcAft>
                          <a:spcPts val="0"/>
                        </a:spcAft>
                        <a:buClrTx/>
                        <a:buSzTx/>
                        <a:buFontTx/>
                        <a:buNone/>
                        <a:tabLst/>
                        <a:defRPr/>
                      </a:pPr>
                      <a:r>
                        <a:rPr lang="en-US" altLang="zh-CN" sz="3200" dirty="0" smtClean="0">
                          <a:latin typeface="Arial" panose="020B0604020202020204" pitchFamily="34" charset="0"/>
                          <a:cs typeface="Arial" panose="020B0604020202020204" pitchFamily="34" charset="0"/>
                        </a:rPr>
                        <a:t>(#data+127)/</a:t>
                      </a:r>
                      <a:r>
                        <a:rPr lang="en-US" altLang="zh-CN" sz="3200" baseline="0" dirty="0" smtClean="0">
                          <a:latin typeface="Arial" panose="020B0604020202020204" pitchFamily="34" charset="0"/>
                          <a:cs typeface="Arial" panose="020B0604020202020204" pitchFamily="34" charset="0"/>
                        </a:rPr>
                        <a:t>128</a:t>
                      </a:r>
                      <a:endParaRPr lang="zh-CN" altLang="en-US" sz="3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61567934"/>
                  </a:ext>
                </a:extLst>
              </a:tr>
            </a:tbl>
          </a:graphicData>
        </a:graphic>
      </p:graphicFrame>
      <p:sp>
        <p:nvSpPr>
          <p:cNvPr id="50" name="Text Box 189"/>
          <p:cNvSpPr txBox="1">
            <a:spLocks noChangeArrowheads="1"/>
          </p:cNvSpPr>
          <p:nvPr/>
        </p:nvSpPr>
        <p:spPr bwMode="auto">
          <a:xfrm>
            <a:off x="12954000" y="18021011"/>
            <a:ext cx="10668000" cy="7124989"/>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pPr algn="ct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speedup over different feature sizes</a:t>
            </a:r>
            <a:r>
              <a:rPr lang="en-US" altLang="zh-CN" sz="3200" dirty="0" smtClean="0">
                <a:latin typeface="Arial" panose="020B0604020202020204" pitchFamily="34" charset="0"/>
                <a:cs typeface="Arial" panose="020B0604020202020204" pitchFamily="34" charset="0"/>
              </a:rPr>
              <a:t> </a:t>
            </a:r>
          </a:p>
        </p:txBody>
      </p:sp>
      <p:sp>
        <p:nvSpPr>
          <p:cNvPr id="51" name="Rectangle 31"/>
          <p:cNvSpPr/>
          <p:nvPr/>
        </p:nvSpPr>
        <p:spPr>
          <a:xfrm>
            <a:off x="12954000" y="1739646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Evaluation</a:t>
            </a:r>
            <a:endParaRPr lang="en-US" sz="4400" b="1" dirty="0">
              <a:solidFill>
                <a:schemeClr val="bg1"/>
              </a:solidFill>
              <a:latin typeface="Arial" panose="020B0604020202020204" pitchFamily="34" charset="0"/>
              <a:cs typeface="Arial" panose="020B0604020202020204" pitchFamily="34" charset="0"/>
            </a:endParaRPr>
          </a:p>
        </p:txBody>
      </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9870" y="18443674"/>
            <a:ext cx="10316260" cy="5929819"/>
          </a:xfrm>
          <a:prstGeom prst="rect">
            <a:avLst/>
          </a:prstGeom>
        </p:spPr>
      </p:pic>
      <p:sp>
        <p:nvSpPr>
          <p:cNvPr id="53" name="Text Box 189"/>
          <p:cNvSpPr txBox="1">
            <a:spLocks noChangeArrowheads="1"/>
          </p:cNvSpPr>
          <p:nvPr/>
        </p:nvSpPr>
        <p:spPr bwMode="auto">
          <a:xfrm>
            <a:off x="24623486" y="4888899"/>
            <a:ext cx="10668000" cy="15496512"/>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pPr algn="ct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speedup over different feature </a:t>
            </a:r>
            <a:r>
              <a:rPr lang="en-US" altLang="zh-CN" sz="3200" dirty="0" smtClean="0">
                <a:latin typeface="Arial" panose="020B0604020202020204" pitchFamily="34" charset="0"/>
                <a:cs typeface="Arial" panose="020B0604020202020204" pitchFamily="34" charset="0"/>
              </a:rPr>
              <a:t>sizes</a:t>
            </a: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r>
              <a:rPr lang="en-US" altLang="zh-CN" sz="3200" dirty="0" smtClean="0">
                <a:latin typeface="Arial" panose="020B0604020202020204" pitchFamily="34" charset="0"/>
                <a:cs typeface="Arial" panose="020B0604020202020204" pitchFamily="34" charset="0"/>
              </a:rPr>
              <a:t>Sequential, </a:t>
            </a:r>
            <a:r>
              <a:rPr lang="en-US" altLang="zh-CN" sz="3200" dirty="0" err="1" smtClean="0">
                <a:latin typeface="Arial" panose="020B0604020202020204" pitchFamily="34" charset="0"/>
                <a:cs typeface="Arial" panose="020B0604020202020204" pitchFamily="34" charset="0"/>
              </a:rPr>
              <a:t>OpenMP</a:t>
            </a:r>
            <a:r>
              <a:rPr lang="en-US" altLang="zh-CN" sz="3200" dirty="0" smtClean="0">
                <a:latin typeface="Arial" panose="020B0604020202020204" pitchFamily="34" charset="0"/>
                <a:cs typeface="Arial" panose="020B0604020202020204" pitchFamily="34" charset="0"/>
              </a:rPr>
              <a:t>, </a:t>
            </a:r>
            <a:r>
              <a:rPr lang="en-US" altLang="zh-CN" sz="3200" dirty="0" err="1" smtClean="0">
                <a:latin typeface="Arial" panose="020B0604020202020204" pitchFamily="34" charset="0"/>
                <a:cs typeface="Arial" panose="020B0604020202020204" pitchFamily="34" charset="0"/>
              </a:rPr>
              <a:t>OpenMPI</a:t>
            </a:r>
            <a:r>
              <a:rPr lang="en-US" altLang="zh-CN" sz="3200" dirty="0" smtClean="0">
                <a:latin typeface="Arial" panose="020B0604020202020204" pitchFamily="34" charset="0"/>
                <a:cs typeface="Arial" panose="020B0604020202020204" pitchFamily="34" charset="0"/>
              </a:rPr>
              <a:t> and CUDA version’s compress time, split time and net train time comparison</a:t>
            </a:r>
            <a:endParaRPr lang="en-US" altLang="zh-CN" sz="3200" dirty="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p:txBody>
      </p:sp>
      <p:sp>
        <p:nvSpPr>
          <p:cNvPr id="54" name="Rectangle 31"/>
          <p:cNvSpPr/>
          <p:nvPr/>
        </p:nvSpPr>
        <p:spPr>
          <a:xfrm>
            <a:off x="24623486" y="4264348"/>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Evaluation</a:t>
            </a:r>
            <a:endParaRPr lang="en-US" sz="4400" b="1" dirty="0">
              <a:solidFill>
                <a:schemeClr val="bg1"/>
              </a:solidFill>
              <a:latin typeface="Arial" panose="020B0604020202020204" pitchFamily="34" charset="0"/>
              <a:cs typeface="Arial" panose="020B0604020202020204" pitchFamily="34" charset="0"/>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4878" y="5112798"/>
            <a:ext cx="10265216" cy="5533431"/>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24878" y="11884849"/>
            <a:ext cx="10183961" cy="6121211"/>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3066</TotalTime>
  <Words>644</Words>
  <Application>Microsoft Office PowerPoint</Application>
  <PresentationFormat>自定义</PresentationFormat>
  <Paragraphs>130</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Arial</vt:lpstr>
      <vt:lpstr>Calibri</vt:lpstr>
      <vt:lpstr>Office 主题​​</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丁 可</cp:lastModifiedBy>
  <cp:revision>295</cp:revision>
  <cp:lastPrinted>2017-11-03T00:56:36Z</cp:lastPrinted>
  <dcterms:created xsi:type="dcterms:W3CDTF">2013-02-10T21:14:48Z</dcterms:created>
  <dcterms:modified xsi:type="dcterms:W3CDTF">2019-12-10T04:03:26Z</dcterms:modified>
</cp:coreProperties>
</file>