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3" r:id="rId8"/>
    <p:sldId id="262"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6" d="100"/>
          <a:sy n="66" d="100"/>
        </p:scale>
        <p:origin x="8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300DAC1-F4F9-FBF6-09AF-61529418B903}"/>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3F8DA7F7-6DDF-E9DA-38A3-1F098B3C1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19270612-49DF-A856-20D2-A9AE29D5ECCE}"/>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5" name="Élőláb helye 4">
            <a:extLst>
              <a:ext uri="{FF2B5EF4-FFF2-40B4-BE49-F238E27FC236}">
                <a16:creationId xmlns:a16="http://schemas.microsoft.com/office/drawing/2014/main" id="{2E833BB9-382A-9E46-C0B2-21CD44BB4DF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0DC9FEE-3522-F5D4-6741-FC7F60A2794A}"/>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333860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9E49A71-4528-8E8D-C9FA-3E9D6773356F}"/>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2CA4B535-956E-609C-42AC-2B33F8131266}"/>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D91546C0-930C-9B18-C046-EF30934900D5}"/>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5" name="Élőláb helye 4">
            <a:extLst>
              <a:ext uri="{FF2B5EF4-FFF2-40B4-BE49-F238E27FC236}">
                <a16:creationId xmlns:a16="http://schemas.microsoft.com/office/drawing/2014/main" id="{26B597C9-2DAC-C2EA-3D08-6AD889D4BBFB}"/>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2CDF4AB-6B00-2D49-3E30-6CBC52AAE0F6}"/>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195010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191D0FDF-21FC-9EF0-9B6E-A4D2A2D8517F}"/>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8F367B7A-286A-CB9C-B209-7C301422BC82}"/>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5ADE309D-4E26-3E1F-B498-F36ECAAAA6DD}"/>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5" name="Élőláb helye 4">
            <a:extLst>
              <a:ext uri="{FF2B5EF4-FFF2-40B4-BE49-F238E27FC236}">
                <a16:creationId xmlns:a16="http://schemas.microsoft.com/office/drawing/2014/main" id="{A7451A2E-9FAD-CBBA-65AD-5B276FF0CB8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E781A2C-9180-29C6-5E00-650302B4DBA1}"/>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281856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AC81DCC-76A7-0787-2282-03E8B5AF427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F9805F5-8B72-0CFA-3F67-D0384E9784E9}"/>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5E916F2-955C-DEC5-30FD-5B4911DCE7B9}"/>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5" name="Élőláb helye 4">
            <a:extLst>
              <a:ext uri="{FF2B5EF4-FFF2-40B4-BE49-F238E27FC236}">
                <a16:creationId xmlns:a16="http://schemas.microsoft.com/office/drawing/2014/main" id="{1CC06E94-003A-E9DA-CEC5-DB7F95ABF203}"/>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C628B16A-B510-4B1A-261C-593B9BF52C7E}"/>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376412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B43A338-B227-CECA-7CF9-D1CA225BD375}"/>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ACA83463-FDEB-039E-32B8-3428C7D883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6624532A-E70E-0D00-AA92-5C0F3F63317A}"/>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5" name="Élőláb helye 4">
            <a:extLst>
              <a:ext uri="{FF2B5EF4-FFF2-40B4-BE49-F238E27FC236}">
                <a16:creationId xmlns:a16="http://schemas.microsoft.com/office/drawing/2014/main" id="{52732655-7928-1695-68FB-773DCCD66C9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2A1517EA-4B59-B72D-2830-EFE1F2A214B6}"/>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349849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C88C34-2350-6F35-7BDA-CF7B04408C9E}"/>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00E8ED7-BA09-CD69-E2C3-8535090307E5}"/>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3809A3C9-212F-AC62-B33E-12203DBC2AC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EA0BE14B-969B-E3FF-E2D1-FD284163ED2C}"/>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6" name="Élőláb helye 5">
            <a:extLst>
              <a:ext uri="{FF2B5EF4-FFF2-40B4-BE49-F238E27FC236}">
                <a16:creationId xmlns:a16="http://schemas.microsoft.com/office/drawing/2014/main" id="{C474E8D5-CF39-522B-29D9-18AD978A930D}"/>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CCAA88B-FFA6-533F-3B5B-41601F0F09DF}"/>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31120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FFCC09-DBBB-04D7-5820-8B658FC2C735}"/>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646C448C-9616-CC59-D7F8-BC3A3CC45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1951D788-74B5-0CC3-766C-F0DC8999E690}"/>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4D46EB13-924A-9FEF-F97B-DA97E4923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1826B13E-0D95-F646-54E4-F91463542BE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8252A805-11FC-4594-2296-4930C8D9D9A8}"/>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8" name="Élőláb helye 7">
            <a:extLst>
              <a:ext uri="{FF2B5EF4-FFF2-40B4-BE49-F238E27FC236}">
                <a16:creationId xmlns:a16="http://schemas.microsoft.com/office/drawing/2014/main" id="{89A45435-3EF1-9248-9032-214470614EC0}"/>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D9E010E9-BC24-CD56-B3CF-BB7DE3383F4B}"/>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73207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496FFA1-D0BB-4885-AD8C-DCF161B383D6}"/>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A08270E9-0D76-ECF2-28CE-8DD33C2F887E}"/>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4" name="Élőláb helye 3">
            <a:extLst>
              <a:ext uri="{FF2B5EF4-FFF2-40B4-BE49-F238E27FC236}">
                <a16:creationId xmlns:a16="http://schemas.microsoft.com/office/drawing/2014/main" id="{2380D242-90B6-40E4-3DB4-5071222927B6}"/>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90206161-5CB5-66AC-417D-FB1F762FE6C4}"/>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328185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A2C9174D-EA45-D420-1174-4E52E9306E98}"/>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3" name="Élőláb helye 2">
            <a:extLst>
              <a:ext uri="{FF2B5EF4-FFF2-40B4-BE49-F238E27FC236}">
                <a16:creationId xmlns:a16="http://schemas.microsoft.com/office/drawing/2014/main" id="{6E8579D2-505B-FDE7-FC35-E9BA4474291E}"/>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61421D07-B9E8-BDF8-1CF9-3F8A4A661212}"/>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109945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3D41E19-81EE-86C6-0EA2-C56A4E8023B6}"/>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045BD241-972D-C0D9-0ECF-7B449397C4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9812B535-9185-C929-2EC0-7F8369EE1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C73C2450-176C-B6D0-43E0-05D0EC00B1B7}"/>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6" name="Élőláb helye 5">
            <a:extLst>
              <a:ext uri="{FF2B5EF4-FFF2-40B4-BE49-F238E27FC236}">
                <a16:creationId xmlns:a16="http://schemas.microsoft.com/office/drawing/2014/main" id="{4441FF6C-5947-C9FA-323E-BD2B2D67BD8C}"/>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8DB578E-BBAC-8F40-FAFE-D3B1DB26E961}"/>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92080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3390CF8-5C6A-0002-59F4-20103936409E}"/>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41166B1-B25A-53D3-4EA7-731DE3223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CCCCC562-D21D-6B90-DA5F-255E59503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54A0D56-00CB-29BA-EE90-FAFD47D27758}"/>
              </a:ext>
            </a:extLst>
          </p:cNvPr>
          <p:cNvSpPr>
            <a:spLocks noGrp="1"/>
          </p:cNvSpPr>
          <p:nvPr>
            <p:ph type="dt" sz="half" idx="10"/>
          </p:nvPr>
        </p:nvSpPr>
        <p:spPr/>
        <p:txBody>
          <a:bodyPr/>
          <a:lstStyle/>
          <a:p>
            <a:fld id="{7A9B6829-2750-4C6C-8821-A4450437B824}" type="datetimeFigureOut">
              <a:rPr lang="hu-HU" smtClean="0"/>
              <a:t>2025. 02. 23.</a:t>
            </a:fld>
            <a:endParaRPr lang="hu-HU"/>
          </a:p>
        </p:txBody>
      </p:sp>
      <p:sp>
        <p:nvSpPr>
          <p:cNvPr id="6" name="Élőláb helye 5">
            <a:extLst>
              <a:ext uri="{FF2B5EF4-FFF2-40B4-BE49-F238E27FC236}">
                <a16:creationId xmlns:a16="http://schemas.microsoft.com/office/drawing/2014/main" id="{181BEEA7-045D-379E-FA58-C3199446697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EA5AD14-7562-8C61-D9FA-BE6811021764}"/>
              </a:ext>
            </a:extLst>
          </p:cNvPr>
          <p:cNvSpPr>
            <a:spLocks noGrp="1"/>
          </p:cNvSpPr>
          <p:nvPr>
            <p:ph type="sldNum" sz="quarter" idx="12"/>
          </p:nvPr>
        </p:nvSpPr>
        <p:spPr/>
        <p:txBody>
          <a:bodyPr/>
          <a:lstStyle/>
          <a:p>
            <a:fld id="{EFD00932-0F9E-4763-A68E-FB9884AC5C04}" type="slidenum">
              <a:rPr lang="hu-HU" smtClean="0"/>
              <a:t>‹#›</a:t>
            </a:fld>
            <a:endParaRPr lang="hu-HU"/>
          </a:p>
        </p:txBody>
      </p:sp>
    </p:spTree>
    <p:extLst>
      <p:ext uri="{BB962C8B-B14F-4D97-AF65-F5344CB8AC3E}">
        <p14:creationId xmlns:p14="http://schemas.microsoft.com/office/powerpoint/2010/main" val="418787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100000"/>
                    </a14:imgEffect>
                    <a14:imgEffect>
                      <a14:brightnessContrast bright="-1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FFE8B42D-3D10-C4AB-81E1-FFF21462D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86C2DA36-B4C5-9D61-18FD-FC6784327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D49086D-D251-AFE6-C4A9-3DABBDAABF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9B6829-2750-4C6C-8821-A4450437B824}" type="datetimeFigureOut">
              <a:rPr lang="hu-HU" smtClean="0"/>
              <a:t>2025. 02. 23.</a:t>
            </a:fld>
            <a:endParaRPr lang="hu-HU"/>
          </a:p>
        </p:txBody>
      </p:sp>
      <p:sp>
        <p:nvSpPr>
          <p:cNvPr id="5" name="Élőláb helye 4">
            <a:extLst>
              <a:ext uri="{FF2B5EF4-FFF2-40B4-BE49-F238E27FC236}">
                <a16:creationId xmlns:a16="http://schemas.microsoft.com/office/drawing/2014/main" id="{FC33C190-140A-52CD-3404-241A5F03F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u-HU"/>
          </a:p>
        </p:txBody>
      </p:sp>
      <p:sp>
        <p:nvSpPr>
          <p:cNvPr id="6" name="Dia számának helye 5">
            <a:extLst>
              <a:ext uri="{FF2B5EF4-FFF2-40B4-BE49-F238E27FC236}">
                <a16:creationId xmlns:a16="http://schemas.microsoft.com/office/drawing/2014/main" id="{F39A8ACE-38B2-800E-78F8-CABDEDEE6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D00932-0F9E-4763-A68E-FB9884AC5C04}" type="slidenum">
              <a:rPr lang="hu-HU" smtClean="0"/>
              <a:t>‹#›</a:t>
            </a:fld>
            <a:endParaRPr lang="hu-HU"/>
          </a:p>
        </p:txBody>
      </p:sp>
    </p:spTree>
    <p:extLst>
      <p:ext uri="{BB962C8B-B14F-4D97-AF65-F5344CB8AC3E}">
        <p14:creationId xmlns:p14="http://schemas.microsoft.com/office/powerpoint/2010/main" val="277132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870D8-3858-6C62-46A8-71B881B3DF2C}"/>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3EE95043-C899-8BB7-2519-21CACFB6B7E2}"/>
              </a:ext>
            </a:extLst>
          </p:cNvPr>
          <p:cNvSpPr>
            <a:spLocks noGrp="1"/>
          </p:cNvSpPr>
          <p:nvPr>
            <p:ph type="ctrTitle"/>
          </p:nvPr>
        </p:nvSpPr>
        <p:spPr>
          <a:xfrm>
            <a:off x="4074459" y="724049"/>
            <a:ext cx="4043082" cy="1062598"/>
          </a:xfrm>
        </p:spPr>
        <p:txBody>
          <a:bodyPr>
            <a:normAutofit fontScale="90000"/>
          </a:bodyPr>
          <a:lstStyle/>
          <a:p>
            <a:r>
              <a:rPr lang="en-US" b="1" u="sng" dirty="0">
                <a:solidFill>
                  <a:schemeClr val="bg1"/>
                </a:solidFill>
                <a:latin typeface="Arial" panose="020B0604020202020204" pitchFamily="34" charset="0"/>
                <a:cs typeface="Arial" panose="020B0604020202020204" pitchFamily="34" charset="0"/>
              </a:rPr>
              <a:t>Barbershop</a:t>
            </a:r>
            <a:endParaRPr lang="hu-HU" b="1" u="sng" dirty="0">
              <a:solidFill>
                <a:schemeClr val="bg1"/>
              </a:solidFill>
              <a:latin typeface="Arial" panose="020B0604020202020204" pitchFamily="34" charset="0"/>
              <a:cs typeface="Arial" panose="020B0604020202020204" pitchFamily="34" charset="0"/>
            </a:endParaRPr>
          </a:p>
        </p:txBody>
      </p:sp>
      <p:sp>
        <p:nvSpPr>
          <p:cNvPr id="7" name="Szövegdoboz 6">
            <a:extLst>
              <a:ext uri="{FF2B5EF4-FFF2-40B4-BE49-F238E27FC236}">
                <a16:creationId xmlns:a16="http://schemas.microsoft.com/office/drawing/2014/main" id="{86F52E14-C7FD-52F5-4849-CB909D36D621}"/>
              </a:ext>
            </a:extLst>
          </p:cNvPr>
          <p:cNvSpPr txBox="1"/>
          <p:nvPr/>
        </p:nvSpPr>
        <p:spPr>
          <a:xfrm>
            <a:off x="1052286" y="2510696"/>
            <a:ext cx="6799943" cy="2723823"/>
          </a:xfrm>
          <a:prstGeom prst="rect">
            <a:avLst/>
          </a:prstGeom>
          <a:noFill/>
        </p:spPr>
        <p:txBody>
          <a:bodyPr wrap="square">
            <a:spAutoFit/>
          </a:bodyPr>
          <a:lstStyle/>
          <a:p>
            <a:r>
              <a:rPr lang="en-US" sz="1900" dirty="0">
                <a:solidFill>
                  <a:schemeClr val="bg1"/>
                </a:solidFill>
                <a:latin typeface="Arial" panose="020B0604020202020204" pitchFamily="34" charset="0"/>
                <a:cs typeface="Arial" panose="020B0604020202020204" pitchFamily="34" charset="0"/>
              </a:rPr>
              <a:t>We created a barbershop appointment booking system to make scheduling easy and efficient for both barbers and clients. With our system, customers can book their preferred time slots hassle-free, reducing wait times and ensuring a smooth experience. Barbers can manage their schedules effortlessly, avoid overbookings, and focus on delivering great service. Our goal is to streamline the booking process, improve customer satisfaction, and help barbershops operate more efficiently.</a:t>
            </a:r>
            <a:endParaRPr lang="hu-HU" sz="1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53329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9949DD3-4384-4676-2EF1-570244F30063}"/>
              </a:ext>
            </a:extLst>
          </p:cNvPr>
          <p:cNvSpPr>
            <a:spLocks noGrp="1"/>
          </p:cNvSpPr>
          <p:nvPr>
            <p:ph type="title"/>
          </p:nvPr>
        </p:nvSpPr>
        <p:spPr/>
        <p:txBody>
          <a:bodyPr/>
          <a:lstStyle/>
          <a:p>
            <a:pPr algn="ctr"/>
            <a:r>
              <a:rPr lang="en-US" b="1" u="sng" dirty="0">
                <a:solidFill>
                  <a:schemeClr val="bg1"/>
                </a:solidFill>
                <a:latin typeface="Arial" panose="020B0604020202020204" pitchFamily="34" charset="0"/>
                <a:cs typeface="Arial" panose="020B0604020202020204" pitchFamily="34" charset="0"/>
              </a:rPr>
              <a:t>Home page</a:t>
            </a:r>
            <a:endParaRPr lang="hu-HU" b="1" u="sng" dirty="0">
              <a:solidFill>
                <a:schemeClr val="bg1"/>
              </a:solidFill>
              <a:latin typeface="Arial" panose="020B0604020202020204" pitchFamily="34" charset="0"/>
              <a:cs typeface="Arial" panose="020B0604020202020204" pitchFamily="34" charset="0"/>
            </a:endParaRPr>
          </a:p>
        </p:txBody>
      </p:sp>
      <p:pic>
        <p:nvPicPr>
          <p:cNvPr id="9" name="Kép 8" descr="A képen képernyőkép látható&#10;&#10;Előfordulhat, hogy a mesterséges intelligencia által létrehozott tartalom helytelen.">
            <a:extLst>
              <a:ext uri="{FF2B5EF4-FFF2-40B4-BE49-F238E27FC236}">
                <a16:creationId xmlns:a16="http://schemas.microsoft.com/office/drawing/2014/main" id="{60C0B5DB-1C55-C4F9-F5D9-548F7F2AD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585" y="2343752"/>
            <a:ext cx="5491929" cy="3100820"/>
          </a:xfrm>
          <a:prstGeom prst="rect">
            <a:avLst/>
          </a:prstGeom>
        </p:spPr>
      </p:pic>
      <p:sp>
        <p:nvSpPr>
          <p:cNvPr id="11" name="Szövegdoboz 10">
            <a:extLst>
              <a:ext uri="{FF2B5EF4-FFF2-40B4-BE49-F238E27FC236}">
                <a16:creationId xmlns:a16="http://schemas.microsoft.com/office/drawing/2014/main" id="{5730F9B3-1AE0-0DF1-98CF-D1E2CC2A0079}"/>
              </a:ext>
            </a:extLst>
          </p:cNvPr>
          <p:cNvSpPr txBox="1"/>
          <p:nvPr/>
        </p:nvSpPr>
        <p:spPr>
          <a:xfrm>
            <a:off x="239486" y="2305251"/>
            <a:ext cx="6197600" cy="3970318"/>
          </a:xfrm>
          <a:prstGeom prst="rect">
            <a:avLst/>
          </a:prstGeom>
          <a:noFill/>
        </p:spPr>
        <p:txBody>
          <a:bodyPr wrap="square">
            <a:spAutoFit/>
          </a:bodyPr>
          <a:lstStyle/>
          <a:p>
            <a:r>
              <a:rPr lang="en-US" b="1" dirty="0">
                <a:solidFill>
                  <a:schemeClr val="bg1"/>
                </a:solidFill>
                <a:latin typeface="Arial" panose="020B0604020202020204" pitchFamily="34" charset="0"/>
                <a:cs typeface="Arial" panose="020B0604020202020204" pitchFamily="34" charset="0"/>
              </a:rPr>
              <a:t>Navigation Menu Explanation:</a:t>
            </a:r>
          </a:p>
          <a:p>
            <a:r>
              <a:rPr lang="en-US" dirty="0">
                <a:solidFill>
                  <a:schemeClr val="bg1"/>
                </a:solidFill>
                <a:latin typeface="Arial" panose="020B0604020202020204" pitchFamily="34" charset="0"/>
                <a:cs typeface="Arial" panose="020B0604020202020204" pitchFamily="34" charset="0"/>
              </a:rPr>
              <a:t>At the top of the page, you’ll find our </a:t>
            </a:r>
            <a:r>
              <a:rPr lang="en-US" b="1" dirty="0">
                <a:solidFill>
                  <a:schemeClr val="bg1"/>
                </a:solidFill>
                <a:latin typeface="Arial" panose="020B0604020202020204" pitchFamily="34" charset="0"/>
                <a:cs typeface="Arial" panose="020B0604020202020204" pitchFamily="34" charset="0"/>
              </a:rPr>
              <a:t>navigation bar</a:t>
            </a:r>
            <a:r>
              <a:rPr lang="en-US" dirty="0">
                <a:solidFill>
                  <a:schemeClr val="bg1"/>
                </a:solidFill>
                <a:latin typeface="Arial" panose="020B0604020202020204" pitchFamily="34" charset="0"/>
                <a:cs typeface="Arial" panose="020B0604020202020204" pitchFamily="34" charset="0"/>
              </a:rPr>
              <a:t> with key sections:</a:t>
            </a:r>
          </a:p>
          <a:p>
            <a:endParaRPr lang="en-US"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err="1">
                <a:solidFill>
                  <a:schemeClr val="bg1"/>
                </a:solidFill>
                <a:latin typeface="Arial" panose="020B0604020202020204" pitchFamily="34" charset="0"/>
                <a:cs typeface="Arial" panose="020B0604020202020204" pitchFamily="34" charset="0"/>
              </a:rPr>
              <a:t>Kapcsolat</a:t>
            </a:r>
            <a:r>
              <a:rPr lang="en-US" b="1"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 This leads to our </a:t>
            </a:r>
            <a:r>
              <a:rPr lang="en-US" i="1" dirty="0">
                <a:solidFill>
                  <a:schemeClr val="bg1"/>
                </a:solidFill>
                <a:latin typeface="Arial" panose="020B0604020202020204" pitchFamily="34" charset="0"/>
                <a:cs typeface="Arial" panose="020B0604020202020204" pitchFamily="34" charset="0"/>
              </a:rPr>
              <a:t>Contact</a:t>
            </a:r>
            <a:r>
              <a:rPr lang="en-US" dirty="0">
                <a:solidFill>
                  <a:schemeClr val="bg1"/>
                </a:solidFill>
                <a:latin typeface="Arial" panose="020B0604020202020204" pitchFamily="34" charset="0"/>
                <a:cs typeface="Arial" panose="020B0604020202020204" pitchFamily="34" charset="0"/>
              </a:rPr>
              <a:t> page, where clients can get in touch with us for appointments or inquiries.</a:t>
            </a:r>
          </a:p>
          <a:p>
            <a:pPr>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err="1">
                <a:solidFill>
                  <a:schemeClr val="bg1"/>
                </a:solidFill>
                <a:latin typeface="Arial" panose="020B0604020202020204" pitchFamily="34" charset="0"/>
                <a:cs typeface="Arial" panose="020B0604020202020204" pitchFamily="34" charset="0"/>
              </a:rPr>
              <a:t>Rólunk</a:t>
            </a:r>
            <a:r>
              <a:rPr lang="en-US" b="1"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 The </a:t>
            </a:r>
            <a:r>
              <a:rPr lang="en-US" i="1" dirty="0">
                <a:solidFill>
                  <a:schemeClr val="bg1"/>
                </a:solidFill>
                <a:latin typeface="Arial" panose="020B0604020202020204" pitchFamily="34" charset="0"/>
                <a:cs typeface="Arial" panose="020B0604020202020204" pitchFamily="34" charset="0"/>
              </a:rPr>
              <a:t>About Us</a:t>
            </a:r>
            <a:r>
              <a:rPr lang="en-US" dirty="0">
                <a:solidFill>
                  <a:schemeClr val="bg1"/>
                </a:solidFill>
                <a:latin typeface="Arial" panose="020B0604020202020204" pitchFamily="34" charset="0"/>
                <a:cs typeface="Arial" panose="020B0604020202020204" pitchFamily="34" charset="0"/>
              </a:rPr>
              <a:t> section shares our story, values, and what sets us apart in the barbering industry.</a:t>
            </a:r>
          </a:p>
          <a:p>
            <a:endParaRPr lang="en-US"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err="1">
                <a:solidFill>
                  <a:schemeClr val="bg1"/>
                </a:solidFill>
                <a:latin typeface="Arial" panose="020B0604020202020204" pitchFamily="34" charset="0"/>
                <a:cs typeface="Arial" panose="020B0604020202020204" pitchFamily="34" charset="0"/>
              </a:rPr>
              <a:t>Bejelentkezés</a:t>
            </a:r>
            <a:r>
              <a:rPr lang="en-US" b="1" dirty="0">
                <a:solidFill>
                  <a:schemeClr val="bg1"/>
                </a:solidFill>
                <a:latin typeface="Arial" panose="020B0604020202020204" pitchFamily="34" charset="0"/>
                <a:cs typeface="Arial" panose="020B0604020202020204" pitchFamily="34" charset="0"/>
              </a:rPr>
              <a:t>/</a:t>
            </a:r>
            <a:r>
              <a:rPr lang="en-US" b="1" dirty="0" err="1">
                <a:solidFill>
                  <a:schemeClr val="bg1"/>
                </a:solidFill>
                <a:latin typeface="Arial" panose="020B0604020202020204" pitchFamily="34" charset="0"/>
                <a:cs typeface="Arial" panose="020B0604020202020204" pitchFamily="34" charset="0"/>
              </a:rPr>
              <a:t>Regisztráció</a:t>
            </a:r>
            <a:r>
              <a:rPr lang="en-US" b="1"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 This is the </a:t>
            </a:r>
            <a:r>
              <a:rPr lang="en-US" i="1" dirty="0">
                <a:solidFill>
                  <a:schemeClr val="bg1"/>
                </a:solidFill>
                <a:latin typeface="Arial" panose="020B0604020202020204" pitchFamily="34" charset="0"/>
                <a:cs typeface="Arial" panose="020B0604020202020204" pitchFamily="34" charset="0"/>
              </a:rPr>
              <a:t>Login/Registration</a:t>
            </a:r>
            <a:r>
              <a:rPr lang="en-US" dirty="0">
                <a:solidFill>
                  <a:schemeClr val="bg1"/>
                </a:solidFill>
                <a:latin typeface="Arial" panose="020B0604020202020204" pitchFamily="34" charset="0"/>
                <a:cs typeface="Arial" panose="020B0604020202020204" pitchFamily="34" charset="0"/>
              </a:rPr>
              <a:t> portal, allowing clients to book appointments or create an account for easier future bookings."</a:t>
            </a:r>
          </a:p>
        </p:txBody>
      </p:sp>
    </p:spTree>
    <p:extLst>
      <p:ext uri="{BB962C8B-B14F-4D97-AF65-F5344CB8AC3E}">
        <p14:creationId xmlns:p14="http://schemas.microsoft.com/office/powerpoint/2010/main" val="362870719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A9CE1-1723-9227-8880-D5DBE379BB7B}"/>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3F4147B6-4DF6-6910-43AF-08B6886B2D71}"/>
              </a:ext>
            </a:extLst>
          </p:cNvPr>
          <p:cNvSpPr>
            <a:spLocks noGrp="1"/>
          </p:cNvSpPr>
          <p:nvPr>
            <p:ph type="title"/>
          </p:nvPr>
        </p:nvSpPr>
        <p:spPr/>
        <p:txBody>
          <a:bodyPr/>
          <a:lstStyle/>
          <a:p>
            <a:pPr algn="ctr"/>
            <a:r>
              <a:rPr lang="hu-HU" b="1" u="sng" dirty="0" err="1">
                <a:solidFill>
                  <a:schemeClr val="bg1"/>
                </a:solidFill>
                <a:latin typeface="Arial" panose="020B0604020202020204" pitchFamily="34" charset="0"/>
                <a:cs typeface="Arial" panose="020B0604020202020204" pitchFamily="34" charset="0"/>
              </a:rPr>
              <a:t>Contact</a:t>
            </a:r>
            <a:r>
              <a:rPr lang="hu-HU" b="1" u="sng" dirty="0">
                <a:solidFill>
                  <a:schemeClr val="bg1"/>
                </a:solidFill>
                <a:latin typeface="Arial" panose="020B0604020202020204" pitchFamily="34" charset="0"/>
                <a:cs typeface="Arial" panose="020B0604020202020204" pitchFamily="34" charset="0"/>
              </a:rPr>
              <a:t> </a:t>
            </a:r>
            <a:r>
              <a:rPr lang="hu-HU" b="1" u="sng" dirty="0" err="1">
                <a:solidFill>
                  <a:schemeClr val="bg1"/>
                </a:solidFill>
                <a:latin typeface="Arial" panose="020B0604020202020204" pitchFamily="34" charset="0"/>
                <a:cs typeface="Arial" panose="020B0604020202020204" pitchFamily="34" charset="0"/>
              </a:rPr>
              <a:t>Information</a:t>
            </a:r>
            <a:r>
              <a:rPr lang="hu-HU" b="1" u="sng" dirty="0">
                <a:solidFill>
                  <a:schemeClr val="bg1"/>
                </a:solidFill>
                <a:latin typeface="Arial" panose="020B0604020202020204" pitchFamily="34" charset="0"/>
                <a:cs typeface="Arial" panose="020B0604020202020204" pitchFamily="34" charset="0"/>
              </a:rPr>
              <a:t> &amp; Opening </a:t>
            </a:r>
            <a:r>
              <a:rPr lang="hu-HU" b="1" u="sng" dirty="0" err="1">
                <a:solidFill>
                  <a:schemeClr val="bg1"/>
                </a:solidFill>
                <a:latin typeface="Arial" panose="020B0604020202020204" pitchFamily="34" charset="0"/>
                <a:cs typeface="Arial" panose="020B0604020202020204" pitchFamily="34" charset="0"/>
              </a:rPr>
              <a:t>Hours</a:t>
            </a:r>
            <a:endParaRPr lang="hu-HU" b="1" u="sng" dirty="0">
              <a:solidFill>
                <a:schemeClr val="bg1"/>
              </a:solidFill>
              <a:latin typeface="Arial" panose="020B0604020202020204" pitchFamily="34" charset="0"/>
              <a:cs typeface="Arial" panose="020B0604020202020204" pitchFamily="34" charset="0"/>
            </a:endParaRPr>
          </a:p>
        </p:txBody>
      </p:sp>
      <p:sp>
        <p:nvSpPr>
          <p:cNvPr id="11" name="Szövegdoboz 10">
            <a:extLst>
              <a:ext uri="{FF2B5EF4-FFF2-40B4-BE49-F238E27FC236}">
                <a16:creationId xmlns:a16="http://schemas.microsoft.com/office/drawing/2014/main" id="{B235E4E5-2524-D2D1-E3B4-7F82B2E6AE3A}"/>
              </a:ext>
            </a:extLst>
          </p:cNvPr>
          <p:cNvSpPr txBox="1"/>
          <p:nvPr/>
        </p:nvSpPr>
        <p:spPr>
          <a:xfrm>
            <a:off x="239486" y="2305251"/>
            <a:ext cx="6197600" cy="4247317"/>
          </a:xfrm>
          <a:prstGeom prst="rect">
            <a:avLst/>
          </a:prstGeom>
          <a:noFill/>
        </p:spPr>
        <p:txBody>
          <a:bodyPr wrap="square">
            <a:spAutoFit/>
          </a:bodyPr>
          <a:lstStyle/>
          <a:p>
            <a:r>
              <a:rPr lang="en-US" b="1" dirty="0">
                <a:solidFill>
                  <a:schemeClr val="bg1"/>
                </a:solidFill>
                <a:latin typeface="Arial" panose="020B0604020202020204" pitchFamily="34" charset="0"/>
                <a:cs typeface="Arial" panose="020B0604020202020204" pitchFamily="34" charset="0"/>
              </a:rPr>
              <a:t>Location:</a:t>
            </a:r>
          </a:p>
          <a:p>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Our barbershop is located in the heart of </a:t>
            </a:r>
            <a:r>
              <a:rPr lang="en-US" b="1" dirty="0" err="1">
                <a:solidFill>
                  <a:schemeClr val="bg1"/>
                </a:solidFill>
                <a:latin typeface="Arial" panose="020B0604020202020204" pitchFamily="34" charset="0"/>
                <a:cs typeface="Arial" panose="020B0604020202020204" pitchFamily="34" charset="0"/>
              </a:rPr>
              <a:t>Pécs</a:t>
            </a:r>
            <a:r>
              <a:rPr lang="en-US" b="1" dirty="0">
                <a:solidFill>
                  <a:schemeClr val="bg1"/>
                </a:solidFill>
                <a:latin typeface="Arial" panose="020B0604020202020204" pitchFamily="34" charset="0"/>
                <a:cs typeface="Arial" panose="020B0604020202020204" pitchFamily="34" charset="0"/>
              </a:rPr>
              <a:t>, Hungary</a:t>
            </a:r>
            <a:r>
              <a:rPr lang="en-US" dirty="0">
                <a:solidFill>
                  <a:schemeClr val="bg1"/>
                </a:solidFill>
                <a:latin typeface="Arial" panose="020B0604020202020204" pitchFamily="34" charset="0"/>
                <a:cs typeface="Arial" panose="020B0604020202020204" pitchFamily="34" charset="0"/>
              </a:rPr>
              <a:t>. You can easily find us using the embedded Google Maps on our website for clear and accurate directions.</a:t>
            </a:r>
          </a:p>
          <a:p>
            <a:pPr>
              <a:lnSpc>
                <a:spcPct val="150000"/>
              </a:lnSpc>
            </a:pPr>
            <a:r>
              <a:rPr lang="en-US" b="1" dirty="0">
                <a:solidFill>
                  <a:schemeClr val="bg1"/>
                </a:solidFill>
                <a:latin typeface="Arial" panose="020B0604020202020204" pitchFamily="34" charset="0"/>
                <a:cs typeface="Arial" panose="020B0604020202020204" pitchFamily="34" charset="0"/>
              </a:rPr>
              <a:t>Contact Details:</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Address:</a:t>
            </a:r>
            <a:r>
              <a:rPr lang="en-US" dirty="0">
                <a:solidFill>
                  <a:schemeClr val="bg1"/>
                </a:solidFill>
                <a:latin typeface="Arial" panose="020B0604020202020204" pitchFamily="34" charset="0"/>
                <a:cs typeface="Arial" panose="020B0604020202020204" pitchFamily="34" charset="0"/>
              </a:rPr>
              <a:t> 7622 </a:t>
            </a:r>
            <a:r>
              <a:rPr lang="en-US" dirty="0" err="1">
                <a:solidFill>
                  <a:schemeClr val="bg1"/>
                </a:solidFill>
                <a:latin typeface="Arial" panose="020B0604020202020204" pitchFamily="34" charset="0"/>
                <a:cs typeface="Arial" panose="020B0604020202020204" pitchFamily="34" charset="0"/>
              </a:rPr>
              <a:t>Pécs</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Phone:</a:t>
            </a:r>
            <a:r>
              <a:rPr lang="en-US" dirty="0">
                <a:solidFill>
                  <a:schemeClr val="bg1"/>
                </a:solidFill>
                <a:latin typeface="Arial" panose="020B0604020202020204" pitchFamily="34" charset="0"/>
                <a:cs typeface="Arial" panose="020B0604020202020204" pitchFamily="34" charset="0"/>
              </a:rPr>
              <a:t> +36 30 123 4123</a:t>
            </a:r>
          </a:p>
          <a:p>
            <a:pPr>
              <a:lnSpc>
                <a:spcPct val="150000"/>
              </a:lnSpc>
            </a:pPr>
            <a:r>
              <a:rPr lang="en-US" b="1" dirty="0">
                <a:solidFill>
                  <a:schemeClr val="bg1"/>
                </a:solidFill>
                <a:latin typeface="Arial" panose="020B0604020202020204" pitchFamily="34" charset="0"/>
                <a:cs typeface="Arial" panose="020B0604020202020204" pitchFamily="34" charset="0"/>
              </a:rPr>
              <a:t>Opening Hours:</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We offer flexible hours to accommodate your needs:</a:t>
            </a:r>
          </a:p>
          <a:p>
            <a:pPr>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Monday to Saturday:</a:t>
            </a:r>
            <a:r>
              <a:rPr lang="en-US" dirty="0">
                <a:solidFill>
                  <a:schemeClr val="bg1"/>
                </a:solidFill>
                <a:latin typeface="Arial" panose="020B0604020202020204" pitchFamily="34" charset="0"/>
                <a:cs typeface="Arial" panose="020B0604020202020204" pitchFamily="34" charset="0"/>
              </a:rPr>
              <a:t> 09:00 AM – 08:00 PM</a:t>
            </a:r>
          </a:p>
          <a:p>
            <a:pPr>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Sunday:</a:t>
            </a:r>
            <a:r>
              <a:rPr lang="en-US" dirty="0">
                <a:solidFill>
                  <a:schemeClr val="bg1"/>
                </a:solidFill>
                <a:latin typeface="Arial" panose="020B0604020202020204" pitchFamily="34" charset="0"/>
                <a:cs typeface="Arial" panose="020B0604020202020204" pitchFamily="34" charset="0"/>
              </a:rPr>
              <a:t> 10:00 AM – 06:00 PM</a:t>
            </a:r>
          </a:p>
        </p:txBody>
      </p:sp>
      <p:pic>
        <p:nvPicPr>
          <p:cNvPr id="4" name="Kép 3" descr="A képen szöveg, térkép, képernyőkép, multimédia látható">
            <a:extLst>
              <a:ext uri="{FF2B5EF4-FFF2-40B4-BE49-F238E27FC236}">
                <a16:creationId xmlns:a16="http://schemas.microsoft.com/office/drawing/2014/main" id="{3B6D7962-AF05-1AF6-4364-42493AB3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86" y="2305251"/>
            <a:ext cx="5515428" cy="3384349"/>
          </a:xfrm>
          <a:prstGeom prst="rect">
            <a:avLst/>
          </a:prstGeom>
        </p:spPr>
      </p:pic>
    </p:spTree>
    <p:extLst>
      <p:ext uri="{BB962C8B-B14F-4D97-AF65-F5344CB8AC3E}">
        <p14:creationId xmlns:p14="http://schemas.microsoft.com/office/powerpoint/2010/main" val="356930259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E43C3-93FA-2661-7AD4-9CCC1C523ACD}"/>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BBC0D1FD-16DB-2B34-A8D1-88BDBADDFC92}"/>
              </a:ext>
            </a:extLst>
          </p:cNvPr>
          <p:cNvSpPr>
            <a:spLocks noGrp="1"/>
          </p:cNvSpPr>
          <p:nvPr>
            <p:ph type="title"/>
          </p:nvPr>
        </p:nvSpPr>
        <p:spPr/>
        <p:txBody>
          <a:bodyPr/>
          <a:lstStyle/>
          <a:p>
            <a:pPr algn="ctr"/>
            <a:r>
              <a:rPr lang="hu-HU" b="1" u="sng" dirty="0" err="1">
                <a:solidFill>
                  <a:schemeClr val="bg1"/>
                </a:solidFill>
                <a:latin typeface="Arial" panose="020B0604020202020204" pitchFamily="34" charset="0"/>
                <a:cs typeface="Arial" panose="020B0604020202020204" pitchFamily="34" charset="0"/>
              </a:rPr>
              <a:t>About</a:t>
            </a:r>
            <a:r>
              <a:rPr lang="hu-HU" b="1" u="sng" dirty="0">
                <a:solidFill>
                  <a:schemeClr val="bg1"/>
                </a:solidFill>
                <a:latin typeface="Arial" panose="020B0604020202020204" pitchFamily="34" charset="0"/>
                <a:cs typeface="Arial" panose="020B0604020202020204" pitchFamily="34" charset="0"/>
              </a:rPr>
              <a:t> </a:t>
            </a:r>
            <a:r>
              <a:rPr lang="hu-HU" b="1" u="sng" dirty="0" err="1">
                <a:solidFill>
                  <a:schemeClr val="bg1"/>
                </a:solidFill>
                <a:latin typeface="Arial" panose="020B0604020202020204" pitchFamily="34" charset="0"/>
                <a:cs typeface="Arial" panose="020B0604020202020204" pitchFamily="34" charset="0"/>
              </a:rPr>
              <a:t>Us</a:t>
            </a:r>
            <a:endParaRPr lang="hu-HU" b="1" u="sng" dirty="0">
              <a:solidFill>
                <a:schemeClr val="bg1"/>
              </a:solidFill>
              <a:latin typeface="Arial" panose="020B0604020202020204" pitchFamily="34" charset="0"/>
              <a:cs typeface="Arial" panose="020B0604020202020204" pitchFamily="34" charset="0"/>
            </a:endParaRPr>
          </a:p>
        </p:txBody>
      </p:sp>
      <p:sp>
        <p:nvSpPr>
          <p:cNvPr id="11" name="Szövegdoboz 10">
            <a:extLst>
              <a:ext uri="{FF2B5EF4-FFF2-40B4-BE49-F238E27FC236}">
                <a16:creationId xmlns:a16="http://schemas.microsoft.com/office/drawing/2014/main" id="{A5054E55-BBDE-E156-B751-D37DBD56CB2D}"/>
              </a:ext>
            </a:extLst>
          </p:cNvPr>
          <p:cNvSpPr txBox="1"/>
          <p:nvPr/>
        </p:nvSpPr>
        <p:spPr>
          <a:xfrm>
            <a:off x="239487" y="1956908"/>
            <a:ext cx="6197600" cy="3170099"/>
          </a:xfrm>
          <a:prstGeom prst="rect">
            <a:avLst/>
          </a:prstGeom>
          <a:noFill/>
        </p:spPr>
        <p:txBody>
          <a:bodyPr wrap="square">
            <a:spAutoFit/>
          </a:bodyPr>
          <a:lstStyle/>
          <a:p>
            <a:r>
              <a:rPr lang="en-US" b="1" dirty="0">
                <a:solidFill>
                  <a:schemeClr val="bg1"/>
                </a:solidFill>
                <a:latin typeface="Arial" panose="020B0604020202020204" pitchFamily="34" charset="0"/>
                <a:cs typeface="Arial" panose="020B0604020202020204" pitchFamily="34" charset="0"/>
              </a:rPr>
              <a:t>Who We Are:</a:t>
            </a:r>
            <a:r>
              <a:rPr lang="en-US" dirty="0">
                <a:solidFill>
                  <a:schemeClr val="bg1"/>
                </a:solidFill>
                <a:latin typeface="Arial" panose="020B0604020202020204" pitchFamily="34" charset="0"/>
                <a:cs typeface="Arial" panose="020B0604020202020204" pitchFamily="34" charset="0"/>
              </a:rPr>
              <a:t> More than just a barbershop, blending tradition and modern style with passion and dedication.</a:t>
            </a:r>
          </a:p>
          <a:p>
            <a:pPr>
              <a:spcBef>
                <a:spcPts val="600"/>
              </a:spcBef>
            </a:pPr>
            <a:r>
              <a:rPr lang="en-US" b="1" dirty="0">
                <a:solidFill>
                  <a:schemeClr val="bg1"/>
                </a:solidFill>
                <a:latin typeface="Arial" panose="020B0604020202020204" pitchFamily="34" charset="0"/>
                <a:cs typeface="Arial" panose="020B0604020202020204" pitchFamily="34" charset="0"/>
              </a:rPr>
              <a:t>Our Team:</a:t>
            </a:r>
            <a:r>
              <a:rPr lang="en-US" dirty="0">
                <a:solidFill>
                  <a:schemeClr val="bg1"/>
                </a:solidFill>
                <a:latin typeface="Arial" panose="020B0604020202020204" pitchFamily="34" charset="0"/>
                <a:cs typeface="Arial" panose="020B0604020202020204" pitchFamily="34" charset="0"/>
              </a:rPr>
              <a:t> Skilled and experienced barbers offering classic and modern haircuts, shaving, and beard grooming.</a:t>
            </a:r>
          </a:p>
          <a:p>
            <a:pPr>
              <a:spcBef>
                <a:spcPts val="600"/>
              </a:spcBef>
            </a:pPr>
            <a:r>
              <a:rPr lang="en-US" b="1" dirty="0">
                <a:solidFill>
                  <a:schemeClr val="bg1"/>
                </a:solidFill>
                <a:latin typeface="Arial" panose="020B0604020202020204" pitchFamily="34" charset="0"/>
                <a:cs typeface="Arial" panose="020B0604020202020204" pitchFamily="34" charset="0"/>
              </a:rPr>
              <a:t>Quality &amp; Experience:</a:t>
            </a:r>
            <a:r>
              <a:rPr lang="en-US" dirty="0">
                <a:solidFill>
                  <a:schemeClr val="bg1"/>
                </a:solidFill>
                <a:latin typeface="Arial" panose="020B0604020202020204" pitchFamily="34" charset="0"/>
                <a:cs typeface="Arial" panose="020B0604020202020204" pitchFamily="34" charset="0"/>
              </a:rPr>
              <a:t> Commitment to excellence, personalized service, and a relaxing experience.</a:t>
            </a:r>
          </a:p>
          <a:p>
            <a:pPr>
              <a:spcBef>
                <a:spcPts val="600"/>
              </a:spcBef>
            </a:pPr>
            <a:r>
              <a:rPr lang="en-US" b="1" dirty="0">
                <a:solidFill>
                  <a:schemeClr val="bg1"/>
                </a:solidFill>
                <a:latin typeface="Arial" panose="020B0604020202020204" pitchFamily="34" charset="0"/>
                <a:cs typeface="Arial" panose="020B0604020202020204" pitchFamily="34" charset="0"/>
              </a:rPr>
              <a:t>Our Ambience:</a:t>
            </a:r>
            <a:r>
              <a:rPr lang="en-US" dirty="0">
                <a:solidFill>
                  <a:schemeClr val="bg1"/>
                </a:solidFill>
                <a:latin typeface="Arial" panose="020B0604020202020204" pitchFamily="34" charset="0"/>
                <a:cs typeface="Arial" panose="020B0604020202020204" pitchFamily="34" charset="0"/>
              </a:rPr>
              <a:t> Vintage-style interior, comfortable atmosphere, great conversations, and refreshments.</a:t>
            </a:r>
          </a:p>
          <a:p>
            <a:pPr>
              <a:spcBef>
                <a:spcPts val="600"/>
              </a:spcBef>
            </a:pPr>
            <a:r>
              <a:rPr lang="en-US" b="1" dirty="0">
                <a:solidFill>
                  <a:schemeClr val="bg1"/>
                </a:solidFill>
                <a:latin typeface="Arial" panose="020B0604020202020204" pitchFamily="34" charset="0"/>
                <a:cs typeface="Arial" panose="020B0604020202020204" pitchFamily="34" charset="0"/>
              </a:rPr>
              <a:t>Visit Us!:</a:t>
            </a:r>
            <a:r>
              <a:rPr lang="en-US" dirty="0">
                <a:solidFill>
                  <a:schemeClr val="bg1"/>
                </a:solidFill>
                <a:latin typeface="Arial" panose="020B0604020202020204" pitchFamily="34" charset="0"/>
                <a:cs typeface="Arial" panose="020B0604020202020204" pitchFamily="34" charset="0"/>
              </a:rPr>
              <a:t> Enhance your look and confidence with top-tier barbering—open invitation to experience it.</a:t>
            </a:r>
          </a:p>
        </p:txBody>
      </p:sp>
      <p:pic>
        <p:nvPicPr>
          <p:cNvPr id="6" name="Kép 5" descr="A képen szöveg, képernyőkép, ember, személy látható&#10;&#10;Előfordulhat, hogy a mesterséges intelligencia által létrehozott tartalom helytelen.">
            <a:extLst>
              <a:ext uri="{FF2B5EF4-FFF2-40B4-BE49-F238E27FC236}">
                <a16:creationId xmlns:a16="http://schemas.microsoft.com/office/drawing/2014/main" id="{8282F8E0-EE61-30B5-3A31-C6CA108C4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087" y="2305251"/>
            <a:ext cx="5232400" cy="3229425"/>
          </a:xfrm>
          <a:prstGeom prst="rect">
            <a:avLst/>
          </a:prstGeom>
        </p:spPr>
      </p:pic>
    </p:spTree>
    <p:extLst>
      <p:ext uri="{BB962C8B-B14F-4D97-AF65-F5344CB8AC3E}">
        <p14:creationId xmlns:p14="http://schemas.microsoft.com/office/powerpoint/2010/main" val="12483419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724BD-7DF2-5D18-C9F4-517AB2ED1032}"/>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934775B2-DFD2-933E-C49F-49409A10B726}"/>
              </a:ext>
            </a:extLst>
          </p:cNvPr>
          <p:cNvSpPr>
            <a:spLocks noGrp="1"/>
          </p:cNvSpPr>
          <p:nvPr>
            <p:ph type="title"/>
          </p:nvPr>
        </p:nvSpPr>
        <p:spPr/>
        <p:txBody>
          <a:bodyPr/>
          <a:lstStyle/>
          <a:p>
            <a:pPr algn="ctr"/>
            <a:r>
              <a:rPr lang="en-US" b="1" u="sng" dirty="0">
                <a:solidFill>
                  <a:schemeClr val="bg1"/>
                </a:solidFill>
                <a:latin typeface="Arial" panose="020B0604020202020204" pitchFamily="34" charset="0"/>
                <a:cs typeface="Arial" panose="020B0604020202020204" pitchFamily="34" charset="0"/>
              </a:rPr>
              <a:t>Login</a:t>
            </a:r>
            <a:endParaRPr lang="hu-HU" b="1" u="sng" dirty="0">
              <a:solidFill>
                <a:schemeClr val="bg1"/>
              </a:solidFill>
              <a:latin typeface="Arial" panose="020B0604020202020204" pitchFamily="34" charset="0"/>
              <a:cs typeface="Arial" panose="020B0604020202020204" pitchFamily="34" charset="0"/>
            </a:endParaRPr>
          </a:p>
        </p:txBody>
      </p:sp>
      <p:sp>
        <p:nvSpPr>
          <p:cNvPr id="11" name="Szövegdoboz 10">
            <a:extLst>
              <a:ext uri="{FF2B5EF4-FFF2-40B4-BE49-F238E27FC236}">
                <a16:creationId xmlns:a16="http://schemas.microsoft.com/office/drawing/2014/main" id="{FB70FE66-4581-3149-0D78-9D784C32D3AB}"/>
              </a:ext>
            </a:extLst>
          </p:cNvPr>
          <p:cNvSpPr txBox="1"/>
          <p:nvPr/>
        </p:nvSpPr>
        <p:spPr>
          <a:xfrm>
            <a:off x="239488" y="2167041"/>
            <a:ext cx="5623231" cy="2185214"/>
          </a:xfrm>
          <a:prstGeom prst="rect">
            <a:avLst/>
          </a:prstGeom>
          <a:noFill/>
        </p:spPr>
        <p:txBody>
          <a:bodyPr wrap="square">
            <a:spAutoFit/>
          </a:bodyPr>
          <a:lstStyle/>
          <a:p>
            <a:pPr>
              <a:spcAft>
                <a:spcPts val="600"/>
              </a:spcAft>
            </a:pPr>
            <a:r>
              <a:rPr lang="en-US" b="1" dirty="0">
                <a:solidFill>
                  <a:schemeClr val="bg1"/>
                </a:solidFill>
                <a:latin typeface="Arial" panose="020B0604020202020204" pitchFamily="34" charset="0"/>
                <a:cs typeface="Arial" panose="020B0604020202020204" pitchFamily="34" charset="0"/>
              </a:rPr>
              <a:t>Login Form: </a:t>
            </a:r>
            <a:r>
              <a:rPr lang="en-US" dirty="0">
                <a:solidFill>
                  <a:schemeClr val="bg1"/>
                </a:solidFill>
                <a:latin typeface="Arial" panose="020B0604020202020204" pitchFamily="34" charset="0"/>
                <a:cs typeface="Arial" panose="020B0604020202020204" pitchFamily="34" charset="0"/>
              </a:rPr>
              <a:t>Users enter their email address and password to access their accounts. </a:t>
            </a:r>
          </a:p>
          <a:p>
            <a:pPr>
              <a:spcAft>
                <a:spcPts val="600"/>
              </a:spcAft>
            </a:pPr>
            <a:r>
              <a:rPr lang="en-US" b="1" dirty="0">
                <a:solidFill>
                  <a:schemeClr val="bg1"/>
                </a:solidFill>
                <a:latin typeface="Arial" panose="020B0604020202020204" pitchFamily="34" charset="0"/>
                <a:cs typeface="Arial" panose="020B0604020202020204" pitchFamily="34" charset="0"/>
              </a:rPr>
              <a:t>Button (Green): </a:t>
            </a:r>
            <a:r>
              <a:rPr lang="en-US" dirty="0">
                <a:solidFill>
                  <a:schemeClr val="bg1"/>
                </a:solidFill>
                <a:latin typeface="Arial" panose="020B0604020202020204" pitchFamily="34" charset="0"/>
                <a:cs typeface="Arial" panose="020B0604020202020204" pitchFamily="34" charset="0"/>
              </a:rPr>
              <a:t>The "</a:t>
            </a:r>
            <a:r>
              <a:rPr lang="en-US" dirty="0" err="1">
                <a:solidFill>
                  <a:schemeClr val="bg1"/>
                </a:solidFill>
                <a:latin typeface="Arial" panose="020B0604020202020204" pitchFamily="34" charset="0"/>
                <a:cs typeface="Arial" panose="020B0604020202020204" pitchFamily="34" charset="0"/>
              </a:rPr>
              <a:t>Bejelentkezés</a:t>
            </a:r>
            <a:r>
              <a:rPr lang="en-US" dirty="0">
                <a:solidFill>
                  <a:schemeClr val="bg1"/>
                </a:solidFill>
                <a:latin typeface="Arial" panose="020B0604020202020204" pitchFamily="34" charset="0"/>
                <a:cs typeface="Arial" panose="020B0604020202020204" pitchFamily="34" charset="0"/>
              </a:rPr>
              <a:t>" (Login) button allows users to sign in. </a:t>
            </a:r>
          </a:p>
          <a:p>
            <a:r>
              <a:rPr lang="en-US" b="1" dirty="0">
                <a:solidFill>
                  <a:schemeClr val="bg1"/>
                </a:solidFill>
                <a:latin typeface="Arial" panose="020B0604020202020204" pitchFamily="34" charset="0"/>
                <a:cs typeface="Arial" panose="020B0604020202020204" pitchFamily="34" charset="0"/>
              </a:rPr>
              <a:t>Registration Option: </a:t>
            </a:r>
            <a:r>
              <a:rPr lang="en-US" dirty="0">
                <a:solidFill>
                  <a:schemeClr val="bg1"/>
                </a:solidFill>
                <a:latin typeface="Arial" panose="020B0604020202020204" pitchFamily="34" charset="0"/>
                <a:cs typeface="Arial" panose="020B0604020202020204" pitchFamily="34" charset="0"/>
              </a:rPr>
              <a:t>If a user doesn't have an account, they can click on "</a:t>
            </a:r>
            <a:r>
              <a:rPr lang="en-US" dirty="0" err="1">
                <a:solidFill>
                  <a:schemeClr val="bg1"/>
                </a:solidFill>
                <a:latin typeface="Arial" panose="020B0604020202020204" pitchFamily="34" charset="0"/>
                <a:cs typeface="Arial" panose="020B0604020202020204" pitchFamily="34" charset="0"/>
              </a:rPr>
              <a:t>Regisztráció</a:t>
            </a:r>
            <a:r>
              <a:rPr lang="en-US" dirty="0">
                <a:solidFill>
                  <a:schemeClr val="bg1"/>
                </a:solidFill>
                <a:latin typeface="Arial" panose="020B0604020202020204" pitchFamily="34" charset="0"/>
                <a:cs typeface="Arial" panose="020B0604020202020204" pitchFamily="34" charset="0"/>
              </a:rPr>
              <a:t>" (Registration) to create one.</a:t>
            </a:r>
          </a:p>
        </p:txBody>
      </p:sp>
      <p:pic>
        <p:nvPicPr>
          <p:cNvPr id="4" name="Kép 3" descr="A képen szöveg, képernyőkép, multimédia látható&#10;&#10;Előfordulhat, hogy a mesterséges intelligencia által létrehozott tartalom helytelen.">
            <a:extLst>
              <a:ext uri="{FF2B5EF4-FFF2-40B4-BE49-F238E27FC236}">
                <a16:creationId xmlns:a16="http://schemas.microsoft.com/office/drawing/2014/main" id="{D061DAC1-0845-21D1-C65F-02404A25A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82" y="1809371"/>
            <a:ext cx="5623231" cy="3239256"/>
          </a:xfrm>
          <a:prstGeom prst="rect">
            <a:avLst/>
          </a:prstGeom>
        </p:spPr>
      </p:pic>
    </p:spTree>
    <p:extLst>
      <p:ext uri="{BB962C8B-B14F-4D97-AF65-F5344CB8AC3E}">
        <p14:creationId xmlns:p14="http://schemas.microsoft.com/office/powerpoint/2010/main" val="35761124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18E62-41D8-F002-3850-92934748BE5E}"/>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F1ABD5F6-C796-CAEB-1676-2D2AF74E8610}"/>
              </a:ext>
            </a:extLst>
          </p:cNvPr>
          <p:cNvSpPr>
            <a:spLocks noGrp="1"/>
          </p:cNvSpPr>
          <p:nvPr>
            <p:ph type="title"/>
          </p:nvPr>
        </p:nvSpPr>
        <p:spPr/>
        <p:txBody>
          <a:bodyPr/>
          <a:lstStyle/>
          <a:p>
            <a:pPr algn="ctr"/>
            <a:r>
              <a:rPr lang="en-US" b="1" u="sng" dirty="0">
                <a:solidFill>
                  <a:schemeClr val="bg1"/>
                </a:solidFill>
                <a:latin typeface="Arial" panose="020B0604020202020204" pitchFamily="34" charset="0"/>
                <a:cs typeface="Arial" panose="020B0604020202020204" pitchFamily="34" charset="0"/>
              </a:rPr>
              <a:t>Registration</a:t>
            </a:r>
            <a:endParaRPr lang="hu-HU" b="1" u="sng" dirty="0">
              <a:solidFill>
                <a:schemeClr val="bg1"/>
              </a:solidFill>
              <a:latin typeface="Arial" panose="020B0604020202020204" pitchFamily="34" charset="0"/>
              <a:cs typeface="Arial" panose="020B0604020202020204" pitchFamily="34" charset="0"/>
            </a:endParaRPr>
          </a:p>
        </p:txBody>
      </p:sp>
      <p:sp>
        <p:nvSpPr>
          <p:cNvPr id="11" name="Szövegdoboz 10">
            <a:extLst>
              <a:ext uri="{FF2B5EF4-FFF2-40B4-BE49-F238E27FC236}">
                <a16:creationId xmlns:a16="http://schemas.microsoft.com/office/drawing/2014/main" id="{28699DA1-F53C-728A-73C9-1579304102C5}"/>
              </a:ext>
            </a:extLst>
          </p:cNvPr>
          <p:cNvSpPr txBox="1"/>
          <p:nvPr/>
        </p:nvSpPr>
        <p:spPr>
          <a:xfrm>
            <a:off x="239488" y="2167041"/>
            <a:ext cx="5623231" cy="3370153"/>
          </a:xfrm>
          <a:prstGeom prst="rect">
            <a:avLst/>
          </a:prstGeom>
          <a:noFill/>
        </p:spPr>
        <p:txBody>
          <a:bodyPr wrap="square">
            <a:spAutoFit/>
          </a:bodyPr>
          <a:lstStyle/>
          <a:p>
            <a:pPr>
              <a:spcAft>
                <a:spcPts val="600"/>
              </a:spcAft>
            </a:pPr>
            <a:r>
              <a:rPr lang="en-US" b="1" dirty="0">
                <a:solidFill>
                  <a:schemeClr val="bg1"/>
                </a:solidFill>
                <a:latin typeface="Arial" panose="020B0604020202020204" pitchFamily="34" charset="0"/>
                <a:cs typeface="Arial" panose="020B0604020202020204" pitchFamily="34" charset="0"/>
              </a:rPr>
              <a:t>Registration Form: </a:t>
            </a:r>
            <a:r>
              <a:rPr lang="en-US" dirty="0">
                <a:solidFill>
                  <a:schemeClr val="bg1"/>
                </a:solidFill>
                <a:latin typeface="Arial" panose="020B0604020202020204" pitchFamily="34" charset="0"/>
                <a:cs typeface="Arial" panose="020B0604020202020204" pitchFamily="34" charset="0"/>
              </a:rPr>
              <a:t>Users enter their email address, password, and confirm their password to create an account. </a:t>
            </a:r>
          </a:p>
          <a:p>
            <a:pPr>
              <a:spcAft>
                <a:spcPts val="600"/>
              </a:spcAft>
            </a:pPr>
            <a:r>
              <a:rPr lang="en-US" b="1" dirty="0">
                <a:solidFill>
                  <a:schemeClr val="bg1"/>
                </a:solidFill>
                <a:latin typeface="Arial" panose="020B0604020202020204" pitchFamily="34" charset="0"/>
                <a:cs typeface="Arial" panose="020B0604020202020204" pitchFamily="34" charset="0"/>
              </a:rPr>
              <a:t>Green Registration Button: </a:t>
            </a:r>
            <a:r>
              <a:rPr lang="en-US" dirty="0">
                <a:solidFill>
                  <a:schemeClr val="bg1"/>
                </a:solidFill>
                <a:latin typeface="Arial" panose="020B0604020202020204" pitchFamily="34" charset="0"/>
                <a:cs typeface="Arial" panose="020B0604020202020204" pitchFamily="34" charset="0"/>
              </a:rPr>
              <a:t>Clicking "</a:t>
            </a:r>
            <a:r>
              <a:rPr lang="en-US" dirty="0" err="1">
                <a:solidFill>
                  <a:schemeClr val="bg1"/>
                </a:solidFill>
                <a:latin typeface="Arial" panose="020B0604020202020204" pitchFamily="34" charset="0"/>
                <a:cs typeface="Arial" panose="020B0604020202020204" pitchFamily="34" charset="0"/>
              </a:rPr>
              <a:t>Regisztráció</a:t>
            </a:r>
            <a:r>
              <a:rPr lang="en-US" dirty="0">
                <a:solidFill>
                  <a:schemeClr val="bg1"/>
                </a:solidFill>
                <a:latin typeface="Arial" panose="020B0604020202020204" pitchFamily="34" charset="0"/>
                <a:cs typeface="Arial" panose="020B0604020202020204" pitchFamily="34" charset="0"/>
              </a:rPr>
              <a:t>" (Register) submits the form. </a:t>
            </a:r>
          </a:p>
          <a:p>
            <a:pPr>
              <a:spcAft>
                <a:spcPts val="600"/>
              </a:spcAft>
            </a:pPr>
            <a:r>
              <a:rPr lang="en-US" b="1" dirty="0">
                <a:solidFill>
                  <a:schemeClr val="bg1"/>
                </a:solidFill>
                <a:latin typeface="Arial" panose="020B0604020202020204" pitchFamily="34" charset="0"/>
                <a:cs typeface="Arial" panose="020B0604020202020204" pitchFamily="34" charset="0"/>
              </a:rPr>
              <a:t>Login Option: </a:t>
            </a:r>
            <a:r>
              <a:rPr lang="en-US" dirty="0">
                <a:solidFill>
                  <a:schemeClr val="bg1"/>
                </a:solidFill>
                <a:latin typeface="Arial" panose="020B0604020202020204" pitchFamily="34" charset="0"/>
                <a:cs typeface="Arial" panose="020B0604020202020204" pitchFamily="34" charset="0"/>
              </a:rPr>
              <a:t>If users already have an account, they can click "</a:t>
            </a:r>
            <a:r>
              <a:rPr lang="en-US" dirty="0" err="1">
                <a:solidFill>
                  <a:schemeClr val="bg1"/>
                </a:solidFill>
                <a:latin typeface="Arial" panose="020B0604020202020204" pitchFamily="34" charset="0"/>
                <a:cs typeface="Arial" panose="020B0604020202020204" pitchFamily="34" charset="0"/>
              </a:rPr>
              <a:t>Bejelentkezés</a:t>
            </a:r>
            <a:r>
              <a:rPr lang="en-US" dirty="0">
                <a:solidFill>
                  <a:schemeClr val="bg1"/>
                </a:solidFill>
                <a:latin typeface="Arial" panose="020B0604020202020204" pitchFamily="34" charset="0"/>
                <a:cs typeface="Arial" panose="020B0604020202020204" pitchFamily="34" charset="0"/>
              </a:rPr>
              <a:t>" (Login) to switch to the login page. </a:t>
            </a:r>
          </a:p>
          <a:p>
            <a:pPr>
              <a:spcAft>
                <a:spcPts val="600"/>
              </a:spcAft>
            </a:pPr>
            <a:r>
              <a:rPr lang="en-US" b="1" dirty="0">
                <a:solidFill>
                  <a:schemeClr val="bg1"/>
                </a:solidFill>
                <a:latin typeface="Arial" panose="020B0604020202020204" pitchFamily="34" charset="0"/>
                <a:cs typeface="Arial" panose="020B0604020202020204" pitchFamily="34" charset="0"/>
              </a:rPr>
              <a:t>Confirmation Email: </a:t>
            </a:r>
            <a:r>
              <a:rPr lang="en-US" dirty="0">
                <a:solidFill>
                  <a:schemeClr val="bg1"/>
                </a:solidFill>
                <a:latin typeface="Arial" panose="020B0604020202020204" pitchFamily="34" charset="0"/>
                <a:cs typeface="Arial" panose="020B0604020202020204" pitchFamily="34" charset="0"/>
              </a:rPr>
              <a:t>After registering, users will receive a confirmation email with their registration details.</a:t>
            </a:r>
          </a:p>
        </p:txBody>
      </p:sp>
      <p:pic>
        <p:nvPicPr>
          <p:cNvPr id="6" name="Kép 5" descr="A képen szöveg, képernyőkép látható&#10;&#10;Előfordulhat, hogy a mesterséges intelligencia által létrehozott tartalom helytelen.">
            <a:extLst>
              <a:ext uri="{FF2B5EF4-FFF2-40B4-BE49-F238E27FC236}">
                <a16:creationId xmlns:a16="http://schemas.microsoft.com/office/drawing/2014/main" id="{80DDC285-95D6-5332-AACE-D7D16D15B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3459" y="2167041"/>
            <a:ext cx="5615771" cy="3205610"/>
          </a:xfrm>
          <a:prstGeom prst="rect">
            <a:avLst/>
          </a:prstGeom>
        </p:spPr>
      </p:pic>
    </p:spTree>
    <p:extLst>
      <p:ext uri="{BB962C8B-B14F-4D97-AF65-F5344CB8AC3E}">
        <p14:creationId xmlns:p14="http://schemas.microsoft.com/office/powerpoint/2010/main" val="99837397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35713-099E-7B1D-549F-477EA7BC6575}"/>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149911E7-0D63-01A0-C7A2-541EEEA6E3A4}"/>
              </a:ext>
            </a:extLst>
          </p:cNvPr>
          <p:cNvSpPr>
            <a:spLocks noGrp="1"/>
          </p:cNvSpPr>
          <p:nvPr>
            <p:ph type="title"/>
          </p:nvPr>
        </p:nvSpPr>
        <p:spPr/>
        <p:txBody>
          <a:bodyPr/>
          <a:lstStyle/>
          <a:p>
            <a:pPr algn="ctr"/>
            <a:r>
              <a:rPr lang="en-US" b="1" u="sng" dirty="0" err="1">
                <a:solidFill>
                  <a:schemeClr val="bg1"/>
                </a:solidFill>
                <a:latin typeface="Arial" panose="020B0604020202020204" pitchFamily="34" charset="0"/>
                <a:cs typeface="Arial" panose="020B0604020202020204" pitchFamily="34" charset="0"/>
              </a:rPr>
              <a:t>Loggined</a:t>
            </a:r>
            <a:r>
              <a:rPr lang="en-US" b="1" u="sng" dirty="0">
                <a:solidFill>
                  <a:schemeClr val="bg1"/>
                </a:solidFill>
                <a:latin typeface="Arial" panose="020B0604020202020204" pitchFamily="34" charset="0"/>
                <a:cs typeface="Arial" panose="020B0604020202020204" pitchFamily="34" charset="0"/>
              </a:rPr>
              <a:t> Home page</a:t>
            </a:r>
            <a:endParaRPr lang="hu-HU" b="1" u="sng" dirty="0">
              <a:solidFill>
                <a:schemeClr val="bg1"/>
              </a:solidFill>
              <a:latin typeface="Arial" panose="020B0604020202020204" pitchFamily="34" charset="0"/>
              <a:cs typeface="Arial" panose="020B0604020202020204" pitchFamily="34" charset="0"/>
            </a:endParaRPr>
          </a:p>
        </p:txBody>
      </p:sp>
      <p:sp>
        <p:nvSpPr>
          <p:cNvPr id="11" name="Szövegdoboz 10">
            <a:extLst>
              <a:ext uri="{FF2B5EF4-FFF2-40B4-BE49-F238E27FC236}">
                <a16:creationId xmlns:a16="http://schemas.microsoft.com/office/drawing/2014/main" id="{EB1A7AC5-232B-C9E3-412D-252BE2B6E73A}"/>
              </a:ext>
            </a:extLst>
          </p:cNvPr>
          <p:cNvSpPr txBox="1"/>
          <p:nvPr/>
        </p:nvSpPr>
        <p:spPr>
          <a:xfrm>
            <a:off x="356129" y="2583581"/>
            <a:ext cx="5391201" cy="923330"/>
          </a:xfrm>
          <a:prstGeom prst="rect">
            <a:avLst/>
          </a:prstGeom>
          <a:noFill/>
        </p:spPr>
        <p:txBody>
          <a:bodyPr wrap="square">
            <a:spAutoFit/>
          </a:bodyPr>
          <a:lstStyle/>
          <a:p>
            <a:pPr>
              <a:spcAft>
                <a:spcPts val="600"/>
              </a:spcAft>
            </a:pPr>
            <a:r>
              <a:rPr lang="en-US" dirty="0">
                <a:solidFill>
                  <a:schemeClr val="bg1"/>
                </a:solidFill>
                <a:latin typeface="Arial" panose="020B0604020202020204" pitchFamily="34" charset="0"/>
                <a:cs typeface="Arial" panose="020B0604020202020204" pitchFamily="34" charset="0"/>
              </a:rPr>
              <a:t>After logging into the system, users are redirected to a page displaying the appointment booking section. </a:t>
            </a:r>
          </a:p>
        </p:txBody>
      </p:sp>
      <p:pic>
        <p:nvPicPr>
          <p:cNvPr id="4" name="Kép 3" descr="A képen képernyőkép látható&#10;&#10;Előfordulhat, hogy a mesterséges intelligencia által létrehozott tartalom helytelen.">
            <a:extLst>
              <a:ext uri="{FF2B5EF4-FFF2-40B4-BE49-F238E27FC236}">
                <a16:creationId xmlns:a16="http://schemas.microsoft.com/office/drawing/2014/main" id="{BBB937F7-3A96-B4B1-2FB1-EDB6D48D1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330" y="2336800"/>
            <a:ext cx="6175183" cy="3533990"/>
          </a:xfrm>
          <a:prstGeom prst="rect">
            <a:avLst/>
          </a:prstGeom>
        </p:spPr>
      </p:pic>
    </p:spTree>
    <p:extLst>
      <p:ext uri="{BB962C8B-B14F-4D97-AF65-F5344CB8AC3E}">
        <p14:creationId xmlns:p14="http://schemas.microsoft.com/office/powerpoint/2010/main" val="34102710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A5E5F-1A59-6CA3-5840-C2F3FC72A741}"/>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F437E6A0-97D5-C6B1-427D-239E5ECCA2B7}"/>
              </a:ext>
            </a:extLst>
          </p:cNvPr>
          <p:cNvSpPr>
            <a:spLocks noGrp="1"/>
          </p:cNvSpPr>
          <p:nvPr>
            <p:ph type="title"/>
          </p:nvPr>
        </p:nvSpPr>
        <p:spPr/>
        <p:txBody>
          <a:bodyPr/>
          <a:lstStyle/>
          <a:p>
            <a:pPr algn="ctr"/>
            <a:r>
              <a:rPr lang="en-US" b="1" u="sng" dirty="0">
                <a:solidFill>
                  <a:schemeClr val="bg1"/>
                </a:solidFill>
                <a:latin typeface="Arial" panose="020B0604020202020204" pitchFamily="34" charset="0"/>
                <a:cs typeface="Arial" panose="020B0604020202020204" pitchFamily="34" charset="0"/>
              </a:rPr>
              <a:t>Appointment</a:t>
            </a:r>
            <a:endParaRPr lang="hu-HU" b="1" u="sng" dirty="0">
              <a:solidFill>
                <a:schemeClr val="bg1"/>
              </a:solidFill>
              <a:latin typeface="Arial" panose="020B0604020202020204" pitchFamily="34" charset="0"/>
              <a:cs typeface="Arial" panose="020B0604020202020204" pitchFamily="34" charset="0"/>
            </a:endParaRPr>
          </a:p>
        </p:txBody>
      </p:sp>
      <p:sp>
        <p:nvSpPr>
          <p:cNvPr id="11" name="Szövegdoboz 10">
            <a:extLst>
              <a:ext uri="{FF2B5EF4-FFF2-40B4-BE49-F238E27FC236}">
                <a16:creationId xmlns:a16="http://schemas.microsoft.com/office/drawing/2014/main" id="{D93CB567-764E-8EE7-35AC-86F288BFC760}"/>
              </a:ext>
            </a:extLst>
          </p:cNvPr>
          <p:cNvSpPr txBox="1"/>
          <p:nvPr/>
        </p:nvSpPr>
        <p:spPr>
          <a:xfrm>
            <a:off x="356129" y="2583581"/>
            <a:ext cx="5391201" cy="369332"/>
          </a:xfrm>
          <a:prstGeom prst="rect">
            <a:avLst/>
          </a:prstGeom>
          <a:noFill/>
        </p:spPr>
        <p:txBody>
          <a:bodyPr wrap="square">
            <a:spAutoFit/>
          </a:bodyPr>
          <a:lstStyle/>
          <a:p>
            <a:pPr>
              <a:spcAft>
                <a:spcPts val="600"/>
              </a:spcAft>
            </a:pPr>
            <a:r>
              <a:rPr lang="en-US" dirty="0">
                <a:solidFill>
                  <a:schemeClr val="bg1"/>
                </a:solidFill>
                <a:latin typeface="Arial" panose="020B0604020202020204" pitchFamily="34" charset="0"/>
                <a:cs typeface="Arial" panose="020B0604020202020204" pitchFamily="34" charset="0"/>
              </a:rPr>
              <a:t>Work in progress</a:t>
            </a:r>
          </a:p>
        </p:txBody>
      </p:sp>
      <p:pic>
        <p:nvPicPr>
          <p:cNvPr id="4" name="Kép 3" descr="A képen képernyőkép látható&#10;&#10;Előfordulhat, hogy a mesterséges intelligencia által létrehozott tartalom helytelen.">
            <a:extLst>
              <a:ext uri="{FF2B5EF4-FFF2-40B4-BE49-F238E27FC236}">
                <a16:creationId xmlns:a16="http://schemas.microsoft.com/office/drawing/2014/main" id="{85EA7513-6C7C-5C45-E81F-188E23342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330" y="2336800"/>
            <a:ext cx="6175183" cy="3533990"/>
          </a:xfrm>
          <a:prstGeom prst="rect">
            <a:avLst/>
          </a:prstGeom>
        </p:spPr>
      </p:pic>
    </p:spTree>
    <p:extLst>
      <p:ext uri="{BB962C8B-B14F-4D97-AF65-F5344CB8AC3E}">
        <p14:creationId xmlns:p14="http://schemas.microsoft.com/office/powerpoint/2010/main" val="3345101632"/>
      </p:ext>
    </p:extLst>
  </p:cSld>
  <p:clrMapOvr>
    <a:masterClrMapping/>
  </p:clrMapOvr>
  <p:transition spd="slow">
    <p:wipe/>
  </p:transition>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510</Words>
  <Application>Microsoft Office PowerPoint</Application>
  <PresentationFormat>Szélesvásznú</PresentationFormat>
  <Paragraphs>37</Paragraphs>
  <Slides>8</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8</vt:i4>
      </vt:variant>
    </vt:vector>
  </HeadingPairs>
  <TitlesOfParts>
    <vt:vector size="12" baseType="lpstr">
      <vt:lpstr>Aptos</vt:lpstr>
      <vt:lpstr>Aptos Display</vt:lpstr>
      <vt:lpstr>Arial</vt:lpstr>
      <vt:lpstr>Office-téma</vt:lpstr>
      <vt:lpstr>Barbershop</vt:lpstr>
      <vt:lpstr>Home page</vt:lpstr>
      <vt:lpstr>Contact Information &amp; Opening Hours</vt:lpstr>
      <vt:lpstr>About Us</vt:lpstr>
      <vt:lpstr>Login</vt:lpstr>
      <vt:lpstr>Registration</vt:lpstr>
      <vt:lpstr>Loggined Home page</vt:lpstr>
      <vt:lpstr>Appointment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Shjs Jdkd</dc:creator>
  <cp:lastModifiedBy>Shjs Jdkd</cp:lastModifiedBy>
  <cp:revision>26</cp:revision>
  <dcterms:created xsi:type="dcterms:W3CDTF">2025-02-23T18:05:04Z</dcterms:created>
  <dcterms:modified xsi:type="dcterms:W3CDTF">2025-02-23T20:06:59Z</dcterms:modified>
</cp:coreProperties>
</file>