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8" r:id="rId3"/>
    <p:sldId id="259" r:id="rId4"/>
    <p:sldId id="260" r:id="rId5"/>
    <p:sldId id="261" r:id="rId6"/>
    <p:sldId id="262" r:id="rId7"/>
    <p:sldId id="264"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1531A7-3B8D-41B2-8EF6-1F7A20E5047C}" v="79" dt="2023-04-24T08:52:26.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dam Ayub" userId="9f71b173b458d316" providerId="LiveId" clId="{E21531A7-3B8D-41B2-8EF6-1F7A20E5047C}"/>
    <pc:docChg chg="undo custSel addSld delSld modSld sldOrd modMainMaster">
      <pc:chgData name="Aadam Ayub" userId="9f71b173b458d316" providerId="LiveId" clId="{E21531A7-3B8D-41B2-8EF6-1F7A20E5047C}" dt="2023-04-24T12:07:34.845" v="12517" actId="2711"/>
      <pc:docMkLst>
        <pc:docMk/>
      </pc:docMkLst>
      <pc:sldChg chg="addSp delSp modSp mod setBg delDesignElem">
        <pc:chgData name="Aadam Ayub" userId="9f71b173b458d316" providerId="LiveId" clId="{E21531A7-3B8D-41B2-8EF6-1F7A20E5047C}" dt="2023-04-24T08:11:09.257" v="10852" actId="1076"/>
        <pc:sldMkLst>
          <pc:docMk/>
          <pc:sldMk cId="1759144553" sldId="256"/>
        </pc:sldMkLst>
        <pc:spChg chg="mod">
          <ac:chgData name="Aadam Ayub" userId="9f71b173b458d316" providerId="LiveId" clId="{E21531A7-3B8D-41B2-8EF6-1F7A20E5047C}" dt="2023-04-24T08:11:09.257" v="10852" actId="1076"/>
          <ac:spMkLst>
            <pc:docMk/>
            <pc:sldMk cId="1759144553" sldId="256"/>
            <ac:spMk id="2" creationId="{300E491E-9A9B-2CA8-32F4-67500209DFE8}"/>
          </ac:spMkLst>
        </pc:spChg>
        <pc:spChg chg="del">
          <ac:chgData name="Aadam Ayub" userId="9f71b173b458d316" providerId="LiveId" clId="{E21531A7-3B8D-41B2-8EF6-1F7A20E5047C}" dt="2023-04-23T12:45:02.025" v="7294"/>
          <ac:spMkLst>
            <pc:docMk/>
            <pc:sldMk cId="1759144553" sldId="256"/>
            <ac:spMk id="16" creationId="{812CB9FF-7D0E-C6EE-FD1E-5414C1C2FEB3}"/>
          </ac:spMkLst>
        </pc:spChg>
        <pc:spChg chg="del">
          <ac:chgData name="Aadam Ayub" userId="9f71b173b458d316" providerId="LiveId" clId="{E21531A7-3B8D-41B2-8EF6-1F7A20E5047C}" dt="2023-04-23T12:45:02.025" v="7294"/>
          <ac:spMkLst>
            <pc:docMk/>
            <pc:sldMk cId="1759144553" sldId="256"/>
            <ac:spMk id="18" creationId="{E4AF4B06-53F0-C847-8C21-2E98F1814642}"/>
          </ac:spMkLst>
        </pc:spChg>
        <pc:spChg chg="del">
          <ac:chgData name="Aadam Ayub" userId="9f71b173b458d316" providerId="LiveId" clId="{E21531A7-3B8D-41B2-8EF6-1F7A20E5047C}" dt="2023-04-23T12:45:02.025" v="7294"/>
          <ac:spMkLst>
            <pc:docMk/>
            <pc:sldMk cId="1759144553" sldId="256"/>
            <ac:spMk id="20" creationId="{1209CF69-6CF6-B01F-3539-6718EDFC6D9F}"/>
          </ac:spMkLst>
        </pc:spChg>
        <pc:spChg chg="del">
          <ac:chgData name="Aadam Ayub" userId="9f71b173b458d316" providerId="LiveId" clId="{E21531A7-3B8D-41B2-8EF6-1F7A20E5047C}" dt="2023-04-23T12:45:02.025" v="7294"/>
          <ac:spMkLst>
            <pc:docMk/>
            <pc:sldMk cId="1759144553" sldId="256"/>
            <ac:spMk id="24" creationId="{503A1D62-23C1-901B-42CA-7DD6F7C0B14A}"/>
          </ac:spMkLst>
        </pc:spChg>
        <pc:picChg chg="add mod">
          <ac:chgData name="Aadam Ayub" userId="9f71b173b458d316" providerId="LiveId" clId="{E21531A7-3B8D-41B2-8EF6-1F7A20E5047C}" dt="2023-04-24T08:10:57.382" v="10851"/>
          <ac:picMkLst>
            <pc:docMk/>
            <pc:sldMk cId="1759144553" sldId="256"/>
            <ac:picMk id="3" creationId="{E584B06F-2FF0-16AB-2B9A-7EBD3BCE505E}"/>
          </ac:picMkLst>
        </pc:picChg>
        <pc:picChg chg="del">
          <ac:chgData name="Aadam Ayub" userId="9f71b173b458d316" providerId="LiveId" clId="{E21531A7-3B8D-41B2-8EF6-1F7A20E5047C}" dt="2023-04-23T18:58:44.471" v="10011" actId="478"/>
          <ac:picMkLst>
            <pc:docMk/>
            <pc:sldMk cId="1759144553" sldId="256"/>
            <ac:picMk id="6" creationId="{E317DBD4-CB53-C836-92E1-C5BC9886D021}"/>
          </ac:picMkLst>
        </pc:picChg>
        <pc:picChg chg="add del mod">
          <ac:chgData name="Aadam Ayub" userId="9f71b173b458d316" providerId="LiveId" clId="{E21531A7-3B8D-41B2-8EF6-1F7A20E5047C}" dt="2023-04-24T08:10:53.468" v="10850" actId="478"/>
          <ac:picMkLst>
            <pc:docMk/>
            <pc:sldMk cId="1759144553" sldId="256"/>
            <ac:picMk id="7" creationId="{56D006B1-8163-F57E-AD7C-574FA93BEC2D}"/>
          </ac:picMkLst>
        </pc:picChg>
        <pc:cxnChg chg="del">
          <ac:chgData name="Aadam Ayub" userId="9f71b173b458d316" providerId="LiveId" clId="{E21531A7-3B8D-41B2-8EF6-1F7A20E5047C}" dt="2023-04-23T12:45:02.025" v="7294"/>
          <ac:cxnSpMkLst>
            <pc:docMk/>
            <pc:sldMk cId="1759144553" sldId="256"/>
            <ac:cxnSpMk id="22" creationId="{D950B3B1-E09E-2E5C-DA01-D850800DF2B3}"/>
          </ac:cxnSpMkLst>
        </pc:cxnChg>
      </pc:sldChg>
      <pc:sldChg chg="addSp delSp modSp mod setBg">
        <pc:chgData name="Aadam Ayub" userId="9f71b173b458d316" providerId="LiveId" clId="{E21531A7-3B8D-41B2-8EF6-1F7A20E5047C}" dt="2023-04-23T18:58:39.449" v="10010"/>
        <pc:sldMkLst>
          <pc:docMk/>
          <pc:sldMk cId="2354865435" sldId="258"/>
        </pc:sldMkLst>
        <pc:spChg chg="mod">
          <ac:chgData name="Aadam Ayub" userId="9f71b173b458d316" providerId="LiveId" clId="{E21531A7-3B8D-41B2-8EF6-1F7A20E5047C}" dt="2023-04-23T12:45:02.025" v="7294"/>
          <ac:spMkLst>
            <pc:docMk/>
            <pc:sldMk cId="2354865435" sldId="258"/>
            <ac:spMk id="2" creationId="{3240F5AC-B215-61C6-2080-94068024DD19}"/>
          </ac:spMkLst>
        </pc:spChg>
        <pc:spChg chg="mod">
          <ac:chgData name="Aadam Ayub" userId="9f71b173b458d316" providerId="LiveId" clId="{E21531A7-3B8D-41B2-8EF6-1F7A20E5047C}" dt="2023-04-23T12:45:02.025" v="7294"/>
          <ac:spMkLst>
            <pc:docMk/>
            <pc:sldMk cId="2354865435" sldId="258"/>
            <ac:spMk id="3" creationId="{EB5FEB72-67D4-5B25-951B-5281F56E7BA6}"/>
          </ac:spMkLst>
        </pc:spChg>
        <pc:picChg chg="add del mod">
          <ac:chgData name="Aadam Ayub" userId="9f71b173b458d316" providerId="LiveId" clId="{E21531A7-3B8D-41B2-8EF6-1F7A20E5047C}" dt="2023-04-23T18:58:34.918" v="10009" actId="478"/>
          <ac:picMkLst>
            <pc:docMk/>
            <pc:sldMk cId="2354865435" sldId="258"/>
            <ac:picMk id="4" creationId="{FB60DBAB-DD06-B56B-FB7D-ADCE4E41936A}"/>
          </ac:picMkLst>
        </pc:picChg>
        <pc:picChg chg="add mod">
          <ac:chgData name="Aadam Ayub" userId="9f71b173b458d316" providerId="LiveId" clId="{E21531A7-3B8D-41B2-8EF6-1F7A20E5047C}" dt="2023-04-23T18:58:39.449" v="10010"/>
          <ac:picMkLst>
            <pc:docMk/>
            <pc:sldMk cId="2354865435" sldId="258"/>
            <ac:picMk id="5" creationId="{E20C2B32-2879-DB73-C3AB-FAA494D620C6}"/>
          </ac:picMkLst>
        </pc:picChg>
      </pc:sldChg>
      <pc:sldChg chg="addSp modSp mod ord setBg">
        <pc:chgData name="Aadam Ayub" userId="9f71b173b458d316" providerId="LiveId" clId="{E21531A7-3B8D-41B2-8EF6-1F7A20E5047C}" dt="2023-04-23T14:35:04.506" v="8779"/>
        <pc:sldMkLst>
          <pc:docMk/>
          <pc:sldMk cId="748500840" sldId="259"/>
        </pc:sldMkLst>
        <pc:spChg chg="mod">
          <ac:chgData name="Aadam Ayub" userId="9f71b173b458d316" providerId="LiveId" clId="{E21531A7-3B8D-41B2-8EF6-1F7A20E5047C}" dt="2023-04-23T09:12:23.659" v="2880" actId="114"/>
          <ac:spMkLst>
            <pc:docMk/>
            <pc:sldMk cId="748500840" sldId="259"/>
            <ac:spMk id="3" creationId="{EB5FEB72-67D4-5B25-951B-5281F56E7BA6}"/>
          </ac:spMkLst>
        </pc:spChg>
        <pc:picChg chg="add mod">
          <ac:chgData name="Aadam Ayub" userId="9f71b173b458d316" providerId="LiveId" clId="{E21531A7-3B8D-41B2-8EF6-1F7A20E5047C}" dt="2023-04-23T14:35:04.506" v="8779"/>
          <ac:picMkLst>
            <pc:docMk/>
            <pc:sldMk cId="748500840" sldId="259"/>
            <ac:picMk id="4" creationId="{B25D5911-F244-7937-ADD2-C584794C4B85}"/>
          </ac:picMkLst>
        </pc:picChg>
      </pc:sldChg>
      <pc:sldChg chg="addSp modSp mod ord setBg setClrOvrMap">
        <pc:chgData name="Aadam Ayub" userId="9f71b173b458d316" providerId="LiveId" clId="{E21531A7-3B8D-41B2-8EF6-1F7A20E5047C}" dt="2023-04-23T14:35:10.889" v="8781"/>
        <pc:sldMkLst>
          <pc:docMk/>
          <pc:sldMk cId="1552370511" sldId="260"/>
        </pc:sldMkLst>
        <pc:spChg chg="mod">
          <ac:chgData name="Aadam Ayub" userId="9f71b173b458d316" providerId="LiveId" clId="{E21531A7-3B8D-41B2-8EF6-1F7A20E5047C}" dt="2023-04-23T09:40:48.260" v="3940" actId="1076"/>
          <ac:spMkLst>
            <pc:docMk/>
            <pc:sldMk cId="1552370511" sldId="260"/>
            <ac:spMk id="2" creationId="{3240F5AC-B215-61C6-2080-94068024DD19}"/>
          </ac:spMkLst>
        </pc:spChg>
        <pc:spChg chg="mod">
          <ac:chgData name="Aadam Ayub" userId="9f71b173b458d316" providerId="LiveId" clId="{E21531A7-3B8D-41B2-8EF6-1F7A20E5047C}" dt="2023-04-23T09:41:30.098" v="3946" actId="1076"/>
          <ac:spMkLst>
            <pc:docMk/>
            <pc:sldMk cId="1552370511" sldId="260"/>
            <ac:spMk id="3" creationId="{EB5FEB72-67D4-5B25-951B-5281F56E7BA6}"/>
          </ac:spMkLst>
        </pc:spChg>
        <pc:spChg chg="add mod">
          <ac:chgData name="Aadam Ayub" userId="9f71b173b458d316" providerId="LiveId" clId="{E21531A7-3B8D-41B2-8EF6-1F7A20E5047C}" dt="2023-04-23T12:45:02.025" v="7294"/>
          <ac:spMkLst>
            <pc:docMk/>
            <pc:sldMk cId="1552370511" sldId="260"/>
            <ac:spMk id="10" creationId="{8FF23D78-716C-1D34-DB64-3583BD870439}"/>
          </ac:spMkLst>
        </pc:spChg>
        <pc:spChg chg="add mod">
          <ac:chgData name="Aadam Ayub" userId="9f71b173b458d316" providerId="LiveId" clId="{E21531A7-3B8D-41B2-8EF6-1F7A20E5047C}" dt="2023-04-23T12:45:02.025" v="7294"/>
          <ac:spMkLst>
            <pc:docMk/>
            <pc:sldMk cId="1552370511" sldId="260"/>
            <ac:spMk id="12" creationId="{AF66203B-A673-7E0E-5F12-DD51272377AF}"/>
          </ac:spMkLst>
        </pc:spChg>
        <pc:spChg chg="add mod">
          <ac:chgData name="Aadam Ayub" userId="9f71b173b458d316" providerId="LiveId" clId="{E21531A7-3B8D-41B2-8EF6-1F7A20E5047C}" dt="2023-04-23T12:45:02.025" v="7294"/>
          <ac:spMkLst>
            <pc:docMk/>
            <pc:sldMk cId="1552370511" sldId="260"/>
            <ac:spMk id="14" creationId="{F56182AA-A724-809C-012E-85E453D9859E}"/>
          </ac:spMkLst>
        </pc:spChg>
        <pc:picChg chg="add mod">
          <ac:chgData name="Aadam Ayub" userId="9f71b173b458d316" providerId="LiveId" clId="{E21531A7-3B8D-41B2-8EF6-1F7A20E5047C}" dt="2023-04-23T09:53:50.867" v="4170" actId="208"/>
          <ac:picMkLst>
            <pc:docMk/>
            <pc:sldMk cId="1552370511" sldId="260"/>
            <ac:picMk id="5" creationId="{9C3C9D6D-A521-474D-95F8-2765384AF1FC}"/>
          </ac:picMkLst>
        </pc:picChg>
        <pc:picChg chg="add mod">
          <ac:chgData name="Aadam Ayub" userId="9f71b173b458d316" providerId="LiveId" clId="{E21531A7-3B8D-41B2-8EF6-1F7A20E5047C}" dt="2023-04-23T14:35:10.889" v="8781"/>
          <ac:picMkLst>
            <pc:docMk/>
            <pc:sldMk cId="1552370511" sldId="260"/>
            <ac:picMk id="6" creationId="{7BC9BE36-239F-D676-BC02-7D5D0C8423E1}"/>
          </ac:picMkLst>
        </pc:picChg>
      </pc:sldChg>
      <pc:sldChg chg="addSp modSp add mod ord setBg">
        <pc:chgData name="Aadam Ayub" userId="9f71b173b458d316" providerId="LiveId" clId="{E21531A7-3B8D-41B2-8EF6-1F7A20E5047C}" dt="2023-04-23T14:35:07.744" v="8780"/>
        <pc:sldMkLst>
          <pc:docMk/>
          <pc:sldMk cId="3549498084" sldId="261"/>
        </pc:sldMkLst>
        <pc:spChg chg="mod">
          <ac:chgData name="Aadam Ayub" userId="9f71b173b458d316" providerId="LiveId" clId="{E21531A7-3B8D-41B2-8EF6-1F7A20E5047C}" dt="2023-04-23T09:45:48.117" v="3970" actId="20577"/>
          <ac:spMkLst>
            <pc:docMk/>
            <pc:sldMk cId="3549498084" sldId="261"/>
            <ac:spMk id="2" creationId="{3240F5AC-B215-61C6-2080-94068024DD19}"/>
          </ac:spMkLst>
        </pc:spChg>
        <pc:spChg chg="mod">
          <ac:chgData name="Aadam Ayub" userId="9f71b173b458d316" providerId="LiveId" clId="{E21531A7-3B8D-41B2-8EF6-1F7A20E5047C}" dt="2023-04-23T10:56:41.103" v="6368" actId="207"/>
          <ac:spMkLst>
            <pc:docMk/>
            <pc:sldMk cId="3549498084" sldId="261"/>
            <ac:spMk id="3" creationId="{EB5FEB72-67D4-5B25-951B-5281F56E7BA6}"/>
          </ac:spMkLst>
        </pc:spChg>
        <pc:picChg chg="add mod">
          <ac:chgData name="Aadam Ayub" userId="9f71b173b458d316" providerId="LiveId" clId="{E21531A7-3B8D-41B2-8EF6-1F7A20E5047C}" dt="2023-04-23T14:35:07.744" v="8780"/>
          <ac:picMkLst>
            <pc:docMk/>
            <pc:sldMk cId="3549498084" sldId="261"/>
            <ac:picMk id="4" creationId="{1E913D36-AD99-1DAC-4514-E8E0E1E321D5}"/>
          </ac:picMkLst>
        </pc:picChg>
      </pc:sldChg>
      <pc:sldChg chg="addSp modSp add mod setBg">
        <pc:chgData name="Aadam Ayub" userId="9f71b173b458d316" providerId="LiveId" clId="{E21531A7-3B8D-41B2-8EF6-1F7A20E5047C}" dt="2023-04-23T14:35:13.960" v="8782"/>
        <pc:sldMkLst>
          <pc:docMk/>
          <pc:sldMk cId="3579406731" sldId="262"/>
        </pc:sldMkLst>
        <pc:spChg chg="mod">
          <ac:chgData name="Aadam Ayub" userId="9f71b173b458d316" providerId="LiveId" clId="{E21531A7-3B8D-41B2-8EF6-1F7A20E5047C}" dt="2023-04-23T10:14:59.044" v="6249" actId="20577"/>
          <ac:spMkLst>
            <pc:docMk/>
            <pc:sldMk cId="3579406731" sldId="262"/>
            <ac:spMk id="2" creationId="{3240F5AC-B215-61C6-2080-94068024DD19}"/>
          </ac:spMkLst>
        </pc:spChg>
        <pc:spChg chg="mod">
          <ac:chgData name="Aadam Ayub" userId="9f71b173b458d316" providerId="LiveId" clId="{E21531A7-3B8D-41B2-8EF6-1F7A20E5047C}" dt="2023-04-23T13:21:29.335" v="8395" actId="20577"/>
          <ac:spMkLst>
            <pc:docMk/>
            <pc:sldMk cId="3579406731" sldId="262"/>
            <ac:spMk id="3" creationId="{EB5FEB72-67D4-5B25-951B-5281F56E7BA6}"/>
          </ac:spMkLst>
        </pc:spChg>
        <pc:graphicFrameChg chg="add mod">
          <ac:chgData name="Aadam Ayub" userId="9f71b173b458d316" providerId="LiveId" clId="{E21531A7-3B8D-41B2-8EF6-1F7A20E5047C}" dt="2023-04-23T12:45:16.527" v="7297"/>
          <ac:graphicFrameMkLst>
            <pc:docMk/>
            <pc:sldMk cId="3579406731" sldId="262"/>
            <ac:graphicFrameMk id="6" creationId="{7228EBA6-E6D5-CFEC-27E8-70B1E161C209}"/>
          </ac:graphicFrameMkLst>
        </pc:graphicFrameChg>
        <pc:graphicFrameChg chg="add mod">
          <ac:chgData name="Aadam Ayub" userId="9f71b173b458d316" providerId="LiveId" clId="{E21531A7-3B8D-41B2-8EF6-1F7A20E5047C}" dt="2023-04-23T13:20:36.905" v="8263" actId="1076"/>
          <ac:graphicFrameMkLst>
            <pc:docMk/>
            <pc:sldMk cId="3579406731" sldId="262"/>
            <ac:graphicFrameMk id="9" creationId="{3BDED7FF-B723-15EF-D1F4-DD2D601E79C5}"/>
          </ac:graphicFrameMkLst>
        </pc:graphicFrameChg>
        <pc:picChg chg="add mod">
          <ac:chgData name="Aadam Ayub" userId="9f71b173b458d316" providerId="LiveId" clId="{E21531A7-3B8D-41B2-8EF6-1F7A20E5047C}" dt="2023-04-23T14:35:13.960" v="8782"/>
          <ac:picMkLst>
            <pc:docMk/>
            <pc:sldMk cId="3579406731" sldId="262"/>
            <ac:picMk id="10" creationId="{7B4E1C11-543C-49CC-C413-A03005BCE6F7}"/>
          </ac:picMkLst>
        </pc:picChg>
      </pc:sldChg>
      <pc:sldChg chg="new del">
        <pc:chgData name="Aadam Ayub" userId="9f71b173b458d316" providerId="LiveId" clId="{E21531A7-3B8D-41B2-8EF6-1F7A20E5047C}" dt="2023-04-23T10:11:06.709" v="6020" actId="2696"/>
        <pc:sldMkLst>
          <pc:docMk/>
          <pc:sldMk cId="282993765" sldId="263"/>
        </pc:sldMkLst>
      </pc:sldChg>
      <pc:sldChg chg="new del">
        <pc:chgData name="Aadam Ayub" userId="9f71b173b458d316" providerId="LiveId" clId="{E21531A7-3B8D-41B2-8EF6-1F7A20E5047C}" dt="2023-04-23T10:48:50.603" v="6349" actId="47"/>
        <pc:sldMkLst>
          <pc:docMk/>
          <pc:sldMk cId="3381805386" sldId="263"/>
        </pc:sldMkLst>
      </pc:sldChg>
      <pc:sldChg chg="addSp delSp modSp add mod setBg">
        <pc:chgData name="Aadam Ayub" userId="9f71b173b458d316" providerId="LiveId" clId="{E21531A7-3B8D-41B2-8EF6-1F7A20E5047C}" dt="2023-04-23T15:28:38.372" v="9032" actId="1076"/>
        <pc:sldMkLst>
          <pc:docMk/>
          <pc:sldMk cId="1466466565" sldId="264"/>
        </pc:sldMkLst>
        <pc:spChg chg="mod">
          <ac:chgData name="Aadam Ayub" userId="9f71b173b458d316" providerId="LiveId" clId="{E21531A7-3B8D-41B2-8EF6-1F7A20E5047C}" dt="2023-04-23T10:41:00.019" v="6322" actId="20577"/>
          <ac:spMkLst>
            <pc:docMk/>
            <pc:sldMk cId="1466466565" sldId="264"/>
            <ac:spMk id="2" creationId="{3240F5AC-B215-61C6-2080-94068024DD19}"/>
          </ac:spMkLst>
        </pc:spChg>
        <pc:spChg chg="add mod">
          <ac:chgData name="Aadam Ayub" userId="9f71b173b458d316" providerId="LiveId" clId="{E21531A7-3B8D-41B2-8EF6-1F7A20E5047C}" dt="2023-04-23T15:27:20.401" v="9031" actId="255"/>
          <ac:spMkLst>
            <pc:docMk/>
            <pc:sldMk cId="1466466565" sldId="264"/>
            <ac:spMk id="4" creationId="{411A765C-60E1-9D3D-ADD9-847C5ED9E53F}"/>
          </ac:spMkLst>
        </pc:spChg>
        <pc:spChg chg="add del mod">
          <ac:chgData name="Aadam Ayub" userId="9f71b173b458d316" providerId="LiveId" clId="{E21531A7-3B8D-41B2-8EF6-1F7A20E5047C}" dt="2023-04-23T13:27:48.526" v="8712" actId="478"/>
          <ac:spMkLst>
            <pc:docMk/>
            <pc:sldMk cId="1466466565" sldId="264"/>
            <ac:spMk id="5" creationId="{793B0269-5248-A6C7-0810-AB07D72E2656}"/>
          </ac:spMkLst>
        </pc:spChg>
        <pc:spChg chg="add del mod">
          <ac:chgData name="Aadam Ayub" userId="9f71b173b458d316" providerId="LiveId" clId="{E21531A7-3B8D-41B2-8EF6-1F7A20E5047C}" dt="2023-04-23T13:28:08.217" v="8718" actId="478"/>
          <ac:spMkLst>
            <pc:docMk/>
            <pc:sldMk cId="1466466565" sldId="264"/>
            <ac:spMk id="6" creationId="{2688B4A2-E472-304A-28C0-879003381D2C}"/>
          </ac:spMkLst>
        </pc:spChg>
        <pc:spChg chg="add del mod">
          <ac:chgData name="Aadam Ayub" userId="9f71b173b458d316" providerId="LiveId" clId="{E21531A7-3B8D-41B2-8EF6-1F7A20E5047C}" dt="2023-04-23T13:28:46.585" v="8725"/>
          <ac:spMkLst>
            <pc:docMk/>
            <pc:sldMk cId="1466466565" sldId="264"/>
            <ac:spMk id="8" creationId="{5FA2ABCD-33A9-F9C1-383E-22F189316830}"/>
          </ac:spMkLst>
        </pc:spChg>
        <pc:spChg chg="add mod">
          <ac:chgData name="Aadam Ayub" userId="9f71b173b458d316" providerId="LiveId" clId="{E21531A7-3B8D-41B2-8EF6-1F7A20E5047C}" dt="2023-04-23T13:33:05.721" v="8752" actId="14100"/>
          <ac:spMkLst>
            <pc:docMk/>
            <pc:sldMk cId="1466466565" sldId="264"/>
            <ac:spMk id="12" creationId="{3346921C-DFDA-3036-59AC-8D25D47A01CE}"/>
          </ac:spMkLst>
        </pc:spChg>
        <pc:spChg chg="add del mod">
          <ac:chgData name="Aadam Ayub" userId="9f71b173b458d316" providerId="LiveId" clId="{E21531A7-3B8D-41B2-8EF6-1F7A20E5047C}" dt="2023-04-23T13:33:23.867" v="8756" actId="1076"/>
          <ac:spMkLst>
            <pc:docMk/>
            <pc:sldMk cId="1466466565" sldId="264"/>
            <ac:spMk id="13" creationId="{74768157-F677-5DBF-CCE6-579595EBA66C}"/>
          </ac:spMkLst>
        </pc:spChg>
        <pc:picChg chg="add mod">
          <ac:chgData name="Aadam Ayub" userId="9f71b173b458d316" providerId="LiveId" clId="{E21531A7-3B8D-41B2-8EF6-1F7A20E5047C}" dt="2023-04-23T14:36:08.007" v="8808" actId="1076"/>
          <ac:picMkLst>
            <pc:docMk/>
            <pc:sldMk cId="1466466565" sldId="264"/>
            <ac:picMk id="7" creationId="{DB36EFF7-D4E6-F489-804D-48460736A1EC}"/>
          </ac:picMkLst>
        </pc:picChg>
        <pc:picChg chg="add mod">
          <ac:chgData name="Aadam Ayub" userId="9f71b173b458d316" providerId="LiveId" clId="{E21531A7-3B8D-41B2-8EF6-1F7A20E5047C}" dt="2023-04-23T15:28:38.372" v="9032" actId="1076"/>
          <ac:picMkLst>
            <pc:docMk/>
            <pc:sldMk cId="1466466565" sldId="264"/>
            <ac:picMk id="9" creationId="{E489025B-A9B4-19EC-C311-5A9AA3536282}"/>
          </ac:picMkLst>
        </pc:picChg>
        <pc:picChg chg="add mod">
          <ac:chgData name="Aadam Ayub" userId="9f71b173b458d316" providerId="LiveId" clId="{E21531A7-3B8D-41B2-8EF6-1F7A20E5047C}" dt="2023-04-23T13:34:03.280" v="8765" actId="1076"/>
          <ac:picMkLst>
            <pc:docMk/>
            <pc:sldMk cId="1466466565" sldId="264"/>
            <ac:picMk id="10" creationId="{002828B0-B3C7-E52E-F692-4BC6133193D2}"/>
          </ac:picMkLst>
        </pc:picChg>
        <pc:picChg chg="add del mod">
          <ac:chgData name="Aadam Ayub" userId="9f71b173b458d316" providerId="LiveId" clId="{E21531A7-3B8D-41B2-8EF6-1F7A20E5047C}" dt="2023-04-23T14:36:06.680" v="8807" actId="1076"/>
          <ac:picMkLst>
            <pc:docMk/>
            <pc:sldMk cId="1466466565" sldId="264"/>
            <ac:picMk id="11" creationId="{E95907B8-028C-8CAD-FE55-BD198E277EAA}"/>
          </ac:picMkLst>
        </pc:picChg>
        <pc:picChg chg="add mod">
          <ac:chgData name="Aadam Ayub" userId="9f71b173b458d316" providerId="LiveId" clId="{E21531A7-3B8D-41B2-8EF6-1F7A20E5047C}" dt="2023-04-23T14:36:12.148" v="8810" actId="1076"/>
          <ac:picMkLst>
            <pc:docMk/>
            <pc:sldMk cId="1466466565" sldId="264"/>
            <ac:picMk id="14" creationId="{C7D51885-71A4-9CAC-F55F-EC0961358B32}"/>
          </ac:picMkLst>
        </pc:picChg>
      </pc:sldChg>
      <pc:sldChg chg="del">
        <pc:chgData name="Aadam Ayub" userId="9f71b173b458d316" providerId="LiveId" clId="{E21531A7-3B8D-41B2-8EF6-1F7A20E5047C}" dt="2023-04-23T10:48:49.725" v="6348" actId="47"/>
        <pc:sldMkLst>
          <pc:docMk/>
          <pc:sldMk cId="2153477225" sldId="265"/>
        </pc:sldMkLst>
      </pc:sldChg>
      <pc:sldChg chg="addSp delSp modSp add mod ord setBg">
        <pc:chgData name="Aadam Ayub" userId="9f71b173b458d316" providerId="LiveId" clId="{E21531A7-3B8D-41B2-8EF6-1F7A20E5047C}" dt="2023-04-24T08:14:09.038" v="11320" actId="1076"/>
        <pc:sldMkLst>
          <pc:docMk/>
          <pc:sldMk cId="4106495471" sldId="266"/>
        </pc:sldMkLst>
        <pc:spChg chg="mod">
          <ac:chgData name="Aadam Ayub" userId="9f71b173b458d316" providerId="LiveId" clId="{E21531A7-3B8D-41B2-8EF6-1F7A20E5047C}" dt="2023-04-23T16:08:00.727" v="9914"/>
          <ac:spMkLst>
            <pc:docMk/>
            <pc:sldMk cId="4106495471" sldId="266"/>
            <ac:spMk id="2" creationId="{3240F5AC-B215-61C6-2080-94068024DD19}"/>
          </ac:spMkLst>
        </pc:spChg>
        <pc:spChg chg="add del mod">
          <ac:chgData name="Aadam Ayub" userId="9f71b173b458d316" providerId="LiveId" clId="{E21531A7-3B8D-41B2-8EF6-1F7A20E5047C}" dt="2023-04-23T14:34:43.579" v="8776"/>
          <ac:spMkLst>
            <pc:docMk/>
            <pc:sldMk cId="4106495471" sldId="266"/>
            <ac:spMk id="4" creationId="{865E4A40-D737-E91E-EC3A-4A116E66A7C2}"/>
          </ac:spMkLst>
        </pc:spChg>
        <pc:spChg chg="add mod">
          <ac:chgData name="Aadam Ayub" userId="9f71b173b458d316" providerId="LiveId" clId="{E21531A7-3B8D-41B2-8EF6-1F7A20E5047C}" dt="2023-04-24T08:14:09.038" v="11320" actId="1076"/>
          <ac:spMkLst>
            <pc:docMk/>
            <pc:sldMk cId="4106495471" sldId="266"/>
            <ac:spMk id="6" creationId="{289225CB-EEFF-A7FE-6E93-4D3AC223B0A5}"/>
          </ac:spMkLst>
        </pc:spChg>
        <pc:picChg chg="add mod">
          <ac:chgData name="Aadam Ayub" userId="9f71b173b458d316" providerId="LiveId" clId="{E21531A7-3B8D-41B2-8EF6-1F7A20E5047C}" dt="2023-04-23T14:35:18.220" v="8783"/>
          <ac:picMkLst>
            <pc:docMk/>
            <pc:sldMk cId="4106495471" sldId="266"/>
            <ac:picMk id="5" creationId="{E11CA308-A8F9-79CF-D25C-5C4DB2ABDAF5}"/>
          </ac:picMkLst>
        </pc:picChg>
      </pc:sldChg>
      <pc:sldChg chg="addSp delSp modSp new mod">
        <pc:chgData name="Aadam Ayub" userId="9f71b173b458d316" providerId="LiveId" clId="{E21531A7-3B8D-41B2-8EF6-1F7A20E5047C}" dt="2023-04-24T08:55:31.424" v="12502" actId="20577"/>
        <pc:sldMkLst>
          <pc:docMk/>
          <pc:sldMk cId="2983034259" sldId="267"/>
        </pc:sldMkLst>
        <pc:spChg chg="mod">
          <ac:chgData name="Aadam Ayub" userId="9f71b173b458d316" providerId="LiveId" clId="{E21531A7-3B8D-41B2-8EF6-1F7A20E5047C}" dt="2023-04-24T08:26:36.491" v="11345" actId="20577"/>
          <ac:spMkLst>
            <pc:docMk/>
            <pc:sldMk cId="2983034259" sldId="267"/>
            <ac:spMk id="2" creationId="{E7AC0AA6-AD7A-0ADC-9101-27205A23F7F5}"/>
          </ac:spMkLst>
        </pc:spChg>
        <pc:spChg chg="mod">
          <ac:chgData name="Aadam Ayub" userId="9f71b173b458d316" providerId="LiveId" clId="{E21531A7-3B8D-41B2-8EF6-1F7A20E5047C}" dt="2023-04-24T08:55:31.424" v="12502" actId="20577"/>
          <ac:spMkLst>
            <pc:docMk/>
            <pc:sldMk cId="2983034259" sldId="267"/>
            <ac:spMk id="3" creationId="{0801286F-B37C-EA75-A603-558740E2720F}"/>
          </ac:spMkLst>
        </pc:spChg>
        <pc:spChg chg="add">
          <ac:chgData name="Aadam Ayub" userId="9f71b173b458d316" providerId="LiveId" clId="{E21531A7-3B8D-41B2-8EF6-1F7A20E5047C}" dt="2023-04-24T08:34:00.024" v="11884"/>
          <ac:spMkLst>
            <pc:docMk/>
            <pc:sldMk cId="2983034259" sldId="267"/>
            <ac:spMk id="5" creationId="{60FEE8C0-4F07-61BD-2921-5EFC9FDCDF78}"/>
          </ac:spMkLst>
        </pc:spChg>
        <pc:spChg chg="add del mod">
          <ac:chgData name="Aadam Ayub" userId="9f71b173b458d316" providerId="LiveId" clId="{E21531A7-3B8D-41B2-8EF6-1F7A20E5047C}" dt="2023-04-24T08:34:17.816" v="11886" actId="478"/>
          <ac:spMkLst>
            <pc:docMk/>
            <pc:sldMk cId="2983034259" sldId="267"/>
            <ac:spMk id="6" creationId="{DED0E86F-0B1F-D8A9-EA3E-B94FD980EC20}"/>
          </ac:spMkLst>
        </pc:spChg>
        <pc:spChg chg="add del mod">
          <ac:chgData name="Aadam Ayub" userId="9f71b173b458d316" providerId="LiveId" clId="{E21531A7-3B8D-41B2-8EF6-1F7A20E5047C}" dt="2023-04-24T08:34:32.752" v="11890" actId="478"/>
          <ac:spMkLst>
            <pc:docMk/>
            <pc:sldMk cId="2983034259" sldId="267"/>
            <ac:spMk id="7" creationId="{C0191A11-1D57-A6FA-2B11-CF86C435DB46}"/>
          </ac:spMkLst>
        </pc:spChg>
        <pc:picChg chg="add mod">
          <ac:chgData name="Aadam Ayub" userId="9f71b173b458d316" providerId="LiveId" clId="{E21531A7-3B8D-41B2-8EF6-1F7A20E5047C}" dt="2023-04-23T14:35:29.178" v="8787"/>
          <ac:picMkLst>
            <pc:docMk/>
            <pc:sldMk cId="2983034259" sldId="267"/>
            <ac:picMk id="4" creationId="{C0BD1E30-0C4C-9409-D5AF-E398A5C0B146}"/>
          </ac:picMkLst>
        </pc:picChg>
        <pc:picChg chg="add mod">
          <ac:chgData name="Aadam Ayub" userId="9f71b173b458d316" providerId="LiveId" clId="{E21531A7-3B8D-41B2-8EF6-1F7A20E5047C}" dt="2023-04-24T08:45:46.862" v="11899" actId="1076"/>
          <ac:picMkLst>
            <pc:docMk/>
            <pc:sldMk cId="2983034259" sldId="267"/>
            <ac:picMk id="8" creationId="{48F57CF9-C7BD-FC05-1A40-54F9125FC022}"/>
          </ac:picMkLst>
        </pc:picChg>
        <pc:picChg chg="add mod">
          <ac:chgData name="Aadam Ayub" userId="9f71b173b458d316" providerId="LiveId" clId="{E21531A7-3B8D-41B2-8EF6-1F7A20E5047C}" dt="2023-04-24T08:52:40.473" v="12469" actId="1076"/>
          <ac:picMkLst>
            <pc:docMk/>
            <pc:sldMk cId="2983034259" sldId="267"/>
            <ac:picMk id="9" creationId="{5F81E51B-F587-7548-4109-101ECA9168A4}"/>
          </ac:picMkLst>
        </pc:picChg>
      </pc:sldChg>
      <pc:sldChg chg="modSp add mod">
        <pc:chgData name="Aadam Ayub" userId="9f71b173b458d316" providerId="LiveId" clId="{E21531A7-3B8D-41B2-8EF6-1F7A20E5047C}" dt="2023-04-24T12:07:34.845" v="12517" actId="2711"/>
        <pc:sldMkLst>
          <pc:docMk/>
          <pc:sldMk cId="46028777" sldId="268"/>
        </pc:sldMkLst>
        <pc:spChg chg="mod">
          <ac:chgData name="Aadam Ayub" userId="9f71b173b458d316" providerId="LiveId" clId="{E21531A7-3B8D-41B2-8EF6-1F7A20E5047C}" dt="2023-04-24T12:07:34.845" v="12517" actId="2711"/>
          <ac:spMkLst>
            <pc:docMk/>
            <pc:sldMk cId="46028777" sldId="268"/>
            <ac:spMk id="3" creationId="{0801286F-B37C-EA75-A603-558740E2720F}"/>
          </ac:spMkLst>
        </pc:spChg>
      </pc:sldChg>
      <pc:sldMasterChg chg="setBg modSldLayout">
        <pc:chgData name="Aadam Ayub" userId="9f71b173b458d316" providerId="LiveId" clId="{E21531A7-3B8D-41B2-8EF6-1F7A20E5047C}" dt="2023-04-23T12:44:34.626" v="7292"/>
        <pc:sldMasterMkLst>
          <pc:docMk/>
          <pc:sldMasterMk cId="832041232" sldId="2147483710"/>
        </pc:sldMasterMkLst>
        <pc:sldLayoutChg chg="setBg">
          <pc:chgData name="Aadam Ayub" userId="9f71b173b458d316" providerId="LiveId" clId="{E21531A7-3B8D-41B2-8EF6-1F7A20E5047C}" dt="2023-04-23T12:44:34.626" v="7292"/>
          <pc:sldLayoutMkLst>
            <pc:docMk/>
            <pc:sldMasterMk cId="832041232" sldId="2147483710"/>
            <pc:sldLayoutMk cId="1229240729" sldId="2147483699"/>
          </pc:sldLayoutMkLst>
        </pc:sldLayoutChg>
        <pc:sldLayoutChg chg="setBg">
          <pc:chgData name="Aadam Ayub" userId="9f71b173b458d316" providerId="LiveId" clId="{E21531A7-3B8D-41B2-8EF6-1F7A20E5047C}" dt="2023-04-23T12:44:34.626" v="7292"/>
          <pc:sldLayoutMkLst>
            <pc:docMk/>
            <pc:sldMasterMk cId="832041232" sldId="2147483710"/>
            <pc:sldLayoutMk cId="2802925362" sldId="2147483700"/>
          </pc:sldLayoutMkLst>
        </pc:sldLayoutChg>
        <pc:sldLayoutChg chg="setBg">
          <pc:chgData name="Aadam Ayub" userId="9f71b173b458d316" providerId="LiveId" clId="{E21531A7-3B8D-41B2-8EF6-1F7A20E5047C}" dt="2023-04-23T12:44:34.626" v="7292"/>
          <pc:sldLayoutMkLst>
            <pc:docMk/>
            <pc:sldMasterMk cId="832041232" sldId="2147483710"/>
            <pc:sldLayoutMk cId="2102038439" sldId="2147483701"/>
          </pc:sldLayoutMkLst>
        </pc:sldLayoutChg>
        <pc:sldLayoutChg chg="setBg">
          <pc:chgData name="Aadam Ayub" userId="9f71b173b458d316" providerId="LiveId" clId="{E21531A7-3B8D-41B2-8EF6-1F7A20E5047C}" dt="2023-04-23T12:44:34.626" v="7292"/>
          <pc:sldLayoutMkLst>
            <pc:docMk/>
            <pc:sldMasterMk cId="832041232" sldId="2147483710"/>
            <pc:sldLayoutMk cId="765136068" sldId="2147483702"/>
          </pc:sldLayoutMkLst>
        </pc:sldLayoutChg>
        <pc:sldLayoutChg chg="setBg">
          <pc:chgData name="Aadam Ayub" userId="9f71b173b458d316" providerId="LiveId" clId="{E21531A7-3B8D-41B2-8EF6-1F7A20E5047C}" dt="2023-04-23T12:44:34.626" v="7292"/>
          <pc:sldLayoutMkLst>
            <pc:docMk/>
            <pc:sldMasterMk cId="832041232" sldId="2147483710"/>
            <pc:sldLayoutMk cId="1321614666" sldId="2147483703"/>
          </pc:sldLayoutMkLst>
        </pc:sldLayoutChg>
        <pc:sldLayoutChg chg="setBg">
          <pc:chgData name="Aadam Ayub" userId="9f71b173b458d316" providerId="LiveId" clId="{E21531A7-3B8D-41B2-8EF6-1F7A20E5047C}" dt="2023-04-23T12:44:34.626" v="7292"/>
          <pc:sldLayoutMkLst>
            <pc:docMk/>
            <pc:sldMasterMk cId="832041232" sldId="2147483710"/>
            <pc:sldLayoutMk cId="3879152307" sldId="2147483704"/>
          </pc:sldLayoutMkLst>
        </pc:sldLayoutChg>
        <pc:sldLayoutChg chg="setBg">
          <pc:chgData name="Aadam Ayub" userId="9f71b173b458d316" providerId="LiveId" clId="{E21531A7-3B8D-41B2-8EF6-1F7A20E5047C}" dt="2023-04-23T12:44:34.626" v="7292"/>
          <pc:sldLayoutMkLst>
            <pc:docMk/>
            <pc:sldMasterMk cId="832041232" sldId="2147483710"/>
            <pc:sldLayoutMk cId="3347237987" sldId="2147483705"/>
          </pc:sldLayoutMkLst>
        </pc:sldLayoutChg>
        <pc:sldLayoutChg chg="setBg">
          <pc:chgData name="Aadam Ayub" userId="9f71b173b458d316" providerId="LiveId" clId="{E21531A7-3B8D-41B2-8EF6-1F7A20E5047C}" dt="2023-04-23T12:44:34.626" v="7292"/>
          <pc:sldLayoutMkLst>
            <pc:docMk/>
            <pc:sldMasterMk cId="832041232" sldId="2147483710"/>
            <pc:sldLayoutMk cId="2484173350" sldId="2147483706"/>
          </pc:sldLayoutMkLst>
        </pc:sldLayoutChg>
        <pc:sldLayoutChg chg="setBg">
          <pc:chgData name="Aadam Ayub" userId="9f71b173b458d316" providerId="LiveId" clId="{E21531A7-3B8D-41B2-8EF6-1F7A20E5047C}" dt="2023-04-23T12:44:34.626" v="7292"/>
          <pc:sldLayoutMkLst>
            <pc:docMk/>
            <pc:sldMasterMk cId="832041232" sldId="2147483710"/>
            <pc:sldLayoutMk cId="180812751" sldId="2147483707"/>
          </pc:sldLayoutMkLst>
        </pc:sldLayoutChg>
        <pc:sldLayoutChg chg="setBg">
          <pc:chgData name="Aadam Ayub" userId="9f71b173b458d316" providerId="LiveId" clId="{E21531A7-3B8D-41B2-8EF6-1F7A20E5047C}" dt="2023-04-23T12:44:34.626" v="7292"/>
          <pc:sldLayoutMkLst>
            <pc:docMk/>
            <pc:sldMasterMk cId="832041232" sldId="2147483710"/>
            <pc:sldLayoutMk cId="1727839905" sldId="2147483708"/>
          </pc:sldLayoutMkLst>
        </pc:sldLayoutChg>
        <pc:sldLayoutChg chg="setBg">
          <pc:chgData name="Aadam Ayub" userId="9f71b173b458d316" providerId="LiveId" clId="{E21531A7-3B8D-41B2-8EF6-1F7A20E5047C}" dt="2023-04-23T12:44:34.626" v="7292"/>
          <pc:sldLayoutMkLst>
            <pc:docMk/>
            <pc:sldMasterMk cId="832041232" sldId="2147483710"/>
            <pc:sldLayoutMk cId="2739977589" sldId="214748370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sng"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Customer Sentiment Distribution</c:v>
                </c:pt>
              </c:strCache>
            </c:strRef>
          </c:tx>
          <c:dPt>
            <c:idx val="0"/>
            <c:bubble3D val="0"/>
            <c:spPr>
              <a:solidFill>
                <a:srgbClr val="92D050"/>
              </a:solidFill>
              <a:ln w="19050">
                <a:solidFill>
                  <a:schemeClr val="lt1"/>
                </a:solidFill>
              </a:ln>
              <a:effectLst/>
            </c:spPr>
            <c:extLst>
              <c:ext xmlns:c16="http://schemas.microsoft.com/office/drawing/2014/chart" uri="{C3380CC4-5D6E-409C-BE32-E72D297353CC}">
                <c16:uniqueId val="{00000002-A32B-4F8E-9870-DA74487AD8C2}"/>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4-A32B-4F8E-9870-DA74487AD8C2}"/>
              </c:ext>
            </c:extLst>
          </c:dPt>
          <c:dPt>
            <c:idx val="2"/>
            <c:bubble3D val="0"/>
            <c:spPr>
              <a:solidFill>
                <a:schemeClr val="bg2"/>
              </a:solidFill>
              <a:ln w="19050">
                <a:solidFill>
                  <a:schemeClr val="lt1"/>
                </a:solidFill>
              </a:ln>
              <a:effectLst/>
            </c:spPr>
            <c:extLst>
              <c:ext xmlns:c16="http://schemas.microsoft.com/office/drawing/2014/chart" uri="{C3380CC4-5D6E-409C-BE32-E72D297353CC}">
                <c16:uniqueId val="{00000003-A32B-4F8E-9870-DA74487AD8C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Positive</c:v>
                </c:pt>
                <c:pt idx="1">
                  <c:v>Negative</c:v>
                </c:pt>
                <c:pt idx="2">
                  <c:v>Neutral </c:v>
                </c:pt>
              </c:strCache>
            </c:strRef>
          </c:cat>
          <c:val>
            <c:numRef>
              <c:f>Sheet1!$B$2:$B$4</c:f>
              <c:numCache>
                <c:formatCode>0.00%</c:formatCode>
                <c:ptCount val="3"/>
                <c:pt idx="0">
                  <c:v>0.89900000000000002</c:v>
                </c:pt>
                <c:pt idx="1">
                  <c:v>3.5000000000000003E-2</c:v>
                </c:pt>
                <c:pt idx="2">
                  <c:v>6.5000000000000002E-2</c:v>
                </c:pt>
              </c:numCache>
            </c:numRef>
          </c:val>
          <c:extLst>
            <c:ext xmlns:c16="http://schemas.microsoft.com/office/drawing/2014/chart" uri="{C3380CC4-5D6E-409C-BE32-E72D297353CC}">
              <c16:uniqueId val="{00000000-A32B-4F8E-9870-DA74487AD8C2}"/>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32009679136587371"/>
          <c:y val="0.81037641285687534"/>
          <c:w val="0.43485222597374024"/>
          <c:h val="9.30090097531093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Review</c:v>
                </c:pt>
              </c:strCache>
            </c:strRef>
          </c:tx>
          <c:spPr>
            <a:solidFill>
              <a:schemeClr val="accent6"/>
            </a:solidFill>
            <a:ln>
              <a:noFill/>
            </a:ln>
            <a:effectLst/>
          </c:spPr>
          <c:invertIfNegative val="0"/>
          <c:cat>
            <c:strRef>
              <c:f>Sheet1!$A$2:$A$5</c:f>
              <c:strCache>
                <c:ptCount val="4"/>
                <c:pt idx="0">
                  <c:v>Engaging </c:v>
                </c:pt>
                <c:pt idx="1">
                  <c:v>Build Quality</c:v>
                </c:pt>
                <c:pt idx="2">
                  <c:v>accessible </c:v>
                </c:pt>
                <c:pt idx="3">
                  <c:v>Value for Money</c:v>
                </c:pt>
              </c:strCache>
            </c:strRef>
          </c:cat>
          <c:val>
            <c:numRef>
              <c:f>Sheet1!$B$2:$B$5</c:f>
              <c:numCache>
                <c:formatCode>General</c:formatCode>
                <c:ptCount val="4"/>
                <c:pt idx="0">
                  <c:v>18</c:v>
                </c:pt>
                <c:pt idx="1">
                  <c:v>6</c:v>
                </c:pt>
                <c:pt idx="2">
                  <c:v>5</c:v>
                </c:pt>
                <c:pt idx="3">
                  <c:v>4</c:v>
                </c:pt>
              </c:numCache>
            </c:numRef>
          </c:val>
          <c:extLst>
            <c:ext xmlns:c16="http://schemas.microsoft.com/office/drawing/2014/chart" uri="{C3380CC4-5D6E-409C-BE32-E72D297353CC}">
              <c16:uniqueId val="{00000000-313C-48CF-B1A2-64DF01915366}"/>
            </c:ext>
          </c:extLst>
        </c:ser>
        <c:dLbls>
          <c:showLegendKey val="0"/>
          <c:showVal val="0"/>
          <c:showCatName val="0"/>
          <c:showSerName val="0"/>
          <c:showPercent val="0"/>
          <c:showBubbleSize val="0"/>
        </c:dLbls>
        <c:gapWidth val="219"/>
        <c:overlap val="-27"/>
        <c:axId val="511066847"/>
        <c:axId val="511067807"/>
      </c:barChart>
      <c:catAx>
        <c:axId val="511066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511067807"/>
        <c:crosses val="autoZero"/>
        <c:auto val="1"/>
        <c:lblAlgn val="ctr"/>
        <c:lblOffset val="100"/>
        <c:noMultiLvlLbl val="0"/>
      </c:catAx>
      <c:valAx>
        <c:axId val="511067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511066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4/24/2023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34723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4/24/2023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6513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4/24/2023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7915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4/24/2023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48417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4/24/2023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8081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4/24/2023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72783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4/24/2023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97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4/24/2023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32161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4/24/2023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22924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4/24/2023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92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4/24/2023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03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4/24/2023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04123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onkleurige gadgets">
            <a:extLst>
              <a:ext uri="{FF2B5EF4-FFF2-40B4-BE49-F238E27FC236}">
                <a16:creationId xmlns:a16="http://schemas.microsoft.com/office/drawing/2014/main" id="{BC188571-B28C-B5B9-1E3A-C0E0438A5A1F}"/>
              </a:ext>
            </a:extLst>
          </p:cNvPr>
          <p:cNvPicPr>
            <a:picLocks noChangeAspect="1"/>
          </p:cNvPicPr>
          <p:nvPr/>
        </p:nvPicPr>
        <p:blipFill rotWithShape="1">
          <a:blip r:embed="rId2">
            <a:alphaModFix amt="50000"/>
          </a:blip>
          <a:srcRect b="20775"/>
          <a:stretch/>
        </p:blipFill>
        <p:spPr>
          <a:xfrm>
            <a:off x="20" y="10"/>
            <a:ext cx="12191979" cy="6857989"/>
          </a:xfrm>
          <a:prstGeom prst="rect">
            <a:avLst/>
          </a:prstGeom>
        </p:spPr>
      </p:pic>
      <p:sp>
        <p:nvSpPr>
          <p:cNvPr id="2" name="Title 1">
            <a:extLst>
              <a:ext uri="{FF2B5EF4-FFF2-40B4-BE49-F238E27FC236}">
                <a16:creationId xmlns:a16="http://schemas.microsoft.com/office/drawing/2014/main" id="{300E491E-9A9B-2CA8-32F4-67500209DFE8}"/>
              </a:ext>
            </a:extLst>
          </p:cNvPr>
          <p:cNvSpPr>
            <a:spLocks noGrp="1"/>
          </p:cNvSpPr>
          <p:nvPr>
            <p:ph type="ctrTitle"/>
          </p:nvPr>
        </p:nvSpPr>
        <p:spPr>
          <a:xfrm>
            <a:off x="936512" y="4338667"/>
            <a:ext cx="4722546" cy="1642056"/>
          </a:xfrm>
          <a:noFill/>
        </p:spPr>
        <p:txBody>
          <a:bodyPr anchor="b">
            <a:noAutofit/>
          </a:bodyPr>
          <a:lstStyle/>
          <a:p>
            <a:r>
              <a:rPr lang="en-GB" sz="3600" dirty="0">
                <a:solidFill>
                  <a:schemeClr val="accent1">
                    <a:lumMod val="40000"/>
                    <a:lumOff val="60000"/>
                  </a:schemeClr>
                </a:solidFill>
              </a:rPr>
              <a:t>Turtle Games Customer Insight Strategy </a:t>
            </a:r>
          </a:p>
        </p:txBody>
      </p:sp>
      <p:pic>
        <p:nvPicPr>
          <p:cNvPr id="3" name="Graphic 2" descr="Turtle with solid fill">
            <a:extLst>
              <a:ext uri="{FF2B5EF4-FFF2-40B4-BE49-F238E27FC236}">
                <a16:creationId xmlns:a16="http://schemas.microsoft.com/office/drawing/2014/main" id="{E584B06F-2FF0-16AB-2B9A-7EBD3BCE50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21684" y="5980723"/>
            <a:ext cx="914400" cy="9144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759144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0AA6-AD7A-0ADC-9101-27205A23F7F5}"/>
              </a:ext>
            </a:extLst>
          </p:cNvPr>
          <p:cNvSpPr>
            <a:spLocks noGrp="1"/>
          </p:cNvSpPr>
          <p:nvPr>
            <p:ph type="title"/>
          </p:nvPr>
        </p:nvSpPr>
        <p:spPr>
          <a:xfrm>
            <a:off x="955424" y="-253855"/>
            <a:ext cx="8977511" cy="1073825"/>
          </a:xfrm>
        </p:spPr>
        <p:txBody>
          <a:bodyPr/>
          <a:lstStyle/>
          <a:p>
            <a:r>
              <a:rPr lang="en-GB" dirty="0">
                <a:solidFill>
                  <a:schemeClr val="bg1"/>
                </a:solidFill>
              </a:rPr>
              <a:t>Conclusion </a:t>
            </a:r>
          </a:p>
        </p:txBody>
      </p:sp>
      <p:sp>
        <p:nvSpPr>
          <p:cNvPr id="3" name="Content Placeholder 2">
            <a:extLst>
              <a:ext uri="{FF2B5EF4-FFF2-40B4-BE49-F238E27FC236}">
                <a16:creationId xmlns:a16="http://schemas.microsoft.com/office/drawing/2014/main" id="{0801286F-B37C-EA75-A603-558740E2720F}"/>
              </a:ext>
            </a:extLst>
          </p:cNvPr>
          <p:cNvSpPr>
            <a:spLocks noGrp="1"/>
          </p:cNvSpPr>
          <p:nvPr>
            <p:ph idx="1"/>
          </p:nvPr>
        </p:nvSpPr>
        <p:spPr>
          <a:xfrm>
            <a:off x="1147666" y="1343609"/>
            <a:ext cx="9450288" cy="4217816"/>
          </a:xfrm>
        </p:spPr>
        <p:txBody>
          <a:bodyPr/>
          <a:lstStyle/>
          <a:p>
            <a:r>
              <a:rPr lang="en-GB" b="0" i="0" dirty="0">
                <a:solidFill>
                  <a:schemeClr val="bg1"/>
                </a:solidFill>
                <a:effectLst/>
              </a:rPr>
              <a:t>In summary, this report provides Turtle Games with important insights into customer behaviour and sales strategies. By following these recommendations, the company has a strong chance of increasing sales. It's crucial to continue researching and analysing the market to build on these insights and develop a well-rounded strategy to consistently grow global sales. By staying in tune with customer preferences and market trends, Turtle Games can remain competitive and effectively cater to its diverse audience.</a:t>
            </a:r>
            <a:endParaRPr lang="en-GB" dirty="0">
              <a:solidFill>
                <a:schemeClr val="bg1"/>
              </a:solidFill>
            </a:endParaRPr>
          </a:p>
        </p:txBody>
      </p:sp>
      <p:pic>
        <p:nvPicPr>
          <p:cNvPr id="4" name="Graphic 3" descr="Turtle with solid fill">
            <a:extLst>
              <a:ext uri="{FF2B5EF4-FFF2-40B4-BE49-F238E27FC236}">
                <a16:creationId xmlns:a16="http://schemas.microsoft.com/office/drawing/2014/main" id="{C0BD1E30-0C4C-9409-D5AF-E398A5C0B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1684" y="5980723"/>
            <a:ext cx="914400" cy="9144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4602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F5AC-B215-61C6-2080-94068024DD19}"/>
              </a:ext>
            </a:extLst>
          </p:cNvPr>
          <p:cNvSpPr>
            <a:spLocks noGrp="1"/>
          </p:cNvSpPr>
          <p:nvPr>
            <p:ph type="title"/>
          </p:nvPr>
        </p:nvSpPr>
        <p:spPr/>
        <p:txBody>
          <a:bodyPr/>
          <a:lstStyle/>
          <a:p>
            <a:r>
              <a:rPr lang="en-GB" dirty="0">
                <a:solidFill>
                  <a:schemeClr val="bg1"/>
                </a:solidFill>
              </a:rPr>
              <a:t>Our objectives </a:t>
            </a:r>
          </a:p>
        </p:txBody>
      </p:sp>
      <p:sp>
        <p:nvSpPr>
          <p:cNvPr id="3" name="Content Placeholder 2">
            <a:extLst>
              <a:ext uri="{FF2B5EF4-FFF2-40B4-BE49-F238E27FC236}">
                <a16:creationId xmlns:a16="http://schemas.microsoft.com/office/drawing/2014/main" id="{EB5FEB72-67D4-5B25-951B-5281F56E7BA6}"/>
              </a:ext>
            </a:extLst>
          </p:cNvPr>
          <p:cNvSpPr>
            <a:spLocks noGrp="1"/>
          </p:cNvSpPr>
          <p:nvPr>
            <p:ph idx="1"/>
          </p:nvPr>
        </p:nvSpPr>
        <p:spPr/>
        <p:txBody>
          <a:bodyPr/>
          <a:lstStyle/>
          <a:p>
            <a:pPr>
              <a:buClr>
                <a:schemeClr val="bg1"/>
              </a:buClr>
            </a:pPr>
            <a:r>
              <a:rPr lang="en-GB" sz="2000" b="1" dirty="0">
                <a:solidFill>
                  <a:srgbClr val="00B050"/>
                </a:solidFill>
              </a:rPr>
              <a:t>S</a:t>
            </a:r>
            <a:r>
              <a:rPr lang="en-GB" dirty="0">
                <a:solidFill>
                  <a:schemeClr val="bg1"/>
                </a:solidFill>
              </a:rPr>
              <a:t>cope how customers accumulate loyalty points </a:t>
            </a:r>
          </a:p>
          <a:p>
            <a:pPr>
              <a:buClr>
                <a:schemeClr val="bg1"/>
              </a:buClr>
            </a:pPr>
            <a:r>
              <a:rPr lang="en-GB" sz="2000" b="1" dirty="0">
                <a:solidFill>
                  <a:srgbClr val="00B050"/>
                </a:solidFill>
              </a:rPr>
              <a:t>H</a:t>
            </a:r>
            <a:r>
              <a:rPr lang="en-GB" dirty="0">
                <a:solidFill>
                  <a:schemeClr val="bg1"/>
                </a:solidFill>
              </a:rPr>
              <a:t>one in on customer segments to target with tailored marketing strategies </a:t>
            </a:r>
          </a:p>
          <a:p>
            <a:pPr>
              <a:buClr>
                <a:schemeClr val="bg1"/>
              </a:buClr>
            </a:pPr>
            <a:r>
              <a:rPr lang="en-GB" sz="2000" b="1" dirty="0">
                <a:solidFill>
                  <a:srgbClr val="00B050"/>
                </a:solidFill>
              </a:rPr>
              <a:t>E</a:t>
            </a:r>
            <a:r>
              <a:rPr lang="en-GB" dirty="0">
                <a:solidFill>
                  <a:schemeClr val="bg1"/>
                </a:solidFill>
              </a:rPr>
              <a:t>xamine customer reviews to inform future marketing campaigns </a:t>
            </a:r>
          </a:p>
          <a:p>
            <a:pPr>
              <a:buClr>
                <a:schemeClr val="bg1"/>
              </a:buClr>
            </a:pPr>
            <a:r>
              <a:rPr lang="en-GB" sz="2000" b="1" dirty="0">
                <a:solidFill>
                  <a:srgbClr val="00B050"/>
                </a:solidFill>
              </a:rPr>
              <a:t>L</a:t>
            </a:r>
            <a:r>
              <a:rPr lang="en-GB" dirty="0">
                <a:solidFill>
                  <a:schemeClr val="bg1"/>
                </a:solidFill>
              </a:rPr>
              <a:t>everidge the impact of each product on sales </a:t>
            </a:r>
          </a:p>
          <a:p>
            <a:pPr>
              <a:buClr>
                <a:schemeClr val="bg1"/>
              </a:buClr>
            </a:pPr>
            <a:r>
              <a:rPr lang="en-GB" sz="2000" b="1" dirty="0">
                <a:solidFill>
                  <a:srgbClr val="00B050"/>
                </a:solidFill>
              </a:rPr>
              <a:t>L</a:t>
            </a:r>
            <a:r>
              <a:rPr lang="en-GB" dirty="0">
                <a:solidFill>
                  <a:schemeClr val="bg1"/>
                </a:solidFill>
              </a:rPr>
              <a:t>earn the relationship between global sales and regional sales to inform sales strategy </a:t>
            </a:r>
          </a:p>
          <a:p>
            <a:pPr>
              <a:buClr>
                <a:schemeClr val="bg1"/>
              </a:buClr>
            </a:pPr>
            <a:endParaRPr lang="en-GB" dirty="0">
              <a:solidFill>
                <a:schemeClr val="bg1"/>
              </a:solidFill>
            </a:endParaRPr>
          </a:p>
        </p:txBody>
      </p:sp>
      <p:pic>
        <p:nvPicPr>
          <p:cNvPr id="5" name="Graphic 4" descr="Turtle with solid fill">
            <a:extLst>
              <a:ext uri="{FF2B5EF4-FFF2-40B4-BE49-F238E27FC236}">
                <a16:creationId xmlns:a16="http://schemas.microsoft.com/office/drawing/2014/main" id="{E20C2B32-2879-DB73-C3AB-FAA494D620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1684" y="5980723"/>
            <a:ext cx="914400" cy="9144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235486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F5AC-B215-61C6-2080-94068024DD19}"/>
              </a:ext>
            </a:extLst>
          </p:cNvPr>
          <p:cNvSpPr>
            <a:spLocks noGrp="1"/>
          </p:cNvSpPr>
          <p:nvPr>
            <p:ph type="title"/>
          </p:nvPr>
        </p:nvSpPr>
        <p:spPr>
          <a:xfrm>
            <a:off x="783680" y="370559"/>
            <a:ext cx="9266094" cy="362688"/>
          </a:xfrm>
        </p:spPr>
        <p:txBody>
          <a:bodyPr>
            <a:normAutofit fontScale="90000"/>
          </a:bodyPr>
          <a:lstStyle/>
          <a:p>
            <a:r>
              <a:rPr lang="en-GB" dirty="0">
                <a:solidFill>
                  <a:schemeClr val="bg1"/>
                </a:solidFill>
              </a:rPr>
              <a:t>Customer loyalty behaviours </a:t>
            </a:r>
          </a:p>
        </p:txBody>
      </p:sp>
      <p:sp>
        <p:nvSpPr>
          <p:cNvPr id="3" name="Content Placeholder 2">
            <a:extLst>
              <a:ext uri="{FF2B5EF4-FFF2-40B4-BE49-F238E27FC236}">
                <a16:creationId xmlns:a16="http://schemas.microsoft.com/office/drawing/2014/main" id="{EB5FEB72-67D4-5B25-951B-5281F56E7BA6}"/>
              </a:ext>
            </a:extLst>
          </p:cNvPr>
          <p:cNvSpPr>
            <a:spLocks noGrp="1"/>
          </p:cNvSpPr>
          <p:nvPr>
            <p:ph idx="1"/>
          </p:nvPr>
        </p:nvSpPr>
        <p:spPr>
          <a:xfrm>
            <a:off x="954134" y="948907"/>
            <a:ext cx="10329217" cy="4977440"/>
          </a:xfrm>
        </p:spPr>
        <p:txBody>
          <a:bodyPr>
            <a:normAutofit fontScale="77500" lnSpcReduction="20000"/>
          </a:bodyPr>
          <a:lstStyle/>
          <a:p>
            <a:pPr>
              <a:buClr>
                <a:schemeClr val="bg1"/>
              </a:buClr>
            </a:pPr>
            <a:r>
              <a:rPr lang="en-GB" dirty="0">
                <a:solidFill>
                  <a:schemeClr val="bg1"/>
                </a:solidFill>
              </a:rPr>
              <a:t>We used Python to analyse customer age, wage and spending data and how these affected loyalty scores. We created a multiple regression model to determine how these variables affected loyalty points. </a:t>
            </a:r>
          </a:p>
          <a:p>
            <a:pPr>
              <a:buClr>
                <a:schemeClr val="bg1"/>
              </a:buClr>
            </a:pPr>
            <a:r>
              <a:rPr lang="en-GB" dirty="0">
                <a:solidFill>
                  <a:schemeClr val="bg1"/>
                </a:solidFill>
              </a:rPr>
              <a:t>From the model, we can determine that </a:t>
            </a:r>
            <a:r>
              <a:rPr lang="en-GB" b="0" i="0" dirty="0">
                <a:solidFill>
                  <a:schemeClr val="bg1"/>
                </a:solidFill>
                <a:effectLst/>
                <a:latin typeface="Helvetica Neue"/>
              </a:rPr>
              <a:t>a </a:t>
            </a:r>
            <a:r>
              <a:rPr lang="en-GB" b="1" i="0" u="sng" dirty="0">
                <a:solidFill>
                  <a:schemeClr val="bg1"/>
                </a:solidFill>
                <a:effectLst/>
                <a:latin typeface="Helvetica Neue"/>
              </a:rPr>
              <a:t>+1 increase in age is linked with an increase of ~ 11 loyalty points. Meanwhile, a +1 increase in wage is linked with a ~ 34 increase in loyalty points. Similarly, a 1 unit increase in spending score is linked with +34 loyalty points. </a:t>
            </a:r>
            <a:r>
              <a:rPr lang="en-GB" b="0" i="0" dirty="0">
                <a:solidFill>
                  <a:schemeClr val="bg1"/>
                </a:solidFill>
                <a:effectLst/>
                <a:latin typeface="Helvetica Neue"/>
              </a:rPr>
              <a:t>Therefore, wage and spending scores are the two largest factors in increasing loyalty scores while age does play a role albeit slightly smaller. </a:t>
            </a:r>
          </a:p>
          <a:p>
            <a:pPr marL="0" indent="0">
              <a:buClr>
                <a:schemeClr val="bg1"/>
              </a:buClr>
              <a:buNone/>
            </a:pPr>
            <a:endParaRPr lang="en-GB" b="1" i="0" dirty="0">
              <a:solidFill>
                <a:schemeClr val="bg1"/>
              </a:solidFill>
              <a:effectLst/>
              <a:latin typeface="Helvetica Neue"/>
            </a:endParaRPr>
          </a:p>
          <a:p>
            <a:pPr marL="0" indent="0">
              <a:buClr>
                <a:schemeClr val="bg1"/>
              </a:buClr>
              <a:buNone/>
            </a:pPr>
            <a:r>
              <a:rPr lang="en-GB" b="1" i="0" dirty="0">
                <a:solidFill>
                  <a:schemeClr val="bg1"/>
                </a:solidFill>
                <a:effectLst/>
                <a:highlight>
                  <a:srgbClr val="000080"/>
                </a:highlight>
                <a:latin typeface="Helvetica Neue"/>
              </a:rPr>
              <a:t>Actionable Insights </a:t>
            </a:r>
          </a:p>
          <a:p>
            <a:pPr>
              <a:buClr>
                <a:schemeClr val="bg1"/>
              </a:buClr>
            </a:pPr>
            <a:r>
              <a:rPr lang="en-GB" b="1" i="0" dirty="0">
                <a:solidFill>
                  <a:schemeClr val="bg1"/>
                </a:solidFill>
                <a:effectLst/>
                <a:latin typeface="Helvetica Neue"/>
              </a:rPr>
              <a:t>Target high-income customers </a:t>
            </a:r>
            <a:r>
              <a:rPr lang="en-GB" i="0" dirty="0">
                <a:solidFill>
                  <a:schemeClr val="bg1"/>
                </a:solidFill>
                <a:effectLst/>
                <a:latin typeface="Helvetica Neue"/>
              </a:rPr>
              <a:t>– Loyalty points are positively correlated with income (wages) therefore the marketing team could create marketing campaigns which target this demographic. For example, we could release a limited ultra-premium </a:t>
            </a:r>
            <a:r>
              <a:rPr lang="en-GB" dirty="0">
                <a:solidFill>
                  <a:schemeClr val="bg1"/>
                </a:solidFill>
                <a:latin typeface="Helvetica Neue"/>
              </a:rPr>
              <a:t>version of triple AAA games with in-game exclusive content such as unique skins or call tags as well as granting early access to the game.  </a:t>
            </a:r>
            <a:endParaRPr lang="en-GB" i="0" dirty="0">
              <a:solidFill>
                <a:schemeClr val="bg1"/>
              </a:solidFill>
              <a:effectLst/>
              <a:latin typeface="Helvetica Neue"/>
            </a:endParaRPr>
          </a:p>
          <a:p>
            <a:pPr>
              <a:buClr>
                <a:schemeClr val="bg1"/>
              </a:buClr>
            </a:pPr>
            <a:r>
              <a:rPr lang="en-GB" b="1" dirty="0">
                <a:solidFill>
                  <a:schemeClr val="bg1"/>
                </a:solidFill>
                <a:effectLst/>
                <a:latin typeface="Helvetica Neue"/>
              </a:rPr>
              <a:t>Incentivise increased customer spending </a:t>
            </a:r>
            <a:r>
              <a:rPr lang="en-GB" i="0" dirty="0">
                <a:solidFill>
                  <a:schemeClr val="bg1"/>
                </a:solidFill>
                <a:effectLst/>
                <a:latin typeface="Helvetica Neue"/>
              </a:rPr>
              <a:t>– The marketing team could release promotions or deals which encourage customers to spend more. For example, they can release gaming genre bundles or introduce a monthly season pass for competitive online games. </a:t>
            </a:r>
            <a:r>
              <a:rPr lang="en-GB" dirty="0">
                <a:solidFill>
                  <a:schemeClr val="bg1"/>
                </a:solidFill>
                <a:latin typeface="Helvetica Neue"/>
              </a:rPr>
              <a:t>Spending can be further encouraged by selling more cosmetic items in-game. </a:t>
            </a:r>
            <a:endParaRPr lang="en-GB" i="0" dirty="0">
              <a:solidFill>
                <a:schemeClr val="bg1"/>
              </a:solidFill>
              <a:effectLst/>
              <a:latin typeface="Helvetica Neue"/>
            </a:endParaRPr>
          </a:p>
          <a:p>
            <a:pPr>
              <a:buClr>
                <a:schemeClr val="bg1"/>
              </a:buClr>
            </a:pPr>
            <a:r>
              <a:rPr lang="en-GB" b="1" i="0" dirty="0">
                <a:solidFill>
                  <a:schemeClr val="bg1"/>
                </a:solidFill>
                <a:effectLst/>
                <a:latin typeface="Helvetica Neue"/>
              </a:rPr>
              <a:t>Enhance the customer loyalty programme </a:t>
            </a:r>
            <a:r>
              <a:rPr lang="en-GB" i="0" dirty="0">
                <a:solidFill>
                  <a:schemeClr val="bg1"/>
                </a:solidFill>
                <a:effectLst/>
                <a:latin typeface="Helvetica Neue"/>
              </a:rPr>
              <a:t>– Inversely, we could improve the customer loyalty programme to further </a:t>
            </a:r>
            <a:r>
              <a:rPr lang="en-GB" dirty="0">
                <a:solidFill>
                  <a:schemeClr val="bg1"/>
                </a:solidFill>
                <a:latin typeface="Helvetica Neue"/>
              </a:rPr>
              <a:t>enhance customer spending. For example, we can provide discounts or rewards to customers who spend above a certain threshold such as exclusive communities or personalised experiences.  </a:t>
            </a:r>
            <a:endParaRPr lang="en-GB" i="0" dirty="0">
              <a:solidFill>
                <a:schemeClr val="bg1"/>
              </a:solidFill>
              <a:effectLst/>
              <a:latin typeface="Helvetica Neue"/>
            </a:endParaRPr>
          </a:p>
          <a:p>
            <a:pPr>
              <a:buClr>
                <a:schemeClr val="bg1"/>
              </a:buClr>
            </a:pPr>
            <a:endParaRPr lang="en-GB" i="0" dirty="0">
              <a:solidFill>
                <a:schemeClr val="bg1"/>
              </a:solidFill>
              <a:effectLst/>
              <a:latin typeface="Helvetica Neue"/>
            </a:endParaRPr>
          </a:p>
          <a:p>
            <a:pPr>
              <a:buClr>
                <a:schemeClr val="bg1"/>
              </a:buClr>
            </a:pPr>
            <a:endParaRPr lang="en-GB" b="1" i="0" dirty="0">
              <a:solidFill>
                <a:schemeClr val="bg1"/>
              </a:solidFill>
              <a:effectLst/>
              <a:latin typeface="Helvetica Neue"/>
            </a:endParaRPr>
          </a:p>
          <a:p>
            <a:pPr>
              <a:buClr>
                <a:schemeClr val="bg1"/>
              </a:buClr>
            </a:pPr>
            <a:endParaRPr lang="en-GB" dirty="0">
              <a:solidFill>
                <a:schemeClr val="bg1"/>
              </a:solidFill>
            </a:endParaRPr>
          </a:p>
          <a:p>
            <a:pPr>
              <a:buClr>
                <a:schemeClr val="bg1"/>
              </a:buClr>
            </a:pPr>
            <a:endParaRPr lang="en-GB" dirty="0">
              <a:solidFill>
                <a:schemeClr val="bg1"/>
              </a:solidFill>
            </a:endParaRPr>
          </a:p>
        </p:txBody>
      </p:sp>
      <p:pic>
        <p:nvPicPr>
          <p:cNvPr id="4" name="Graphic 3" descr="Turtle with solid fill">
            <a:extLst>
              <a:ext uri="{FF2B5EF4-FFF2-40B4-BE49-F238E27FC236}">
                <a16:creationId xmlns:a16="http://schemas.microsoft.com/office/drawing/2014/main" id="{B25D5911-F244-7937-ADD2-C584794C4B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1684" y="5980723"/>
            <a:ext cx="914400" cy="9144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74850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F5AC-B215-61C6-2080-94068024DD19}"/>
              </a:ext>
            </a:extLst>
          </p:cNvPr>
          <p:cNvSpPr>
            <a:spLocks noGrp="1"/>
          </p:cNvSpPr>
          <p:nvPr>
            <p:ph type="title"/>
          </p:nvPr>
        </p:nvSpPr>
        <p:spPr>
          <a:xfrm>
            <a:off x="847726" y="-466405"/>
            <a:ext cx="10337314" cy="1380805"/>
          </a:xfrm>
        </p:spPr>
        <p:txBody>
          <a:bodyPr>
            <a:normAutofit/>
          </a:bodyPr>
          <a:lstStyle/>
          <a:p>
            <a:pPr>
              <a:lnSpc>
                <a:spcPct val="110000"/>
              </a:lnSpc>
            </a:pPr>
            <a:r>
              <a:rPr lang="en-GB" sz="2600" dirty="0">
                <a:solidFill>
                  <a:schemeClr val="bg1"/>
                </a:solidFill>
              </a:rPr>
              <a:t>Customer segmentation – determining who are customers are </a:t>
            </a:r>
          </a:p>
        </p:txBody>
      </p:sp>
      <p:sp>
        <p:nvSpPr>
          <p:cNvPr id="3" name="Content Placeholder 2">
            <a:extLst>
              <a:ext uri="{FF2B5EF4-FFF2-40B4-BE49-F238E27FC236}">
                <a16:creationId xmlns:a16="http://schemas.microsoft.com/office/drawing/2014/main" id="{EB5FEB72-67D4-5B25-951B-5281F56E7BA6}"/>
              </a:ext>
            </a:extLst>
          </p:cNvPr>
          <p:cNvSpPr>
            <a:spLocks noGrp="1"/>
          </p:cNvSpPr>
          <p:nvPr>
            <p:ph idx="1"/>
          </p:nvPr>
        </p:nvSpPr>
        <p:spPr>
          <a:xfrm>
            <a:off x="921815" y="1440874"/>
            <a:ext cx="5820730" cy="3212806"/>
          </a:xfrm>
        </p:spPr>
        <p:txBody>
          <a:bodyPr>
            <a:normAutofit/>
          </a:bodyPr>
          <a:lstStyle/>
          <a:p>
            <a:pPr>
              <a:buClr>
                <a:schemeClr val="bg1"/>
              </a:buClr>
            </a:pPr>
            <a:r>
              <a:rPr lang="en-GB" dirty="0">
                <a:solidFill>
                  <a:schemeClr val="bg1"/>
                </a:solidFill>
              </a:rPr>
              <a:t>We were tasked with identifying groups within the Turtle Games customer base that can be used to target specific marketing campaigns. We plotted customer spending against wages in a scatterplot to determine if customer spending behaviour could be clustered into specific. </a:t>
            </a:r>
          </a:p>
          <a:p>
            <a:pPr>
              <a:buClr>
                <a:schemeClr val="bg1"/>
              </a:buClr>
            </a:pPr>
            <a:r>
              <a:rPr lang="en-GB" dirty="0">
                <a:solidFill>
                  <a:schemeClr val="bg1"/>
                </a:solidFill>
              </a:rPr>
              <a:t>We used the elbow and the Silhouette methods to determine that there were 5 distinct groups in the data.   </a:t>
            </a:r>
            <a:endParaRPr lang="en-GB" dirty="0"/>
          </a:p>
        </p:txBody>
      </p:sp>
      <p:sp>
        <p:nvSpPr>
          <p:cNvPr id="10" name="Date Placeholder 12">
            <a:extLst>
              <a:ext uri="{FF2B5EF4-FFF2-40B4-BE49-F238E27FC236}">
                <a16:creationId xmlns:a16="http://schemas.microsoft.com/office/drawing/2014/main" id="{8FF23D78-716C-1D34-DB64-3583BD870439}"/>
              </a:ext>
            </a:extLst>
          </p:cNvPr>
          <p:cNvSpPr>
            <a:spLocks noGrp="1"/>
          </p:cNvSpPr>
          <p:nvPr>
            <p:ph type="dt" sz="half" idx="10"/>
          </p:nvPr>
        </p:nvSpPr>
        <p:spPr/>
        <p:txBody>
          <a:bodyPr/>
          <a:lstStyle/>
          <a:p>
            <a:pPr>
              <a:spcAft>
                <a:spcPts val="600"/>
              </a:spcAft>
            </a:pPr>
            <a:fld id="{4C701225-30CA-416E-A6F8-D6014ABB4476}" type="datetime1">
              <a:rPr lang="en-US" smtClean="0"/>
              <a:pPr>
                <a:spcAft>
                  <a:spcPts val="600"/>
                </a:spcAft>
              </a:pPr>
              <a:t>4/24/2023</a:t>
            </a:fld>
            <a:endParaRPr lang="en-US"/>
          </a:p>
        </p:txBody>
      </p:sp>
      <p:sp>
        <p:nvSpPr>
          <p:cNvPr id="12" name="Footer Placeholder 13">
            <a:extLst>
              <a:ext uri="{FF2B5EF4-FFF2-40B4-BE49-F238E27FC236}">
                <a16:creationId xmlns:a16="http://schemas.microsoft.com/office/drawing/2014/main" id="{AF66203B-A673-7E0E-5F12-DD51272377AF}"/>
              </a:ext>
            </a:extLst>
          </p:cNvPr>
          <p:cNvSpPr>
            <a:spLocks noGrp="1"/>
          </p:cNvSpPr>
          <p:nvPr>
            <p:ph type="ftr" sz="quarter" idx="11"/>
          </p:nvPr>
        </p:nvSpPr>
        <p:spPr/>
        <p:txBody>
          <a:bodyPr/>
          <a:lstStyle/>
          <a:p>
            <a:pPr>
              <a:spcAft>
                <a:spcPts val="600"/>
              </a:spcAft>
            </a:pPr>
            <a:r>
              <a:rPr lang="en-US"/>
              <a:t>Sample Footer Text</a:t>
            </a:r>
          </a:p>
        </p:txBody>
      </p:sp>
      <p:sp>
        <p:nvSpPr>
          <p:cNvPr id="14" name="Slide Number Placeholder 14">
            <a:extLst>
              <a:ext uri="{FF2B5EF4-FFF2-40B4-BE49-F238E27FC236}">
                <a16:creationId xmlns:a16="http://schemas.microsoft.com/office/drawing/2014/main" id="{F56182AA-A724-809C-012E-85E453D9859E}"/>
              </a:ext>
            </a:extLst>
          </p:cNvPr>
          <p:cNvSpPr>
            <a:spLocks noGrp="1"/>
          </p:cNvSpPr>
          <p:nvPr>
            <p:ph type="sldNum" sz="quarter" idx="12"/>
          </p:nvPr>
        </p:nvSpPr>
        <p:spPr/>
        <p:txBody>
          <a:bodyPr/>
          <a:lstStyle/>
          <a:p>
            <a:pPr>
              <a:spcAft>
                <a:spcPts val="600"/>
              </a:spcAft>
            </a:pPr>
            <a:fld id="{1437450A-6C25-4B4D-B27D-E1E9B2CE4682}" type="slidenum">
              <a:rPr lang="en-US" smtClean="0"/>
              <a:pPr>
                <a:spcAft>
                  <a:spcPts val="600"/>
                </a:spcAft>
              </a:pPr>
              <a:t>4</a:t>
            </a:fld>
            <a:endParaRPr lang="en-US"/>
          </a:p>
        </p:txBody>
      </p:sp>
      <p:pic>
        <p:nvPicPr>
          <p:cNvPr id="5" name="Picture 4">
            <a:extLst>
              <a:ext uri="{FF2B5EF4-FFF2-40B4-BE49-F238E27FC236}">
                <a16:creationId xmlns:a16="http://schemas.microsoft.com/office/drawing/2014/main" id="{9C3C9D6D-A521-474D-95F8-2765384AF1FC}"/>
              </a:ext>
            </a:extLst>
          </p:cNvPr>
          <p:cNvPicPr>
            <a:picLocks noChangeAspect="1"/>
          </p:cNvPicPr>
          <p:nvPr/>
        </p:nvPicPr>
        <p:blipFill>
          <a:blip r:embed="rId2"/>
          <a:stretch>
            <a:fillRect/>
          </a:stretch>
        </p:blipFill>
        <p:spPr>
          <a:xfrm>
            <a:off x="6868851" y="1440874"/>
            <a:ext cx="4054015" cy="3212806"/>
          </a:xfrm>
          <a:prstGeom prst="rect">
            <a:avLst/>
          </a:prstGeom>
          <a:noFill/>
          <a:ln w="76200">
            <a:solidFill>
              <a:srgbClr val="00B050"/>
            </a:solidFill>
          </a:ln>
        </p:spPr>
      </p:pic>
      <p:pic>
        <p:nvPicPr>
          <p:cNvPr id="6" name="Graphic 5" descr="Turtle with solid fill">
            <a:extLst>
              <a:ext uri="{FF2B5EF4-FFF2-40B4-BE49-F238E27FC236}">
                <a16:creationId xmlns:a16="http://schemas.microsoft.com/office/drawing/2014/main" id="{7BC9BE36-239F-D676-BC02-7D5D0C8423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21684" y="5980723"/>
            <a:ext cx="914400" cy="9144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55237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F5AC-B215-61C6-2080-94068024DD19}"/>
              </a:ext>
            </a:extLst>
          </p:cNvPr>
          <p:cNvSpPr>
            <a:spLocks noGrp="1"/>
          </p:cNvSpPr>
          <p:nvPr>
            <p:ph type="title"/>
          </p:nvPr>
        </p:nvSpPr>
        <p:spPr>
          <a:xfrm>
            <a:off x="866807" y="472159"/>
            <a:ext cx="9266094" cy="362688"/>
          </a:xfrm>
        </p:spPr>
        <p:txBody>
          <a:bodyPr>
            <a:noAutofit/>
          </a:bodyPr>
          <a:lstStyle/>
          <a:p>
            <a:r>
              <a:rPr lang="en-GB" sz="2000" dirty="0">
                <a:solidFill>
                  <a:schemeClr val="bg1"/>
                </a:solidFill>
              </a:rPr>
              <a:t>Customer Groups </a:t>
            </a:r>
          </a:p>
        </p:txBody>
      </p:sp>
      <p:sp>
        <p:nvSpPr>
          <p:cNvPr id="3" name="Content Placeholder 2">
            <a:extLst>
              <a:ext uri="{FF2B5EF4-FFF2-40B4-BE49-F238E27FC236}">
                <a16:creationId xmlns:a16="http://schemas.microsoft.com/office/drawing/2014/main" id="{EB5FEB72-67D4-5B25-951B-5281F56E7BA6}"/>
              </a:ext>
            </a:extLst>
          </p:cNvPr>
          <p:cNvSpPr>
            <a:spLocks noGrp="1"/>
          </p:cNvSpPr>
          <p:nvPr>
            <p:ph idx="1"/>
          </p:nvPr>
        </p:nvSpPr>
        <p:spPr>
          <a:xfrm>
            <a:off x="954134" y="948907"/>
            <a:ext cx="10329217" cy="4977440"/>
          </a:xfrm>
        </p:spPr>
        <p:txBody>
          <a:bodyPr>
            <a:normAutofit fontScale="92500" lnSpcReduction="20000"/>
          </a:bodyPr>
          <a:lstStyle/>
          <a:p>
            <a:pPr marL="0" indent="0">
              <a:buClr>
                <a:schemeClr val="bg1"/>
              </a:buClr>
              <a:buNone/>
            </a:pPr>
            <a:endParaRPr lang="en-GB" b="1" i="0" dirty="0">
              <a:solidFill>
                <a:schemeClr val="bg1"/>
              </a:solidFill>
              <a:effectLst/>
              <a:latin typeface="Helvetica Neue"/>
            </a:endParaRPr>
          </a:p>
          <a:p>
            <a:pPr>
              <a:buClr>
                <a:schemeClr val="bg1"/>
              </a:buClr>
            </a:pPr>
            <a:r>
              <a:rPr lang="en-GB" b="1" i="0" dirty="0">
                <a:solidFill>
                  <a:srgbClr val="FF3300"/>
                </a:solidFill>
                <a:effectLst/>
                <a:latin typeface="Helvetica Neue"/>
              </a:rPr>
              <a:t>Low Income, Low Spend </a:t>
            </a:r>
            <a:r>
              <a:rPr lang="en-GB" i="0" dirty="0">
                <a:solidFill>
                  <a:schemeClr val="bg1"/>
                </a:solidFill>
                <a:effectLst/>
                <a:latin typeface="Helvetica Neue"/>
              </a:rPr>
              <a:t>– Focus on value for money – Offering services such as EA Play, a low-cost monthly membership which allows users to access a large library of games. We could also offer highly desirable premium games at a low-cost, interest-free monthly payment plan</a:t>
            </a:r>
          </a:p>
          <a:p>
            <a:pPr>
              <a:buClr>
                <a:schemeClr val="bg1"/>
              </a:buClr>
            </a:pPr>
            <a:r>
              <a:rPr lang="en-GB" b="1" i="0" dirty="0">
                <a:solidFill>
                  <a:srgbClr val="FFC000"/>
                </a:solidFill>
                <a:effectLst/>
                <a:latin typeface="Helvetica Neue"/>
              </a:rPr>
              <a:t>Low Income</a:t>
            </a:r>
            <a:r>
              <a:rPr lang="en-GB" b="1" dirty="0">
                <a:solidFill>
                  <a:srgbClr val="FFC000"/>
                </a:solidFill>
                <a:latin typeface="Helvetica Neue"/>
              </a:rPr>
              <a:t>, High Spend </a:t>
            </a:r>
            <a:r>
              <a:rPr lang="en-GB" dirty="0">
                <a:solidFill>
                  <a:schemeClr val="bg1"/>
                </a:solidFill>
                <a:latin typeface="Helvetica Neue"/>
              </a:rPr>
              <a:t>– This group is clearly dedicated to the services we offer. Again, we can offer value-for-money products and memberships. We could also reward their dedication by providing exclusive content or beta testing opportunities. </a:t>
            </a:r>
          </a:p>
          <a:p>
            <a:pPr>
              <a:buClr>
                <a:schemeClr val="bg1"/>
              </a:buClr>
            </a:pPr>
            <a:r>
              <a:rPr lang="en-GB" b="1" i="0" dirty="0">
                <a:solidFill>
                  <a:srgbClr val="92D050"/>
                </a:solidFill>
                <a:effectLst/>
                <a:latin typeface="Helvetica Neue"/>
              </a:rPr>
              <a:t>M</a:t>
            </a:r>
            <a:r>
              <a:rPr lang="en-GB" b="1" dirty="0">
                <a:solidFill>
                  <a:srgbClr val="92D050"/>
                </a:solidFill>
                <a:latin typeface="Helvetica Neue"/>
              </a:rPr>
              <a:t>oderate income, Moderate Spend </a:t>
            </a:r>
            <a:r>
              <a:rPr lang="en-GB" dirty="0">
                <a:solidFill>
                  <a:schemeClr val="bg1"/>
                </a:solidFill>
                <a:latin typeface="Helvetica Neue"/>
              </a:rPr>
              <a:t>– To maintain this group, we must blend a mixture of quality and price to satisfy their current spending. We could also seek to increase their spending by offering exclusive spending incentives or advertising exclusively premium content to them.  </a:t>
            </a:r>
          </a:p>
          <a:p>
            <a:pPr>
              <a:buClr>
                <a:schemeClr val="bg1"/>
              </a:buClr>
            </a:pPr>
            <a:r>
              <a:rPr lang="en-GB" b="1" i="0" dirty="0">
                <a:solidFill>
                  <a:srgbClr val="00B0F0"/>
                </a:solidFill>
                <a:effectLst/>
                <a:latin typeface="Helvetica Neue"/>
              </a:rPr>
              <a:t>High Income</a:t>
            </a:r>
            <a:r>
              <a:rPr lang="en-GB" b="1" dirty="0">
                <a:solidFill>
                  <a:srgbClr val="00B0F0"/>
                </a:solidFill>
                <a:latin typeface="Helvetica Neue"/>
              </a:rPr>
              <a:t>, Low Spend </a:t>
            </a:r>
            <a:r>
              <a:rPr lang="en-GB" dirty="0">
                <a:solidFill>
                  <a:schemeClr val="bg1"/>
                </a:solidFill>
                <a:latin typeface="Helvetica Neue"/>
              </a:rPr>
              <a:t>– This group is cautious with how they spend their income so we must emphasise value for money with our offers. Here, offering ultra-premium bundles and add-ons will be fruitful as well as flexible payment plans. </a:t>
            </a:r>
          </a:p>
          <a:p>
            <a:pPr>
              <a:buClr>
                <a:schemeClr val="bg1"/>
              </a:buClr>
            </a:pPr>
            <a:r>
              <a:rPr lang="en-GB" b="1" i="0" dirty="0">
                <a:solidFill>
                  <a:srgbClr val="7030A0"/>
                </a:solidFill>
                <a:effectLst/>
                <a:latin typeface="Helvetica Neue"/>
              </a:rPr>
              <a:t>High Income</a:t>
            </a:r>
            <a:r>
              <a:rPr lang="en-GB" b="1" dirty="0">
                <a:solidFill>
                  <a:srgbClr val="7030A0"/>
                </a:solidFill>
                <a:latin typeface="Helvetica Neue"/>
              </a:rPr>
              <a:t>, High Spend </a:t>
            </a:r>
            <a:r>
              <a:rPr lang="en-GB" dirty="0">
                <a:solidFill>
                  <a:schemeClr val="bg1"/>
                </a:solidFill>
                <a:latin typeface="Helvetica Neue"/>
              </a:rPr>
              <a:t>– Target this group with ultra-premium exclusive personalised content as well, early access to the games as well as exclusive communities and gifts. We want the loyalty of these customers especially, so we must make them feel valued. </a:t>
            </a:r>
            <a:endParaRPr lang="en-GB" i="0" dirty="0">
              <a:solidFill>
                <a:schemeClr val="bg1"/>
              </a:solidFill>
              <a:effectLst/>
              <a:latin typeface="Helvetica Neue"/>
            </a:endParaRPr>
          </a:p>
          <a:p>
            <a:pPr>
              <a:buClr>
                <a:schemeClr val="bg1"/>
              </a:buClr>
            </a:pPr>
            <a:endParaRPr lang="en-GB" b="1" i="0" dirty="0">
              <a:solidFill>
                <a:schemeClr val="bg1"/>
              </a:solidFill>
              <a:effectLst/>
              <a:latin typeface="Helvetica Neue"/>
            </a:endParaRPr>
          </a:p>
          <a:p>
            <a:pPr>
              <a:buClr>
                <a:schemeClr val="bg1"/>
              </a:buClr>
            </a:pPr>
            <a:endParaRPr lang="en-GB" dirty="0">
              <a:solidFill>
                <a:schemeClr val="bg1"/>
              </a:solidFill>
            </a:endParaRPr>
          </a:p>
          <a:p>
            <a:pPr>
              <a:buClr>
                <a:schemeClr val="bg1"/>
              </a:buClr>
            </a:pPr>
            <a:endParaRPr lang="en-GB" dirty="0">
              <a:solidFill>
                <a:schemeClr val="bg1"/>
              </a:solidFill>
            </a:endParaRPr>
          </a:p>
        </p:txBody>
      </p:sp>
      <p:pic>
        <p:nvPicPr>
          <p:cNvPr id="4" name="Graphic 3" descr="Turtle with solid fill">
            <a:extLst>
              <a:ext uri="{FF2B5EF4-FFF2-40B4-BE49-F238E27FC236}">
                <a16:creationId xmlns:a16="http://schemas.microsoft.com/office/drawing/2014/main" id="{1E913D36-AD99-1DAC-4514-E8E0E1E32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1684" y="5980723"/>
            <a:ext cx="914400" cy="9144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54949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F5AC-B215-61C6-2080-94068024DD19}"/>
              </a:ext>
            </a:extLst>
          </p:cNvPr>
          <p:cNvSpPr>
            <a:spLocks noGrp="1"/>
          </p:cNvSpPr>
          <p:nvPr>
            <p:ph type="title"/>
          </p:nvPr>
        </p:nvSpPr>
        <p:spPr>
          <a:xfrm>
            <a:off x="866807" y="472159"/>
            <a:ext cx="9266094" cy="362688"/>
          </a:xfrm>
        </p:spPr>
        <p:txBody>
          <a:bodyPr>
            <a:noAutofit/>
          </a:bodyPr>
          <a:lstStyle/>
          <a:p>
            <a:r>
              <a:rPr lang="en-GB" sz="2000" dirty="0">
                <a:solidFill>
                  <a:schemeClr val="bg1"/>
                </a:solidFill>
              </a:rPr>
              <a:t>Utilising Customer reviews to inform Future marketing Campaigns </a:t>
            </a:r>
          </a:p>
        </p:txBody>
      </p:sp>
      <p:sp>
        <p:nvSpPr>
          <p:cNvPr id="3" name="Content Placeholder 2">
            <a:extLst>
              <a:ext uri="{FF2B5EF4-FFF2-40B4-BE49-F238E27FC236}">
                <a16:creationId xmlns:a16="http://schemas.microsoft.com/office/drawing/2014/main" id="{EB5FEB72-67D4-5B25-951B-5281F56E7BA6}"/>
              </a:ext>
            </a:extLst>
          </p:cNvPr>
          <p:cNvSpPr>
            <a:spLocks noGrp="1"/>
          </p:cNvSpPr>
          <p:nvPr>
            <p:ph idx="1"/>
          </p:nvPr>
        </p:nvSpPr>
        <p:spPr>
          <a:xfrm>
            <a:off x="5769528" y="1107406"/>
            <a:ext cx="5471127" cy="4347713"/>
          </a:xfrm>
        </p:spPr>
        <p:txBody>
          <a:bodyPr>
            <a:normAutofit fontScale="70000" lnSpcReduction="20000"/>
          </a:bodyPr>
          <a:lstStyle/>
          <a:p>
            <a:pPr marL="0" indent="0">
              <a:buClr>
                <a:schemeClr val="bg1"/>
              </a:buClr>
              <a:buNone/>
            </a:pPr>
            <a:endParaRPr lang="en-GB" b="1" i="0" dirty="0">
              <a:solidFill>
                <a:schemeClr val="bg1"/>
              </a:solidFill>
              <a:effectLst/>
              <a:latin typeface="Helvetica Neue"/>
            </a:endParaRPr>
          </a:p>
          <a:p>
            <a:pPr>
              <a:buClr>
                <a:schemeClr val="bg1"/>
              </a:buClr>
            </a:pPr>
            <a:r>
              <a:rPr lang="en-GB" dirty="0">
                <a:solidFill>
                  <a:schemeClr val="bg1"/>
                </a:solidFill>
                <a:latin typeface="Helvetica Neue"/>
              </a:rPr>
              <a:t>We gathered reviews from Turtle Game’s website into a data frame then and used Natural Language Processing libraries in Python to analyse the data frame to gauge customer sentiment in these reviews. </a:t>
            </a:r>
          </a:p>
          <a:p>
            <a:pPr>
              <a:buClr>
                <a:schemeClr val="bg1"/>
              </a:buClr>
            </a:pPr>
            <a:r>
              <a:rPr lang="en-GB" dirty="0">
                <a:solidFill>
                  <a:schemeClr val="bg1"/>
                </a:solidFill>
                <a:latin typeface="Helvetica Neue"/>
              </a:rPr>
              <a:t>The vast majority of reviews scored positive sentiment scores as reflected in the mean sentiment polarity score and the customer sentiment distribution chart.  We mainly coded the top 20 reviews by sentiment and noted the most positive reviews appreciated engaging games, high-quality build quality, accessible games and good value for money. </a:t>
            </a:r>
          </a:p>
          <a:p>
            <a:pPr>
              <a:buClr>
                <a:schemeClr val="bg1"/>
              </a:buClr>
            </a:pPr>
            <a:r>
              <a:rPr lang="en-GB" dirty="0">
                <a:solidFill>
                  <a:schemeClr val="bg1"/>
                </a:solidFill>
                <a:latin typeface="Helvetica Neue"/>
              </a:rPr>
              <a:t>In terms of future marketing campaigns, we should highlight these factors in communication to create engaging and persuasive campaigns. For example, emphasising build quality and accessibility of games. We should also target specific communications to customers who are most likely going to appreciate certain features. For example, a low-income low spending customer may be persuaded by value-for-money marketing while a family may resonate more with engaging or accessible content.   </a:t>
            </a:r>
          </a:p>
          <a:p>
            <a:pPr>
              <a:buClr>
                <a:schemeClr val="bg1"/>
              </a:buClr>
            </a:pPr>
            <a:endParaRPr lang="en-GB" i="0" dirty="0">
              <a:solidFill>
                <a:schemeClr val="bg1"/>
              </a:solidFill>
              <a:effectLst/>
              <a:latin typeface="Helvetica Neue"/>
            </a:endParaRPr>
          </a:p>
          <a:p>
            <a:pPr>
              <a:buClr>
                <a:schemeClr val="bg1"/>
              </a:buClr>
            </a:pPr>
            <a:endParaRPr lang="en-GB" dirty="0">
              <a:solidFill>
                <a:schemeClr val="bg1"/>
              </a:solidFill>
            </a:endParaRPr>
          </a:p>
          <a:p>
            <a:pPr>
              <a:buClr>
                <a:schemeClr val="bg1"/>
              </a:buClr>
            </a:pPr>
            <a:endParaRPr lang="en-GB" dirty="0">
              <a:solidFill>
                <a:schemeClr val="bg1"/>
              </a:solidFill>
            </a:endParaRPr>
          </a:p>
        </p:txBody>
      </p:sp>
      <p:graphicFrame>
        <p:nvGraphicFramePr>
          <p:cNvPr id="6" name="Chart 5">
            <a:extLst>
              <a:ext uri="{FF2B5EF4-FFF2-40B4-BE49-F238E27FC236}">
                <a16:creationId xmlns:a16="http://schemas.microsoft.com/office/drawing/2014/main" id="{7228EBA6-E6D5-CFEC-27E8-70B1E161C209}"/>
              </a:ext>
            </a:extLst>
          </p:cNvPr>
          <p:cNvGraphicFramePr/>
          <p:nvPr>
            <p:extLst>
              <p:ext uri="{D42A27DB-BD31-4B8C-83A1-F6EECF244321}">
                <p14:modId xmlns:p14="http://schemas.microsoft.com/office/powerpoint/2010/main" val="2817522165"/>
              </p:ext>
            </p:extLst>
          </p:nvPr>
        </p:nvGraphicFramePr>
        <p:xfrm>
          <a:off x="-104364" y="913876"/>
          <a:ext cx="5753819" cy="27604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3BDED7FF-B723-15EF-D1F4-DD2D601E79C5}"/>
              </a:ext>
            </a:extLst>
          </p:cNvPr>
          <p:cNvGraphicFramePr/>
          <p:nvPr>
            <p:extLst>
              <p:ext uri="{D42A27DB-BD31-4B8C-83A1-F6EECF244321}">
                <p14:modId xmlns:p14="http://schemas.microsoft.com/office/powerpoint/2010/main" val="3560028689"/>
              </p:ext>
            </p:extLst>
          </p:nvPr>
        </p:nvGraphicFramePr>
        <p:xfrm>
          <a:off x="567748" y="3429000"/>
          <a:ext cx="5201780" cy="3183671"/>
        </p:xfrm>
        <a:graphic>
          <a:graphicData uri="http://schemas.openxmlformats.org/drawingml/2006/chart">
            <c:chart xmlns:c="http://schemas.openxmlformats.org/drawingml/2006/chart" xmlns:r="http://schemas.openxmlformats.org/officeDocument/2006/relationships" r:id="rId3"/>
          </a:graphicData>
        </a:graphic>
      </p:graphicFrame>
      <p:pic>
        <p:nvPicPr>
          <p:cNvPr id="10" name="Graphic 9" descr="Turtle with solid fill">
            <a:extLst>
              <a:ext uri="{FF2B5EF4-FFF2-40B4-BE49-F238E27FC236}">
                <a16:creationId xmlns:a16="http://schemas.microsoft.com/office/drawing/2014/main" id="{7B4E1C11-543C-49CC-C413-A03005BCE6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1684" y="5980723"/>
            <a:ext cx="914400" cy="9144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5794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F5AC-B215-61C6-2080-94068024DD19}"/>
              </a:ext>
            </a:extLst>
          </p:cNvPr>
          <p:cNvSpPr>
            <a:spLocks noGrp="1"/>
          </p:cNvSpPr>
          <p:nvPr>
            <p:ph type="title"/>
          </p:nvPr>
        </p:nvSpPr>
        <p:spPr>
          <a:xfrm>
            <a:off x="866807" y="472159"/>
            <a:ext cx="9266094" cy="362688"/>
          </a:xfrm>
        </p:spPr>
        <p:txBody>
          <a:bodyPr>
            <a:noAutofit/>
          </a:bodyPr>
          <a:lstStyle/>
          <a:p>
            <a:r>
              <a:rPr lang="en-GB" sz="2000" dirty="0">
                <a:solidFill>
                  <a:schemeClr val="bg1"/>
                </a:solidFill>
              </a:rPr>
              <a:t>Understanding and contextualising sales data </a:t>
            </a:r>
          </a:p>
        </p:txBody>
      </p:sp>
      <p:sp>
        <p:nvSpPr>
          <p:cNvPr id="3" name="Content Placeholder 2">
            <a:extLst>
              <a:ext uri="{FF2B5EF4-FFF2-40B4-BE49-F238E27FC236}">
                <a16:creationId xmlns:a16="http://schemas.microsoft.com/office/drawing/2014/main" id="{EB5FEB72-67D4-5B25-951B-5281F56E7BA6}"/>
              </a:ext>
            </a:extLst>
          </p:cNvPr>
          <p:cNvSpPr>
            <a:spLocks noGrp="1"/>
          </p:cNvSpPr>
          <p:nvPr>
            <p:ph idx="1"/>
          </p:nvPr>
        </p:nvSpPr>
        <p:spPr>
          <a:xfrm>
            <a:off x="954134" y="948907"/>
            <a:ext cx="10329217" cy="4977440"/>
          </a:xfrm>
        </p:spPr>
        <p:txBody>
          <a:bodyPr>
            <a:normAutofit/>
          </a:bodyPr>
          <a:lstStyle/>
          <a:p>
            <a:pPr marL="0" indent="0">
              <a:buClr>
                <a:schemeClr val="bg1"/>
              </a:buClr>
              <a:buNone/>
            </a:pPr>
            <a:endParaRPr lang="en-GB" b="1" i="0" dirty="0">
              <a:solidFill>
                <a:schemeClr val="bg1"/>
              </a:solidFill>
              <a:effectLst/>
              <a:latin typeface="Helvetica Neue"/>
            </a:endParaRPr>
          </a:p>
          <a:p>
            <a:pPr>
              <a:buClr>
                <a:schemeClr val="bg1"/>
              </a:buClr>
            </a:pPr>
            <a:endParaRPr lang="en-GB" b="1" i="0" dirty="0">
              <a:solidFill>
                <a:schemeClr val="bg1"/>
              </a:solidFill>
              <a:effectLst/>
              <a:latin typeface="Helvetica Neue"/>
            </a:endParaRPr>
          </a:p>
          <a:p>
            <a:pPr>
              <a:buClr>
                <a:schemeClr val="bg1"/>
              </a:buClr>
            </a:pPr>
            <a:endParaRPr lang="en-GB" dirty="0">
              <a:solidFill>
                <a:schemeClr val="bg1"/>
              </a:solidFill>
            </a:endParaRPr>
          </a:p>
          <a:p>
            <a:pPr>
              <a:buClr>
                <a:schemeClr val="bg1"/>
              </a:buClr>
            </a:pPr>
            <a:endParaRPr lang="en-GB" dirty="0">
              <a:solidFill>
                <a:schemeClr val="bg1"/>
              </a:solidFill>
            </a:endParaRPr>
          </a:p>
        </p:txBody>
      </p:sp>
      <p:sp>
        <p:nvSpPr>
          <p:cNvPr id="4" name="TextBox 3">
            <a:extLst>
              <a:ext uri="{FF2B5EF4-FFF2-40B4-BE49-F238E27FC236}">
                <a16:creationId xmlns:a16="http://schemas.microsoft.com/office/drawing/2014/main" id="{411A765C-60E1-9D3D-ADD9-847C5ED9E53F}"/>
              </a:ext>
            </a:extLst>
          </p:cNvPr>
          <p:cNvSpPr txBox="1"/>
          <p:nvPr/>
        </p:nvSpPr>
        <p:spPr>
          <a:xfrm>
            <a:off x="1025236" y="1145309"/>
            <a:ext cx="9799782" cy="461665"/>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GB" sz="1200" dirty="0">
                <a:solidFill>
                  <a:schemeClr val="bg1"/>
                </a:solidFill>
              </a:rPr>
              <a:t>We used the programming language R to analyse sales data across global sales, EU sales and NA sales as well as products and gaming platforms. R was utilised as it has superior libraries and tools for the statistical modelling that we conducted on the dataset. </a:t>
            </a:r>
          </a:p>
        </p:txBody>
      </p:sp>
      <p:pic>
        <p:nvPicPr>
          <p:cNvPr id="7" name="Picture 6">
            <a:extLst>
              <a:ext uri="{FF2B5EF4-FFF2-40B4-BE49-F238E27FC236}">
                <a16:creationId xmlns:a16="http://schemas.microsoft.com/office/drawing/2014/main" id="{DB36EFF7-D4E6-F489-804D-48460736A1EC}"/>
              </a:ext>
            </a:extLst>
          </p:cNvPr>
          <p:cNvPicPr>
            <a:picLocks noChangeAspect="1"/>
          </p:cNvPicPr>
          <p:nvPr/>
        </p:nvPicPr>
        <p:blipFill>
          <a:blip r:embed="rId2"/>
          <a:stretch>
            <a:fillRect/>
          </a:stretch>
        </p:blipFill>
        <p:spPr>
          <a:xfrm>
            <a:off x="2" y="2456996"/>
            <a:ext cx="3867248" cy="1933624"/>
          </a:xfrm>
          <a:prstGeom prst="rect">
            <a:avLst/>
          </a:prstGeom>
        </p:spPr>
      </p:pic>
      <p:pic>
        <p:nvPicPr>
          <p:cNvPr id="9" name="Picture 8">
            <a:extLst>
              <a:ext uri="{FF2B5EF4-FFF2-40B4-BE49-F238E27FC236}">
                <a16:creationId xmlns:a16="http://schemas.microsoft.com/office/drawing/2014/main" id="{E489025B-A9B4-19EC-C311-5A9AA3536282}"/>
              </a:ext>
            </a:extLst>
          </p:cNvPr>
          <p:cNvPicPr>
            <a:picLocks noChangeAspect="1"/>
          </p:cNvPicPr>
          <p:nvPr/>
        </p:nvPicPr>
        <p:blipFill>
          <a:blip r:embed="rId3"/>
          <a:stretch>
            <a:fillRect/>
          </a:stretch>
        </p:blipFill>
        <p:spPr>
          <a:xfrm>
            <a:off x="4009975" y="3491736"/>
            <a:ext cx="3867249" cy="1933625"/>
          </a:xfrm>
          <a:prstGeom prst="rect">
            <a:avLst/>
          </a:prstGeom>
        </p:spPr>
      </p:pic>
      <p:pic>
        <p:nvPicPr>
          <p:cNvPr id="10" name="Picture 9">
            <a:extLst>
              <a:ext uri="{FF2B5EF4-FFF2-40B4-BE49-F238E27FC236}">
                <a16:creationId xmlns:a16="http://schemas.microsoft.com/office/drawing/2014/main" id="{002828B0-B3C7-E52E-F692-4BC6133193D2}"/>
              </a:ext>
            </a:extLst>
          </p:cNvPr>
          <p:cNvPicPr>
            <a:picLocks noChangeAspect="1"/>
          </p:cNvPicPr>
          <p:nvPr/>
        </p:nvPicPr>
        <p:blipFill>
          <a:blip r:embed="rId4"/>
          <a:stretch>
            <a:fillRect/>
          </a:stretch>
        </p:blipFill>
        <p:spPr>
          <a:xfrm>
            <a:off x="0" y="4924375"/>
            <a:ext cx="3867250" cy="1933625"/>
          </a:xfrm>
          <a:prstGeom prst="rect">
            <a:avLst/>
          </a:prstGeom>
        </p:spPr>
      </p:pic>
      <p:pic>
        <p:nvPicPr>
          <p:cNvPr id="11" name="Picture 10">
            <a:extLst>
              <a:ext uri="{FF2B5EF4-FFF2-40B4-BE49-F238E27FC236}">
                <a16:creationId xmlns:a16="http://schemas.microsoft.com/office/drawing/2014/main" id="{E95907B8-028C-8CAD-FE55-BD198E277EAA}"/>
              </a:ext>
            </a:extLst>
          </p:cNvPr>
          <p:cNvPicPr>
            <a:picLocks noChangeAspect="1"/>
          </p:cNvPicPr>
          <p:nvPr/>
        </p:nvPicPr>
        <p:blipFill>
          <a:blip r:embed="rId5"/>
          <a:stretch>
            <a:fillRect/>
          </a:stretch>
        </p:blipFill>
        <p:spPr>
          <a:xfrm>
            <a:off x="7983881" y="2617671"/>
            <a:ext cx="3838625" cy="1917073"/>
          </a:xfrm>
          <a:prstGeom prst="rect">
            <a:avLst/>
          </a:prstGeom>
        </p:spPr>
      </p:pic>
      <p:sp>
        <p:nvSpPr>
          <p:cNvPr id="12" name="AutoShape 8">
            <a:extLst>
              <a:ext uri="{FF2B5EF4-FFF2-40B4-BE49-F238E27FC236}">
                <a16:creationId xmlns:a16="http://schemas.microsoft.com/office/drawing/2014/main" id="{3346921C-DFDA-3036-59AC-8D25D47A01CE}"/>
              </a:ext>
            </a:extLst>
          </p:cNvPr>
          <p:cNvSpPr>
            <a:spLocks noChangeAspect="1" noChangeArrowheads="1"/>
          </p:cNvSpPr>
          <p:nvPr/>
        </p:nvSpPr>
        <p:spPr bwMode="auto">
          <a:xfrm>
            <a:off x="5943600" y="2357582"/>
            <a:ext cx="1223818" cy="12238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AutoShape 10">
            <a:extLst>
              <a:ext uri="{FF2B5EF4-FFF2-40B4-BE49-F238E27FC236}">
                <a16:creationId xmlns:a16="http://schemas.microsoft.com/office/drawing/2014/main" id="{74768157-F677-5DBF-CCE6-579595EBA66C}"/>
              </a:ext>
            </a:extLst>
          </p:cNvPr>
          <p:cNvSpPr>
            <a:spLocks noChangeAspect="1" noChangeArrowheads="1"/>
          </p:cNvSpPr>
          <p:nvPr/>
        </p:nvSpPr>
        <p:spPr bwMode="auto">
          <a:xfrm>
            <a:off x="5931839" y="327140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4" name="Picture 13">
            <a:extLst>
              <a:ext uri="{FF2B5EF4-FFF2-40B4-BE49-F238E27FC236}">
                <a16:creationId xmlns:a16="http://schemas.microsoft.com/office/drawing/2014/main" id="{C7D51885-71A4-9CAC-F55F-EC0961358B32}"/>
              </a:ext>
            </a:extLst>
          </p:cNvPr>
          <p:cNvPicPr>
            <a:picLocks noChangeAspect="1"/>
          </p:cNvPicPr>
          <p:nvPr/>
        </p:nvPicPr>
        <p:blipFill>
          <a:blip r:embed="rId6"/>
          <a:stretch>
            <a:fillRect/>
          </a:stretch>
        </p:blipFill>
        <p:spPr>
          <a:xfrm>
            <a:off x="8128767" y="4850474"/>
            <a:ext cx="3548852" cy="1920485"/>
          </a:xfrm>
          <a:prstGeom prst="rect">
            <a:avLst/>
          </a:prstGeom>
        </p:spPr>
      </p:pic>
    </p:spTree>
    <p:extLst>
      <p:ext uri="{BB962C8B-B14F-4D97-AF65-F5344CB8AC3E}">
        <p14:creationId xmlns:p14="http://schemas.microsoft.com/office/powerpoint/2010/main" val="146646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F5AC-B215-61C6-2080-94068024DD19}"/>
              </a:ext>
            </a:extLst>
          </p:cNvPr>
          <p:cNvSpPr>
            <a:spLocks noGrp="1"/>
          </p:cNvSpPr>
          <p:nvPr>
            <p:ph type="title"/>
          </p:nvPr>
        </p:nvSpPr>
        <p:spPr>
          <a:xfrm>
            <a:off x="866807" y="472159"/>
            <a:ext cx="9266094" cy="362688"/>
          </a:xfrm>
        </p:spPr>
        <p:txBody>
          <a:bodyPr>
            <a:noAutofit/>
          </a:bodyPr>
          <a:lstStyle/>
          <a:p>
            <a:r>
              <a:rPr lang="en-GB" sz="2000" dirty="0">
                <a:solidFill>
                  <a:schemeClr val="bg1"/>
                </a:solidFill>
              </a:rPr>
              <a:t>Understanding and contextualising sales data </a:t>
            </a:r>
          </a:p>
        </p:txBody>
      </p:sp>
      <p:sp>
        <p:nvSpPr>
          <p:cNvPr id="3" name="Content Placeholder 2">
            <a:extLst>
              <a:ext uri="{FF2B5EF4-FFF2-40B4-BE49-F238E27FC236}">
                <a16:creationId xmlns:a16="http://schemas.microsoft.com/office/drawing/2014/main" id="{EB5FEB72-67D4-5B25-951B-5281F56E7BA6}"/>
              </a:ext>
            </a:extLst>
          </p:cNvPr>
          <p:cNvSpPr>
            <a:spLocks noGrp="1"/>
          </p:cNvSpPr>
          <p:nvPr>
            <p:ph idx="1"/>
          </p:nvPr>
        </p:nvSpPr>
        <p:spPr>
          <a:xfrm>
            <a:off x="954134" y="948907"/>
            <a:ext cx="10329217" cy="4977440"/>
          </a:xfrm>
        </p:spPr>
        <p:txBody>
          <a:bodyPr>
            <a:normAutofit/>
          </a:bodyPr>
          <a:lstStyle/>
          <a:p>
            <a:pPr marL="0" indent="0">
              <a:buClr>
                <a:schemeClr val="bg1"/>
              </a:buClr>
              <a:buNone/>
            </a:pPr>
            <a:endParaRPr lang="en-GB" b="1" i="0" dirty="0">
              <a:solidFill>
                <a:schemeClr val="bg1"/>
              </a:solidFill>
              <a:effectLst/>
              <a:latin typeface="Helvetica Neue"/>
            </a:endParaRPr>
          </a:p>
          <a:p>
            <a:pPr>
              <a:buClr>
                <a:schemeClr val="bg1"/>
              </a:buClr>
            </a:pPr>
            <a:endParaRPr lang="en-GB" b="1" i="0" dirty="0">
              <a:solidFill>
                <a:schemeClr val="bg1"/>
              </a:solidFill>
              <a:effectLst/>
              <a:latin typeface="Helvetica Neue"/>
            </a:endParaRPr>
          </a:p>
          <a:p>
            <a:pPr>
              <a:buClr>
                <a:schemeClr val="bg1"/>
              </a:buClr>
            </a:pPr>
            <a:endParaRPr lang="en-GB" dirty="0">
              <a:solidFill>
                <a:schemeClr val="bg1"/>
              </a:solidFill>
            </a:endParaRPr>
          </a:p>
          <a:p>
            <a:pPr>
              <a:buClr>
                <a:schemeClr val="bg1"/>
              </a:buClr>
            </a:pPr>
            <a:endParaRPr lang="en-GB" dirty="0">
              <a:solidFill>
                <a:schemeClr val="bg1"/>
              </a:solidFill>
            </a:endParaRPr>
          </a:p>
        </p:txBody>
      </p:sp>
      <p:pic>
        <p:nvPicPr>
          <p:cNvPr id="5" name="Graphic 4" descr="Turtle with solid fill">
            <a:extLst>
              <a:ext uri="{FF2B5EF4-FFF2-40B4-BE49-F238E27FC236}">
                <a16:creationId xmlns:a16="http://schemas.microsoft.com/office/drawing/2014/main" id="{E11CA308-A8F9-79CF-D25C-5C4DB2ABDA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1684" y="5980723"/>
            <a:ext cx="914400" cy="914400"/>
          </a:xfrm>
          <a:prstGeom prst="rect">
            <a:avLst/>
          </a:prstGeom>
          <a:effectLst>
            <a:glow rad="228600">
              <a:schemeClr val="accent1">
                <a:satMod val="175000"/>
                <a:alpha val="40000"/>
              </a:schemeClr>
            </a:glow>
          </a:effectLst>
        </p:spPr>
      </p:pic>
      <p:sp>
        <p:nvSpPr>
          <p:cNvPr id="6" name="TextBox 5">
            <a:extLst>
              <a:ext uri="{FF2B5EF4-FFF2-40B4-BE49-F238E27FC236}">
                <a16:creationId xmlns:a16="http://schemas.microsoft.com/office/drawing/2014/main" id="{289225CB-EEFF-A7FE-6E93-4D3AC223B0A5}"/>
              </a:ext>
            </a:extLst>
          </p:cNvPr>
          <p:cNvSpPr txBox="1"/>
          <p:nvPr/>
        </p:nvSpPr>
        <p:spPr>
          <a:xfrm>
            <a:off x="908649" y="1052422"/>
            <a:ext cx="10329217" cy="5078313"/>
          </a:xfrm>
          <a:prstGeom prst="rect">
            <a:avLst/>
          </a:prstGeom>
          <a:noFill/>
        </p:spPr>
        <p:txBody>
          <a:bodyPr wrap="square" rtlCol="0">
            <a:spAutoFit/>
          </a:bodyPr>
          <a:lstStyle/>
          <a:p>
            <a:pPr>
              <a:buClr>
                <a:schemeClr val="bg1"/>
              </a:buClr>
            </a:pPr>
            <a:r>
              <a:rPr lang="en-GB" dirty="0">
                <a:solidFill>
                  <a:schemeClr val="bg1"/>
                </a:solidFill>
              </a:rPr>
              <a:t>We used a Correlation Matrix in R to determine the relationship between the different regions and sales. </a:t>
            </a:r>
          </a:p>
          <a:p>
            <a:pPr>
              <a:buClr>
                <a:schemeClr val="bg1"/>
              </a:buClr>
            </a:pPr>
            <a:endParaRPr lang="en-GB" dirty="0">
              <a:solidFill>
                <a:schemeClr val="bg1"/>
              </a:solidFill>
            </a:endParaRPr>
          </a:p>
          <a:p>
            <a:pPr marL="285750" indent="-285750">
              <a:buClr>
                <a:schemeClr val="bg1"/>
              </a:buClr>
              <a:buFont typeface="Arial" panose="020B0604020202020204" pitchFamily="34" charset="0"/>
              <a:buChar char="•"/>
            </a:pPr>
            <a:r>
              <a:rPr lang="en-GB" dirty="0">
                <a:solidFill>
                  <a:schemeClr val="bg1"/>
                </a:solidFill>
              </a:rPr>
              <a:t>The correlation between North America and Global sales is </a:t>
            </a:r>
            <a:r>
              <a:rPr lang="en-GB" b="1" dirty="0">
                <a:solidFill>
                  <a:schemeClr val="bg1"/>
                </a:solidFill>
              </a:rPr>
              <a:t>0.93</a:t>
            </a:r>
            <a:r>
              <a:rPr lang="en-GB" dirty="0">
                <a:solidFill>
                  <a:schemeClr val="bg1"/>
                </a:solidFill>
              </a:rPr>
              <a:t>, indicating a very strong relationship. </a:t>
            </a:r>
          </a:p>
          <a:p>
            <a:pPr marL="285750" indent="-285750">
              <a:buClr>
                <a:schemeClr val="bg1"/>
              </a:buClr>
              <a:buFont typeface="Arial" panose="020B0604020202020204" pitchFamily="34" charset="0"/>
              <a:buChar char="•"/>
            </a:pPr>
            <a:r>
              <a:rPr lang="en-GB" dirty="0">
                <a:solidFill>
                  <a:schemeClr val="bg1"/>
                </a:solidFill>
              </a:rPr>
              <a:t>The correlation between EU and Global sales is </a:t>
            </a:r>
            <a:r>
              <a:rPr lang="en-GB" b="1" dirty="0">
                <a:solidFill>
                  <a:schemeClr val="bg1"/>
                </a:solidFill>
              </a:rPr>
              <a:t>0.88</a:t>
            </a:r>
            <a:r>
              <a:rPr lang="en-GB" dirty="0">
                <a:solidFill>
                  <a:schemeClr val="bg1"/>
                </a:solidFill>
              </a:rPr>
              <a:t>, indicating a strong relationship but not as strong as that of North America and Global sales. </a:t>
            </a:r>
          </a:p>
          <a:p>
            <a:pPr marL="285750" indent="-285750">
              <a:buClr>
                <a:schemeClr val="bg1"/>
              </a:buClr>
              <a:buFont typeface="Arial" panose="020B0604020202020204" pitchFamily="34" charset="0"/>
              <a:buChar char="•"/>
            </a:pPr>
            <a:r>
              <a:rPr lang="en-GB" dirty="0">
                <a:solidFill>
                  <a:schemeClr val="bg1"/>
                </a:solidFill>
              </a:rPr>
              <a:t>The correlation between EU and North America is </a:t>
            </a:r>
            <a:r>
              <a:rPr lang="en-GB" b="1" dirty="0">
                <a:solidFill>
                  <a:schemeClr val="bg1"/>
                </a:solidFill>
              </a:rPr>
              <a:t>0.70 </a:t>
            </a:r>
            <a:r>
              <a:rPr lang="en-GB" dirty="0">
                <a:solidFill>
                  <a:schemeClr val="bg1"/>
                </a:solidFill>
              </a:rPr>
              <a:t>which indicates a decently strong relationship. </a:t>
            </a:r>
          </a:p>
          <a:p>
            <a:pPr>
              <a:buClr>
                <a:schemeClr val="bg1"/>
              </a:buClr>
            </a:pPr>
            <a:endParaRPr lang="en-GB" dirty="0">
              <a:solidFill>
                <a:schemeClr val="bg1"/>
              </a:solidFill>
            </a:endParaRPr>
          </a:p>
          <a:p>
            <a:pPr>
              <a:buClr>
                <a:schemeClr val="bg1"/>
              </a:buClr>
            </a:pPr>
            <a:r>
              <a:rPr lang="en-GB" b="1" dirty="0">
                <a:solidFill>
                  <a:schemeClr val="bg1"/>
                </a:solidFill>
                <a:highlight>
                  <a:srgbClr val="0000FF"/>
                </a:highlight>
              </a:rPr>
              <a:t>Actionable Insights </a:t>
            </a:r>
          </a:p>
          <a:p>
            <a:pPr marL="285750" indent="-285750">
              <a:buClr>
                <a:schemeClr val="bg1"/>
              </a:buClr>
              <a:buFont typeface="Arial" panose="020B0604020202020204" pitchFamily="34" charset="0"/>
              <a:buChar char="•"/>
            </a:pPr>
            <a:r>
              <a:rPr lang="en-GB" b="1" dirty="0">
                <a:solidFill>
                  <a:schemeClr val="bg1"/>
                </a:solidFill>
              </a:rPr>
              <a:t>Prioritise resources towards the North American market </a:t>
            </a:r>
            <a:r>
              <a:rPr lang="en-GB" dirty="0">
                <a:solidFill>
                  <a:schemeClr val="bg1"/>
                </a:solidFill>
              </a:rPr>
              <a:t>– This market has the greatest correlation with global sales therefore success in this market will most likely align with success on a global front. </a:t>
            </a:r>
          </a:p>
          <a:p>
            <a:pPr marL="285750" indent="-285750">
              <a:buClr>
                <a:schemeClr val="bg1"/>
              </a:buClr>
              <a:buFont typeface="Arial" panose="020B0604020202020204" pitchFamily="34" charset="0"/>
              <a:buChar char="•"/>
            </a:pPr>
            <a:r>
              <a:rPr lang="en-GB" b="1" dirty="0">
                <a:solidFill>
                  <a:schemeClr val="bg1"/>
                </a:solidFill>
              </a:rPr>
              <a:t>Learn from the success of the North American Market </a:t>
            </a:r>
            <a:r>
              <a:rPr lang="en-GB" dirty="0">
                <a:solidFill>
                  <a:schemeClr val="bg1"/>
                </a:solidFill>
              </a:rPr>
              <a:t>– Analyse the key factors driving success in the US market and leverage these factors in other markets. </a:t>
            </a:r>
          </a:p>
          <a:p>
            <a:pPr marL="285750" indent="-285750">
              <a:buClr>
                <a:schemeClr val="bg1"/>
              </a:buClr>
              <a:buFont typeface="Arial" panose="020B0604020202020204" pitchFamily="34" charset="0"/>
              <a:buChar char="•"/>
            </a:pPr>
            <a:r>
              <a:rPr lang="en-GB" b="1" dirty="0">
                <a:solidFill>
                  <a:schemeClr val="bg1"/>
                </a:solidFill>
              </a:rPr>
              <a:t>Focus on highly sought-after products and remove dead inventory -  The right-leaning histograms and the high IQR indicate that there are a few games which drive the majority of the sales. There is also a significant amount of games which simply do not sell. Turtle Games must focus marketing and sales efforts on games which yield huge market demand. </a:t>
            </a:r>
          </a:p>
          <a:p>
            <a:pPr marL="285750" indent="-285750">
              <a:buClr>
                <a:schemeClr val="bg1"/>
              </a:buClr>
              <a:buFont typeface="Arial" panose="020B0604020202020204" pitchFamily="34" charset="0"/>
              <a:buChar char="•"/>
            </a:pPr>
            <a:endParaRPr lang="en-GB" dirty="0">
              <a:solidFill>
                <a:schemeClr val="bg1"/>
              </a:solidFill>
            </a:endParaRPr>
          </a:p>
          <a:p>
            <a:pPr marL="285750" indent="-285750">
              <a:buClr>
                <a:schemeClr val="bg1"/>
              </a:buClr>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410649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0AA6-AD7A-0ADC-9101-27205A23F7F5}"/>
              </a:ext>
            </a:extLst>
          </p:cNvPr>
          <p:cNvSpPr>
            <a:spLocks noGrp="1"/>
          </p:cNvSpPr>
          <p:nvPr>
            <p:ph type="title"/>
          </p:nvPr>
        </p:nvSpPr>
        <p:spPr>
          <a:xfrm>
            <a:off x="955424" y="-253855"/>
            <a:ext cx="8977511" cy="1073825"/>
          </a:xfrm>
        </p:spPr>
        <p:txBody>
          <a:bodyPr/>
          <a:lstStyle/>
          <a:p>
            <a:r>
              <a:rPr lang="en-GB" dirty="0">
                <a:solidFill>
                  <a:schemeClr val="bg1"/>
                </a:solidFill>
              </a:rPr>
              <a:t>Predicting future Sales  </a:t>
            </a:r>
          </a:p>
        </p:txBody>
      </p:sp>
      <p:sp>
        <p:nvSpPr>
          <p:cNvPr id="3" name="Content Placeholder 2">
            <a:extLst>
              <a:ext uri="{FF2B5EF4-FFF2-40B4-BE49-F238E27FC236}">
                <a16:creationId xmlns:a16="http://schemas.microsoft.com/office/drawing/2014/main" id="{0801286F-B37C-EA75-A603-558740E2720F}"/>
              </a:ext>
            </a:extLst>
          </p:cNvPr>
          <p:cNvSpPr>
            <a:spLocks noGrp="1"/>
          </p:cNvSpPr>
          <p:nvPr>
            <p:ph idx="1"/>
          </p:nvPr>
        </p:nvSpPr>
        <p:spPr>
          <a:xfrm>
            <a:off x="1043796" y="1026543"/>
            <a:ext cx="10196423" cy="4534881"/>
          </a:xfrm>
        </p:spPr>
        <p:txBody>
          <a:bodyPr/>
          <a:lstStyle/>
          <a:p>
            <a:pPr>
              <a:buClr>
                <a:schemeClr val="bg1"/>
              </a:buClr>
            </a:pPr>
            <a:r>
              <a:rPr lang="en-GB" dirty="0">
                <a:solidFill>
                  <a:schemeClr val="bg1"/>
                </a:solidFill>
              </a:rPr>
              <a:t>We created linear regression models to analyse the sales data in addition to predicting future models. The initial model which was composed of all the data points was unreliable as the presence of outliers skewed the data massively. Regression models must be normally distributed to be reliable. </a:t>
            </a:r>
          </a:p>
          <a:p>
            <a:pPr>
              <a:buClr>
                <a:schemeClr val="bg1"/>
              </a:buClr>
            </a:pPr>
            <a:r>
              <a:rPr lang="en-GB" dirty="0">
                <a:solidFill>
                  <a:schemeClr val="bg1"/>
                </a:solidFill>
              </a:rPr>
              <a:t>We created a cleaned version of the dataset, which removed all outliers so that the model that was generated was normally distributed and reliable. The comparison between observed and predicted values was closely matched. However, this model was also unreliable as it did not contain outlier products which made the majority of sales. </a:t>
            </a:r>
          </a:p>
          <a:p>
            <a:pPr>
              <a:buClr>
                <a:schemeClr val="bg1"/>
              </a:buClr>
            </a:pPr>
            <a:endParaRPr lang="en-GB" dirty="0">
              <a:solidFill>
                <a:schemeClr val="bg1"/>
              </a:solidFill>
            </a:endParaRPr>
          </a:p>
        </p:txBody>
      </p:sp>
      <p:pic>
        <p:nvPicPr>
          <p:cNvPr id="4" name="Graphic 3" descr="Turtle with solid fill">
            <a:extLst>
              <a:ext uri="{FF2B5EF4-FFF2-40B4-BE49-F238E27FC236}">
                <a16:creationId xmlns:a16="http://schemas.microsoft.com/office/drawing/2014/main" id="{C0BD1E30-0C4C-9409-D5AF-E398A5C0B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1684" y="5980723"/>
            <a:ext cx="914400" cy="914400"/>
          </a:xfrm>
          <a:prstGeom prst="rect">
            <a:avLst/>
          </a:prstGeom>
          <a:effectLst>
            <a:glow rad="228600">
              <a:schemeClr val="accent1">
                <a:satMod val="175000"/>
                <a:alpha val="40000"/>
              </a:schemeClr>
            </a:glow>
          </a:effectLst>
        </p:spPr>
      </p:pic>
      <p:sp>
        <p:nvSpPr>
          <p:cNvPr id="5" name="AutoShape 2">
            <a:extLst>
              <a:ext uri="{FF2B5EF4-FFF2-40B4-BE49-F238E27FC236}">
                <a16:creationId xmlns:a16="http://schemas.microsoft.com/office/drawing/2014/main" id="{60FEE8C0-4F07-61BD-2921-5EFC9FDCDF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a:extLst>
              <a:ext uri="{FF2B5EF4-FFF2-40B4-BE49-F238E27FC236}">
                <a16:creationId xmlns:a16="http://schemas.microsoft.com/office/drawing/2014/main" id="{48F57CF9-C7BD-FC05-1A40-54F9125FC022}"/>
              </a:ext>
            </a:extLst>
          </p:cNvPr>
          <p:cNvPicPr>
            <a:picLocks noChangeAspect="1"/>
          </p:cNvPicPr>
          <p:nvPr/>
        </p:nvPicPr>
        <p:blipFill>
          <a:blip r:embed="rId4"/>
          <a:stretch>
            <a:fillRect/>
          </a:stretch>
        </p:blipFill>
        <p:spPr>
          <a:xfrm>
            <a:off x="951781" y="3901965"/>
            <a:ext cx="4008408" cy="2007130"/>
          </a:xfrm>
          <a:prstGeom prst="rect">
            <a:avLst/>
          </a:prstGeom>
        </p:spPr>
      </p:pic>
      <p:pic>
        <p:nvPicPr>
          <p:cNvPr id="9" name="Picture 8">
            <a:extLst>
              <a:ext uri="{FF2B5EF4-FFF2-40B4-BE49-F238E27FC236}">
                <a16:creationId xmlns:a16="http://schemas.microsoft.com/office/drawing/2014/main" id="{5F81E51B-F587-7548-4109-101ECA9168A4}"/>
              </a:ext>
            </a:extLst>
          </p:cNvPr>
          <p:cNvPicPr>
            <a:picLocks noChangeAspect="1"/>
          </p:cNvPicPr>
          <p:nvPr/>
        </p:nvPicPr>
        <p:blipFill>
          <a:blip r:embed="rId5"/>
          <a:stretch>
            <a:fillRect/>
          </a:stretch>
        </p:blipFill>
        <p:spPr>
          <a:xfrm>
            <a:off x="6646989" y="3869307"/>
            <a:ext cx="4079576" cy="2039788"/>
          </a:xfrm>
          <a:prstGeom prst="rect">
            <a:avLst/>
          </a:prstGeom>
        </p:spPr>
      </p:pic>
    </p:spTree>
    <p:extLst>
      <p:ext uri="{BB962C8B-B14F-4D97-AF65-F5344CB8AC3E}">
        <p14:creationId xmlns:p14="http://schemas.microsoft.com/office/powerpoint/2010/main" val="2983034259"/>
      </p:ext>
    </p:extLst>
  </p:cSld>
  <p:clrMapOvr>
    <a:masterClrMapping/>
  </p:clrMapOvr>
</p:sld>
</file>

<file path=ppt/theme/theme1.xml><?xml version="1.0" encoding="utf-8"?>
<a:theme xmlns:a="http://schemas.openxmlformats.org/drawingml/2006/main" name="LimelightVTI">
  <a:themeElements>
    <a:clrScheme name="Limelight">
      <a:dk1>
        <a:sysClr val="windowText" lastClr="000000"/>
      </a:dk1>
      <a:lt1>
        <a:sysClr val="window" lastClr="FFFFFF"/>
      </a:lt1>
      <a:dk2>
        <a:srgbClr val="23353B"/>
      </a:dk2>
      <a:lt2>
        <a:srgbClr val="E0DDD8"/>
      </a:lt2>
      <a:accent1>
        <a:srgbClr val="90A208"/>
      </a:accent1>
      <a:accent2>
        <a:srgbClr val="6A8755"/>
      </a:accent2>
      <a:accent3>
        <a:srgbClr val="49716B"/>
      </a:accent3>
      <a:accent4>
        <a:srgbClr val="A16F7C"/>
      </a:accent4>
      <a:accent5>
        <a:srgbClr val="B16455"/>
      </a:accent5>
      <a:accent6>
        <a:srgbClr val="E08350"/>
      </a:accent6>
      <a:hlink>
        <a:srgbClr val="5F864B"/>
      </a:hlink>
      <a:folHlink>
        <a:srgbClr val="3F877D"/>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emplate/>
  <TotalTime>3362</TotalTime>
  <Words>1277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Helvetica Neue</vt:lpstr>
      <vt:lpstr>Trade Gothic Next Cond</vt:lpstr>
      <vt:lpstr>Trade Gothic Next Light</vt:lpstr>
      <vt:lpstr>LimelightVTI</vt:lpstr>
      <vt:lpstr>Turtle Games Customer Insight Strategy </vt:lpstr>
      <vt:lpstr>Our objectives </vt:lpstr>
      <vt:lpstr>Customer loyalty behaviours </vt:lpstr>
      <vt:lpstr>Customer segmentation – determining who are customers are </vt:lpstr>
      <vt:lpstr>Customer Groups </vt:lpstr>
      <vt:lpstr>Utilising Customer reviews to inform Future marketing Campaigns </vt:lpstr>
      <vt:lpstr>Understanding and contextualising sales data </vt:lpstr>
      <vt:lpstr>Understanding and contextualising sales data </vt:lpstr>
      <vt:lpstr>Predicting future Sales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Turtle Games Customer Insight Strategy </dc:title>
  <dc:creator>Aadam Ayub</dc:creator>
  <cp:lastModifiedBy>Aadam Ayub</cp:lastModifiedBy>
  <cp:revision>1</cp:revision>
  <dcterms:created xsi:type="dcterms:W3CDTF">2023-04-21T15:35:07Z</dcterms:created>
  <dcterms:modified xsi:type="dcterms:W3CDTF">2023-04-24T12:07:37Z</dcterms:modified>
</cp:coreProperties>
</file>