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60" r:id="rId5"/>
    <p:sldId id="259" r:id="rId6"/>
    <p:sldId id="261" r:id="rId7"/>
    <p:sldId id="262" r:id="rId8"/>
    <p:sldId id="263" r:id="rId9"/>
    <p:sldId id="264" r:id="rId10"/>
    <p:sldId id="281" r:id="rId11"/>
    <p:sldId id="265" r:id="rId12"/>
    <p:sldId id="266"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4" autoAdjust="0"/>
    <p:restoredTop sz="94660"/>
  </p:normalViewPr>
  <p:slideViewPr>
    <p:cSldViewPr snapToGrid="0">
      <p:cViewPr varScale="1">
        <p:scale>
          <a:sx n="67" d="100"/>
          <a:sy n="67" d="100"/>
        </p:scale>
        <p:origin x="643" y="62"/>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430C0A-5464-4FE4-84EB-FF9C94016DF4}"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925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3644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47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6853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258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0748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001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057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8884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7962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9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60EA64-D806-43AC-9DF2-F8C432F32B4C}" type="datetimeFigureOut">
              <a:rPr lang="en-US" smtClean="0"/>
              <a:t>1/23/2017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7A6979-0714-4377-B894-6BE4C2D6E202}"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27351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ATMS 305 Week 1:</a:t>
            </a:r>
            <a:br>
              <a:rPr lang="en-US" dirty="0"/>
            </a:br>
            <a:r>
              <a:rPr lang="en-US" dirty="0"/>
              <a:t>Introduction to </a:t>
            </a:r>
            <a:r>
              <a:rPr lang="en-US" dirty="0" err="1"/>
              <a:t>unix</a:t>
            </a:r>
            <a:r>
              <a:rPr lang="en-US" dirty="0"/>
              <a:t>/</a:t>
            </a:r>
            <a:r>
              <a:rPr lang="en-US" dirty="0" err="1"/>
              <a:t>linux</a:t>
            </a:r>
            <a:endParaRPr lang="en-US" dirty="0"/>
          </a:p>
        </p:txBody>
      </p:sp>
      <p:sp>
        <p:nvSpPr>
          <p:cNvPr id="3" name="Subtitle 2"/>
          <p:cNvSpPr>
            <a:spLocks noGrp="1"/>
          </p:cNvSpPr>
          <p:nvPr>
            <p:ph type="subTitle" idx="1"/>
          </p:nvPr>
        </p:nvSpPr>
        <p:spPr/>
        <p:txBody>
          <a:bodyPr/>
          <a:lstStyle/>
          <a:p>
            <a:r>
              <a:rPr lang="en-US" dirty="0"/>
              <a:t>Lecture 1: </a:t>
            </a:r>
            <a:r>
              <a:rPr lang="en-US" dirty="0" err="1"/>
              <a:t>linux</a:t>
            </a:r>
            <a:r>
              <a:rPr lang="en-US" dirty="0"/>
              <a:t>/</a:t>
            </a:r>
            <a:r>
              <a:rPr lang="en-US" dirty="0" err="1"/>
              <a:t>unix</a:t>
            </a:r>
            <a:r>
              <a:rPr lang="en-US" dirty="0"/>
              <a:t> basics</a:t>
            </a:r>
          </a:p>
        </p:txBody>
      </p:sp>
      <p:pic>
        <p:nvPicPr>
          <p:cNvPr id="1026" name="Picture 2" descr="Image result for terminal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264" y="-9715"/>
            <a:ext cx="92964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3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files</a:t>
            </a:r>
          </a:p>
        </p:txBody>
      </p:sp>
      <p:sp>
        <p:nvSpPr>
          <p:cNvPr id="3" name="Content Placeholder 2"/>
          <p:cNvSpPr>
            <a:spLocks noGrp="1"/>
          </p:cNvSpPr>
          <p:nvPr>
            <p:ph idx="1"/>
          </p:nvPr>
        </p:nvSpPr>
        <p:spPr/>
        <p:txBody>
          <a:bodyPr/>
          <a:lstStyle/>
          <a:p>
            <a:r>
              <a:rPr lang="en-US" dirty="0"/>
              <a:t>There are several text editors available on </a:t>
            </a:r>
            <a:r>
              <a:rPr lang="en-US" dirty="0" err="1"/>
              <a:t>linux</a:t>
            </a:r>
            <a:r>
              <a:rPr lang="en-US" dirty="0"/>
              <a:t>, including </a:t>
            </a:r>
            <a:r>
              <a:rPr lang="en-US" dirty="0" err="1"/>
              <a:t>pico</a:t>
            </a:r>
            <a:r>
              <a:rPr lang="en-US" dirty="0"/>
              <a:t>, vi, and </a:t>
            </a:r>
            <a:r>
              <a:rPr lang="en-US" dirty="0" err="1"/>
              <a:t>emacs</a:t>
            </a:r>
            <a:r>
              <a:rPr lang="en-US" dirty="0"/>
              <a:t>.</a:t>
            </a:r>
          </a:p>
          <a:p>
            <a:r>
              <a:rPr lang="en-US" dirty="0" err="1"/>
              <a:t>pico</a:t>
            </a:r>
            <a:r>
              <a:rPr lang="en-US" dirty="0"/>
              <a:t> is probably the easiest, but least powerful.</a:t>
            </a:r>
          </a:p>
          <a:p>
            <a:r>
              <a:rPr lang="en-US" dirty="0"/>
              <a:t>It has a keyboard menu system that helps guide you through the process of saving, opening, finding and replacing text, etc.</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pico</a:t>
            </a:r>
            <a:r>
              <a:rPr lang="en-US" dirty="0">
                <a:latin typeface="DejaVu Sans Mono" panose="020B0609030804020204" pitchFamily="49" charset="0"/>
                <a:ea typeface="DejaVu Sans Mono" panose="020B0609030804020204" pitchFamily="49" charset="0"/>
                <a:cs typeface="DejaVu Sans Mono" panose="020B0609030804020204" pitchFamily="49" charset="0"/>
              </a:rPr>
              <a:t> test.txt</a:t>
            </a:r>
          </a:p>
          <a:p>
            <a:r>
              <a:rPr lang="en-US" dirty="0"/>
              <a:t>This will open test.txt for editing (if you have permissions, we will talk about that later)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73099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lnSpcReduction="10000"/>
          </a:bodyPr>
          <a:lstStyle/>
          <a:p>
            <a:r>
              <a:rPr lang="en-US" b="1" dirty="0"/>
              <a:t># 1: cd</a:t>
            </a:r>
            <a:endParaRPr lang="en-US" dirty="0"/>
          </a:p>
          <a:p>
            <a:r>
              <a:rPr lang="en-US" dirty="0"/>
              <a:t>The "Change Directory" command enables you to navigate to another directory.</a:t>
            </a:r>
          </a:p>
          <a:p>
            <a:r>
              <a:rPr lang="en-US" dirty="0"/>
              <a:t>The cd command is THE most important command there is in </a:t>
            </a:r>
            <a:r>
              <a:rPr lang="en-US" dirty="0" err="1"/>
              <a:t>linux</a:t>
            </a:r>
            <a:r>
              <a:rPr lang="en-US" dirty="0"/>
              <a:t> </a:t>
            </a:r>
            <a:r>
              <a:rPr lang="en-US" dirty="0" err="1"/>
              <a:t>i</a:t>
            </a:r>
            <a:r>
              <a:rPr lang="en-US" dirty="0"/>
              <a:t> think. As the command suggests, it enables the user to change / jump to a directory.</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cd Downloads</a:t>
            </a:r>
            <a:br>
              <a:rPr lang="en-US" dirty="0"/>
            </a:br>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cd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etc</a:t>
            </a:r>
            <a:r>
              <a:rPr lang="en-US" dirty="0"/>
              <a:t>/</a:t>
            </a:r>
            <a:br>
              <a:rPr lang="en-US" dirty="0"/>
            </a:br>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cd ..</a:t>
            </a:r>
            <a:r>
              <a:rPr lang="en-US" dirty="0"/>
              <a:t> (Directory up!)</a:t>
            </a:r>
            <a:br>
              <a:rPr lang="en-US" dirty="0"/>
            </a:br>
            <a:br>
              <a:rPr lang="en-US" dirty="0"/>
            </a:br>
            <a:br>
              <a:rPr lang="en-US" dirty="0"/>
            </a:br>
            <a:r>
              <a:rPr lang="en-US" dirty="0"/>
              <a:t>note: </a:t>
            </a:r>
            <a:r>
              <a:rPr lang="en-US" dirty="0" err="1"/>
              <a:t>Afher</a:t>
            </a:r>
            <a:r>
              <a:rPr lang="en-US" dirty="0"/>
              <a:t> you have typed cd and entering the first or two letters of the directory you can press the TAB key to autocomplete the directory! so... cd  Do (press </a:t>
            </a:r>
            <a:r>
              <a:rPr lang="en-US" dirty="0" err="1"/>
              <a:t>tabkey</a:t>
            </a:r>
            <a:r>
              <a:rPr lang="en-US" dirty="0"/>
              <a:t>) will autocomplete it to Downloads.</a:t>
            </a:r>
          </a:p>
          <a:p>
            <a:endParaRPr lang="en-US" dirty="0"/>
          </a:p>
        </p:txBody>
      </p:sp>
    </p:spTree>
    <p:extLst>
      <p:ext uri="{BB962C8B-B14F-4D97-AF65-F5344CB8AC3E}">
        <p14:creationId xmlns:p14="http://schemas.microsoft.com/office/powerpoint/2010/main" val="204105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a:bodyPr>
          <a:lstStyle/>
          <a:p>
            <a:r>
              <a:rPr lang="en-US" b="1" dirty="0"/>
              <a:t>#2: man</a:t>
            </a:r>
            <a:endParaRPr lang="en-US" dirty="0"/>
          </a:p>
          <a:p>
            <a:r>
              <a:rPr lang="en-US" dirty="0"/>
              <a:t>The man command shows the users the "manual" of the command. In some situation you might need to get more information about the command you are using. The man command shows you this information about the command.</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man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cp</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This will open up the "</a:t>
            </a:r>
            <a:r>
              <a:rPr lang="en-US" dirty="0" err="1"/>
              <a:t>cp</a:t>
            </a:r>
            <a:r>
              <a:rPr lang="en-US" dirty="0"/>
              <a:t>" manual document for us in the shell. The manual shows us the parameters available for the commands.</a:t>
            </a:r>
          </a:p>
          <a:p>
            <a:r>
              <a:rPr lang="en-US" dirty="0"/>
              <a:t>note: To close the manual simply press "Q".</a:t>
            </a:r>
          </a:p>
        </p:txBody>
      </p:sp>
    </p:spTree>
    <p:extLst>
      <p:ext uri="{BB962C8B-B14F-4D97-AF65-F5344CB8AC3E}">
        <p14:creationId xmlns:p14="http://schemas.microsoft.com/office/powerpoint/2010/main" val="309853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#3: ls</a:t>
            </a:r>
            <a:endParaRPr lang="en-US" dirty="0"/>
          </a:p>
          <a:p>
            <a:r>
              <a:rPr lang="en-US" dirty="0"/>
              <a:t>In the absolute top 15 there's no way the ls command is missing. On the third place, the ls command. The ls command is used to list the files/directories within a directory.</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ls</a:t>
            </a:r>
          </a:p>
          <a:p>
            <a:r>
              <a:rPr lang="en-US" dirty="0"/>
              <a:t>It shows us the directories and files available.</a:t>
            </a:r>
          </a:p>
          <a:p>
            <a:r>
              <a:rPr lang="en-US" dirty="0"/>
              <a:t>Another 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ls -a</a:t>
            </a:r>
          </a:p>
          <a:p>
            <a:r>
              <a:rPr lang="en-US" dirty="0"/>
              <a:t>This shows the directories and “details” about the files.</a:t>
            </a:r>
          </a:p>
          <a:p>
            <a:endParaRPr lang="en-US" dirty="0"/>
          </a:p>
        </p:txBody>
      </p:sp>
    </p:spTree>
    <p:extLst>
      <p:ext uri="{BB962C8B-B14F-4D97-AF65-F5344CB8AC3E}">
        <p14:creationId xmlns:p14="http://schemas.microsoft.com/office/powerpoint/2010/main" val="28013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fontScale="92500"/>
          </a:bodyPr>
          <a:lstStyle/>
          <a:p>
            <a:r>
              <a:rPr lang="en-US" b="1" dirty="0"/>
              <a:t>#4: </a:t>
            </a:r>
            <a:r>
              <a:rPr lang="en-US" b="1" dirty="0" err="1"/>
              <a:t>cp</a:t>
            </a:r>
            <a:endParaRPr lang="en-US" dirty="0"/>
          </a:p>
          <a:p>
            <a:r>
              <a:rPr lang="en-US" dirty="0"/>
              <a:t>The </a:t>
            </a:r>
            <a:r>
              <a:rPr lang="en-US" dirty="0" err="1"/>
              <a:t>cp</a:t>
            </a:r>
            <a:r>
              <a:rPr lang="en-US" dirty="0"/>
              <a:t> command is available for us to "Copy" things. This might be </a:t>
            </a:r>
            <a:r>
              <a:rPr lang="en-US" dirty="0" err="1"/>
              <a:t>usefull</a:t>
            </a:r>
            <a:r>
              <a:rPr lang="en-US" dirty="0"/>
              <a:t> for duplicating files </a:t>
            </a:r>
            <a:r>
              <a:rPr lang="en-US" dirty="0" err="1"/>
              <a:t>f.e</a:t>
            </a:r>
            <a:r>
              <a:rPr lang="en-US" dirty="0"/>
              <a:t>.</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cp</a:t>
            </a:r>
            <a:r>
              <a:rPr lang="en-US" dirty="0">
                <a:latin typeface="DejaVu Sans Mono" panose="020B0609030804020204" pitchFamily="49" charset="0"/>
                <a:ea typeface="DejaVu Sans Mono" panose="020B0609030804020204" pitchFamily="49" charset="0"/>
                <a:cs typeface="DejaVu Sans Mono" panose="020B0609030804020204" pitchFamily="49" charset="0"/>
              </a:rPr>
              <a:t> file file2</a:t>
            </a:r>
          </a:p>
          <a:p>
            <a:r>
              <a:rPr lang="en-US" dirty="0"/>
              <a:t>note: file is on this case the file the user wants to be copied... file2 is the name of the copied file. It's that simple.</a:t>
            </a:r>
          </a:p>
          <a:p>
            <a:r>
              <a:rPr lang="en-US" dirty="0"/>
              <a:t>Another 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cp</a:t>
            </a:r>
            <a:r>
              <a:rPr lang="en-US" dirty="0">
                <a:latin typeface="DejaVu Sans Mono" panose="020B0609030804020204" pitchFamily="49" charset="0"/>
                <a:ea typeface="DejaVu Sans Mono" panose="020B0609030804020204" pitchFamily="49" charset="0"/>
                <a:cs typeface="DejaVu Sans Mono" panose="020B0609030804020204" pitchFamily="49" charset="0"/>
              </a:rPr>
              <a:t> –R /data/directory/test /data/directory/test2</a:t>
            </a:r>
          </a:p>
          <a:p>
            <a:r>
              <a:rPr lang="en-US" dirty="0"/>
              <a:t>This will copy the directory test into the directory test2</a:t>
            </a:r>
          </a:p>
          <a:p>
            <a:br>
              <a:rPr lang="en-US" dirty="0"/>
            </a:br>
            <a:endParaRPr lang="en-US" dirty="0"/>
          </a:p>
        </p:txBody>
      </p:sp>
    </p:spTree>
    <p:extLst>
      <p:ext uri="{BB962C8B-B14F-4D97-AF65-F5344CB8AC3E}">
        <p14:creationId xmlns:p14="http://schemas.microsoft.com/office/powerpoint/2010/main" val="30518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fontScale="92500"/>
          </a:bodyPr>
          <a:lstStyle/>
          <a:p>
            <a:r>
              <a:rPr lang="en-US" b="1" dirty="0"/>
              <a:t>#5 mv</a:t>
            </a:r>
            <a:endParaRPr lang="en-US" dirty="0"/>
          </a:p>
          <a:p>
            <a:r>
              <a:rPr lang="en-US" dirty="0"/>
              <a:t>The mv command is used for "Move" operations. The mv commands enables the users to move a file/directory to a specified location.</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mv /home/bas/Desktop/</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bla</a:t>
            </a:r>
            <a:r>
              <a:rPr lang="en-US" dirty="0">
                <a:latin typeface="DejaVu Sans Mono" panose="020B0609030804020204" pitchFamily="49" charset="0"/>
                <a:ea typeface="DejaVu Sans Mono" panose="020B0609030804020204" pitchFamily="49" charset="0"/>
                <a:cs typeface="DejaVu Sans Mono" panose="020B0609030804020204" pitchFamily="49" charset="0"/>
              </a:rPr>
              <a:t> /home/bas/Desktop/</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blahblah</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note: the first part of the command is the file that has to be moved. The second part (after the whitespace) is the target directory. Make sure you type in the path you intend to using this command!</a:t>
            </a:r>
          </a:p>
          <a:p>
            <a:r>
              <a:rPr lang="en-US" dirty="0"/>
              <a:t>Another 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mv –fi /data/keeling/a/</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snesbitt</a:t>
            </a:r>
            <a:r>
              <a:rPr lang="en-US" dirty="0">
                <a:latin typeface="DejaVu Sans Mono" panose="020B0609030804020204" pitchFamily="49" charset="0"/>
                <a:ea typeface="DejaVu Sans Mono" panose="020B0609030804020204" pitchFamily="49" charset="0"/>
                <a:cs typeface="DejaVu Sans Mono" panose="020B0609030804020204" pitchFamily="49" charset="0"/>
              </a:rPr>
              <a:t>/</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testdirectory</a:t>
            </a:r>
            <a:r>
              <a:rPr lang="en-US" dirty="0">
                <a:latin typeface="DejaVu Sans Mono" panose="020B0609030804020204" pitchFamily="49" charset="0"/>
                <a:ea typeface="DejaVu Sans Mono" panose="020B0609030804020204" pitchFamily="49" charset="0"/>
                <a:cs typeface="DejaVu Sans Mono" panose="020B0609030804020204" pitchFamily="49" charset="0"/>
              </a:rPr>
              <a:t> /data/keeling/a/ahuang11</a:t>
            </a:r>
          </a:p>
          <a:p>
            <a:r>
              <a:rPr lang="en-US" dirty="0"/>
              <a:t>This will move the directory and everything in it called </a:t>
            </a:r>
            <a:r>
              <a:rPr lang="en-US" dirty="0" err="1"/>
              <a:t>testdirectory</a:t>
            </a:r>
            <a:r>
              <a:rPr lang="en-US" dirty="0"/>
              <a:t> to the specified path.</a:t>
            </a:r>
          </a:p>
        </p:txBody>
      </p:sp>
    </p:spTree>
    <p:extLst>
      <p:ext uri="{BB962C8B-B14F-4D97-AF65-F5344CB8AC3E}">
        <p14:creationId xmlns:p14="http://schemas.microsoft.com/office/powerpoint/2010/main" val="50156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#6 </a:t>
            </a:r>
            <a:r>
              <a:rPr lang="en-US" b="1" dirty="0" err="1"/>
              <a:t>mkdir</a:t>
            </a:r>
            <a:endParaRPr lang="en-US" dirty="0"/>
          </a:p>
          <a:p>
            <a:r>
              <a:rPr lang="en-US" dirty="0"/>
              <a:t>This command is used to "make" directories, NOT Files.. (this is possible with another command which I will bring up later in this tutorial)</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mkdir</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testdirectory</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note: The name of the directory is case sensitive which means that </a:t>
            </a:r>
            <a:r>
              <a:rPr lang="en-US" dirty="0" err="1"/>
              <a:t>Testdirectory</a:t>
            </a:r>
            <a:r>
              <a:rPr lang="en-US" dirty="0"/>
              <a:t> is a complete different directory as </a:t>
            </a:r>
            <a:r>
              <a:rPr lang="en-US" dirty="0" err="1"/>
              <a:t>testdirectory</a:t>
            </a:r>
            <a:r>
              <a:rPr lang="en-US" dirty="0"/>
              <a:t>.</a:t>
            </a:r>
          </a:p>
          <a:p>
            <a:endParaRPr lang="en-US" dirty="0"/>
          </a:p>
        </p:txBody>
      </p:sp>
    </p:spTree>
    <p:extLst>
      <p:ext uri="{BB962C8B-B14F-4D97-AF65-F5344CB8AC3E}">
        <p14:creationId xmlns:p14="http://schemas.microsoft.com/office/powerpoint/2010/main" val="253506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#7 </a:t>
            </a:r>
            <a:r>
              <a:rPr lang="en-US" b="1" dirty="0" err="1"/>
              <a:t>rmdir</a:t>
            </a:r>
            <a:endParaRPr lang="en-US" dirty="0"/>
          </a:p>
          <a:p>
            <a:r>
              <a:rPr lang="en-US" dirty="0"/>
              <a:t>When you are able to make directories, you also want to know how to remove them. Removing directories is done by the </a:t>
            </a:r>
            <a:r>
              <a:rPr lang="en-US" dirty="0" err="1"/>
              <a:t>rmdir</a:t>
            </a:r>
            <a:r>
              <a:rPr lang="en-US" dirty="0"/>
              <a:t> command and belongs to the absolute basic commands in shell bashing.</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rmdir</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testdirectory</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note: When the directory is not empty the command will prompt an error message:</a:t>
            </a:r>
          </a:p>
          <a:p>
            <a:r>
              <a:rPr lang="en-US" dirty="0" err="1"/>
              <a:t>rmdir</a:t>
            </a:r>
            <a:r>
              <a:rPr lang="en-US" dirty="0"/>
              <a:t>: failed to remove `</a:t>
            </a:r>
            <a:r>
              <a:rPr lang="en-US" dirty="0" err="1"/>
              <a:t>testdirectory</a:t>
            </a:r>
            <a:r>
              <a:rPr lang="en-US" dirty="0"/>
              <a:t>': Directory not empty</a:t>
            </a:r>
            <a:br>
              <a:rPr lang="en-US" dirty="0"/>
            </a:br>
            <a:r>
              <a:rPr lang="en-US" dirty="0"/>
              <a:t> </a:t>
            </a:r>
          </a:p>
          <a:p>
            <a:r>
              <a:rPr lang="en-US" dirty="0"/>
              <a:t>So make sure it's completely empty before removing it.</a:t>
            </a:r>
          </a:p>
          <a:p>
            <a:endParaRPr lang="en-US" dirty="0"/>
          </a:p>
        </p:txBody>
      </p:sp>
    </p:spTree>
    <p:extLst>
      <p:ext uri="{BB962C8B-B14F-4D97-AF65-F5344CB8AC3E}">
        <p14:creationId xmlns:p14="http://schemas.microsoft.com/office/powerpoint/2010/main" val="128062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#8 touch</a:t>
            </a:r>
            <a:endParaRPr lang="en-US" dirty="0"/>
          </a:p>
          <a:p>
            <a:r>
              <a:rPr lang="en-US" dirty="0"/>
              <a:t>Now we know how to make directories and deleting them, </a:t>
            </a:r>
            <a:r>
              <a:rPr lang="en-US" dirty="0" err="1"/>
              <a:t>i</a:t>
            </a:r>
            <a:r>
              <a:rPr lang="en-US" dirty="0"/>
              <a:t> now want to use the touch command. The touch command is used to make files.</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touch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vogel</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This will create the file </a:t>
            </a:r>
            <a:r>
              <a:rPr lang="en-US" dirty="0" err="1"/>
              <a:t>vogel</a:t>
            </a:r>
            <a:r>
              <a:rPr lang="en-US" dirty="0"/>
              <a:t> for us in the directory.</a:t>
            </a:r>
          </a:p>
          <a:p>
            <a:br>
              <a:rPr lang="en-US" dirty="0"/>
            </a:br>
            <a:endParaRPr lang="en-US" dirty="0"/>
          </a:p>
        </p:txBody>
      </p:sp>
    </p:spTree>
    <p:extLst>
      <p:ext uri="{BB962C8B-B14F-4D97-AF65-F5344CB8AC3E}">
        <p14:creationId xmlns:p14="http://schemas.microsoft.com/office/powerpoint/2010/main" val="260751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lnSpcReduction="10000"/>
          </a:bodyPr>
          <a:lstStyle/>
          <a:p>
            <a:r>
              <a:rPr lang="en-US" b="1" dirty="0"/>
              <a:t>#9 </a:t>
            </a:r>
            <a:r>
              <a:rPr lang="en-US" b="1" dirty="0" err="1"/>
              <a:t>rm</a:t>
            </a:r>
            <a:endParaRPr lang="en-US" dirty="0"/>
          </a:p>
          <a:p>
            <a:r>
              <a:rPr lang="en-US" dirty="0"/>
              <a:t>The </a:t>
            </a:r>
            <a:r>
              <a:rPr lang="en-US" dirty="0" err="1"/>
              <a:t>rm</a:t>
            </a:r>
            <a:r>
              <a:rPr lang="en-US" dirty="0"/>
              <a:t> command stand for remove. The </a:t>
            </a:r>
            <a:r>
              <a:rPr lang="en-US" dirty="0" err="1"/>
              <a:t>rm</a:t>
            </a:r>
            <a:r>
              <a:rPr lang="en-US" dirty="0"/>
              <a:t> command is used in order the delete files instead of directories.</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rm</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vogel</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note: To remove files you must have the right permission bits set on the specific file.</a:t>
            </a:r>
          </a:p>
          <a:p>
            <a:r>
              <a:rPr lang="en-US" dirty="0"/>
              <a:t>Another 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rm</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rf</a:t>
            </a:r>
            <a:r>
              <a:rPr lang="en-US" dirty="0">
                <a:latin typeface="DejaVu Sans Mono" panose="020B0609030804020204" pitchFamily="49" charset="0"/>
                <a:ea typeface="DejaVu Sans Mono" panose="020B0609030804020204" pitchFamily="49" charset="0"/>
                <a:cs typeface="DejaVu Sans Mono" panose="020B0609030804020204" pitchFamily="49" charset="0"/>
              </a:rPr>
              <a:t> Downloads</a:t>
            </a:r>
          </a:p>
          <a:p>
            <a:r>
              <a:rPr lang="en-US" dirty="0"/>
              <a:t>Remove everything forcibly and recursively, i.e., everything below and including that file.</a:t>
            </a:r>
          </a:p>
          <a:p>
            <a:r>
              <a:rPr lang="en-US" dirty="0"/>
              <a:t>Be careful with this command, it can ruin your day if not used with care!</a:t>
            </a:r>
          </a:p>
          <a:p>
            <a:r>
              <a:rPr lang="en-US" dirty="0" err="1">
                <a:latin typeface="DejaVu Sans Mono" panose="020B0609030804020204" pitchFamily="49" charset="0"/>
                <a:ea typeface="DejaVu Sans Mono" panose="020B0609030804020204" pitchFamily="49" charset="0"/>
                <a:cs typeface="DejaVu Sans Mono" panose="020B0609030804020204" pitchFamily="49" charset="0"/>
              </a:rPr>
              <a:t>rm</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rf</a:t>
            </a:r>
            <a:r>
              <a:rPr lang="en-US" dirty="0">
                <a:latin typeface="DejaVu Sans Mono" panose="020B0609030804020204" pitchFamily="49" charset="0"/>
                <a:ea typeface="DejaVu Sans Mono" panose="020B0609030804020204" pitchFamily="49" charset="0"/>
                <a:cs typeface="DejaVu Sans Mono" panose="020B0609030804020204" pitchFamily="49" charset="0"/>
              </a:rPr>
              <a:t> /Users/</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snesbitt</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a:latin typeface="DejaVu Sans Mono" panose="020B0609030804020204" pitchFamily="49" charset="0"/>
                <a:ea typeface="DejaVu Sans Mono" panose="020B0609030804020204" pitchFamily="49" charset="0"/>
                <a:cs typeface="DejaVu Sans Mono" panose="020B0609030804020204" pitchFamily="49" charset="0"/>
                <a:sym typeface="Wingdings" panose="05000000000000000000" pitchFamily="2" charset="2"/>
              </a:rPr>
              <a:t></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8682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is the workhorse that brings you the internet and computation</a:t>
            </a:r>
          </a:p>
        </p:txBody>
      </p:sp>
      <p:sp>
        <p:nvSpPr>
          <p:cNvPr id="3" name="Content Placeholder 2"/>
          <p:cNvSpPr>
            <a:spLocks noGrp="1"/>
          </p:cNvSpPr>
          <p:nvPr>
            <p:ph idx="1"/>
          </p:nvPr>
        </p:nvSpPr>
        <p:spPr/>
        <p:txBody>
          <a:bodyPr>
            <a:normAutofit fontScale="92500" lnSpcReduction="10000"/>
          </a:bodyPr>
          <a:lstStyle/>
          <a:p>
            <a:r>
              <a:rPr lang="en-US" dirty="0"/>
              <a:t>Invented in the 1960’s, UNIX, and then LINUX, is the operating system that powers the majority of servers today.  It is an operating system that allows for executing computer code, storing files, and accessing the internet.  It also has an optional graphical user interface (GUI).</a:t>
            </a:r>
          </a:p>
          <a:p>
            <a:r>
              <a:rPr lang="en-US" u="sng" dirty="0"/>
              <a:t>Why?</a:t>
            </a:r>
          </a:p>
          <a:p>
            <a:pPr>
              <a:buFont typeface="Arial" panose="020B0604020202020204" pitchFamily="34" charset="0"/>
              <a:buChar char="•"/>
            </a:pPr>
            <a:r>
              <a:rPr lang="en-US" dirty="0"/>
              <a:t>Mostly free and “open source”</a:t>
            </a:r>
          </a:p>
          <a:p>
            <a:pPr>
              <a:buFont typeface="Arial" panose="020B0604020202020204" pitchFamily="34" charset="0"/>
              <a:buChar char="•"/>
            </a:pPr>
            <a:r>
              <a:rPr lang="en-US" dirty="0"/>
              <a:t>Works on almost all PCs</a:t>
            </a:r>
          </a:p>
          <a:p>
            <a:pPr>
              <a:buFont typeface="Arial" panose="020B0604020202020204" pitchFamily="34" charset="0"/>
              <a:buChar char="•"/>
            </a:pPr>
            <a:r>
              <a:rPr lang="en-US" dirty="0"/>
              <a:t>Mac OS is a flavor of </a:t>
            </a:r>
            <a:r>
              <a:rPr lang="en-US" dirty="0" err="1"/>
              <a:t>linux</a:t>
            </a:r>
            <a:endParaRPr lang="en-US" dirty="0"/>
          </a:p>
          <a:p>
            <a:pPr>
              <a:buFont typeface="Arial" panose="020B0604020202020204" pitchFamily="34" charset="0"/>
              <a:buChar char="•"/>
            </a:pPr>
            <a:r>
              <a:rPr lang="en-US" dirty="0"/>
              <a:t>Windows 10 (post 2016 Anniversary Update) has a </a:t>
            </a:r>
            <a:r>
              <a:rPr lang="en-US" dirty="0" err="1"/>
              <a:t>linux</a:t>
            </a:r>
            <a:r>
              <a:rPr lang="en-US" dirty="0"/>
              <a:t> kernel</a:t>
            </a:r>
          </a:p>
          <a:p>
            <a:pPr>
              <a:buFont typeface="Arial" panose="020B0604020202020204" pitchFamily="34" charset="0"/>
              <a:buChar char="•"/>
            </a:pPr>
            <a:r>
              <a:rPr lang="en-US" dirty="0"/>
              <a:t>Huge user community that is generally helpful</a:t>
            </a:r>
          </a:p>
          <a:p>
            <a:pPr>
              <a:buFont typeface="Arial" panose="020B0604020202020204" pitchFamily="34" charset="0"/>
              <a:buChar char="•"/>
            </a:pPr>
            <a:r>
              <a:rPr lang="en-US" dirty="0"/>
              <a:t>Most computing software/internet servers are easiest to use on </a:t>
            </a:r>
            <a:r>
              <a:rPr lang="en-US" dirty="0" err="1"/>
              <a:t>linux</a:t>
            </a:r>
            <a:endParaRPr lang="en-US" dirty="0"/>
          </a:p>
          <a:p>
            <a:endParaRPr lang="en-US" dirty="0"/>
          </a:p>
          <a:p>
            <a:endParaRPr lang="en-US" dirty="0"/>
          </a:p>
        </p:txBody>
      </p:sp>
    </p:spTree>
    <p:extLst>
      <p:ext uri="{BB962C8B-B14F-4D97-AF65-F5344CB8AC3E}">
        <p14:creationId xmlns:p14="http://schemas.microsoft.com/office/powerpoint/2010/main" val="697294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#10 cat</a:t>
            </a:r>
          </a:p>
          <a:p>
            <a:r>
              <a:rPr lang="en-US" dirty="0"/>
              <a:t>The cat command gives a listing of a file.</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cat test.txt</a:t>
            </a:r>
          </a:p>
          <a:p>
            <a:r>
              <a:rPr lang="en-US" dirty="0"/>
              <a:t>This will print the file to the terminal.</a:t>
            </a:r>
          </a:p>
          <a:p>
            <a:r>
              <a:rPr lang="en-US" dirty="0"/>
              <a:t>See also more, less, head, and tail.</a:t>
            </a:r>
          </a:p>
          <a:p>
            <a:endParaRPr lang="en-US" dirty="0"/>
          </a:p>
        </p:txBody>
      </p:sp>
    </p:spTree>
    <p:extLst>
      <p:ext uri="{BB962C8B-B14F-4D97-AF65-F5344CB8AC3E}">
        <p14:creationId xmlns:p14="http://schemas.microsoft.com/office/powerpoint/2010/main" val="248808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#11 grep</a:t>
            </a:r>
          </a:p>
          <a:p>
            <a:r>
              <a:rPr lang="en-US" dirty="0"/>
              <a:t>The command grep searches for matching strings in files.</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grep test file.txt</a:t>
            </a:r>
          </a:p>
          <a:p>
            <a:r>
              <a:rPr lang="en-US" dirty="0"/>
              <a:t>This will list the matching lines in the files.</a:t>
            </a:r>
          </a:p>
        </p:txBody>
      </p:sp>
    </p:spTree>
    <p:extLst>
      <p:ext uri="{BB962C8B-B14F-4D97-AF65-F5344CB8AC3E}">
        <p14:creationId xmlns:p14="http://schemas.microsoft.com/office/powerpoint/2010/main" val="270332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#12 history</a:t>
            </a:r>
          </a:p>
          <a:p>
            <a:r>
              <a:rPr lang="en-US" dirty="0"/>
              <a:t>The history command will list the commands you have entered, so you can find what you have done already.</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history</a:t>
            </a:r>
          </a:p>
          <a:p>
            <a:r>
              <a:rPr lang="en-US" dirty="0"/>
              <a:t>A number is displayed next to the command.  You can either use the up arrow to go back to the previous command, or type an exclamation point followed by the job number in the history.</a:t>
            </a:r>
          </a:p>
          <a:p>
            <a:r>
              <a:rPr lang="en-US" dirty="0"/>
              <a:t>Example: !45</a:t>
            </a:r>
          </a:p>
        </p:txBody>
      </p:sp>
    </p:spTree>
    <p:extLst>
      <p:ext uri="{BB962C8B-B14F-4D97-AF65-F5344CB8AC3E}">
        <p14:creationId xmlns:p14="http://schemas.microsoft.com/office/powerpoint/2010/main" val="29339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#13 top</a:t>
            </a:r>
          </a:p>
          <a:p>
            <a:r>
              <a:rPr lang="en-US" dirty="0"/>
              <a:t>The top command tells you what the most intensive processes are currently running on the system.</a:t>
            </a:r>
          </a:p>
          <a:p>
            <a:r>
              <a:rPr lang="en-US" dirty="0"/>
              <a:t>Example: </a:t>
            </a:r>
            <a:r>
              <a:rPr lang="en-US" dirty="0">
                <a:latin typeface="DejaVu Sans Mono" panose="020B0609030804020204" pitchFamily="49" charset="0"/>
                <a:ea typeface="DejaVu Sans Mono" panose="020B0609030804020204" pitchFamily="49" charset="0"/>
                <a:cs typeface="DejaVu Sans Mono" panose="020B0609030804020204" pitchFamily="49" charset="0"/>
              </a:rPr>
              <a:t>top</a:t>
            </a:r>
          </a:p>
          <a:p>
            <a:r>
              <a:rPr lang="en-US" dirty="0"/>
              <a:t>A table of the top </a:t>
            </a:r>
            <a:r>
              <a:rPr lang="en-US" dirty="0" err="1"/>
              <a:t>cpu</a:t>
            </a:r>
            <a:r>
              <a:rPr lang="en-US" dirty="0"/>
              <a:t> using commands is listed, as well as other relevant information, including the process identification number (or PID).</a:t>
            </a:r>
          </a:p>
          <a:p>
            <a:r>
              <a:rPr lang="en-US" dirty="0"/>
              <a:t>kill [PID] will kill an executing program (which you have permission to halt).</a:t>
            </a:r>
          </a:p>
        </p:txBody>
      </p:sp>
    </p:spTree>
    <p:extLst>
      <p:ext uri="{BB962C8B-B14F-4D97-AF65-F5344CB8AC3E}">
        <p14:creationId xmlns:p14="http://schemas.microsoft.com/office/powerpoint/2010/main" val="32746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lstStyle/>
          <a:p>
            <a:r>
              <a:rPr lang="en-US" b="1" dirty="0"/>
              <a:t>#14 </a:t>
            </a:r>
            <a:r>
              <a:rPr lang="en-US" b="1" dirty="0" err="1"/>
              <a:t>pwd</a:t>
            </a:r>
            <a:endParaRPr lang="en-US" b="1" dirty="0"/>
          </a:p>
          <a:p>
            <a:r>
              <a:rPr lang="en-US" dirty="0"/>
              <a:t>What is my current directory?  </a:t>
            </a:r>
            <a:r>
              <a:rPr lang="en-US" dirty="0" err="1"/>
              <a:t>pwd</a:t>
            </a:r>
            <a:r>
              <a:rPr lang="en-US" dirty="0"/>
              <a:t> will tell you!</a:t>
            </a:r>
          </a:p>
          <a:p>
            <a:r>
              <a:rPr lang="en-US" dirty="0"/>
              <a:t>Example: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pwd</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It just tells you the path in the file system at the current location.</a:t>
            </a:r>
          </a:p>
          <a:p>
            <a:r>
              <a:rPr lang="en-US" dirty="0"/>
              <a:t>Useful if you are lost!</a:t>
            </a:r>
          </a:p>
        </p:txBody>
      </p:sp>
    </p:spTree>
    <p:extLst>
      <p:ext uri="{BB962C8B-B14F-4D97-AF65-F5344CB8AC3E}">
        <p14:creationId xmlns:p14="http://schemas.microsoft.com/office/powerpoint/2010/main" val="16559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15 </a:t>
            </a:r>
            <a:r>
              <a:rPr lang="en-US" dirty="0" err="1"/>
              <a:t>linux</a:t>
            </a:r>
            <a:r>
              <a:rPr lang="en-US" dirty="0"/>
              <a:t> commands</a:t>
            </a:r>
          </a:p>
        </p:txBody>
      </p:sp>
      <p:sp>
        <p:nvSpPr>
          <p:cNvPr id="3" name="Content Placeholder 2"/>
          <p:cNvSpPr>
            <a:spLocks noGrp="1"/>
          </p:cNvSpPr>
          <p:nvPr>
            <p:ph idx="1"/>
          </p:nvPr>
        </p:nvSpPr>
        <p:spPr/>
        <p:txBody>
          <a:bodyPr>
            <a:normAutofit fontScale="85000" lnSpcReduction="20000"/>
          </a:bodyPr>
          <a:lstStyle/>
          <a:p>
            <a:r>
              <a:rPr lang="en-US" b="1" dirty="0"/>
              <a:t>#15 </a:t>
            </a:r>
            <a:r>
              <a:rPr lang="en-US" b="1" dirty="0" err="1"/>
              <a:t>chmod</a:t>
            </a:r>
            <a:endParaRPr lang="en-US" b="1" dirty="0"/>
          </a:p>
          <a:p>
            <a:r>
              <a:rPr lang="en-US" dirty="0"/>
              <a:t>In </a:t>
            </a:r>
            <a:r>
              <a:rPr lang="en-US" dirty="0" err="1"/>
              <a:t>linux</a:t>
            </a:r>
            <a:r>
              <a:rPr lang="en-US" dirty="0"/>
              <a:t>, files have 3 levels of users (yourself, a group, and everyone), and 3 levels of access (read, write, and execute).</a:t>
            </a:r>
          </a:p>
          <a:p>
            <a:r>
              <a:rPr lang="en-US" dirty="0"/>
              <a:t>You can set the permissions of the files you own using the </a:t>
            </a:r>
            <a:r>
              <a:rPr lang="en-US" dirty="0" err="1"/>
              <a:t>chmod</a:t>
            </a:r>
            <a:r>
              <a:rPr lang="en-US" dirty="0"/>
              <a:t> command. The simplest approach is to assign numbers to each capability (4 for read, 2 for write, 1 for execute) and then to use addition when combining numbers. Thus, 6 = 4+2 (read plus write permission), and 7 = 4+2+1 (all three permissions added together).</a:t>
            </a:r>
          </a:p>
          <a:p>
            <a:r>
              <a:rPr lang="en-US" dirty="0"/>
              <a:t>Within this framework, you set permissions for a file by specifying the desired capabilities for the user, group, and world (in that order). Thus, when she set up her directory for CSC 105 above, Ms. </a:t>
            </a:r>
            <a:r>
              <a:rPr lang="en-US" dirty="0" err="1"/>
              <a:t>Coahran</a:t>
            </a:r>
            <a:r>
              <a:rPr lang="en-US" dirty="0"/>
              <a:t> might have issued the command</a:t>
            </a:r>
          </a:p>
          <a:p>
            <a:r>
              <a:rPr lang="en-US" dirty="0" err="1">
                <a:latin typeface="DejaVu Sans Mono" panose="020B0609030804020204" pitchFamily="49" charset="0"/>
                <a:ea typeface="DejaVu Sans Mono" panose="020B0609030804020204" pitchFamily="49" charset="0"/>
                <a:cs typeface="DejaVu Sans Mono" panose="020B0609030804020204" pitchFamily="49" charset="0"/>
              </a:rPr>
              <a:t>chmod</a:t>
            </a:r>
            <a:r>
              <a:rPr lang="en-US" dirty="0">
                <a:latin typeface="DejaVu Sans Mono" panose="020B0609030804020204" pitchFamily="49" charset="0"/>
                <a:ea typeface="DejaVu Sans Mono" panose="020B0609030804020204" pitchFamily="49" charset="0"/>
                <a:cs typeface="DejaVu Sans Mono" panose="020B0609030804020204" pitchFamily="49" charset="0"/>
              </a:rPr>
              <a:t> 755 csc105</a:t>
            </a:r>
          </a:p>
          <a:p>
            <a:r>
              <a:rPr lang="en-US" dirty="0"/>
              <a:t>Here, the user (Ms. </a:t>
            </a:r>
            <a:r>
              <a:rPr lang="en-US" dirty="0" err="1"/>
              <a:t>Coahran</a:t>
            </a:r>
            <a:r>
              <a:rPr lang="en-US" dirty="0"/>
              <a:t>) has full permissions (7=</a:t>
            </a:r>
            <a:r>
              <a:rPr lang="en-US" dirty="0" err="1"/>
              <a:t>read+write+execute</a:t>
            </a:r>
            <a:r>
              <a:rPr lang="en-US" dirty="0"/>
              <a:t>); while the others can read and execute, but not write (5).</a:t>
            </a:r>
          </a:p>
          <a:p>
            <a:r>
              <a:rPr lang="en-US" dirty="0"/>
              <a:t>Use ls -a to inspect permissions.</a:t>
            </a:r>
          </a:p>
        </p:txBody>
      </p:sp>
    </p:spTree>
    <p:extLst>
      <p:ext uri="{BB962C8B-B14F-4D97-AF65-F5344CB8AC3E}">
        <p14:creationId xmlns:p14="http://schemas.microsoft.com/office/powerpoint/2010/main" val="236660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has many “flavors”</a:t>
            </a:r>
          </a:p>
        </p:txBody>
      </p:sp>
      <p:sp>
        <p:nvSpPr>
          <p:cNvPr id="4" name="Text Placeholder 3"/>
          <p:cNvSpPr>
            <a:spLocks noGrp="1"/>
          </p:cNvSpPr>
          <p:nvPr>
            <p:ph type="body" idx="1"/>
          </p:nvPr>
        </p:nvSpPr>
        <p:spPr/>
        <p:txBody>
          <a:bodyPr/>
          <a:lstStyle/>
          <a:p>
            <a:r>
              <a:rPr lang="en-US" dirty="0"/>
              <a:t>Types of “kernels” – a.k.a. the “brand of </a:t>
            </a:r>
            <a:r>
              <a:rPr lang="en-US" dirty="0" err="1"/>
              <a:t>linux</a:t>
            </a:r>
            <a:r>
              <a:rPr lang="en-US" dirty="0"/>
              <a:t>”</a:t>
            </a:r>
          </a:p>
        </p:txBody>
      </p:sp>
      <p:sp>
        <p:nvSpPr>
          <p:cNvPr id="5" name="Content Placeholder 4"/>
          <p:cNvSpPr>
            <a:spLocks noGrp="1"/>
          </p:cNvSpPr>
          <p:nvPr>
            <p:ph sz="half" idx="2"/>
          </p:nvPr>
        </p:nvSpPr>
        <p:spPr/>
        <p:txBody>
          <a:bodyPr/>
          <a:lstStyle/>
          <a:p>
            <a:pPr>
              <a:buFont typeface="Arial" panose="020B0604020202020204" pitchFamily="34" charset="0"/>
              <a:buChar char="•"/>
            </a:pPr>
            <a:r>
              <a:rPr lang="en-US" dirty="0"/>
              <a:t>Fedora</a:t>
            </a:r>
          </a:p>
          <a:p>
            <a:pPr>
              <a:buFont typeface="Arial" panose="020B0604020202020204" pitchFamily="34" charset="0"/>
              <a:buChar char="•"/>
            </a:pPr>
            <a:r>
              <a:rPr lang="en-US" dirty="0"/>
              <a:t>Ubuntu</a:t>
            </a:r>
          </a:p>
          <a:p>
            <a:pPr>
              <a:buFont typeface="Arial" panose="020B0604020202020204" pitchFamily="34" charset="0"/>
              <a:buChar char="•"/>
            </a:pPr>
            <a:r>
              <a:rPr lang="en-US" dirty="0"/>
              <a:t>Linux Mint</a:t>
            </a:r>
          </a:p>
          <a:p>
            <a:pPr>
              <a:buFont typeface="Arial" panose="020B0604020202020204" pitchFamily="34" charset="0"/>
              <a:buChar char="•"/>
            </a:pPr>
            <a:r>
              <a:rPr lang="en-US" dirty="0"/>
              <a:t>CentOS </a:t>
            </a:r>
            <a:r>
              <a:rPr lang="en-US" dirty="0">
                <a:sym typeface="Symbol" panose="05050102010706020507" pitchFamily="18" charset="2"/>
              </a:rPr>
              <a:t> what we will be using</a:t>
            </a:r>
            <a:endParaRPr lang="en-US" dirty="0"/>
          </a:p>
          <a:p>
            <a:pPr>
              <a:buFont typeface="Arial" panose="020B0604020202020204" pitchFamily="34" charset="0"/>
              <a:buChar char="•"/>
            </a:pPr>
            <a:r>
              <a:rPr lang="en-US" dirty="0"/>
              <a:t>Debian/OS X</a:t>
            </a:r>
          </a:p>
          <a:p>
            <a:pPr>
              <a:buFont typeface="Arial" panose="020B0604020202020204" pitchFamily="34" charset="0"/>
              <a:buChar char="•"/>
            </a:pPr>
            <a:r>
              <a:rPr lang="en-US" dirty="0" err="1"/>
              <a:t>OpenSUSE</a:t>
            </a:r>
            <a:endParaRPr lang="en-US" dirty="0"/>
          </a:p>
          <a:p>
            <a:pPr>
              <a:buFont typeface="Arial" panose="020B0604020202020204" pitchFamily="34" charset="0"/>
              <a:buChar char="•"/>
            </a:pPr>
            <a:endParaRPr lang="en-US" dirty="0"/>
          </a:p>
        </p:txBody>
      </p:sp>
      <p:sp>
        <p:nvSpPr>
          <p:cNvPr id="6" name="Text Placeholder 5"/>
          <p:cNvSpPr>
            <a:spLocks noGrp="1"/>
          </p:cNvSpPr>
          <p:nvPr>
            <p:ph type="body" sz="quarter" idx="3"/>
          </p:nvPr>
        </p:nvSpPr>
        <p:spPr/>
        <p:txBody>
          <a:bodyPr>
            <a:normAutofit fontScale="92500"/>
          </a:bodyPr>
          <a:lstStyle/>
          <a:p>
            <a:r>
              <a:rPr lang="en-US" dirty="0"/>
              <a:t>Types of “shells” (available on any kernel) – terminal syntax for issuing commands</a:t>
            </a:r>
          </a:p>
        </p:txBody>
      </p:sp>
      <p:sp>
        <p:nvSpPr>
          <p:cNvPr id="7" name="Content Placeholder 6"/>
          <p:cNvSpPr>
            <a:spLocks noGrp="1"/>
          </p:cNvSpPr>
          <p:nvPr>
            <p:ph sz="quarter" idx="4"/>
          </p:nvPr>
        </p:nvSpPr>
        <p:spPr/>
        <p:txBody>
          <a:bodyPr/>
          <a:lstStyle/>
          <a:p>
            <a:pPr>
              <a:buFont typeface="Arial" panose="020B0604020202020204" pitchFamily="34" charset="0"/>
              <a:buChar char="•"/>
            </a:pPr>
            <a:r>
              <a:rPr lang="en-US" dirty="0" err="1"/>
              <a:t>csh</a:t>
            </a:r>
            <a:endParaRPr lang="en-US" dirty="0"/>
          </a:p>
          <a:p>
            <a:pPr>
              <a:buFont typeface="Arial" panose="020B0604020202020204" pitchFamily="34" charset="0"/>
              <a:buChar char="•"/>
            </a:pPr>
            <a:r>
              <a:rPr lang="en-US" dirty="0" err="1"/>
              <a:t>tcsh</a:t>
            </a:r>
            <a:endParaRPr lang="en-US" dirty="0"/>
          </a:p>
          <a:p>
            <a:pPr>
              <a:buFont typeface="Arial" panose="020B0604020202020204" pitchFamily="34" charset="0"/>
              <a:buChar char="•"/>
            </a:pPr>
            <a:r>
              <a:rPr lang="en-US" dirty="0" err="1"/>
              <a:t>sh</a:t>
            </a:r>
            <a:endParaRPr lang="en-US" dirty="0"/>
          </a:p>
          <a:p>
            <a:pPr>
              <a:buFont typeface="Arial" panose="020B0604020202020204" pitchFamily="34" charset="0"/>
              <a:buChar char="•"/>
            </a:pPr>
            <a:r>
              <a:rPr lang="en-US" dirty="0"/>
              <a:t>bash </a:t>
            </a:r>
            <a:r>
              <a:rPr lang="en-US" dirty="0">
                <a:sym typeface="Symbol" panose="05050102010706020507" pitchFamily="18" charset="2"/>
              </a:rPr>
              <a:t></a:t>
            </a:r>
            <a:r>
              <a:rPr lang="en-US" dirty="0"/>
              <a:t> what we will be using</a:t>
            </a:r>
          </a:p>
          <a:p>
            <a:pPr>
              <a:buFont typeface="Arial" panose="020B0604020202020204" pitchFamily="34" charset="0"/>
              <a:buChar char="•"/>
            </a:pPr>
            <a:r>
              <a:rPr lang="en-US" dirty="0" err="1"/>
              <a:t>ksh</a:t>
            </a:r>
            <a:endParaRPr lang="en-US" dirty="0"/>
          </a:p>
        </p:txBody>
      </p:sp>
    </p:spTree>
    <p:extLst>
      <p:ext uri="{BB962C8B-B14F-4D97-AF65-F5344CB8AC3E}">
        <p14:creationId xmlns:p14="http://schemas.microsoft.com/office/powerpoint/2010/main" val="75436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ACCESSing</a:t>
            </a:r>
            <a:r>
              <a:rPr lang="en-US" dirty="0"/>
              <a:t> the LINUX/BASH terminal</a:t>
            </a:r>
          </a:p>
        </p:txBody>
      </p:sp>
      <p:sp>
        <p:nvSpPr>
          <p:cNvPr id="3" name="Content Placeholder 2"/>
          <p:cNvSpPr>
            <a:spLocks noGrp="1"/>
          </p:cNvSpPr>
          <p:nvPr>
            <p:ph idx="1"/>
          </p:nvPr>
        </p:nvSpPr>
        <p:spPr/>
        <p:txBody>
          <a:bodyPr/>
          <a:lstStyle/>
          <a:p>
            <a:r>
              <a:rPr lang="en-US" dirty="0"/>
              <a:t>Local machine:</a:t>
            </a:r>
          </a:p>
          <a:p>
            <a:r>
              <a:rPr lang="en-US" dirty="0"/>
              <a:t>PC: Bash for Windows 10 (need Anniversary Edition, still in beta), otherwise there are some bash interpreters for Windows (not recommended)</a:t>
            </a:r>
          </a:p>
          <a:p>
            <a:r>
              <a:rPr lang="en-US" dirty="0"/>
              <a:t>OS X: </a:t>
            </a:r>
            <a:r>
              <a:rPr lang="en-US" dirty="0" err="1"/>
              <a:t>Terminal.app</a:t>
            </a:r>
            <a:endParaRPr lang="en-US" dirty="0"/>
          </a:p>
          <a:p>
            <a:r>
              <a:rPr lang="en-US" dirty="0" err="1"/>
              <a:t>linux</a:t>
            </a:r>
            <a:r>
              <a:rPr lang="en-US" dirty="0"/>
              <a:t> desktop: Terminal is available, accessed through the menus</a:t>
            </a:r>
          </a:p>
          <a:p>
            <a:endParaRPr lang="en-US" dirty="0"/>
          </a:p>
        </p:txBody>
      </p:sp>
    </p:spTree>
    <p:extLst>
      <p:ext uri="{BB962C8B-B14F-4D97-AF65-F5344CB8AC3E}">
        <p14:creationId xmlns:p14="http://schemas.microsoft.com/office/powerpoint/2010/main" val="383759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a:t>
            </a:r>
            <a:r>
              <a:rPr lang="en-US" dirty="0" err="1"/>
              <a:t>linux</a:t>
            </a:r>
            <a:r>
              <a:rPr lang="en-US" dirty="0"/>
              <a:t> terminal in this course</a:t>
            </a:r>
          </a:p>
        </p:txBody>
      </p:sp>
      <p:sp>
        <p:nvSpPr>
          <p:cNvPr id="7" name="Content Placeholder 6"/>
          <p:cNvSpPr>
            <a:spLocks noGrp="1"/>
          </p:cNvSpPr>
          <p:nvPr>
            <p:ph idx="1"/>
          </p:nvPr>
        </p:nvSpPr>
        <p:spPr/>
        <p:txBody>
          <a:bodyPr/>
          <a:lstStyle/>
          <a:p>
            <a:r>
              <a:rPr lang="en-US" dirty="0"/>
              <a:t>We will use the Atmospheric Sciences cluster </a:t>
            </a:r>
            <a:r>
              <a:rPr lang="en-US" dirty="0">
                <a:latin typeface="DejaVu Sans Mono" panose="020B0609030804020204" pitchFamily="49" charset="0"/>
                <a:ea typeface="DejaVu Sans Mono" panose="020B0609030804020204" pitchFamily="49" charset="0"/>
                <a:cs typeface="DejaVu Sans Mono" panose="020B0609030804020204" pitchFamily="49" charset="0"/>
              </a:rPr>
              <a:t>keeling.earth.illinois.edu</a:t>
            </a:r>
            <a:r>
              <a:rPr lang="en-US" dirty="0">
                <a:ea typeface="DejaVu Sans Mono" panose="020B0609030804020204" pitchFamily="49" charset="0"/>
                <a:cs typeface="DejaVu Sans Mono" panose="020B0609030804020204" pitchFamily="49" charset="0"/>
              </a:rPr>
              <a:t> in this course.</a:t>
            </a:r>
          </a:p>
          <a:p>
            <a:r>
              <a:rPr lang="en-US" dirty="0">
                <a:ea typeface="DejaVu Sans Mono" panose="020B0609030804020204" pitchFamily="49" charset="0"/>
                <a:cs typeface="DejaVu Sans Mono" panose="020B0609030804020204" pitchFamily="49" charset="0"/>
              </a:rPr>
              <a:t>This host is behind the campus firewall, so if you are off campus, you need to use the CITES VPN software available from the Software Webstore to enable access.  The hostname </a:t>
            </a:r>
            <a:r>
              <a:rPr lang="en-US" dirty="0">
                <a:latin typeface="DejaVu Sans Mono" panose="020B0609030804020204" pitchFamily="49" charset="0"/>
                <a:ea typeface="DejaVu Sans Mono" panose="020B0609030804020204" pitchFamily="49" charset="0"/>
                <a:cs typeface="DejaVu Sans Mono" panose="020B0609030804020204" pitchFamily="49" charset="0"/>
              </a:rPr>
              <a:t>vpn.cites.illinois.edu</a:t>
            </a:r>
            <a:r>
              <a:rPr lang="en-US" dirty="0">
                <a:ea typeface="DejaVu Sans Mono" panose="020B0609030804020204" pitchFamily="49" charset="0"/>
                <a:cs typeface="DejaVu Sans Mono" panose="020B0609030804020204" pitchFamily="49" charset="0"/>
              </a:rPr>
              <a:t>. Use the ‘Split Tunnel” profile.</a:t>
            </a:r>
          </a:p>
          <a:p>
            <a:r>
              <a:rPr lang="en-US" dirty="0">
                <a:ea typeface="DejaVu Sans Mono" panose="020B0609030804020204" pitchFamily="49" charset="0"/>
                <a:cs typeface="DejaVu Sans Mono" panose="020B0609030804020204" pitchFamily="49" charset="0"/>
              </a:rPr>
              <a:t>Connect using the secure shell or </a:t>
            </a:r>
            <a:r>
              <a:rPr lang="en-US" dirty="0" err="1">
                <a:ea typeface="DejaVu Sans Mono" panose="020B0609030804020204" pitchFamily="49" charset="0"/>
                <a:cs typeface="DejaVu Sans Mono" panose="020B0609030804020204" pitchFamily="49" charset="0"/>
              </a:rPr>
              <a:t>ssh</a:t>
            </a:r>
            <a:r>
              <a:rPr lang="en-US" dirty="0">
                <a:ea typeface="DejaVu Sans Mono" panose="020B0609030804020204" pitchFamily="49" charset="0"/>
                <a:cs typeface="DejaVu Sans Mono" panose="020B0609030804020204" pitchFamily="49" charset="0"/>
              </a:rPr>
              <a:t>, log in with your </a:t>
            </a:r>
            <a:r>
              <a:rPr lang="en-US" dirty="0" err="1">
                <a:ea typeface="DejaVu Sans Mono" panose="020B0609030804020204" pitchFamily="49" charset="0"/>
                <a:cs typeface="DejaVu Sans Mono" panose="020B0609030804020204" pitchFamily="49" charset="0"/>
              </a:rPr>
              <a:t>NetID</a:t>
            </a:r>
            <a:r>
              <a:rPr lang="en-US" dirty="0">
                <a:ea typeface="DejaVu Sans Mono" panose="020B0609030804020204" pitchFamily="49" charset="0"/>
                <a:cs typeface="DejaVu Sans Mono" panose="020B0609030804020204" pitchFamily="49" charset="0"/>
              </a:rPr>
              <a:t> and password:</a:t>
            </a:r>
          </a:p>
          <a:p>
            <a:r>
              <a:rPr lang="en-US" dirty="0">
                <a:ea typeface="DejaVu Sans Mono" panose="020B0609030804020204" pitchFamily="49" charset="0"/>
                <a:cs typeface="DejaVu Sans Mono" panose="020B0609030804020204" pitchFamily="49" charset="0"/>
              </a:rPr>
              <a:t>PC: Use one of the terminal emulators on the previous slide.</a:t>
            </a:r>
          </a:p>
          <a:p>
            <a:r>
              <a:rPr lang="en-US" dirty="0">
                <a:ea typeface="DejaVu Sans Mono" panose="020B0609030804020204" pitchFamily="49" charset="0"/>
                <a:cs typeface="DejaVu Sans Mono" panose="020B0609030804020204" pitchFamily="49" charset="0"/>
              </a:rPr>
              <a:t>OS X/</a:t>
            </a:r>
            <a:r>
              <a:rPr lang="en-US" dirty="0" err="1">
                <a:ea typeface="DejaVu Sans Mono" panose="020B0609030804020204" pitchFamily="49" charset="0"/>
                <a:cs typeface="DejaVu Sans Mono" panose="020B0609030804020204" pitchFamily="49" charset="0"/>
              </a:rPr>
              <a:t>linux</a:t>
            </a:r>
            <a:r>
              <a:rPr lang="en-US" dirty="0">
                <a:ea typeface="DejaVu Sans Mono" panose="020B0609030804020204" pitchFamily="49" charset="0"/>
                <a:cs typeface="DejaVu Sans Mono" panose="020B0609030804020204" pitchFamily="49" charset="0"/>
              </a:rPr>
              <a:t>: From a terminal window, type</a:t>
            </a:r>
          </a:p>
          <a:p>
            <a:r>
              <a:rPr lang="en-US" dirty="0" err="1">
                <a:latin typeface="DejaVu Sans Mono" panose="020B0609030804020204" pitchFamily="49" charset="0"/>
                <a:ea typeface="DejaVu Sans Mono" panose="020B0609030804020204" pitchFamily="49" charset="0"/>
                <a:cs typeface="DejaVu Sans Mono" panose="020B0609030804020204" pitchFamily="49" charset="0"/>
              </a:rPr>
              <a:t>ssh</a:t>
            </a:r>
            <a:r>
              <a:rPr lang="en-US" dirty="0">
                <a:latin typeface="DejaVu Sans Mono" panose="020B0609030804020204" pitchFamily="49" charset="0"/>
                <a:ea typeface="DejaVu Sans Mono" panose="020B0609030804020204" pitchFamily="49" charset="0"/>
                <a:cs typeface="DejaVu Sans Mono" panose="020B0609030804020204" pitchFamily="49" charset="0"/>
              </a:rPr>
              <a:t> netID@keeling.earth.illinois.edu</a:t>
            </a:r>
          </a:p>
        </p:txBody>
      </p:sp>
    </p:spTree>
    <p:extLst>
      <p:ext uri="{BB962C8B-B14F-4D97-AF65-F5344CB8AC3E}">
        <p14:creationId xmlns:p14="http://schemas.microsoft.com/office/powerpoint/2010/main" val="32752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Woo </a:t>
            </a:r>
            <a:r>
              <a:rPr lang="en-US" dirty="0" err="1"/>
              <a:t>hoo</a:t>
            </a:r>
            <a:r>
              <a:rPr lang="en-US" dirty="0"/>
              <a:t>! Now what?</a:t>
            </a:r>
          </a:p>
        </p:txBody>
      </p:sp>
      <p:sp>
        <p:nvSpPr>
          <p:cNvPr id="5" name="Text Placeholder 4"/>
          <p:cNvSpPr>
            <a:spLocks noGrp="1"/>
          </p:cNvSpPr>
          <p:nvPr>
            <p:ph type="body" sz="half" idx="2"/>
          </p:nvPr>
        </p:nvSpPr>
        <p:spPr/>
        <p:txBody>
          <a:bodyPr/>
          <a:lstStyle/>
          <a:p>
            <a:endParaRPr lang="en-US"/>
          </a:p>
        </p:txBody>
      </p:sp>
      <p:pic>
        <p:nvPicPr>
          <p:cNvPr id="9" name="Picture 8"/>
          <p:cNvPicPr>
            <a:picLocks noChangeAspect="1"/>
          </p:cNvPicPr>
          <p:nvPr/>
        </p:nvPicPr>
        <p:blipFill rotWithShape="1">
          <a:blip r:embed="rId2"/>
          <a:srcRect l="24375" t="16356" r="7500" b="7833"/>
          <a:stretch/>
        </p:blipFill>
        <p:spPr>
          <a:xfrm>
            <a:off x="2183130" y="-1"/>
            <a:ext cx="8305800" cy="5199126"/>
          </a:xfrm>
          <a:prstGeom prst="rect">
            <a:avLst/>
          </a:prstGeom>
        </p:spPr>
      </p:pic>
    </p:spTree>
    <p:extLst>
      <p:ext uri="{BB962C8B-B14F-4D97-AF65-F5344CB8AC3E}">
        <p14:creationId xmlns:p14="http://schemas.microsoft.com/office/powerpoint/2010/main" val="387448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Now you’re ready to roll, but one sec</a:t>
            </a:r>
          </a:p>
        </p:txBody>
      </p:sp>
      <p:sp>
        <p:nvSpPr>
          <p:cNvPr id="6" name="Content Placeholder 5"/>
          <p:cNvSpPr>
            <a:spLocks noGrp="1"/>
          </p:cNvSpPr>
          <p:nvPr>
            <p:ph idx="1"/>
          </p:nvPr>
        </p:nvSpPr>
        <p:spPr/>
        <p:txBody>
          <a:bodyPr/>
          <a:lstStyle/>
          <a:p>
            <a:r>
              <a:rPr lang="en-US" dirty="0"/>
              <a:t>A few one time setup items:</a:t>
            </a:r>
          </a:p>
          <a:p>
            <a:r>
              <a:rPr lang="en-US" u="sng" dirty="0"/>
              <a:t>Change your shell to bash</a:t>
            </a:r>
          </a:p>
          <a:p>
            <a:r>
              <a:rPr lang="en-US" dirty="0"/>
              <a:t>Type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chsh</a:t>
            </a:r>
            <a:endParaRPr lang="en-US"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dirty="0"/>
              <a:t>Enter </a:t>
            </a:r>
            <a:r>
              <a:rPr lang="en-US" dirty="0" err="1"/>
              <a:t>netID</a:t>
            </a:r>
            <a:r>
              <a:rPr lang="en-US" dirty="0"/>
              <a:t> password</a:t>
            </a:r>
          </a:p>
          <a:p>
            <a:r>
              <a:rPr lang="en-US" dirty="0"/>
              <a:t>Enter </a:t>
            </a:r>
            <a:r>
              <a:rPr lang="en-US" dirty="0">
                <a:latin typeface="DejaVu Sans Mono" panose="020B0609030804020204" pitchFamily="49" charset="0"/>
                <a:ea typeface="DejaVu Sans Mono" panose="020B0609030804020204" pitchFamily="49" charset="0"/>
                <a:cs typeface="DejaVu Sans Mono" panose="020B0609030804020204" pitchFamily="49" charset="0"/>
              </a:rPr>
              <a:t>/bin/bash </a:t>
            </a:r>
            <a:r>
              <a:rPr lang="en-US" dirty="0"/>
              <a:t>when prompted.</a:t>
            </a:r>
          </a:p>
          <a:p>
            <a:r>
              <a:rPr lang="en-US" dirty="0"/>
              <a:t>Now you’re running with the bash shell.</a:t>
            </a:r>
          </a:p>
          <a:p>
            <a:endParaRPr lang="en-US" dirty="0"/>
          </a:p>
        </p:txBody>
      </p:sp>
    </p:spTree>
    <p:extLst>
      <p:ext uri="{BB962C8B-B14F-4D97-AF65-F5344CB8AC3E}">
        <p14:creationId xmlns:p14="http://schemas.microsoft.com/office/powerpoint/2010/main" val="327427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about keeling</a:t>
            </a:r>
          </a:p>
        </p:txBody>
      </p:sp>
      <p:sp>
        <p:nvSpPr>
          <p:cNvPr id="3" name="Content Placeholder 2"/>
          <p:cNvSpPr>
            <a:spLocks noGrp="1"/>
          </p:cNvSpPr>
          <p:nvPr>
            <p:ph idx="1"/>
          </p:nvPr>
        </p:nvSpPr>
        <p:spPr/>
        <p:txBody>
          <a:bodyPr/>
          <a:lstStyle/>
          <a:p>
            <a:r>
              <a:rPr lang="en-US" dirty="0"/>
              <a:t>Keeling is named after Charles Keeling, the UIUC grad that discovered that CO</a:t>
            </a:r>
            <a:r>
              <a:rPr lang="en-US" baseline="-25000" dirty="0"/>
              <a:t>2</a:t>
            </a:r>
            <a:r>
              <a:rPr lang="en-US" dirty="0"/>
              <a:t> was rising due to anthropogenic sources, established Mauna Loa Observatory in Hawaii</a:t>
            </a:r>
          </a:p>
          <a:p>
            <a:r>
              <a:rPr lang="en-US" dirty="0"/>
              <a:t>Keeling (the computer) is a </a:t>
            </a:r>
            <a:r>
              <a:rPr lang="en-US" dirty="0" err="1"/>
              <a:t>linux</a:t>
            </a:r>
            <a:r>
              <a:rPr lang="en-US" dirty="0"/>
              <a:t> cluster operated by the Department of Atmospheric Sciences supported by SESE Computer Services.</a:t>
            </a:r>
          </a:p>
          <a:p>
            <a:r>
              <a:rPr lang="en-US" dirty="0"/>
              <a:t>We have been given computing accounts for class purposes only on this machine. Please respect our privileges on this machine and do not abuse the resources.</a:t>
            </a:r>
          </a:p>
          <a:p>
            <a:r>
              <a:rPr lang="en-US" dirty="0"/>
              <a:t>We have a class data directory in the folder </a:t>
            </a:r>
            <a:r>
              <a:rPr lang="en-US" dirty="0">
                <a:latin typeface="DejaVu Sans Mono" panose="020B0609030804020204" pitchFamily="49" charset="0"/>
                <a:ea typeface="DejaVu Sans Mono" panose="020B0609030804020204" pitchFamily="49" charset="0"/>
                <a:cs typeface="DejaVu Sans Mono" panose="020B0609030804020204" pitchFamily="49" charset="0"/>
              </a:rPr>
              <a:t>/data/atms305/a/</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netID</a:t>
            </a:r>
            <a:r>
              <a:rPr lang="en-US" dirty="0">
                <a:latin typeface="DejaVu Sans Mono" panose="020B0609030804020204" pitchFamily="49" charset="0"/>
                <a:ea typeface="DejaVu Sans Mono" panose="020B0609030804020204" pitchFamily="49" charset="0"/>
                <a:cs typeface="DejaVu Sans Mono" panose="020B0609030804020204" pitchFamily="49" charset="0"/>
              </a:rPr>
              <a:t> </a:t>
            </a:r>
            <a:r>
              <a:rPr lang="en-US" dirty="0"/>
              <a:t>which has about 5 GB of space per user.</a:t>
            </a:r>
          </a:p>
          <a:p>
            <a:r>
              <a:rPr lang="en-US" dirty="0"/>
              <a:t>We also have the ability to use the batch queueing system to run jobs on the cluster.  Interactive jobs are run with the command </a:t>
            </a:r>
            <a:r>
              <a:rPr lang="en-US" dirty="0" err="1">
                <a:latin typeface="DejaVu Sans Mono" panose="020B0609030804020204" pitchFamily="49" charset="0"/>
                <a:ea typeface="DejaVu Sans Mono" panose="020B0609030804020204" pitchFamily="49" charset="0"/>
                <a:cs typeface="DejaVu Sans Mono" panose="020B0609030804020204" pitchFamily="49" charset="0"/>
              </a:rPr>
              <a:t>qlogin</a:t>
            </a:r>
            <a:r>
              <a:rPr lang="en-US" dirty="0"/>
              <a:t>.  Try to run </a:t>
            </a:r>
            <a:r>
              <a:rPr lang="en-US" dirty="0" err="1"/>
              <a:t>qlogin</a:t>
            </a:r>
            <a:r>
              <a:rPr lang="en-US" dirty="0"/>
              <a:t> when possible.</a:t>
            </a:r>
          </a:p>
          <a:p>
            <a:endParaRPr lang="en-US" dirty="0"/>
          </a:p>
          <a:p>
            <a:endParaRPr lang="en-US" dirty="0"/>
          </a:p>
        </p:txBody>
      </p:sp>
    </p:spTree>
    <p:extLst>
      <p:ext uri="{BB962C8B-B14F-4D97-AF65-F5344CB8AC3E}">
        <p14:creationId xmlns:p14="http://schemas.microsoft.com/office/powerpoint/2010/main" val="155353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Bash on </a:t>
            </a:r>
            <a:r>
              <a:rPr lang="en-US" dirty="0" err="1"/>
              <a:t>linux</a:t>
            </a:r>
            <a:r>
              <a:rPr lang="en-US" dirty="0"/>
              <a:t>: now what?</a:t>
            </a:r>
          </a:p>
        </p:txBody>
      </p:sp>
      <p:sp>
        <p:nvSpPr>
          <p:cNvPr id="3" name="Content Placeholder 2"/>
          <p:cNvSpPr>
            <a:spLocks noGrp="1"/>
          </p:cNvSpPr>
          <p:nvPr>
            <p:ph idx="1"/>
          </p:nvPr>
        </p:nvSpPr>
        <p:spPr/>
        <p:txBody>
          <a:bodyPr/>
          <a:lstStyle/>
          <a:p>
            <a:r>
              <a:rPr lang="en-US" dirty="0"/>
              <a:t>Linux allows you to run commands, write scripts that can perform tasks automatically or repetitively, interact with the file system, and access the internet, among other things you would expect a computer to do.  Using the terminal, we can run commands that are at a very low level in the operating system.  </a:t>
            </a:r>
          </a:p>
          <a:p>
            <a:r>
              <a:rPr lang="en-US" dirty="0"/>
              <a:t>However, the terminal requires knowledge of basic </a:t>
            </a:r>
            <a:r>
              <a:rPr lang="en-US" dirty="0" err="1"/>
              <a:t>linux</a:t>
            </a:r>
            <a:r>
              <a:rPr lang="en-US" dirty="0"/>
              <a:t> commands.</a:t>
            </a:r>
          </a:p>
          <a:p>
            <a:r>
              <a:rPr lang="en-US" dirty="0"/>
              <a:t>Also, to generate and edit scripts and files, you need to be able use a text editor.</a:t>
            </a:r>
          </a:p>
          <a:p>
            <a:r>
              <a:rPr lang="en-US" dirty="0"/>
              <a:t>To use the internet from the terminal, you need other commands.</a:t>
            </a:r>
          </a:p>
          <a:p>
            <a:r>
              <a:rPr lang="en-US" dirty="0"/>
              <a:t>Let’s go through some useful commands!</a:t>
            </a:r>
          </a:p>
        </p:txBody>
      </p:sp>
    </p:spTree>
    <p:extLst>
      <p:ext uri="{BB962C8B-B14F-4D97-AF65-F5344CB8AC3E}">
        <p14:creationId xmlns:p14="http://schemas.microsoft.com/office/powerpoint/2010/main" val="239408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173</TotalTime>
  <Words>1976</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DejaVu Sans Mono</vt:lpstr>
      <vt:lpstr>Symbol</vt:lpstr>
      <vt:lpstr>Tw Cen MT</vt:lpstr>
      <vt:lpstr>Tw Cen MT Condensed</vt:lpstr>
      <vt:lpstr>Wingdings</vt:lpstr>
      <vt:lpstr>Wingdings 3</vt:lpstr>
      <vt:lpstr>Integral</vt:lpstr>
      <vt:lpstr>ATMS 305 Week 1: Introduction to unix/linux</vt:lpstr>
      <vt:lpstr>Linux is the workhorse that brings you the internet and computation</vt:lpstr>
      <vt:lpstr>Linux has many “flavors”</vt:lpstr>
      <vt:lpstr>ACCESSing the LINUX/BASH terminal</vt:lpstr>
      <vt:lpstr>ACCESSING the linux terminal in this course</vt:lpstr>
      <vt:lpstr>Woo hoo! Now what?</vt:lpstr>
      <vt:lpstr>Now you’re ready to roll, but one sec</vt:lpstr>
      <vt:lpstr>A word about keeling</vt:lpstr>
      <vt:lpstr>Bash on linux: now what?</vt:lpstr>
      <vt:lpstr>Editing files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lpstr>Top 15 linux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ATMS 305 Week 1: Introduction to unix/linux</dc:title>
  <dc:creator>Stephen Nesbitt</dc:creator>
  <cp:lastModifiedBy>Stephen Nesbitt</cp:lastModifiedBy>
  <cp:revision>16</cp:revision>
  <dcterms:created xsi:type="dcterms:W3CDTF">2017-01-23T01:42:00Z</dcterms:created>
  <dcterms:modified xsi:type="dcterms:W3CDTF">2017-01-23T14:34:28Z</dcterms:modified>
</cp:coreProperties>
</file>