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5143500" cx="9144000"/>
  <p:notesSz cx="6858000" cy="9144000"/>
  <p:embeddedFontLst>
    <p:embeddedFont>
      <p:font typeface="Montserrat"/>
      <p:regular r:id="rId70"/>
      <p:bold r:id="rId71"/>
      <p:italic r:id="rId72"/>
      <p:boldItalic r:id="rId73"/>
    </p:embeddedFont>
    <p:embeddedFont>
      <p:font typeface="Lato"/>
      <p:regular r:id="rId74"/>
      <p:bold r:id="rId75"/>
      <p:italic r:id="rId76"/>
      <p:boldItalic r:id="rId77"/>
    </p:embeddedFont>
    <p:embeddedFont>
      <p:font typeface="Cambria Math"/>
      <p:regular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68E856-1B3A-442F-A8D8-3717B7B76A6E}">
  <a:tblStyle styleId="{2F68E856-1B3A-442F-A8D8-3717B7B76A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Montserrat-boldItalic.fntdata"/><Relationship Id="rId72" Type="http://schemas.openxmlformats.org/officeDocument/2006/relationships/font" Target="fonts/Montserrat-italic.fntdata"/><Relationship Id="rId31" Type="http://schemas.openxmlformats.org/officeDocument/2006/relationships/slide" Target="slides/slide25.xml"/><Relationship Id="rId75" Type="http://schemas.openxmlformats.org/officeDocument/2006/relationships/font" Target="fonts/Lato-bold.fntdata"/><Relationship Id="rId30" Type="http://schemas.openxmlformats.org/officeDocument/2006/relationships/slide" Target="slides/slide24.xml"/><Relationship Id="rId74" Type="http://schemas.openxmlformats.org/officeDocument/2006/relationships/font" Target="fonts/Lato-regular.fntdata"/><Relationship Id="rId33" Type="http://schemas.openxmlformats.org/officeDocument/2006/relationships/slide" Target="slides/slide27.xml"/><Relationship Id="rId77" Type="http://schemas.openxmlformats.org/officeDocument/2006/relationships/font" Target="fonts/Lato-boldItalic.fntdata"/><Relationship Id="rId32" Type="http://schemas.openxmlformats.org/officeDocument/2006/relationships/slide" Target="slides/slide26.xml"/><Relationship Id="rId76" Type="http://schemas.openxmlformats.org/officeDocument/2006/relationships/font" Target="fonts/Lato-italic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8" Type="http://schemas.openxmlformats.org/officeDocument/2006/relationships/font" Target="fonts/CambriaMath-regular.fntdata"/><Relationship Id="rId71" Type="http://schemas.openxmlformats.org/officeDocument/2006/relationships/font" Target="fonts/Montserrat-bold.fntdata"/><Relationship Id="rId70" Type="http://schemas.openxmlformats.org/officeDocument/2006/relationships/font" Target="fonts/Montserrat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dfcbbe08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dfcbbe08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dfcbbe0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dfcbbe0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dfcbbe08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dfcbbe08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dfcbbe08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dfcbbe08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dfcbbe08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dfcbbe08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ec3737a9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9ec3737a9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de8d43e61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9de8d43e61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9eb06800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9eb06800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ec3737a9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9ec3737a9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ec3737a9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ec3737a9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de8d43e61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de8d43e6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ec3737a9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9ec3737a9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9ec3737a9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9ec3737a9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9ec3737a9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9ec3737a9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9de8d43e61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9de8d43e61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9eb068001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9eb068001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9ec3737a9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9ec3737a9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9ec3737a9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9ec3737a9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9ec3737a9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9ec3737a9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9ec3737a9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9ec3737a9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9ec3737a9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9ec3737a9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de8d43e61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de8d43e61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9ec3737a9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9ec3737a9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ec3737a9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ec3737a9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9ec3737a9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9ec3737a9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9ec3737a9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9ec3737a9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9de8d43e61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9de8d43e61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9eb06800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9eb06800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9de8d43e61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9de8d43e61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9de8d43e61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9de8d43e61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9de8d43e61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9de8d43e6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9f221397c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9f221397c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ec3737a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ec3737a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9de8d43e61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9de8d43e61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9de8d43e61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9de8d43e61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9de8d43e61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9de8d43e61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9f221397c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9f221397c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9f221397c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9f221397c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9f221397c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9f221397c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9f221397c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9f221397c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9f221397c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9f221397c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9de8d43e61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9de8d43e61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9de8d43e61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9de8d43e61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dfcbbe08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dfcbbe0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9de8d43e61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9de8d43e61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9ef4f6fe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9ef4f6fe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9ef4f6fe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9ef4f6fe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9ef4f6fe7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9ef4f6fe7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9ef4f6fe7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9ef4f6fe7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9ef4f6fe7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9ef4f6fe7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9de8d43e61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9de8d43e61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9ef4f6fe7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9ef4f6fe7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9ef4f6fe7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9ef4f6fe7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9ef4f6fe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9ef4f6fe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ec3737a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ec3737a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9ef4f6fe7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9ef4f6fe7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9ef4f6fe7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9ef4f6fe7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9de8d43e61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9de8d43e61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9ec3737a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9ec3737a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ec3737a9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ec3737a9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de8d43e61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de8d43e61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de8d43e61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de8d43e61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www.geeksforgeeks.org/cpu-scheduling-in-operating-systems/" TargetMode="External"/><Relationship Id="rId4" Type="http://schemas.openxmlformats.org/officeDocument/2006/relationships/hyperlink" Target="https://www.guru99.com/cpu-scheduling-algorithms.html" TargetMode="External"/><Relationship Id="rId5" Type="http://schemas.openxmlformats.org/officeDocument/2006/relationships/hyperlink" Target="https://afteracademy.com/blog/what-is-burst-arrival-exit-response-waiting-turnaround-time-and-throughput/" TargetMode="External"/><Relationship Id="rId6" Type="http://schemas.openxmlformats.org/officeDocument/2006/relationships/hyperlink" Target="https://cplusplus.com/reference/vector/vecto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00"/>
              <a:t>CPU Schedulers: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An Overview and Implementation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3924925"/>
            <a:ext cx="48915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Tyler Bennett, Nicholas Brzoska, Kevin Huang, and Evan Michaels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FIFO Advantages/Disadvantages</a:t>
            </a:r>
            <a:endParaRPr b="1" sz="3000"/>
          </a:p>
        </p:txBody>
      </p:sp>
      <p:graphicFrame>
        <p:nvGraphicFramePr>
          <p:cNvPr id="188" name="Google Shape;188;p22"/>
          <p:cNvGraphicFramePr/>
          <p:nvPr/>
        </p:nvGraphicFramePr>
        <p:xfrm>
          <a:off x="1197450" y="156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3619500"/>
                <a:gridCol w="3619500"/>
              </a:tblGrid>
              <a:tr h="57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Advantages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Disadvantages</a:t>
                      </a:r>
                      <a:endParaRPr b="1" sz="2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6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Simple to implement because it doesn’t consider priority or runtime (when scheduling)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Computationally </a:t>
                      </a: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non intensive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One job running slowly can slow down the whole system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This is known as the “convoy effect”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FIFO Example</a:t>
            </a:r>
            <a:endParaRPr b="1" sz="3000"/>
          </a:p>
        </p:txBody>
      </p:sp>
      <p:graphicFrame>
        <p:nvGraphicFramePr>
          <p:cNvPr id="194" name="Google Shape;194;p23"/>
          <p:cNvGraphicFramePr/>
          <p:nvPr/>
        </p:nvGraphicFramePr>
        <p:xfrm>
          <a:off x="1197450" y="156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1809750"/>
                <a:gridCol w="1646475"/>
                <a:gridCol w="1973025"/>
                <a:gridCol w="1809750"/>
              </a:tblGrid>
              <a:tr h="45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Process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Priority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Arrival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Burst Time</a:t>
                      </a:r>
                      <a:endParaRPr b="1" sz="2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FIFO Example</a:t>
            </a:r>
            <a:endParaRPr b="1" sz="3000"/>
          </a:p>
        </p:txBody>
      </p:sp>
      <p:sp>
        <p:nvSpPr>
          <p:cNvPr id="200" name="Google Shape;200;p24"/>
          <p:cNvSpPr/>
          <p:nvPr/>
        </p:nvSpPr>
        <p:spPr>
          <a:xfrm>
            <a:off x="1192050" y="4027725"/>
            <a:ext cx="43326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2966400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 (20)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816475" y="44849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t=0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3" name="Google Shape;203;p24"/>
          <p:cNvGraphicFramePr/>
          <p:nvPr/>
        </p:nvGraphicFramePr>
        <p:xfrm>
          <a:off x="1197450" y="156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1809750"/>
                <a:gridCol w="1646475"/>
                <a:gridCol w="1973025"/>
                <a:gridCol w="1809750"/>
              </a:tblGrid>
              <a:tr h="45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Process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Priority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Arrival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Burst Time</a:t>
                      </a:r>
                      <a:endParaRPr b="1" sz="2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p24"/>
          <p:cNvSpPr txBox="1"/>
          <p:nvPr/>
        </p:nvSpPr>
        <p:spPr>
          <a:xfrm>
            <a:off x="1915875" y="4484925"/>
            <a:ext cx="1208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t=3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(P2 arrives)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3750300" y="4484925"/>
            <a:ext cx="1208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t=7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P3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arrives)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FIFO Example</a:t>
            </a:r>
            <a:endParaRPr b="1" sz="3000"/>
          </a:p>
        </p:txBody>
      </p:sp>
      <p:sp>
        <p:nvSpPr>
          <p:cNvPr id="211" name="Google Shape;211;p25"/>
          <p:cNvSpPr/>
          <p:nvPr/>
        </p:nvSpPr>
        <p:spPr>
          <a:xfrm>
            <a:off x="1192050" y="4027725"/>
            <a:ext cx="43326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5524650" y="4027725"/>
            <a:ext cx="1796100" cy="342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6030750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P2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(4)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816475" y="44849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t=0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5116325" y="44849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t=20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6" name="Google Shape;216;p25"/>
          <p:cNvGraphicFramePr/>
          <p:nvPr/>
        </p:nvGraphicFramePr>
        <p:xfrm>
          <a:off x="1197450" y="156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1809750"/>
                <a:gridCol w="1646475"/>
                <a:gridCol w="1973025"/>
                <a:gridCol w="1809750"/>
              </a:tblGrid>
              <a:tr h="45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Process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Priority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Arrival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Burst Time</a:t>
                      </a:r>
                      <a:endParaRPr b="1" sz="2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5"/>
          <p:cNvSpPr txBox="1"/>
          <p:nvPr/>
        </p:nvSpPr>
        <p:spPr>
          <a:xfrm>
            <a:off x="2966400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 (20)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1915875" y="4484925"/>
            <a:ext cx="1208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t=3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(P2 arrives)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3750300" y="4484925"/>
            <a:ext cx="1208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t=7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(P3 arrives)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FIFO Example</a:t>
            </a:r>
            <a:endParaRPr b="1" sz="3000"/>
          </a:p>
        </p:txBody>
      </p:sp>
      <p:sp>
        <p:nvSpPr>
          <p:cNvPr id="225" name="Google Shape;225;p26"/>
          <p:cNvSpPr/>
          <p:nvPr/>
        </p:nvSpPr>
        <p:spPr>
          <a:xfrm>
            <a:off x="1192050" y="4027725"/>
            <a:ext cx="43326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5524650" y="4027725"/>
            <a:ext cx="1796100" cy="342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7320750" y="4027725"/>
            <a:ext cx="1115700" cy="342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7486650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P3 (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816475" y="44849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t=0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5116325" y="44849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t=20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6945175" y="44849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t=24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32" name="Google Shape;232;p26"/>
          <p:cNvGraphicFramePr/>
          <p:nvPr/>
        </p:nvGraphicFramePr>
        <p:xfrm>
          <a:off x="1197450" y="156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1809750"/>
                <a:gridCol w="1646475"/>
                <a:gridCol w="1973025"/>
                <a:gridCol w="1809750"/>
              </a:tblGrid>
              <a:tr h="45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Process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Priority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Arrival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Burst Time</a:t>
                      </a:r>
                      <a:endParaRPr b="1" sz="2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26"/>
          <p:cNvSpPr txBox="1"/>
          <p:nvPr/>
        </p:nvSpPr>
        <p:spPr>
          <a:xfrm>
            <a:off x="6030750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P2 (4)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2966400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 (20)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1915875" y="4484925"/>
            <a:ext cx="1208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t=3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(P2 arrives)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3750300" y="4484925"/>
            <a:ext cx="1208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t=7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(P3 arrives)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8060950" y="44849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t=27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FIFO Example: Stats</a:t>
            </a:r>
            <a:endParaRPr b="1" sz="3000"/>
          </a:p>
        </p:txBody>
      </p:sp>
      <p:sp>
        <p:nvSpPr>
          <p:cNvPr id="243" name="Google Shape;243;p27"/>
          <p:cNvSpPr/>
          <p:nvPr/>
        </p:nvSpPr>
        <p:spPr>
          <a:xfrm>
            <a:off x="1192050" y="4027725"/>
            <a:ext cx="43326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5524650" y="4027725"/>
            <a:ext cx="1796100" cy="342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7320750" y="4027725"/>
            <a:ext cx="1115700" cy="342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816475" y="44849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t=0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5116325" y="44849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t=20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6945175" y="44849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t=24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1297500" y="1567550"/>
            <a:ext cx="7038900" cy="23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Avg turnaround time = ((20-0) + (24-3) + (27-7)) / 3 = </a:t>
            </a:r>
            <a:r>
              <a:rPr b="1" lang="en" sz="2000"/>
              <a:t>20.33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Avg response time = ((0-0) + (20–3) + (24-7)) / 3 = </a:t>
            </a:r>
            <a:r>
              <a:rPr b="1" lang="en" sz="2000"/>
              <a:t>11.33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Avg waiting time = ((20–20) + (21 - 4) + (20 - 3)) / 3 = </a:t>
            </a:r>
            <a:r>
              <a:rPr b="1" lang="en" sz="2000"/>
              <a:t>11.33</a:t>
            </a:r>
            <a:endParaRPr b="1" sz="2000"/>
          </a:p>
        </p:txBody>
      </p:sp>
      <p:sp>
        <p:nvSpPr>
          <p:cNvPr id="250" name="Google Shape;250;p27"/>
          <p:cNvSpPr txBox="1"/>
          <p:nvPr/>
        </p:nvSpPr>
        <p:spPr>
          <a:xfrm>
            <a:off x="1915875" y="4484925"/>
            <a:ext cx="1208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t=3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(P2 arrives)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3750300" y="4484925"/>
            <a:ext cx="1208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t=7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(P3 arrives)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7486650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P3 (3)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6030750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P2 (4)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2966400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 (20)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8060950" y="44849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t=27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Shortest Job First</a:t>
            </a:r>
            <a:endParaRPr b="1" sz="3000"/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1297500" y="1567550"/>
            <a:ext cx="6349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there is only one job in the queue, it is run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there are multiple jobs waiting, the job with the shortest burst time will always run next</a:t>
            </a:r>
            <a:endParaRPr sz="2000"/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7817" r="0" t="0"/>
          <a:stretch/>
        </p:blipFill>
        <p:spPr>
          <a:xfrm>
            <a:off x="2571750" y="2803075"/>
            <a:ext cx="4039399" cy="2188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Shortest Job First</a:t>
            </a:r>
            <a:r>
              <a:rPr b="1" lang="en" sz="3000"/>
              <a:t> Advantages/Disadvantages</a:t>
            </a:r>
            <a:endParaRPr b="1" sz="3000"/>
          </a:p>
        </p:txBody>
      </p:sp>
      <p:graphicFrame>
        <p:nvGraphicFramePr>
          <p:cNvPr id="268" name="Google Shape;268;p29"/>
          <p:cNvGraphicFramePr/>
          <p:nvPr/>
        </p:nvGraphicFramePr>
        <p:xfrm>
          <a:off x="1197450" y="156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3619500"/>
                <a:gridCol w="3619500"/>
              </a:tblGrid>
              <a:tr h="57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Advantages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Disadvantages</a:t>
                      </a:r>
                      <a:endParaRPr b="1" sz="2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6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Ensures 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there 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are the fewest number of tasks to complete at all times</a:t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Has the minimum average waiting time (making it better for long term scheduling)</a:t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Allows for “starvation” of very long tasks, since they are the least likely to run</a:t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The algorithm requires that you can accurately predict the burst time of every job</a:t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SJF </a:t>
            </a:r>
            <a:r>
              <a:rPr b="1" lang="en" sz="3000"/>
              <a:t>Example</a:t>
            </a:r>
            <a:endParaRPr b="1" sz="3000"/>
          </a:p>
        </p:txBody>
      </p:sp>
      <p:graphicFrame>
        <p:nvGraphicFramePr>
          <p:cNvPr id="274" name="Google Shape;274;p30"/>
          <p:cNvGraphicFramePr/>
          <p:nvPr/>
        </p:nvGraphicFramePr>
        <p:xfrm>
          <a:off x="1197450" y="156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1809750"/>
                <a:gridCol w="1646475"/>
                <a:gridCol w="1973025"/>
                <a:gridCol w="1809750"/>
              </a:tblGrid>
              <a:tr h="45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Process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Priority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Arrival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Burst Time</a:t>
                      </a:r>
                      <a:endParaRPr b="1" sz="2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SJF Example</a:t>
            </a:r>
            <a:endParaRPr b="1" sz="3000"/>
          </a:p>
        </p:txBody>
      </p:sp>
      <p:graphicFrame>
        <p:nvGraphicFramePr>
          <p:cNvPr id="280" name="Google Shape;280;p31"/>
          <p:cNvGraphicFramePr/>
          <p:nvPr/>
        </p:nvGraphicFramePr>
        <p:xfrm>
          <a:off x="1197450" y="156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1809750"/>
                <a:gridCol w="1646475"/>
                <a:gridCol w="1973025"/>
                <a:gridCol w="1809750"/>
              </a:tblGrid>
              <a:tr h="45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Process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Priority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Arrival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Burst Time</a:t>
                      </a:r>
                      <a:endParaRPr b="1" sz="2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31"/>
          <p:cNvSpPr/>
          <p:nvPr/>
        </p:nvSpPr>
        <p:spPr>
          <a:xfrm>
            <a:off x="1192050" y="4027725"/>
            <a:ext cx="32874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2443800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 (8)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816475" y="44849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t=0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2231550" y="4484925"/>
            <a:ext cx="1208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t=5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(P2 arrives)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3439950" y="4484925"/>
            <a:ext cx="1208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t=7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(P3 arrives)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1291000"/>
            <a:ext cx="5157900" cy="26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Recap:</a:t>
            </a:r>
            <a:r>
              <a:rPr lang="en" sz="3020"/>
              <a:t> What is a CPU Scheduler?</a:t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What do they do? How do they work? How do they integrate with the rest of the OS?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SJF Example</a:t>
            </a:r>
            <a:endParaRPr b="1" sz="3000"/>
          </a:p>
        </p:txBody>
      </p:sp>
      <p:graphicFrame>
        <p:nvGraphicFramePr>
          <p:cNvPr id="291" name="Google Shape;291;p32"/>
          <p:cNvGraphicFramePr/>
          <p:nvPr/>
        </p:nvGraphicFramePr>
        <p:xfrm>
          <a:off x="1197450" y="156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1809750"/>
                <a:gridCol w="1646475"/>
                <a:gridCol w="1973025"/>
                <a:gridCol w="1809750"/>
              </a:tblGrid>
              <a:tr h="45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Process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Priority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Arrival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Burst Time</a:t>
                      </a:r>
                      <a:endParaRPr b="1" sz="2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32"/>
          <p:cNvSpPr/>
          <p:nvPr/>
        </p:nvSpPr>
        <p:spPr>
          <a:xfrm>
            <a:off x="1192050" y="4027725"/>
            <a:ext cx="32874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2443800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 (8)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816475" y="44849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t=0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2231550" y="4484925"/>
            <a:ext cx="1208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t=5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(P2 arrives)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3363600" y="4484925"/>
            <a:ext cx="1208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t=7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(P3 arrives)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32"/>
          <p:cNvSpPr/>
          <p:nvPr/>
        </p:nvSpPr>
        <p:spPr>
          <a:xfrm>
            <a:off x="4479450" y="4027725"/>
            <a:ext cx="881700" cy="342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4071125" y="44849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t=8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4528350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P2 (4)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SJF Example</a:t>
            </a:r>
            <a:endParaRPr b="1" sz="3000"/>
          </a:p>
        </p:txBody>
      </p:sp>
      <p:graphicFrame>
        <p:nvGraphicFramePr>
          <p:cNvPr id="305" name="Google Shape;305;p33"/>
          <p:cNvGraphicFramePr/>
          <p:nvPr/>
        </p:nvGraphicFramePr>
        <p:xfrm>
          <a:off x="1197450" y="156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1809750"/>
                <a:gridCol w="1646475"/>
                <a:gridCol w="1973025"/>
                <a:gridCol w="1809750"/>
              </a:tblGrid>
              <a:tr h="45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Process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Priority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Arrival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Burst Time</a:t>
                      </a:r>
                      <a:endParaRPr b="1" sz="2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6" name="Google Shape;306;p33"/>
          <p:cNvSpPr/>
          <p:nvPr/>
        </p:nvSpPr>
        <p:spPr>
          <a:xfrm>
            <a:off x="1192050" y="4027725"/>
            <a:ext cx="32874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2443800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 (8)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816475" y="44849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t=0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2231550" y="4484925"/>
            <a:ext cx="1208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t=5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(P2 arrives)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3363600" y="4484925"/>
            <a:ext cx="1208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t=7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(P3 arrives)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33"/>
          <p:cNvSpPr/>
          <p:nvPr/>
        </p:nvSpPr>
        <p:spPr>
          <a:xfrm>
            <a:off x="4479450" y="4027725"/>
            <a:ext cx="881700" cy="342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4071125" y="44849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t=8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4528350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P2 (2)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5361150" y="4027725"/>
            <a:ext cx="3075300" cy="342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6506850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P3 (12)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8060950" y="44849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t=22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4990975" y="44849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t=10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SJF Stats</a:t>
            </a:r>
            <a:endParaRPr b="1" sz="3000"/>
          </a:p>
        </p:txBody>
      </p:sp>
      <p:sp>
        <p:nvSpPr>
          <p:cNvPr id="323" name="Google Shape;323;p34"/>
          <p:cNvSpPr/>
          <p:nvPr/>
        </p:nvSpPr>
        <p:spPr>
          <a:xfrm>
            <a:off x="1192050" y="4027725"/>
            <a:ext cx="32874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34"/>
          <p:cNvSpPr txBox="1"/>
          <p:nvPr/>
        </p:nvSpPr>
        <p:spPr>
          <a:xfrm>
            <a:off x="2443800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 (8)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>
            <a:off x="816475" y="44849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t=0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2231550" y="4484925"/>
            <a:ext cx="1208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t=5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(P2 arrives)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34"/>
          <p:cNvSpPr txBox="1"/>
          <p:nvPr/>
        </p:nvSpPr>
        <p:spPr>
          <a:xfrm>
            <a:off x="3363600" y="4484925"/>
            <a:ext cx="1208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t=7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(P3 arrives)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34"/>
          <p:cNvSpPr/>
          <p:nvPr/>
        </p:nvSpPr>
        <p:spPr>
          <a:xfrm>
            <a:off x="4479450" y="4027725"/>
            <a:ext cx="881700" cy="342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4071125" y="44849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t=8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4528350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P2 (2)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4"/>
          <p:cNvSpPr/>
          <p:nvPr/>
        </p:nvSpPr>
        <p:spPr>
          <a:xfrm>
            <a:off x="5361150" y="4027725"/>
            <a:ext cx="3075300" cy="342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6506850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P3 (12)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8060950" y="44849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t=22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4990975" y="44849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t=10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34"/>
          <p:cNvSpPr txBox="1"/>
          <p:nvPr>
            <p:ph idx="1" type="body"/>
          </p:nvPr>
        </p:nvSpPr>
        <p:spPr>
          <a:xfrm>
            <a:off x="1297500" y="1567550"/>
            <a:ext cx="7038900" cy="23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Avg turnaround time = ((8-0) + (10-5) + (22-7)) / 3 = </a:t>
            </a:r>
            <a:r>
              <a:rPr b="1" lang="en" sz="2000"/>
              <a:t>9</a:t>
            </a:r>
            <a:r>
              <a:rPr b="1" lang="en" sz="2000"/>
              <a:t>.33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Avg response time = ((0-0) + (8–5) + (10-7)) / 3 = </a:t>
            </a:r>
            <a:r>
              <a:rPr b="1" lang="en" sz="2000"/>
              <a:t>2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Avg waiting time = ((8-8) + (5-2) + (15-12)) / 3 = </a:t>
            </a:r>
            <a:r>
              <a:rPr b="1" lang="en" sz="2000"/>
              <a:t>2</a:t>
            </a:r>
            <a:endParaRPr b="1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Round Robin</a:t>
            </a:r>
            <a:endParaRPr b="1" sz="3000"/>
          </a:p>
        </p:txBody>
      </p:sp>
      <p:sp>
        <p:nvSpPr>
          <p:cNvPr id="341" name="Google Shape;341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Gives a set amount of time to each task, called the “time quantum”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Cycles through task</a:t>
            </a:r>
            <a:r>
              <a:rPr lang="en" sz="2000"/>
              <a:t>s</a:t>
            </a:r>
            <a:r>
              <a:rPr lang="en" sz="2000"/>
              <a:t> in order of arrival until each task has reached completion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once again be</a:t>
            </a:r>
            <a:br>
              <a:rPr lang="en" sz="2000"/>
            </a:br>
            <a:r>
              <a:rPr lang="en" sz="2000"/>
              <a:t>implemented with a queue</a:t>
            </a:r>
            <a:endParaRPr sz="2000"/>
          </a:p>
        </p:txBody>
      </p:sp>
      <p:pic>
        <p:nvPicPr>
          <p:cNvPr id="342" name="Google Shape;342;p35"/>
          <p:cNvPicPr preferRelativeResize="0"/>
          <p:nvPr/>
        </p:nvPicPr>
        <p:blipFill rotWithShape="1">
          <a:blip r:embed="rId3">
            <a:alphaModFix/>
          </a:blip>
          <a:srcRect b="14419" l="9689" r="11021" t="12422"/>
          <a:stretch/>
        </p:blipFill>
        <p:spPr>
          <a:xfrm>
            <a:off x="5055275" y="2999025"/>
            <a:ext cx="3881900" cy="2008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Round Robin</a:t>
            </a:r>
            <a:r>
              <a:rPr b="1" lang="en" sz="3000"/>
              <a:t> Advantages/Disadvantages</a:t>
            </a:r>
            <a:endParaRPr b="1" sz="3000"/>
          </a:p>
        </p:txBody>
      </p:sp>
      <p:graphicFrame>
        <p:nvGraphicFramePr>
          <p:cNvPr id="348" name="Google Shape;348;p36"/>
          <p:cNvGraphicFramePr/>
          <p:nvPr/>
        </p:nvGraphicFramePr>
        <p:xfrm>
          <a:off x="1197450" y="156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3619500"/>
                <a:gridCol w="3619500"/>
              </a:tblGrid>
              <a:tr h="57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Advantages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Disadvantages</a:t>
                      </a:r>
                      <a:endParaRPr b="1" sz="2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6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Gives equal attention to all tasks</a:t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A small task can get buried and ignored if there are many tasks</a:t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Thus, small tasks can take a long time to finish, slowing down throughput</a:t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type="title"/>
          </p:nvPr>
        </p:nvSpPr>
        <p:spPr>
          <a:xfrm>
            <a:off x="1297500" y="393750"/>
            <a:ext cx="7038900" cy="11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Round Robin </a:t>
            </a:r>
            <a:r>
              <a:rPr b="1" lang="en" sz="3000"/>
              <a:t>Example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(Time Quantum = 3)</a:t>
            </a:r>
            <a:endParaRPr b="1" sz="1800"/>
          </a:p>
        </p:txBody>
      </p:sp>
      <p:graphicFrame>
        <p:nvGraphicFramePr>
          <p:cNvPr id="354" name="Google Shape;354;p37"/>
          <p:cNvGraphicFramePr/>
          <p:nvPr/>
        </p:nvGraphicFramePr>
        <p:xfrm>
          <a:off x="977013" y="152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1385225"/>
                <a:gridCol w="1989325"/>
                <a:gridCol w="1744450"/>
                <a:gridCol w="2560875"/>
              </a:tblGrid>
              <a:tr h="45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Process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Arrival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Burst </a:t>
                      </a: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Time Remaining</a:t>
                      </a:r>
                      <a:endParaRPr b="1" sz="2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type="title"/>
          </p:nvPr>
        </p:nvSpPr>
        <p:spPr>
          <a:xfrm>
            <a:off x="1297500" y="393750"/>
            <a:ext cx="7038900" cy="11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Round Robin Example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(Time Quantum = 3)</a:t>
            </a:r>
            <a:endParaRPr b="1" sz="1800"/>
          </a:p>
        </p:txBody>
      </p:sp>
      <p:graphicFrame>
        <p:nvGraphicFramePr>
          <p:cNvPr id="360" name="Google Shape;360;p38"/>
          <p:cNvGraphicFramePr/>
          <p:nvPr/>
        </p:nvGraphicFramePr>
        <p:xfrm>
          <a:off x="977013" y="152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1385225"/>
                <a:gridCol w="1989325"/>
                <a:gridCol w="1744450"/>
                <a:gridCol w="2560875"/>
              </a:tblGrid>
              <a:tr h="45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Process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Arrival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Burst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Time Remaining</a:t>
                      </a:r>
                      <a:endParaRPr b="1" sz="2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1" name="Google Shape;361;p38"/>
          <p:cNvSpPr/>
          <p:nvPr/>
        </p:nvSpPr>
        <p:spPr>
          <a:xfrm>
            <a:off x="977025" y="4027725"/>
            <a:ext cx="10395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38"/>
          <p:cNvSpPr txBox="1"/>
          <p:nvPr/>
        </p:nvSpPr>
        <p:spPr>
          <a:xfrm>
            <a:off x="11048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38"/>
          <p:cNvSpPr txBox="1"/>
          <p:nvPr/>
        </p:nvSpPr>
        <p:spPr>
          <a:xfrm>
            <a:off x="391975" y="4370625"/>
            <a:ext cx="1415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t=0</a:t>
            </a:r>
            <a:b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(P1-3 arrive)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4" name="Google Shape;364;p38"/>
          <p:cNvCxnSpPr/>
          <p:nvPr/>
        </p:nvCxnSpPr>
        <p:spPr>
          <a:xfrm>
            <a:off x="259200" y="2315750"/>
            <a:ext cx="53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>
            <p:ph type="title"/>
          </p:nvPr>
        </p:nvSpPr>
        <p:spPr>
          <a:xfrm>
            <a:off x="1297500" y="393750"/>
            <a:ext cx="7038900" cy="11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Round Robin Example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(Time Quantum = 3)</a:t>
            </a:r>
            <a:endParaRPr b="1" sz="1800"/>
          </a:p>
        </p:txBody>
      </p:sp>
      <p:graphicFrame>
        <p:nvGraphicFramePr>
          <p:cNvPr id="370" name="Google Shape;370;p39"/>
          <p:cNvGraphicFramePr/>
          <p:nvPr/>
        </p:nvGraphicFramePr>
        <p:xfrm>
          <a:off x="977013" y="152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1385225"/>
                <a:gridCol w="1989325"/>
                <a:gridCol w="1744450"/>
                <a:gridCol w="2560875"/>
              </a:tblGrid>
              <a:tr h="45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Process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Arrival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Burst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Time Remaining</a:t>
                      </a:r>
                      <a:endParaRPr b="1" sz="2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1" name="Google Shape;371;p39"/>
          <p:cNvSpPr/>
          <p:nvPr/>
        </p:nvSpPr>
        <p:spPr>
          <a:xfrm>
            <a:off x="977025" y="4027725"/>
            <a:ext cx="10395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11048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39"/>
          <p:cNvSpPr txBox="1"/>
          <p:nvPr/>
        </p:nvSpPr>
        <p:spPr>
          <a:xfrm>
            <a:off x="391975" y="4370625"/>
            <a:ext cx="1415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t=0</a:t>
            </a:r>
            <a:b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(P1-3 arrive)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39"/>
          <p:cNvSpPr/>
          <p:nvPr/>
        </p:nvSpPr>
        <p:spPr>
          <a:xfrm>
            <a:off x="2016525" y="4027725"/>
            <a:ext cx="1039500" cy="342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39"/>
          <p:cNvSpPr txBox="1"/>
          <p:nvPr/>
        </p:nvSpPr>
        <p:spPr>
          <a:xfrm>
            <a:off x="21443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P2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39"/>
          <p:cNvSpPr txBox="1"/>
          <p:nvPr/>
        </p:nvSpPr>
        <p:spPr>
          <a:xfrm>
            <a:off x="1578350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t=3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7" name="Google Shape;377;p39"/>
          <p:cNvCxnSpPr/>
          <p:nvPr/>
        </p:nvCxnSpPr>
        <p:spPr>
          <a:xfrm>
            <a:off x="259200" y="2811200"/>
            <a:ext cx="53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1297500" y="393750"/>
            <a:ext cx="7038900" cy="11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Round Robin Example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(Time Quantum = 3)</a:t>
            </a:r>
            <a:endParaRPr b="1" sz="1800"/>
          </a:p>
        </p:txBody>
      </p:sp>
      <p:graphicFrame>
        <p:nvGraphicFramePr>
          <p:cNvPr id="383" name="Google Shape;383;p40"/>
          <p:cNvGraphicFramePr/>
          <p:nvPr/>
        </p:nvGraphicFramePr>
        <p:xfrm>
          <a:off x="977013" y="152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1385225"/>
                <a:gridCol w="1989325"/>
                <a:gridCol w="1744450"/>
                <a:gridCol w="2560875"/>
              </a:tblGrid>
              <a:tr h="45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Process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Arrival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Burst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Time Remaining</a:t>
                      </a:r>
                      <a:endParaRPr b="1" sz="2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4" name="Google Shape;384;p40"/>
          <p:cNvSpPr/>
          <p:nvPr/>
        </p:nvSpPr>
        <p:spPr>
          <a:xfrm>
            <a:off x="977025" y="4027725"/>
            <a:ext cx="10395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40"/>
          <p:cNvSpPr txBox="1"/>
          <p:nvPr/>
        </p:nvSpPr>
        <p:spPr>
          <a:xfrm>
            <a:off x="11048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40"/>
          <p:cNvSpPr txBox="1"/>
          <p:nvPr/>
        </p:nvSpPr>
        <p:spPr>
          <a:xfrm>
            <a:off x="391975" y="4370625"/>
            <a:ext cx="1415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t=0</a:t>
            </a:r>
            <a:b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(P1-3 arrive)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40"/>
          <p:cNvSpPr/>
          <p:nvPr/>
        </p:nvSpPr>
        <p:spPr>
          <a:xfrm>
            <a:off x="2016525" y="4027725"/>
            <a:ext cx="1039500" cy="342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40"/>
          <p:cNvSpPr txBox="1"/>
          <p:nvPr/>
        </p:nvSpPr>
        <p:spPr>
          <a:xfrm>
            <a:off x="21443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P2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40"/>
          <p:cNvSpPr txBox="1"/>
          <p:nvPr/>
        </p:nvSpPr>
        <p:spPr>
          <a:xfrm>
            <a:off x="1578350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t=3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40"/>
          <p:cNvSpPr/>
          <p:nvPr/>
        </p:nvSpPr>
        <p:spPr>
          <a:xfrm>
            <a:off x="3056025" y="4027725"/>
            <a:ext cx="1039500" cy="342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40"/>
          <p:cNvSpPr txBox="1"/>
          <p:nvPr/>
        </p:nvSpPr>
        <p:spPr>
          <a:xfrm>
            <a:off x="31838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P3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40"/>
          <p:cNvSpPr txBox="1"/>
          <p:nvPr/>
        </p:nvSpPr>
        <p:spPr>
          <a:xfrm>
            <a:off x="2680475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t=6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3" name="Google Shape;393;p40"/>
          <p:cNvCxnSpPr/>
          <p:nvPr/>
        </p:nvCxnSpPr>
        <p:spPr>
          <a:xfrm>
            <a:off x="259200" y="3344600"/>
            <a:ext cx="53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>
            <p:ph type="title"/>
          </p:nvPr>
        </p:nvSpPr>
        <p:spPr>
          <a:xfrm>
            <a:off x="1297500" y="393750"/>
            <a:ext cx="7038900" cy="11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Round Robin Example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(Time Quantum = 3)</a:t>
            </a:r>
            <a:endParaRPr b="1" sz="1800"/>
          </a:p>
        </p:txBody>
      </p:sp>
      <p:graphicFrame>
        <p:nvGraphicFramePr>
          <p:cNvPr id="399" name="Google Shape;399;p41"/>
          <p:cNvGraphicFramePr/>
          <p:nvPr/>
        </p:nvGraphicFramePr>
        <p:xfrm>
          <a:off x="977013" y="152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1385225"/>
                <a:gridCol w="1989325"/>
                <a:gridCol w="1744450"/>
                <a:gridCol w="2560875"/>
              </a:tblGrid>
              <a:tr h="45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Process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Arrival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Burst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Time Remaining</a:t>
                      </a:r>
                      <a:endParaRPr b="1" sz="2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41"/>
          <p:cNvSpPr/>
          <p:nvPr/>
        </p:nvSpPr>
        <p:spPr>
          <a:xfrm>
            <a:off x="977025" y="4027725"/>
            <a:ext cx="10395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41"/>
          <p:cNvSpPr txBox="1"/>
          <p:nvPr/>
        </p:nvSpPr>
        <p:spPr>
          <a:xfrm>
            <a:off x="11048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41"/>
          <p:cNvSpPr txBox="1"/>
          <p:nvPr/>
        </p:nvSpPr>
        <p:spPr>
          <a:xfrm>
            <a:off x="391975" y="4370625"/>
            <a:ext cx="1415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t=0</a:t>
            </a:r>
            <a:b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(P1-3 arrive)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41"/>
          <p:cNvSpPr/>
          <p:nvPr/>
        </p:nvSpPr>
        <p:spPr>
          <a:xfrm>
            <a:off x="2016525" y="4027725"/>
            <a:ext cx="1039500" cy="342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41"/>
          <p:cNvSpPr txBox="1"/>
          <p:nvPr/>
        </p:nvSpPr>
        <p:spPr>
          <a:xfrm>
            <a:off x="21443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P2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41"/>
          <p:cNvSpPr txBox="1"/>
          <p:nvPr/>
        </p:nvSpPr>
        <p:spPr>
          <a:xfrm>
            <a:off x="1578350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t=3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3056025" y="4027725"/>
            <a:ext cx="1039500" cy="342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41"/>
          <p:cNvSpPr txBox="1"/>
          <p:nvPr/>
        </p:nvSpPr>
        <p:spPr>
          <a:xfrm>
            <a:off x="31838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P3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41"/>
          <p:cNvSpPr txBox="1"/>
          <p:nvPr/>
        </p:nvSpPr>
        <p:spPr>
          <a:xfrm>
            <a:off x="2680475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t=6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4095525" y="4027725"/>
            <a:ext cx="10395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41"/>
          <p:cNvSpPr txBox="1"/>
          <p:nvPr/>
        </p:nvSpPr>
        <p:spPr>
          <a:xfrm>
            <a:off x="42233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41"/>
          <p:cNvSpPr txBox="1"/>
          <p:nvPr/>
        </p:nvSpPr>
        <p:spPr>
          <a:xfrm>
            <a:off x="3714600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t=9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2" name="Google Shape;412;p41"/>
          <p:cNvCxnSpPr/>
          <p:nvPr/>
        </p:nvCxnSpPr>
        <p:spPr>
          <a:xfrm>
            <a:off x="259200" y="2315750"/>
            <a:ext cx="53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What is a CPU Scheduler? (1)</a:t>
            </a:r>
            <a:endParaRPr b="1" sz="3000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Schedules and manages the execution of the tasks that a CPU needs to perform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reason we schedule is to maximize the efficiency of the CPU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We want to perform </a:t>
            </a:r>
            <a:r>
              <a:rPr lang="en" sz="2000"/>
              <a:t>as many tasks as possible, as quick as possible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Is responsible for the allocation of time, space, and memory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"/>
          <p:cNvSpPr txBox="1"/>
          <p:nvPr>
            <p:ph type="title"/>
          </p:nvPr>
        </p:nvSpPr>
        <p:spPr>
          <a:xfrm>
            <a:off x="1297500" y="393750"/>
            <a:ext cx="7038900" cy="11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Round Robin Example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(Time Quantum = 3)</a:t>
            </a:r>
            <a:endParaRPr b="1" sz="1800"/>
          </a:p>
        </p:txBody>
      </p:sp>
      <p:graphicFrame>
        <p:nvGraphicFramePr>
          <p:cNvPr id="418" name="Google Shape;418;p42"/>
          <p:cNvGraphicFramePr/>
          <p:nvPr/>
        </p:nvGraphicFramePr>
        <p:xfrm>
          <a:off x="977013" y="152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1385225"/>
                <a:gridCol w="1989325"/>
                <a:gridCol w="1744450"/>
                <a:gridCol w="2560875"/>
              </a:tblGrid>
              <a:tr h="45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Process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Arrival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Burst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Time Remaining</a:t>
                      </a:r>
                      <a:endParaRPr b="1" sz="2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9" name="Google Shape;419;p42"/>
          <p:cNvSpPr/>
          <p:nvPr/>
        </p:nvSpPr>
        <p:spPr>
          <a:xfrm>
            <a:off x="977025" y="4027725"/>
            <a:ext cx="10395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42"/>
          <p:cNvSpPr txBox="1"/>
          <p:nvPr/>
        </p:nvSpPr>
        <p:spPr>
          <a:xfrm>
            <a:off x="11048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391975" y="4370625"/>
            <a:ext cx="1415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t=0</a:t>
            </a:r>
            <a:b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(P1-3 arrive)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Google Shape;422;p42"/>
          <p:cNvSpPr/>
          <p:nvPr/>
        </p:nvSpPr>
        <p:spPr>
          <a:xfrm>
            <a:off x="2016525" y="4027725"/>
            <a:ext cx="1039500" cy="342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p42"/>
          <p:cNvSpPr txBox="1"/>
          <p:nvPr/>
        </p:nvSpPr>
        <p:spPr>
          <a:xfrm>
            <a:off x="21443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P2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42"/>
          <p:cNvSpPr txBox="1"/>
          <p:nvPr/>
        </p:nvSpPr>
        <p:spPr>
          <a:xfrm>
            <a:off x="1578350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t=3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p42"/>
          <p:cNvSpPr/>
          <p:nvPr/>
        </p:nvSpPr>
        <p:spPr>
          <a:xfrm>
            <a:off x="3056025" y="4027725"/>
            <a:ext cx="1039500" cy="342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42"/>
          <p:cNvSpPr txBox="1"/>
          <p:nvPr/>
        </p:nvSpPr>
        <p:spPr>
          <a:xfrm>
            <a:off x="31838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P3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42"/>
          <p:cNvSpPr txBox="1"/>
          <p:nvPr/>
        </p:nvSpPr>
        <p:spPr>
          <a:xfrm>
            <a:off x="2680475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t=6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42"/>
          <p:cNvSpPr/>
          <p:nvPr/>
        </p:nvSpPr>
        <p:spPr>
          <a:xfrm>
            <a:off x="4095525" y="4027725"/>
            <a:ext cx="10395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42"/>
          <p:cNvSpPr txBox="1"/>
          <p:nvPr/>
        </p:nvSpPr>
        <p:spPr>
          <a:xfrm>
            <a:off x="42233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0" name="Google Shape;430;p42"/>
          <p:cNvSpPr txBox="1"/>
          <p:nvPr/>
        </p:nvSpPr>
        <p:spPr>
          <a:xfrm>
            <a:off x="3714600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t=9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42"/>
          <p:cNvSpPr/>
          <p:nvPr/>
        </p:nvSpPr>
        <p:spPr>
          <a:xfrm>
            <a:off x="5135025" y="4027725"/>
            <a:ext cx="1039500" cy="342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" name="Google Shape;432;p42"/>
          <p:cNvSpPr txBox="1"/>
          <p:nvPr/>
        </p:nvSpPr>
        <p:spPr>
          <a:xfrm>
            <a:off x="52628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P2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42"/>
          <p:cNvSpPr txBox="1"/>
          <p:nvPr/>
        </p:nvSpPr>
        <p:spPr>
          <a:xfrm>
            <a:off x="4748725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t=12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4" name="Google Shape;434;p42"/>
          <p:cNvCxnSpPr/>
          <p:nvPr/>
        </p:nvCxnSpPr>
        <p:spPr>
          <a:xfrm>
            <a:off x="259200" y="2811200"/>
            <a:ext cx="53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3"/>
          <p:cNvSpPr txBox="1"/>
          <p:nvPr>
            <p:ph type="title"/>
          </p:nvPr>
        </p:nvSpPr>
        <p:spPr>
          <a:xfrm>
            <a:off x="1297500" y="393750"/>
            <a:ext cx="7038900" cy="11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Round Robin Example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(Time Quantum = 3)</a:t>
            </a:r>
            <a:endParaRPr b="1" sz="1800"/>
          </a:p>
        </p:txBody>
      </p:sp>
      <p:graphicFrame>
        <p:nvGraphicFramePr>
          <p:cNvPr id="440" name="Google Shape;440;p43"/>
          <p:cNvGraphicFramePr/>
          <p:nvPr/>
        </p:nvGraphicFramePr>
        <p:xfrm>
          <a:off x="977013" y="152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1385225"/>
                <a:gridCol w="1989325"/>
                <a:gridCol w="1744450"/>
                <a:gridCol w="2560875"/>
              </a:tblGrid>
              <a:tr h="45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Process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Arrival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Burst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Time Remaining</a:t>
                      </a:r>
                      <a:endParaRPr b="1" sz="2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1" name="Google Shape;441;p43"/>
          <p:cNvSpPr/>
          <p:nvPr/>
        </p:nvSpPr>
        <p:spPr>
          <a:xfrm>
            <a:off x="977025" y="4027725"/>
            <a:ext cx="10395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43"/>
          <p:cNvSpPr txBox="1"/>
          <p:nvPr/>
        </p:nvSpPr>
        <p:spPr>
          <a:xfrm>
            <a:off x="11048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43"/>
          <p:cNvSpPr txBox="1"/>
          <p:nvPr/>
        </p:nvSpPr>
        <p:spPr>
          <a:xfrm>
            <a:off x="391975" y="4370625"/>
            <a:ext cx="1415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t=0</a:t>
            </a:r>
            <a:b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(P1-3 arrive)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43"/>
          <p:cNvSpPr/>
          <p:nvPr/>
        </p:nvSpPr>
        <p:spPr>
          <a:xfrm>
            <a:off x="2016525" y="4027725"/>
            <a:ext cx="1039500" cy="342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43"/>
          <p:cNvSpPr txBox="1"/>
          <p:nvPr/>
        </p:nvSpPr>
        <p:spPr>
          <a:xfrm>
            <a:off x="21443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P2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43"/>
          <p:cNvSpPr txBox="1"/>
          <p:nvPr/>
        </p:nvSpPr>
        <p:spPr>
          <a:xfrm>
            <a:off x="1578350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t=3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43"/>
          <p:cNvSpPr/>
          <p:nvPr/>
        </p:nvSpPr>
        <p:spPr>
          <a:xfrm>
            <a:off x="3056025" y="4027725"/>
            <a:ext cx="1039500" cy="342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" name="Google Shape;448;p43"/>
          <p:cNvSpPr txBox="1"/>
          <p:nvPr/>
        </p:nvSpPr>
        <p:spPr>
          <a:xfrm>
            <a:off x="31838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P3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Google Shape;449;p43"/>
          <p:cNvSpPr txBox="1"/>
          <p:nvPr/>
        </p:nvSpPr>
        <p:spPr>
          <a:xfrm>
            <a:off x="2680475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t=6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" name="Google Shape;450;p43"/>
          <p:cNvSpPr/>
          <p:nvPr/>
        </p:nvSpPr>
        <p:spPr>
          <a:xfrm>
            <a:off x="4095525" y="4027725"/>
            <a:ext cx="10395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451;p43"/>
          <p:cNvSpPr txBox="1"/>
          <p:nvPr/>
        </p:nvSpPr>
        <p:spPr>
          <a:xfrm>
            <a:off x="42233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43"/>
          <p:cNvSpPr txBox="1"/>
          <p:nvPr/>
        </p:nvSpPr>
        <p:spPr>
          <a:xfrm>
            <a:off x="3714600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t=9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" name="Google Shape;453;p43"/>
          <p:cNvSpPr/>
          <p:nvPr/>
        </p:nvSpPr>
        <p:spPr>
          <a:xfrm>
            <a:off x="5135025" y="4027725"/>
            <a:ext cx="1039500" cy="342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454;p43"/>
          <p:cNvSpPr txBox="1"/>
          <p:nvPr/>
        </p:nvSpPr>
        <p:spPr>
          <a:xfrm>
            <a:off x="52628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P2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5" name="Google Shape;455;p43"/>
          <p:cNvSpPr txBox="1"/>
          <p:nvPr/>
        </p:nvSpPr>
        <p:spPr>
          <a:xfrm>
            <a:off x="4748725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t=12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" name="Google Shape;456;p43"/>
          <p:cNvSpPr/>
          <p:nvPr/>
        </p:nvSpPr>
        <p:spPr>
          <a:xfrm>
            <a:off x="6174525" y="4027725"/>
            <a:ext cx="10395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7" name="Google Shape;457;p43"/>
          <p:cNvSpPr txBox="1"/>
          <p:nvPr/>
        </p:nvSpPr>
        <p:spPr>
          <a:xfrm>
            <a:off x="63023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458;p43"/>
          <p:cNvSpPr txBox="1"/>
          <p:nvPr/>
        </p:nvSpPr>
        <p:spPr>
          <a:xfrm>
            <a:off x="5782850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t=15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9" name="Google Shape;459;p43"/>
          <p:cNvCxnSpPr/>
          <p:nvPr/>
        </p:nvCxnSpPr>
        <p:spPr>
          <a:xfrm>
            <a:off x="259200" y="2315750"/>
            <a:ext cx="53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"/>
          <p:cNvSpPr txBox="1"/>
          <p:nvPr>
            <p:ph type="title"/>
          </p:nvPr>
        </p:nvSpPr>
        <p:spPr>
          <a:xfrm>
            <a:off x="1297500" y="393750"/>
            <a:ext cx="7038900" cy="11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Round Robin Example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(Time Quantum = 3)</a:t>
            </a:r>
            <a:endParaRPr b="1" sz="1800"/>
          </a:p>
        </p:txBody>
      </p:sp>
      <p:graphicFrame>
        <p:nvGraphicFramePr>
          <p:cNvPr id="465" name="Google Shape;465;p44"/>
          <p:cNvGraphicFramePr/>
          <p:nvPr/>
        </p:nvGraphicFramePr>
        <p:xfrm>
          <a:off x="977013" y="152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1385225"/>
                <a:gridCol w="1989325"/>
                <a:gridCol w="1744450"/>
                <a:gridCol w="2560875"/>
              </a:tblGrid>
              <a:tr h="45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Process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Arrival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Burst Time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Time Remaining</a:t>
                      </a:r>
                      <a:endParaRPr b="1" sz="2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P2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6" name="Google Shape;466;p44"/>
          <p:cNvSpPr/>
          <p:nvPr/>
        </p:nvSpPr>
        <p:spPr>
          <a:xfrm>
            <a:off x="977025" y="4027725"/>
            <a:ext cx="10395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" name="Google Shape;467;p44"/>
          <p:cNvSpPr txBox="1"/>
          <p:nvPr/>
        </p:nvSpPr>
        <p:spPr>
          <a:xfrm>
            <a:off x="11048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468;p44"/>
          <p:cNvSpPr txBox="1"/>
          <p:nvPr/>
        </p:nvSpPr>
        <p:spPr>
          <a:xfrm>
            <a:off x="391975" y="4370625"/>
            <a:ext cx="1415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t=0</a:t>
            </a:r>
            <a:b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(P1-3 arrive)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" name="Google Shape;469;p44"/>
          <p:cNvSpPr/>
          <p:nvPr/>
        </p:nvSpPr>
        <p:spPr>
          <a:xfrm>
            <a:off x="2016525" y="4027725"/>
            <a:ext cx="1039500" cy="342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p44"/>
          <p:cNvSpPr txBox="1"/>
          <p:nvPr/>
        </p:nvSpPr>
        <p:spPr>
          <a:xfrm>
            <a:off x="21443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P2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1" name="Google Shape;471;p44"/>
          <p:cNvSpPr txBox="1"/>
          <p:nvPr/>
        </p:nvSpPr>
        <p:spPr>
          <a:xfrm>
            <a:off x="1578350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t=3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44"/>
          <p:cNvSpPr/>
          <p:nvPr/>
        </p:nvSpPr>
        <p:spPr>
          <a:xfrm>
            <a:off x="3056025" y="4027725"/>
            <a:ext cx="1039500" cy="342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" name="Google Shape;473;p44"/>
          <p:cNvSpPr txBox="1"/>
          <p:nvPr/>
        </p:nvSpPr>
        <p:spPr>
          <a:xfrm>
            <a:off x="31838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P3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" name="Google Shape;474;p44"/>
          <p:cNvSpPr txBox="1"/>
          <p:nvPr/>
        </p:nvSpPr>
        <p:spPr>
          <a:xfrm>
            <a:off x="2680475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t=6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" name="Google Shape;475;p44"/>
          <p:cNvSpPr/>
          <p:nvPr/>
        </p:nvSpPr>
        <p:spPr>
          <a:xfrm>
            <a:off x="4095525" y="4027725"/>
            <a:ext cx="10395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" name="Google Shape;476;p44"/>
          <p:cNvSpPr txBox="1"/>
          <p:nvPr/>
        </p:nvSpPr>
        <p:spPr>
          <a:xfrm>
            <a:off x="42233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7" name="Google Shape;477;p44"/>
          <p:cNvSpPr txBox="1"/>
          <p:nvPr/>
        </p:nvSpPr>
        <p:spPr>
          <a:xfrm>
            <a:off x="3714600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t=9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" name="Google Shape;478;p44"/>
          <p:cNvSpPr/>
          <p:nvPr/>
        </p:nvSpPr>
        <p:spPr>
          <a:xfrm>
            <a:off x="5135025" y="4027725"/>
            <a:ext cx="1039500" cy="342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44"/>
          <p:cNvSpPr txBox="1"/>
          <p:nvPr/>
        </p:nvSpPr>
        <p:spPr>
          <a:xfrm>
            <a:off x="52628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P2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Google Shape;480;p44"/>
          <p:cNvSpPr txBox="1"/>
          <p:nvPr/>
        </p:nvSpPr>
        <p:spPr>
          <a:xfrm>
            <a:off x="4748725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t=12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44"/>
          <p:cNvSpPr/>
          <p:nvPr/>
        </p:nvSpPr>
        <p:spPr>
          <a:xfrm>
            <a:off x="6174525" y="4027725"/>
            <a:ext cx="10395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44"/>
          <p:cNvSpPr txBox="1"/>
          <p:nvPr/>
        </p:nvSpPr>
        <p:spPr>
          <a:xfrm>
            <a:off x="63023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" name="Google Shape;483;p44"/>
          <p:cNvSpPr txBox="1"/>
          <p:nvPr/>
        </p:nvSpPr>
        <p:spPr>
          <a:xfrm>
            <a:off x="5782850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t=15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4" name="Google Shape;484;p44"/>
          <p:cNvSpPr/>
          <p:nvPr/>
        </p:nvSpPr>
        <p:spPr>
          <a:xfrm>
            <a:off x="7214025" y="4027725"/>
            <a:ext cx="596400" cy="342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44"/>
          <p:cNvSpPr txBox="1"/>
          <p:nvPr/>
        </p:nvSpPr>
        <p:spPr>
          <a:xfrm>
            <a:off x="712027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P2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44"/>
          <p:cNvSpPr txBox="1"/>
          <p:nvPr/>
        </p:nvSpPr>
        <p:spPr>
          <a:xfrm>
            <a:off x="6816975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t=18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487;p44"/>
          <p:cNvSpPr txBox="1"/>
          <p:nvPr/>
        </p:nvSpPr>
        <p:spPr>
          <a:xfrm>
            <a:off x="7423475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t=19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8" name="Google Shape;488;p44"/>
          <p:cNvCxnSpPr/>
          <p:nvPr/>
        </p:nvCxnSpPr>
        <p:spPr>
          <a:xfrm>
            <a:off x="259200" y="2811200"/>
            <a:ext cx="53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5"/>
          <p:cNvSpPr txBox="1"/>
          <p:nvPr>
            <p:ph type="title"/>
          </p:nvPr>
        </p:nvSpPr>
        <p:spPr>
          <a:xfrm>
            <a:off x="1297500" y="393750"/>
            <a:ext cx="7038900" cy="11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Round Robin Stats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(Time Quantum = 3)</a:t>
            </a:r>
            <a:endParaRPr b="1" sz="1800"/>
          </a:p>
        </p:txBody>
      </p:sp>
      <p:sp>
        <p:nvSpPr>
          <p:cNvPr id="494" name="Google Shape;494;p45"/>
          <p:cNvSpPr txBox="1"/>
          <p:nvPr>
            <p:ph idx="1" type="body"/>
          </p:nvPr>
        </p:nvSpPr>
        <p:spPr>
          <a:xfrm>
            <a:off x="1297500" y="1567550"/>
            <a:ext cx="7038900" cy="23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Avg turnaround time = ((18-0) + (19-0) + (9-0)) / 3 = </a:t>
            </a:r>
            <a:r>
              <a:rPr b="1" lang="en" sz="2000"/>
              <a:t>15</a:t>
            </a:r>
            <a:r>
              <a:rPr b="1" lang="en" sz="2000"/>
              <a:t>.33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Avg response time = ((0-0) + (3–0) + (6-0)) / 3 = </a:t>
            </a:r>
            <a:r>
              <a:rPr b="1" lang="en" sz="2000"/>
              <a:t>3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Avg waiting time = ((18-9) + (19-7) + (9-3)) / 3 = </a:t>
            </a:r>
            <a:r>
              <a:rPr b="1" lang="en" sz="2000"/>
              <a:t>9</a:t>
            </a:r>
            <a:endParaRPr b="1" sz="2000"/>
          </a:p>
        </p:txBody>
      </p:sp>
      <p:sp>
        <p:nvSpPr>
          <p:cNvPr id="495" name="Google Shape;495;p45"/>
          <p:cNvSpPr/>
          <p:nvPr/>
        </p:nvSpPr>
        <p:spPr>
          <a:xfrm>
            <a:off x="977025" y="4027725"/>
            <a:ext cx="10395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45"/>
          <p:cNvSpPr txBox="1"/>
          <p:nvPr/>
        </p:nvSpPr>
        <p:spPr>
          <a:xfrm>
            <a:off x="11048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45"/>
          <p:cNvSpPr txBox="1"/>
          <p:nvPr/>
        </p:nvSpPr>
        <p:spPr>
          <a:xfrm>
            <a:off x="391975" y="4370625"/>
            <a:ext cx="1415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t=0</a:t>
            </a:r>
            <a:b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(P1-3 arrive)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45"/>
          <p:cNvSpPr/>
          <p:nvPr/>
        </p:nvSpPr>
        <p:spPr>
          <a:xfrm>
            <a:off x="2016525" y="4027725"/>
            <a:ext cx="1039500" cy="342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45"/>
          <p:cNvSpPr txBox="1"/>
          <p:nvPr/>
        </p:nvSpPr>
        <p:spPr>
          <a:xfrm>
            <a:off x="21443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P2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45"/>
          <p:cNvSpPr txBox="1"/>
          <p:nvPr/>
        </p:nvSpPr>
        <p:spPr>
          <a:xfrm>
            <a:off x="1578350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t=3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45"/>
          <p:cNvSpPr/>
          <p:nvPr/>
        </p:nvSpPr>
        <p:spPr>
          <a:xfrm>
            <a:off x="3056025" y="4027725"/>
            <a:ext cx="1039500" cy="342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2" name="Google Shape;502;p45"/>
          <p:cNvSpPr txBox="1"/>
          <p:nvPr/>
        </p:nvSpPr>
        <p:spPr>
          <a:xfrm>
            <a:off x="31838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P3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3" name="Google Shape;503;p45"/>
          <p:cNvSpPr txBox="1"/>
          <p:nvPr/>
        </p:nvSpPr>
        <p:spPr>
          <a:xfrm>
            <a:off x="2680475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t=6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4" name="Google Shape;504;p45"/>
          <p:cNvSpPr/>
          <p:nvPr/>
        </p:nvSpPr>
        <p:spPr>
          <a:xfrm>
            <a:off x="4095525" y="4027725"/>
            <a:ext cx="10395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5" name="Google Shape;505;p45"/>
          <p:cNvSpPr txBox="1"/>
          <p:nvPr/>
        </p:nvSpPr>
        <p:spPr>
          <a:xfrm>
            <a:off x="42233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6" name="Google Shape;506;p45"/>
          <p:cNvSpPr txBox="1"/>
          <p:nvPr/>
        </p:nvSpPr>
        <p:spPr>
          <a:xfrm>
            <a:off x="3714600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t=9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45"/>
          <p:cNvSpPr/>
          <p:nvPr/>
        </p:nvSpPr>
        <p:spPr>
          <a:xfrm>
            <a:off x="5135025" y="4027725"/>
            <a:ext cx="1039500" cy="342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508;p45"/>
          <p:cNvSpPr txBox="1"/>
          <p:nvPr/>
        </p:nvSpPr>
        <p:spPr>
          <a:xfrm>
            <a:off x="52628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P2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45"/>
          <p:cNvSpPr txBox="1"/>
          <p:nvPr/>
        </p:nvSpPr>
        <p:spPr>
          <a:xfrm>
            <a:off x="4748725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t=12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Google Shape;510;p45"/>
          <p:cNvSpPr/>
          <p:nvPr/>
        </p:nvSpPr>
        <p:spPr>
          <a:xfrm>
            <a:off x="6174525" y="4027725"/>
            <a:ext cx="10395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1" name="Google Shape;511;p45"/>
          <p:cNvSpPr txBox="1"/>
          <p:nvPr/>
        </p:nvSpPr>
        <p:spPr>
          <a:xfrm>
            <a:off x="630232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2" name="Google Shape;512;p45"/>
          <p:cNvSpPr txBox="1"/>
          <p:nvPr/>
        </p:nvSpPr>
        <p:spPr>
          <a:xfrm>
            <a:off x="5782850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t=15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3" name="Google Shape;513;p45"/>
          <p:cNvSpPr/>
          <p:nvPr/>
        </p:nvSpPr>
        <p:spPr>
          <a:xfrm>
            <a:off x="7214025" y="4027725"/>
            <a:ext cx="596400" cy="342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45"/>
          <p:cNvSpPr txBox="1"/>
          <p:nvPr/>
        </p:nvSpPr>
        <p:spPr>
          <a:xfrm>
            <a:off x="7120275" y="40277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P2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5" name="Google Shape;515;p45"/>
          <p:cNvSpPr txBox="1"/>
          <p:nvPr/>
        </p:nvSpPr>
        <p:spPr>
          <a:xfrm>
            <a:off x="6816975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t=18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6" name="Google Shape;516;p45"/>
          <p:cNvSpPr txBox="1"/>
          <p:nvPr/>
        </p:nvSpPr>
        <p:spPr>
          <a:xfrm>
            <a:off x="7423475" y="4370625"/>
            <a:ext cx="783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t=19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Priority-Based Scheduling</a:t>
            </a:r>
            <a:endParaRPr b="1" sz="3000"/>
          </a:p>
        </p:txBody>
      </p:sp>
      <p:sp>
        <p:nvSpPr>
          <p:cNvPr id="522" name="Google Shape;522;p46"/>
          <p:cNvSpPr txBox="1"/>
          <p:nvPr>
            <p:ph idx="1" type="body"/>
          </p:nvPr>
        </p:nvSpPr>
        <p:spPr>
          <a:xfrm>
            <a:off x="1297500" y="1567550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Another trick designers often use to ensure that programs aren’t starved is assigning “priorities”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Tasks with higher priorities should (generally) run before programs with lower priorities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isn’t the </a:t>
            </a:r>
            <a:r>
              <a:rPr lang="en" sz="2000"/>
              <a:t>only factor of course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Priority may be incorporated into algorithms in all sorts of ways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 other words, there isn’t one right or wrong way to use priority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Priority-Based Scheduling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Advantages/Disadvantages</a:t>
            </a:r>
            <a:endParaRPr b="1" sz="3000"/>
          </a:p>
        </p:txBody>
      </p:sp>
      <p:graphicFrame>
        <p:nvGraphicFramePr>
          <p:cNvPr id="528" name="Google Shape;528;p47"/>
          <p:cNvGraphicFramePr/>
          <p:nvPr/>
        </p:nvGraphicFramePr>
        <p:xfrm>
          <a:off x="1197450" y="156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3619500"/>
                <a:gridCol w="3619500"/>
              </a:tblGrid>
              <a:tr h="57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Advantages</a:t>
                      </a:r>
                      <a:endParaRPr b="1" sz="2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Disadvantages</a:t>
                      </a:r>
                      <a:endParaRPr b="1" sz="25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6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Gives more attention to more important tasks</a:t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This allows for better resource management</a:t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On the other hand, smaller tasks may now be at risk of starvation (this can be fixed with “aging”)</a:t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Every job must accurately be assigned a priority</a:t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8"/>
          <p:cNvSpPr txBox="1"/>
          <p:nvPr>
            <p:ph type="title"/>
          </p:nvPr>
        </p:nvSpPr>
        <p:spPr>
          <a:xfrm>
            <a:off x="823850" y="1291000"/>
            <a:ext cx="5157900" cy="26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Multi-Core Scheduling</a:t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What happens when we introduce multiple cores? How can our scheduling algorithm take advantage of this?</a:t>
            </a:r>
            <a:endParaRPr sz="2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partitioned scheduling, </a:t>
            </a:r>
            <a:r>
              <a:rPr b="1" lang="en" sz="2000"/>
              <a:t>each job is assigned to </a:t>
            </a:r>
            <a:r>
              <a:rPr b="1" lang="en" sz="2000"/>
              <a:t>its own</a:t>
            </a:r>
            <a:r>
              <a:rPr b="1" lang="en" sz="2000"/>
              <a:t> core</a:t>
            </a:r>
            <a:endParaRPr b="1"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can lead to cores having </a:t>
            </a:r>
            <a:r>
              <a:rPr lang="en" sz="2000"/>
              <a:t>unequal</a:t>
            </a:r>
            <a:r>
              <a:rPr lang="en" sz="2000"/>
              <a:t> workloads depending on the jobs’ specifications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because there is a lack of synchronization between cores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To frame it a different way, though, since no synchronization is needed, it’s easier to implement</a:t>
            </a:r>
            <a:endParaRPr sz="2000"/>
          </a:p>
        </p:txBody>
      </p:sp>
      <p:sp>
        <p:nvSpPr>
          <p:cNvPr id="539" name="Google Shape;539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Partitioned Multi-Core Scheduling</a:t>
            </a:r>
            <a:endParaRPr b="1" sz="3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Global </a:t>
            </a:r>
            <a:r>
              <a:rPr b="1" lang="en" sz="3000"/>
              <a:t>Multi-Core </a:t>
            </a:r>
            <a:r>
              <a:rPr b="1" lang="en" sz="3000"/>
              <a:t>Scheduling</a:t>
            </a:r>
            <a:endParaRPr b="1" sz="3000"/>
          </a:p>
        </p:txBody>
      </p:sp>
      <p:sp>
        <p:nvSpPr>
          <p:cNvPr id="545" name="Google Shape;545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global scheduling, </a:t>
            </a:r>
            <a:r>
              <a:rPr b="1" lang="en" sz="2000"/>
              <a:t>all cores share the same queue of jobs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allows for more centralized decision making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It’s easier to balance the workload across all cores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However, it’s more complex than partitioned scheduling due to synchronization issues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Mutexes or other synchronization techniques are needed to prevent read/write issues from the queue</a:t>
            </a: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Advantages of </a:t>
            </a:r>
            <a:r>
              <a:rPr b="1" lang="en" sz="3000"/>
              <a:t>Multi-Core Scheduling</a:t>
            </a:r>
            <a:endParaRPr b="1" sz="3000"/>
          </a:p>
        </p:txBody>
      </p:sp>
      <p:sp>
        <p:nvSpPr>
          <p:cNvPr id="551" name="Google Shape;551;p51"/>
          <p:cNvSpPr txBox="1"/>
          <p:nvPr>
            <p:ph idx="1" type="body"/>
          </p:nvPr>
        </p:nvSpPr>
        <p:spPr>
          <a:xfrm>
            <a:off x="1297500" y="1567550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Allows for more flexibility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Not every core has to use the same scheduling algorithm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way in which jobs are distributed to cores may also be a factor in your algorithm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Distributes workload evenly across many workers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 this way, it’s a lot like multithreading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modern PC’s and laptops have a multicore CPU, so it’s necessary to adapt to this style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What is a CPU Scheduler? (2)</a:t>
            </a:r>
            <a:endParaRPr b="1" sz="30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order to solve this optimization problem, OS designers use </a:t>
            </a:r>
            <a:r>
              <a:rPr i="1" lang="en" sz="2000"/>
              <a:t>algorithms</a:t>
            </a:r>
            <a:r>
              <a:rPr lang="en" sz="2000"/>
              <a:t> to control the CPU scheduler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algorithm may take into account many different factors, such as: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Execution time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Arrival time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Priorities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(For our purposes, we’ll assume that all tasks only use the CPU and no I/O)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2"/>
          <p:cNvSpPr txBox="1"/>
          <p:nvPr>
            <p:ph type="title"/>
          </p:nvPr>
        </p:nvSpPr>
        <p:spPr>
          <a:xfrm>
            <a:off x="823850" y="1291000"/>
            <a:ext cx="5157900" cy="26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Our CPU Scheduler</a:t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How can we design our system to maximize the rate at which programs?</a:t>
            </a:r>
            <a:endParaRPr sz="25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How Our Algorithm Works: High-Level</a:t>
            </a:r>
            <a:endParaRPr b="1" sz="3000"/>
          </a:p>
        </p:txBody>
      </p:sp>
      <p:sp>
        <p:nvSpPr>
          <p:cNvPr id="562" name="Google Shape;562;p53"/>
          <p:cNvSpPr txBox="1"/>
          <p:nvPr>
            <p:ph idx="1" type="body"/>
          </p:nvPr>
        </p:nvSpPr>
        <p:spPr>
          <a:xfrm>
            <a:off x="1297500" y="1567550"/>
            <a:ext cx="73272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simulate 4 “cores” using vector (queue) objects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Every time we add a new job, we compare the total runtimes of every core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one with the minimum runtime is the one we choose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core contains 3 subqueues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These all run on simple FIFO algorithms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then simulate a “program” using a class with attributes: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Burst time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Priority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From these, we calculate a “priority ratio” that’s used to determine which subqueue the job should be placed in</a:t>
            </a:r>
            <a:endParaRPr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Example / Diagram</a:t>
            </a:r>
            <a:endParaRPr b="1" sz="3000"/>
          </a:p>
        </p:txBody>
      </p:sp>
      <p:sp>
        <p:nvSpPr>
          <p:cNvPr id="568" name="Google Shape;568;p54"/>
          <p:cNvSpPr/>
          <p:nvPr/>
        </p:nvSpPr>
        <p:spPr>
          <a:xfrm>
            <a:off x="896850" y="2571750"/>
            <a:ext cx="1673100" cy="65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Core 1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(Total Runtime = 17)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9" name="Google Shape;569;p54"/>
          <p:cNvSpPr/>
          <p:nvPr/>
        </p:nvSpPr>
        <p:spPr>
          <a:xfrm>
            <a:off x="2789250" y="2571750"/>
            <a:ext cx="1673100" cy="650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Core 2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(Total Runtime = 16)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0" name="Google Shape;570;p54"/>
          <p:cNvSpPr/>
          <p:nvPr/>
        </p:nvSpPr>
        <p:spPr>
          <a:xfrm>
            <a:off x="4681650" y="2571750"/>
            <a:ext cx="1673100" cy="650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Core 3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(Total Runtime = 13)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1" name="Google Shape;571;p54"/>
          <p:cNvSpPr/>
          <p:nvPr/>
        </p:nvSpPr>
        <p:spPr>
          <a:xfrm>
            <a:off x="6574050" y="2571750"/>
            <a:ext cx="1673100" cy="65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Core 4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(Total Runtime = 18)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2" name="Google Shape;572;p54"/>
          <p:cNvSpPr/>
          <p:nvPr/>
        </p:nvSpPr>
        <p:spPr>
          <a:xfrm>
            <a:off x="3889800" y="1307850"/>
            <a:ext cx="1364400" cy="729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(Burst = 6)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(Priority = 2)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3" name="Google Shape;573;p54"/>
          <p:cNvSpPr/>
          <p:nvPr/>
        </p:nvSpPr>
        <p:spPr>
          <a:xfrm>
            <a:off x="1051200" y="32218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 (Burst = 4)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4" name="Google Shape;574;p54"/>
          <p:cNvSpPr/>
          <p:nvPr/>
        </p:nvSpPr>
        <p:spPr>
          <a:xfrm>
            <a:off x="1051200" y="35470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P2 (Burst = 2)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5" name="Google Shape;575;p54"/>
          <p:cNvSpPr/>
          <p:nvPr/>
        </p:nvSpPr>
        <p:spPr>
          <a:xfrm>
            <a:off x="1051200" y="38722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P3 (Burst = 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576;p54"/>
          <p:cNvSpPr/>
          <p:nvPr/>
        </p:nvSpPr>
        <p:spPr>
          <a:xfrm>
            <a:off x="1051200" y="41974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P4 (Burst = 7)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7" name="Google Shape;577;p54"/>
          <p:cNvSpPr/>
          <p:nvPr/>
        </p:nvSpPr>
        <p:spPr>
          <a:xfrm>
            <a:off x="1051200" y="45226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P5 (Burst = 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8" name="Google Shape;578;p54"/>
          <p:cNvSpPr/>
          <p:nvPr/>
        </p:nvSpPr>
        <p:spPr>
          <a:xfrm>
            <a:off x="2943600" y="32218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P6 (Burst = 9)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9" name="Google Shape;579;p54"/>
          <p:cNvSpPr/>
          <p:nvPr/>
        </p:nvSpPr>
        <p:spPr>
          <a:xfrm>
            <a:off x="2943600" y="35470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P7 (Burst = 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0" name="Google Shape;580;p54"/>
          <p:cNvSpPr/>
          <p:nvPr/>
        </p:nvSpPr>
        <p:spPr>
          <a:xfrm>
            <a:off x="2943600" y="38722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P8 (Burst = 2)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1" name="Google Shape;581;p54"/>
          <p:cNvSpPr/>
          <p:nvPr/>
        </p:nvSpPr>
        <p:spPr>
          <a:xfrm>
            <a:off x="2943600" y="41974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P9 (Burst = 4)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2" name="Google Shape;582;p54"/>
          <p:cNvSpPr/>
          <p:nvPr/>
        </p:nvSpPr>
        <p:spPr>
          <a:xfrm>
            <a:off x="4836000" y="32218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P10 (Burst = 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3" name="Google Shape;583;p54"/>
          <p:cNvSpPr/>
          <p:nvPr/>
        </p:nvSpPr>
        <p:spPr>
          <a:xfrm>
            <a:off x="4836000" y="35470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P11 (Burst = 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4" name="Google Shape;584;p54"/>
          <p:cNvSpPr/>
          <p:nvPr/>
        </p:nvSpPr>
        <p:spPr>
          <a:xfrm>
            <a:off x="4836000" y="38722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P12 (Burst = 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5" name="Google Shape;585;p54"/>
          <p:cNvSpPr/>
          <p:nvPr/>
        </p:nvSpPr>
        <p:spPr>
          <a:xfrm>
            <a:off x="4836000" y="41974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P13 (Burst = 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6" name="Google Shape;586;p54"/>
          <p:cNvSpPr/>
          <p:nvPr/>
        </p:nvSpPr>
        <p:spPr>
          <a:xfrm>
            <a:off x="4836000" y="45226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P14 (Burst = 5)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7" name="Google Shape;587;p54"/>
          <p:cNvSpPr/>
          <p:nvPr/>
        </p:nvSpPr>
        <p:spPr>
          <a:xfrm>
            <a:off x="6728400" y="32218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P15 (Burst = 8)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Google Shape;588;p54"/>
          <p:cNvSpPr/>
          <p:nvPr/>
        </p:nvSpPr>
        <p:spPr>
          <a:xfrm>
            <a:off x="6728400" y="35470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P16 (Burst = 7)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9" name="Google Shape;589;p54"/>
          <p:cNvSpPr/>
          <p:nvPr/>
        </p:nvSpPr>
        <p:spPr>
          <a:xfrm>
            <a:off x="6728400" y="38722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P17 (Burst = 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Example / Diagram</a:t>
            </a:r>
            <a:endParaRPr b="1" sz="3000"/>
          </a:p>
        </p:txBody>
      </p:sp>
      <p:sp>
        <p:nvSpPr>
          <p:cNvPr id="595" name="Google Shape;595;p55"/>
          <p:cNvSpPr/>
          <p:nvPr/>
        </p:nvSpPr>
        <p:spPr>
          <a:xfrm>
            <a:off x="896850" y="2571750"/>
            <a:ext cx="1673100" cy="65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Core 1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(Total Runtime = 17)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55"/>
          <p:cNvSpPr/>
          <p:nvPr/>
        </p:nvSpPr>
        <p:spPr>
          <a:xfrm>
            <a:off x="2789250" y="2571750"/>
            <a:ext cx="1673100" cy="650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Core 2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(Total Runtime = 16)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7" name="Google Shape;597;p55"/>
          <p:cNvSpPr/>
          <p:nvPr/>
        </p:nvSpPr>
        <p:spPr>
          <a:xfrm>
            <a:off x="4681650" y="2571750"/>
            <a:ext cx="1673100" cy="650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Core 3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(Total Runtime = 13)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598;p55"/>
          <p:cNvSpPr/>
          <p:nvPr/>
        </p:nvSpPr>
        <p:spPr>
          <a:xfrm>
            <a:off x="6574050" y="2571750"/>
            <a:ext cx="1673100" cy="65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Core 4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(Total Runtime = 18)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9" name="Google Shape;599;p55"/>
          <p:cNvSpPr/>
          <p:nvPr/>
        </p:nvSpPr>
        <p:spPr>
          <a:xfrm>
            <a:off x="3889800" y="1307850"/>
            <a:ext cx="1364400" cy="729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(Burst = 6)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(Priority = 2)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00" name="Google Shape;600;p55"/>
          <p:cNvCxnSpPr>
            <a:stCxn id="599" idx="3"/>
            <a:endCxn id="597" idx="0"/>
          </p:cNvCxnSpPr>
          <p:nvPr/>
        </p:nvCxnSpPr>
        <p:spPr>
          <a:xfrm>
            <a:off x="5254200" y="1672500"/>
            <a:ext cx="264000" cy="899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01" name="Google Shape;601;p55"/>
          <p:cNvSpPr txBox="1"/>
          <p:nvPr/>
        </p:nvSpPr>
        <p:spPr>
          <a:xfrm>
            <a:off x="5518200" y="1672500"/>
            <a:ext cx="1749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Core 3 has the least total runtime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2" name="Google Shape;602;p55"/>
          <p:cNvSpPr/>
          <p:nvPr/>
        </p:nvSpPr>
        <p:spPr>
          <a:xfrm>
            <a:off x="1051200" y="32218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 (Burst = 4)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Google Shape;603;p55"/>
          <p:cNvSpPr/>
          <p:nvPr/>
        </p:nvSpPr>
        <p:spPr>
          <a:xfrm>
            <a:off x="1051200" y="35470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P2 (Burst = 2)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Google Shape;604;p55"/>
          <p:cNvSpPr/>
          <p:nvPr/>
        </p:nvSpPr>
        <p:spPr>
          <a:xfrm>
            <a:off x="1051200" y="38722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P3 (Burst = 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605;p55"/>
          <p:cNvSpPr/>
          <p:nvPr/>
        </p:nvSpPr>
        <p:spPr>
          <a:xfrm>
            <a:off x="1051200" y="41974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P4 (Burst = 7)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6" name="Google Shape;606;p55"/>
          <p:cNvSpPr/>
          <p:nvPr/>
        </p:nvSpPr>
        <p:spPr>
          <a:xfrm>
            <a:off x="1051200" y="45226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P5 (Burst = 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7" name="Google Shape;607;p55"/>
          <p:cNvSpPr/>
          <p:nvPr/>
        </p:nvSpPr>
        <p:spPr>
          <a:xfrm>
            <a:off x="2943600" y="32218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P6 (Burst = 9)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8" name="Google Shape;608;p55"/>
          <p:cNvSpPr/>
          <p:nvPr/>
        </p:nvSpPr>
        <p:spPr>
          <a:xfrm>
            <a:off x="2943600" y="35470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P7 (Burst = 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9" name="Google Shape;609;p55"/>
          <p:cNvSpPr/>
          <p:nvPr/>
        </p:nvSpPr>
        <p:spPr>
          <a:xfrm>
            <a:off x="2943600" y="38722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P8 (Burst = 2)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0" name="Google Shape;610;p55"/>
          <p:cNvSpPr/>
          <p:nvPr/>
        </p:nvSpPr>
        <p:spPr>
          <a:xfrm>
            <a:off x="2943600" y="41974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P9 (Burst = 4)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1" name="Google Shape;611;p55"/>
          <p:cNvSpPr/>
          <p:nvPr/>
        </p:nvSpPr>
        <p:spPr>
          <a:xfrm>
            <a:off x="4836000" y="32218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P10 (Burst = 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2" name="Google Shape;612;p55"/>
          <p:cNvSpPr/>
          <p:nvPr/>
        </p:nvSpPr>
        <p:spPr>
          <a:xfrm>
            <a:off x="4836000" y="35470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P11 (Burst = 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p55"/>
          <p:cNvSpPr/>
          <p:nvPr/>
        </p:nvSpPr>
        <p:spPr>
          <a:xfrm>
            <a:off x="4836000" y="38722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P12 (Burst = 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4" name="Google Shape;614;p55"/>
          <p:cNvSpPr/>
          <p:nvPr/>
        </p:nvSpPr>
        <p:spPr>
          <a:xfrm>
            <a:off x="4836000" y="41974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P13 (Burst = 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5" name="Google Shape;615;p55"/>
          <p:cNvSpPr/>
          <p:nvPr/>
        </p:nvSpPr>
        <p:spPr>
          <a:xfrm>
            <a:off x="4836000" y="45226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P14 (Burst = 5)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6" name="Google Shape;616;p55"/>
          <p:cNvSpPr/>
          <p:nvPr/>
        </p:nvSpPr>
        <p:spPr>
          <a:xfrm>
            <a:off x="6728400" y="32218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P15 (Burst = 8)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7" name="Google Shape;617;p55"/>
          <p:cNvSpPr/>
          <p:nvPr/>
        </p:nvSpPr>
        <p:spPr>
          <a:xfrm>
            <a:off x="6728400" y="35470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P16 (Burst = 7)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8" name="Google Shape;618;p55"/>
          <p:cNvSpPr/>
          <p:nvPr/>
        </p:nvSpPr>
        <p:spPr>
          <a:xfrm>
            <a:off x="6728400" y="387225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P17 (Burst = 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Example / Diagram</a:t>
            </a:r>
            <a:endParaRPr b="1" sz="3000"/>
          </a:p>
        </p:txBody>
      </p:sp>
      <p:sp>
        <p:nvSpPr>
          <p:cNvPr id="624" name="Google Shape;624;p56"/>
          <p:cNvSpPr/>
          <p:nvPr/>
        </p:nvSpPr>
        <p:spPr>
          <a:xfrm>
            <a:off x="3735450" y="2190750"/>
            <a:ext cx="1673100" cy="650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Core 3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(Total Runtime = 9)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5" name="Google Shape;625;p56"/>
          <p:cNvSpPr/>
          <p:nvPr/>
        </p:nvSpPr>
        <p:spPr>
          <a:xfrm>
            <a:off x="3889800" y="1307850"/>
            <a:ext cx="1364400" cy="729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(Burst = 6)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(Priority = 2)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626" name="Google Shape;626;p56"/>
          <p:cNvGraphicFramePr/>
          <p:nvPr/>
        </p:nvGraphicFramePr>
        <p:xfrm>
          <a:off x="952500" y="302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2413000"/>
                <a:gridCol w="2413000"/>
                <a:gridCol w="2413000"/>
              </a:tblGrid>
              <a:tr h="36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Queue 1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(0 - 0.75)</a:t>
                      </a:r>
                      <a:endParaRPr b="1"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Queue 2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(0.75 - 1.4)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Queue 3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(&gt; 1.4)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7" name="Google Shape;627;p56"/>
          <p:cNvSpPr/>
          <p:nvPr/>
        </p:nvSpPr>
        <p:spPr>
          <a:xfrm>
            <a:off x="1457200" y="354500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P10 (Burst = 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8" name="Google Shape;628;p56"/>
          <p:cNvSpPr/>
          <p:nvPr/>
        </p:nvSpPr>
        <p:spPr>
          <a:xfrm>
            <a:off x="6304300" y="354500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P11 (Burst = 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9" name="Google Shape;629;p56"/>
          <p:cNvSpPr/>
          <p:nvPr/>
        </p:nvSpPr>
        <p:spPr>
          <a:xfrm>
            <a:off x="6304300" y="387020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P12 (Burst = 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0" name="Google Shape;630;p56"/>
          <p:cNvSpPr/>
          <p:nvPr/>
        </p:nvSpPr>
        <p:spPr>
          <a:xfrm>
            <a:off x="3880750" y="354500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P13 (Burst = 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1" name="Google Shape;631;p56"/>
          <p:cNvSpPr/>
          <p:nvPr/>
        </p:nvSpPr>
        <p:spPr>
          <a:xfrm>
            <a:off x="1457200" y="387020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P14 (Burst = 5)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Example / Diagram</a:t>
            </a:r>
            <a:endParaRPr b="1" sz="3000"/>
          </a:p>
        </p:txBody>
      </p:sp>
      <p:sp>
        <p:nvSpPr>
          <p:cNvPr id="637" name="Google Shape;637;p57"/>
          <p:cNvSpPr/>
          <p:nvPr/>
        </p:nvSpPr>
        <p:spPr>
          <a:xfrm>
            <a:off x="3735450" y="2190750"/>
            <a:ext cx="1673100" cy="650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Core 3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(Total Runtime = 9)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8" name="Google Shape;638;p57"/>
          <p:cNvSpPr/>
          <p:nvPr/>
        </p:nvSpPr>
        <p:spPr>
          <a:xfrm>
            <a:off x="2516350" y="1307850"/>
            <a:ext cx="1364400" cy="729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(Burst = 6)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(Priority = 2)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639" name="Google Shape;639;p57"/>
          <p:cNvGraphicFramePr/>
          <p:nvPr/>
        </p:nvGraphicFramePr>
        <p:xfrm>
          <a:off x="952500" y="302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2413000"/>
                <a:gridCol w="2413000"/>
                <a:gridCol w="2413000"/>
              </a:tblGrid>
              <a:tr h="36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Queue 1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(0 - 0.75)</a:t>
                      </a:r>
                      <a:endParaRPr b="1"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Queue 2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(0.75 - 1.4)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Queue 3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(&gt; 1.4)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0" name="Google Shape;640;p57"/>
          <p:cNvSpPr/>
          <p:nvPr/>
        </p:nvSpPr>
        <p:spPr>
          <a:xfrm>
            <a:off x="1457200" y="354500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P10 (Burst = 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1" name="Google Shape;641;p57"/>
          <p:cNvSpPr/>
          <p:nvPr/>
        </p:nvSpPr>
        <p:spPr>
          <a:xfrm>
            <a:off x="6304300" y="354500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P11 (Burst = 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2" name="Google Shape;642;p57"/>
          <p:cNvSpPr/>
          <p:nvPr/>
        </p:nvSpPr>
        <p:spPr>
          <a:xfrm>
            <a:off x="6304300" y="387020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P12 (Burst = 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3" name="Google Shape;643;p57"/>
          <p:cNvSpPr/>
          <p:nvPr/>
        </p:nvSpPr>
        <p:spPr>
          <a:xfrm>
            <a:off x="3880750" y="354500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P13 (Burst = 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4" name="Google Shape;644;p57"/>
          <p:cNvSpPr/>
          <p:nvPr/>
        </p:nvSpPr>
        <p:spPr>
          <a:xfrm>
            <a:off x="1457200" y="387020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P14 (Burst = 5)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45" name="Google Shape;645;p57"/>
          <p:cNvCxnSpPr/>
          <p:nvPr/>
        </p:nvCxnSpPr>
        <p:spPr>
          <a:xfrm>
            <a:off x="3984000" y="1672500"/>
            <a:ext cx="117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6" name="Google Shape;646;p57"/>
          <p:cNvSpPr txBox="1"/>
          <p:nvPr/>
        </p:nvSpPr>
        <p:spPr>
          <a:xfrm>
            <a:off x="5263250" y="1346400"/>
            <a:ext cx="24819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Priority Ratio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(10 * p * p</a:t>
            </a:r>
            <a:r>
              <a:rPr baseline="-25000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max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/ (b * b</a:t>
            </a:r>
            <a:r>
              <a:rPr baseline="-25000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max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0.67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Example / Diagram</a:t>
            </a:r>
            <a:endParaRPr b="1" sz="3000"/>
          </a:p>
        </p:txBody>
      </p:sp>
      <p:sp>
        <p:nvSpPr>
          <p:cNvPr id="652" name="Google Shape;652;p58"/>
          <p:cNvSpPr/>
          <p:nvPr/>
        </p:nvSpPr>
        <p:spPr>
          <a:xfrm>
            <a:off x="3735450" y="2190750"/>
            <a:ext cx="1673100" cy="650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Core 3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(Total Runtime = 9)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3" name="Google Shape;653;p58"/>
          <p:cNvSpPr/>
          <p:nvPr/>
        </p:nvSpPr>
        <p:spPr>
          <a:xfrm>
            <a:off x="2516350" y="1307850"/>
            <a:ext cx="1364400" cy="729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(Burst = 6)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(Priority = 2)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654" name="Google Shape;654;p58"/>
          <p:cNvGraphicFramePr/>
          <p:nvPr/>
        </p:nvGraphicFramePr>
        <p:xfrm>
          <a:off x="952500" y="302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2413000"/>
                <a:gridCol w="2413000"/>
                <a:gridCol w="2413000"/>
              </a:tblGrid>
              <a:tr h="36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Queue 1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(0 - 0.75)</a:t>
                      </a:r>
                      <a:endParaRPr b="1"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Queue 2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(0.75 - 1.4)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Queue 3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(&gt; 1.4)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5" name="Google Shape;655;p58"/>
          <p:cNvSpPr/>
          <p:nvPr/>
        </p:nvSpPr>
        <p:spPr>
          <a:xfrm>
            <a:off x="1457200" y="354500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P10 (Burst = 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6" name="Google Shape;656;p58"/>
          <p:cNvSpPr/>
          <p:nvPr/>
        </p:nvSpPr>
        <p:spPr>
          <a:xfrm>
            <a:off x="6304300" y="354500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P11 (Burst = 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7" name="Google Shape;657;p58"/>
          <p:cNvSpPr/>
          <p:nvPr/>
        </p:nvSpPr>
        <p:spPr>
          <a:xfrm>
            <a:off x="6304300" y="387020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P12 (Burst = 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8" name="Google Shape;658;p58"/>
          <p:cNvSpPr/>
          <p:nvPr/>
        </p:nvSpPr>
        <p:spPr>
          <a:xfrm>
            <a:off x="3880750" y="354500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P13 (Burst = 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58"/>
          <p:cNvSpPr/>
          <p:nvPr/>
        </p:nvSpPr>
        <p:spPr>
          <a:xfrm>
            <a:off x="1457200" y="387020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P14 (Burst = 5)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60" name="Google Shape;660;p58"/>
          <p:cNvCxnSpPr/>
          <p:nvPr/>
        </p:nvCxnSpPr>
        <p:spPr>
          <a:xfrm>
            <a:off x="3984000" y="1672500"/>
            <a:ext cx="117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1" name="Google Shape;661;p58"/>
          <p:cNvSpPr txBox="1"/>
          <p:nvPr/>
        </p:nvSpPr>
        <p:spPr>
          <a:xfrm>
            <a:off x="5778500" y="2187675"/>
            <a:ext cx="1584000" cy="729300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Notes:</a:t>
            </a:r>
            <a:b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 = priority, b = burst,</a:t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baseline="-25000"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max</a:t>
            </a: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6, b</a:t>
            </a:r>
            <a:r>
              <a:rPr baseline="-25000"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max</a:t>
            </a: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30</a:t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2" name="Google Shape;662;p58"/>
          <p:cNvSpPr txBox="1"/>
          <p:nvPr/>
        </p:nvSpPr>
        <p:spPr>
          <a:xfrm>
            <a:off x="5263250" y="1346400"/>
            <a:ext cx="24819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Priority Ratio =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(10 * p * p</a:t>
            </a:r>
            <a:r>
              <a:rPr baseline="-25000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max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/ (b * b</a:t>
            </a:r>
            <a:r>
              <a:rPr baseline="-25000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max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= 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0.67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Example / Diagram</a:t>
            </a:r>
            <a:endParaRPr b="1" sz="3000"/>
          </a:p>
        </p:txBody>
      </p:sp>
      <p:sp>
        <p:nvSpPr>
          <p:cNvPr id="668" name="Google Shape;668;p59"/>
          <p:cNvSpPr/>
          <p:nvPr/>
        </p:nvSpPr>
        <p:spPr>
          <a:xfrm>
            <a:off x="3735450" y="2190750"/>
            <a:ext cx="1673100" cy="650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Core 3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(Total Runtime = 9)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9" name="Google Shape;669;p59"/>
          <p:cNvSpPr/>
          <p:nvPr/>
        </p:nvSpPr>
        <p:spPr>
          <a:xfrm>
            <a:off x="2516350" y="1307850"/>
            <a:ext cx="1364400" cy="729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(Burst = 6)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(Priority = 2)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670" name="Google Shape;670;p59"/>
          <p:cNvGraphicFramePr/>
          <p:nvPr/>
        </p:nvGraphicFramePr>
        <p:xfrm>
          <a:off x="952500" y="302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{2F68E856-1B3A-442F-A8D8-3717B7B76A6E}</a:tableStyleId>
              </a:tblPr>
              <a:tblGrid>
                <a:gridCol w="2413000"/>
                <a:gridCol w="2413000"/>
                <a:gridCol w="2413000"/>
              </a:tblGrid>
              <a:tr h="36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Queue 1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(0 - 0.75)</a:t>
                      </a:r>
                      <a:endParaRPr b="1"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Queue 2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(0.75 - 1.4)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Queue 3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(&gt; 1.4)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1" name="Google Shape;671;p59"/>
          <p:cNvSpPr/>
          <p:nvPr/>
        </p:nvSpPr>
        <p:spPr>
          <a:xfrm>
            <a:off x="1457200" y="354500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P10 (Burst = 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2" name="Google Shape;672;p59"/>
          <p:cNvSpPr/>
          <p:nvPr/>
        </p:nvSpPr>
        <p:spPr>
          <a:xfrm>
            <a:off x="6304300" y="354500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P11 (Burst = 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3" name="Google Shape;673;p59"/>
          <p:cNvSpPr/>
          <p:nvPr/>
        </p:nvSpPr>
        <p:spPr>
          <a:xfrm>
            <a:off x="6304300" y="387020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P12 (Burst = 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4" name="Google Shape;674;p59"/>
          <p:cNvSpPr/>
          <p:nvPr/>
        </p:nvSpPr>
        <p:spPr>
          <a:xfrm>
            <a:off x="3880750" y="354500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P13 (Burst = 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5" name="Google Shape;675;p59"/>
          <p:cNvSpPr/>
          <p:nvPr/>
        </p:nvSpPr>
        <p:spPr>
          <a:xfrm>
            <a:off x="1457200" y="387020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P14 (Burst = 5)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76" name="Google Shape;676;p59"/>
          <p:cNvCxnSpPr/>
          <p:nvPr/>
        </p:nvCxnSpPr>
        <p:spPr>
          <a:xfrm>
            <a:off x="3984000" y="1672500"/>
            <a:ext cx="117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7" name="Google Shape;677;p59"/>
          <p:cNvSpPr txBox="1"/>
          <p:nvPr/>
        </p:nvSpPr>
        <p:spPr>
          <a:xfrm>
            <a:off x="5263250" y="1346400"/>
            <a:ext cx="24819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Priority Ratio =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(10 * p * p</a:t>
            </a:r>
            <a:r>
              <a:rPr baseline="-25000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max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/ (b * b</a:t>
            </a:r>
            <a:r>
              <a:rPr baseline="-25000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max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= 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0.67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8" name="Google Shape;678;p59"/>
          <p:cNvSpPr/>
          <p:nvPr/>
        </p:nvSpPr>
        <p:spPr>
          <a:xfrm>
            <a:off x="1457200" y="4195400"/>
            <a:ext cx="1364400" cy="32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P18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(Burst = 6)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79" name="Google Shape;679;p59"/>
          <p:cNvCxnSpPr/>
          <p:nvPr/>
        </p:nvCxnSpPr>
        <p:spPr>
          <a:xfrm flipH="1">
            <a:off x="2180950" y="2149075"/>
            <a:ext cx="1061100" cy="65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0"/>
          <p:cNvSpPr txBox="1"/>
          <p:nvPr>
            <p:ph type="title"/>
          </p:nvPr>
        </p:nvSpPr>
        <p:spPr>
          <a:xfrm>
            <a:off x="823850" y="1291000"/>
            <a:ext cx="5157900" cy="26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Implementation</a:t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Does this algorithm actually work? How well does it perform?</a:t>
            </a:r>
            <a:endParaRPr sz="25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How It’s Implemented</a:t>
            </a:r>
            <a:endParaRPr b="1" sz="3000"/>
          </a:p>
        </p:txBody>
      </p:sp>
      <p:sp>
        <p:nvSpPr>
          <p:cNvPr id="690" name="Google Shape;690;p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chose to implement the program in C++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C++ gives us access to additional features like classes and vectors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Vectors are like arrays, but their size can change dynamically, allowing for more flexibility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These features also allowed us to avoid referencing issues that arise in multi-level programs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C++ classes are more powerful than C structs because they can define both attributes and methods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How to Measure CPU Schedulers</a:t>
            </a:r>
            <a:endParaRPr b="1" sz="30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Here are some statistics we can use to measure our algorithm:</a:t>
            </a:r>
            <a:endParaRPr sz="2000" u="sng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Arrival time</a:t>
            </a:r>
            <a:r>
              <a:rPr lang="en" sz="2000"/>
              <a:t>  =  t</a:t>
            </a:r>
            <a:r>
              <a:rPr baseline="-25000" lang="en" sz="2000"/>
              <a:t>arrival</a:t>
            </a:r>
            <a:r>
              <a:rPr lang="en" sz="2000"/>
              <a:t>  =  The time at which the job first comes into the system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Start time</a:t>
            </a:r>
            <a:r>
              <a:rPr lang="en" sz="2000"/>
              <a:t> =  t</a:t>
            </a:r>
            <a:r>
              <a:rPr baseline="-25000" lang="en" sz="2000"/>
              <a:t>start</a:t>
            </a:r>
            <a:r>
              <a:rPr lang="en" sz="2000"/>
              <a:t>  =  The time at which the job first runs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Completion time</a:t>
            </a:r>
            <a:r>
              <a:rPr lang="en" sz="2000"/>
              <a:t> =  t</a:t>
            </a:r>
            <a:r>
              <a:rPr baseline="-25000" lang="en" sz="2000"/>
              <a:t>completion</a:t>
            </a:r>
            <a:r>
              <a:rPr lang="en" sz="2000"/>
              <a:t>  =  The time at which the job stops running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400"/>
              </a:spcAft>
              <a:buSzPts val="2000"/>
              <a:buChar char="●"/>
            </a:pPr>
            <a:r>
              <a:rPr b="1" lang="en" sz="2000"/>
              <a:t>Burst time</a:t>
            </a:r>
            <a:r>
              <a:rPr lang="en" sz="2000"/>
              <a:t> =  t</a:t>
            </a:r>
            <a:r>
              <a:rPr baseline="-25000" lang="en" sz="2000"/>
              <a:t>burst</a:t>
            </a:r>
            <a:r>
              <a:rPr lang="en" sz="2000"/>
              <a:t>  = The amount of time required by the job to complete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Explanation: program.h</a:t>
            </a:r>
            <a:endParaRPr b="1"/>
          </a:p>
        </p:txBody>
      </p:sp>
      <p:pic>
        <p:nvPicPr>
          <p:cNvPr id="696" name="Google Shape;69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898875"/>
            <a:ext cx="5133901" cy="41125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Explanation: core.h</a:t>
            </a:r>
            <a:endParaRPr b="1"/>
          </a:p>
        </p:txBody>
      </p:sp>
      <p:pic>
        <p:nvPicPr>
          <p:cNvPr id="702" name="Google Shape;702;p63"/>
          <p:cNvPicPr preferRelativeResize="0"/>
          <p:nvPr/>
        </p:nvPicPr>
        <p:blipFill rotWithShape="1">
          <a:blip r:embed="rId3">
            <a:alphaModFix/>
          </a:blip>
          <a:srcRect b="2210" l="0" r="0" t="0"/>
          <a:stretch/>
        </p:blipFill>
        <p:spPr>
          <a:xfrm>
            <a:off x="1297500" y="908050"/>
            <a:ext cx="5889300" cy="414197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Explanation (core.cpp)</a:t>
            </a:r>
            <a:endParaRPr b="1"/>
          </a:p>
        </p:txBody>
      </p:sp>
      <p:pic>
        <p:nvPicPr>
          <p:cNvPr id="708" name="Google Shape;70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40625"/>
            <a:ext cx="7712474" cy="344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Explanation (OSsim.cpp, generating)</a:t>
            </a:r>
            <a:endParaRPr b="1"/>
          </a:p>
        </p:txBody>
      </p:sp>
      <p:pic>
        <p:nvPicPr>
          <p:cNvPr id="714" name="Google Shape;71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29375"/>
            <a:ext cx="5797924" cy="42141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6"/>
          <p:cNvSpPr txBox="1"/>
          <p:nvPr>
            <p:ph type="title"/>
          </p:nvPr>
        </p:nvSpPr>
        <p:spPr>
          <a:xfrm>
            <a:off x="1297500" y="393750"/>
            <a:ext cx="70389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Explanation (OSsim.cpp, schedule once)</a:t>
            </a:r>
            <a:endParaRPr b="1"/>
          </a:p>
        </p:txBody>
      </p:sp>
      <p:sp>
        <p:nvSpPr>
          <p:cNvPr id="720" name="Google Shape;720;p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1" name="Google Shape;72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750" y="943701"/>
            <a:ext cx="8045899" cy="400754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Explanation (OSsim.cpp, schedule all)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7" name="Google Shape;72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13" y="1497600"/>
            <a:ext cx="8873776" cy="18884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Explanation (OSsim.cpp, runtime)</a:t>
            </a:r>
            <a:endParaRPr b="1"/>
          </a:p>
        </p:txBody>
      </p:sp>
      <p:sp>
        <p:nvSpPr>
          <p:cNvPr id="733" name="Google Shape;733;p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4" name="Google Shape;734;p68"/>
          <p:cNvPicPr preferRelativeResize="0"/>
          <p:nvPr/>
        </p:nvPicPr>
        <p:blipFill rotWithShape="1">
          <a:blip r:embed="rId3">
            <a:alphaModFix/>
          </a:blip>
          <a:srcRect b="1806" l="0" r="0" t="0"/>
          <a:stretch/>
        </p:blipFill>
        <p:spPr>
          <a:xfrm>
            <a:off x="1052700" y="1018550"/>
            <a:ext cx="7990025" cy="40091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Explanation (OSsim.cpp, logic &amp; cores)</a:t>
            </a:r>
            <a:endParaRPr b="1"/>
          </a:p>
        </p:txBody>
      </p:sp>
      <p:pic>
        <p:nvPicPr>
          <p:cNvPr id="740" name="Google Shape;74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96225"/>
            <a:ext cx="6762750" cy="34480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Explanation (OSsim.cpp, initialize main)</a:t>
            </a:r>
            <a:endParaRPr b="1"/>
          </a:p>
        </p:txBody>
      </p:sp>
      <p:sp>
        <p:nvSpPr>
          <p:cNvPr id="746" name="Google Shape;746;p7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7" name="Google Shape;74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38" y="837800"/>
            <a:ext cx="8505925" cy="430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1"/>
          <p:cNvSpPr txBox="1"/>
          <p:nvPr>
            <p:ph type="title"/>
          </p:nvPr>
        </p:nvSpPr>
        <p:spPr>
          <a:xfrm>
            <a:off x="1297500" y="393750"/>
            <a:ext cx="7690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Explanation (OSsim.cpp, simulate scheduling)</a:t>
            </a:r>
            <a:endParaRPr b="1"/>
          </a:p>
        </p:txBody>
      </p:sp>
      <p:pic>
        <p:nvPicPr>
          <p:cNvPr id="753" name="Google Shape;75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76375"/>
            <a:ext cx="6886575" cy="21907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CPU Scheduler Equations</a:t>
            </a:r>
            <a:endParaRPr b="1" sz="3000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8465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And here are some equations that relate the stats we discussed:</a:t>
            </a:r>
            <a:endParaRPr sz="2000" u="sng"/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Turnaround time</a:t>
            </a:r>
            <a:r>
              <a:rPr lang="en" sz="2000"/>
              <a:t> =</a:t>
            </a:r>
            <a:r>
              <a:rPr lang="en" sz="2000">
                <a:latin typeface="Cambria Math"/>
                <a:ea typeface="Cambria Math"/>
                <a:cs typeface="Cambria Math"/>
                <a:sym typeface="Cambria Math"/>
              </a:rPr>
              <a:t> t</a:t>
            </a:r>
            <a:r>
              <a:rPr baseline="-25000" lang="en" sz="2000">
                <a:latin typeface="Cambria Math"/>
                <a:ea typeface="Cambria Math"/>
                <a:cs typeface="Cambria Math"/>
                <a:sym typeface="Cambria Math"/>
              </a:rPr>
              <a:t>turnaround</a:t>
            </a:r>
            <a:r>
              <a:rPr lang="en" sz="2000">
                <a:latin typeface="Cambria Math"/>
                <a:ea typeface="Cambria Math"/>
                <a:cs typeface="Cambria Math"/>
                <a:sym typeface="Cambria Math"/>
              </a:rPr>
              <a:t> = t</a:t>
            </a:r>
            <a:r>
              <a:rPr baseline="-25000" lang="en" sz="2000">
                <a:latin typeface="Cambria Math"/>
                <a:ea typeface="Cambria Math"/>
                <a:cs typeface="Cambria Math"/>
                <a:sym typeface="Cambria Math"/>
              </a:rPr>
              <a:t>completion</a:t>
            </a:r>
            <a:r>
              <a:rPr lang="en" sz="2000">
                <a:latin typeface="Cambria Math"/>
                <a:ea typeface="Cambria Math"/>
                <a:cs typeface="Cambria Math"/>
                <a:sym typeface="Cambria Math"/>
              </a:rPr>
              <a:t> – t</a:t>
            </a:r>
            <a:r>
              <a:rPr baseline="-25000" lang="en" sz="2000">
                <a:latin typeface="Cambria Math"/>
                <a:ea typeface="Cambria Math"/>
                <a:cs typeface="Cambria Math"/>
                <a:sym typeface="Cambria Math"/>
              </a:rPr>
              <a:t>arrival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i="1" lang="en" sz="1900"/>
              <a:t>Measures how long it takes a job to finish once it arrives</a:t>
            </a:r>
            <a:endParaRPr i="1" sz="19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Response </a:t>
            </a:r>
            <a:r>
              <a:rPr b="1" lang="en" sz="2000"/>
              <a:t>time</a:t>
            </a:r>
            <a:r>
              <a:rPr lang="en" sz="2000"/>
              <a:t> =</a:t>
            </a:r>
            <a:r>
              <a:rPr lang="en" sz="2000">
                <a:latin typeface="Cambria Math"/>
                <a:ea typeface="Cambria Math"/>
                <a:cs typeface="Cambria Math"/>
                <a:sym typeface="Cambria Math"/>
              </a:rPr>
              <a:t> t</a:t>
            </a:r>
            <a:r>
              <a:rPr baseline="-25000" lang="en" sz="2000">
                <a:latin typeface="Cambria Math"/>
                <a:ea typeface="Cambria Math"/>
                <a:cs typeface="Cambria Math"/>
                <a:sym typeface="Cambria Math"/>
              </a:rPr>
              <a:t>response</a:t>
            </a:r>
            <a:r>
              <a:rPr lang="en" sz="2000">
                <a:latin typeface="Cambria Math"/>
                <a:ea typeface="Cambria Math"/>
                <a:cs typeface="Cambria Math"/>
                <a:sym typeface="Cambria Math"/>
              </a:rPr>
              <a:t> = t</a:t>
            </a:r>
            <a:r>
              <a:rPr baseline="-25000" lang="en" sz="2000">
                <a:latin typeface="Cambria Math"/>
                <a:ea typeface="Cambria Math"/>
                <a:cs typeface="Cambria Math"/>
                <a:sym typeface="Cambria Math"/>
              </a:rPr>
              <a:t>start</a:t>
            </a:r>
            <a:r>
              <a:rPr lang="en" sz="2000">
                <a:latin typeface="Cambria Math"/>
                <a:ea typeface="Cambria Math"/>
                <a:cs typeface="Cambria Math"/>
                <a:sym typeface="Cambria Math"/>
              </a:rPr>
              <a:t> – t</a:t>
            </a:r>
            <a:r>
              <a:rPr baseline="-25000" lang="en" sz="2000">
                <a:latin typeface="Cambria Math"/>
                <a:ea typeface="Cambria Math"/>
                <a:cs typeface="Cambria Math"/>
                <a:sym typeface="Cambria Math"/>
              </a:rPr>
              <a:t>arrival</a:t>
            </a:r>
            <a:endParaRPr baseline="-25000"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i="1" lang="en" sz="1900"/>
              <a:t>Measures how long it first takes a job to get to the CPU once it arrives</a:t>
            </a:r>
            <a:endParaRPr baseline="-25000" sz="19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Waiting time</a:t>
            </a:r>
            <a:r>
              <a:rPr lang="en" sz="2000"/>
              <a:t> =</a:t>
            </a:r>
            <a:r>
              <a:rPr lang="en" sz="2000">
                <a:latin typeface="Cambria Math"/>
                <a:ea typeface="Cambria Math"/>
                <a:cs typeface="Cambria Math"/>
                <a:sym typeface="Cambria Math"/>
              </a:rPr>
              <a:t> t</a:t>
            </a:r>
            <a:r>
              <a:rPr baseline="-25000" lang="en" sz="2000">
                <a:latin typeface="Cambria Math"/>
                <a:ea typeface="Cambria Math"/>
                <a:cs typeface="Cambria Math"/>
                <a:sym typeface="Cambria Math"/>
              </a:rPr>
              <a:t>wait</a:t>
            </a:r>
            <a:r>
              <a:rPr lang="en" sz="2000">
                <a:latin typeface="Cambria Math"/>
                <a:ea typeface="Cambria Math"/>
                <a:cs typeface="Cambria Math"/>
                <a:sym typeface="Cambria Math"/>
              </a:rPr>
              <a:t> = t</a:t>
            </a:r>
            <a:r>
              <a:rPr baseline="-25000" lang="en" sz="2000">
                <a:latin typeface="Cambria Math"/>
                <a:ea typeface="Cambria Math"/>
                <a:cs typeface="Cambria Math"/>
                <a:sym typeface="Cambria Math"/>
              </a:rPr>
              <a:t>turnaround </a:t>
            </a:r>
            <a:r>
              <a:rPr lang="en" sz="2000">
                <a:latin typeface="Cambria Math"/>
                <a:ea typeface="Cambria Math"/>
                <a:cs typeface="Cambria Math"/>
                <a:sym typeface="Cambria Math"/>
              </a:rPr>
              <a:t>– t</a:t>
            </a:r>
            <a:r>
              <a:rPr baseline="-25000" lang="en" sz="2000">
                <a:latin typeface="Cambria Math"/>
                <a:ea typeface="Cambria Math"/>
                <a:cs typeface="Cambria Math"/>
                <a:sym typeface="Cambria Math"/>
              </a:rPr>
              <a:t>burst</a:t>
            </a:r>
            <a:endParaRPr baseline="-25000"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i="1" lang="en" sz="1900"/>
              <a:t>Measures the total amount of time that a job spends not running</a:t>
            </a:r>
            <a:endParaRPr baseline="-25000" sz="19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Explanation (OSsim.cpp, run &amp; schedule)</a:t>
            </a:r>
            <a:endParaRPr b="1"/>
          </a:p>
        </p:txBody>
      </p:sp>
      <p:sp>
        <p:nvSpPr>
          <p:cNvPr id="759" name="Google Shape;759;p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0" name="Google Shape;76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63" y="1187401"/>
            <a:ext cx="8268774" cy="3671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Explanation (OSsim.cpp, run without schedule)</a:t>
            </a:r>
            <a:endParaRPr b="1"/>
          </a:p>
        </p:txBody>
      </p:sp>
      <p:pic>
        <p:nvPicPr>
          <p:cNvPr id="766" name="Google Shape;76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37" y="1876788"/>
            <a:ext cx="8594525" cy="22927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Potential Improvements</a:t>
            </a:r>
            <a:endParaRPr b="1" sz="3000"/>
          </a:p>
        </p:txBody>
      </p:sp>
      <p:sp>
        <p:nvSpPr>
          <p:cNvPr id="772" name="Google Shape;772;p74"/>
          <p:cNvSpPr txBox="1"/>
          <p:nvPr>
            <p:ph idx="1" type="body"/>
          </p:nvPr>
        </p:nvSpPr>
        <p:spPr>
          <a:xfrm>
            <a:off x="1297500" y="1567550"/>
            <a:ext cx="7038900" cy="3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was difficult to implement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Had to simulate cores using vectors instead of a class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Sourced from issues with nested pass-by-reference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Wanted to have a different core handling different queues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Because of vectors, each time a program is scheduled, all total times to run queues must be accessed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Having the cores implemented this way led to more passing of references to functions rather than references in classes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Could use a non-FIFO algorithm in queues for more efficiency</a:t>
            </a:r>
            <a:endParaRPr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5"/>
          <p:cNvSpPr txBox="1"/>
          <p:nvPr>
            <p:ph idx="1" type="body"/>
          </p:nvPr>
        </p:nvSpPr>
        <p:spPr>
          <a:xfrm>
            <a:off x="812725" y="745675"/>
            <a:ext cx="7569300" cy="4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Sources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https://www.geeksforgeeks.org/cpu-scheduling-in-operating-systems/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https://www.guru99.com/cpu-scheduling-algorithms.html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https://afteracademy.com/blog/what-is-burst-arrival-exit-response-waiting-turnaround-time-and-throughput/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https://cplusplus.com/reference/vector/vector/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CPU Scheduler Objectives</a:t>
            </a:r>
            <a:endParaRPr b="1" sz="3000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491350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any optimization problem, your goal is to either maximize or minimize certain criteria. For our purposes, this could be: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Maximizing </a:t>
            </a:r>
            <a:r>
              <a:rPr b="1" lang="en" sz="2000"/>
              <a:t>throughput </a:t>
            </a:r>
            <a:r>
              <a:rPr lang="en" sz="2000"/>
              <a:t>— the number of tasks that execute per time unit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Minimizing </a:t>
            </a:r>
            <a:r>
              <a:rPr b="1" lang="en" sz="2000"/>
              <a:t>response</a:t>
            </a:r>
            <a:r>
              <a:rPr lang="en" sz="2000"/>
              <a:t> and </a:t>
            </a:r>
            <a:r>
              <a:rPr b="1" lang="en" sz="2000"/>
              <a:t>waiting time</a:t>
            </a:r>
            <a:r>
              <a:rPr lang="en" sz="2000"/>
              <a:t> – perhaps setting a lower bound that you hope not to exceed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Maximizing </a:t>
            </a:r>
            <a:r>
              <a:rPr b="1" lang="en" sz="2000"/>
              <a:t>fairness</a:t>
            </a:r>
            <a:r>
              <a:rPr lang="en" sz="2000"/>
              <a:t> of CPU allocation – a few jobs should not dominate all of the CPU time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Minimizing </a:t>
            </a:r>
            <a:r>
              <a:rPr b="1" lang="en" sz="2000"/>
              <a:t>turnaround time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23850" y="1291000"/>
            <a:ext cx="5157900" cy="26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CPU Scheduler Algorithms</a:t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How can we design our system to maximize the rate at which programs?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First In, First Out (FIFO)</a:t>
            </a:r>
            <a:endParaRPr b="1" sz="3000"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arguably the simplest scheduling algorithm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Jobs are run in the exact same order they arrive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be implemented with just a single queue</a:t>
            </a:r>
            <a:endParaRPr sz="2000"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38" y="2803050"/>
            <a:ext cx="3505125" cy="21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