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280" r:id="rId2"/>
    <p:sldId id="281" r:id="rId3"/>
    <p:sldId id="258" r:id="rId4"/>
    <p:sldId id="259" r:id="rId5"/>
    <p:sldId id="260" r:id="rId6"/>
    <p:sldId id="261" r:id="rId7"/>
    <p:sldId id="262" r:id="rId8"/>
    <p:sldId id="263" r:id="rId9"/>
    <p:sldId id="298" r:id="rId10"/>
    <p:sldId id="299" r:id="rId11"/>
    <p:sldId id="300" r:id="rId12"/>
    <p:sldId id="265" r:id="rId13"/>
    <p:sldId id="301" r:id="rId14"/>
    <p:sldId id="279" r:id="rId15"/>
    <p:sldId id="283" r:id="rId16"/>
    <p:sldId id="282" r:id="rId17"/>
    <p:sldId id="275" r:id="rId18"/>
    <p:sldId id="284" r:id="rId19"/>
    <p:sldId id="266" r:id="rId20"/>
    <p:sldId id="267" r:id="rId21"/>
    <p:sldId id="268" r:id="rId22"/>
    <p:sldId id="269" r:id="rId23"/>
    <p:sldId id="285" r:id="rId24"/>
    <p:sldId id="271" r:id="rId25"/>
    <p:sldId id="272" r:id="rId26"/>
    <p:sldId id="273" r:id="rId27"/>
    <p:sldId id="288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15" autoAdjust="0"/>
    <p:restoredTop sz="94660"/>
  </p:normalViewPr>
  <p:slideViewPr>
    <p:cSldViewPr>
      <p:cViewPr>
        <p:scale>
          <a:sx n="72" d="100"/>
          <a:sy n="72" d="100"/>
        </p:scale>
        <p:origin x="-1906" y="-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0B11D-BCB5-48F2-BF1D-61E7D0A8B505}" type="datetimeFigureOut">
              <a:rPr lang="fr-FR" smtClean="0"/>
              <a:pPr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4731B-60C4-4F0D-B985-69424E0512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153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731B-60C4-4F0D-B985-69424E051203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B0BCDF4-EFBA-4A07-A7E2-61688B53E358}" type="datetimeFigureOut">
              <a:rPr lang="fr-FR" smtClean="0"/>
              <a:pPr/>
              <a:t>17/06/2019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7DFB0D3-CF4F-493D-A043-4E3D0CBB7A0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CDF4-EFBA-4A07-A7E2-61688B53E358}" type="datetimeFigureOut">
              <a:rPr lang="fr-FR" smtClean="0"/>
              <a:pPr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B0D3-CF4F-493D-A043-4E3D0CBB7A0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CDF4-EFBA-4A07-A7E2-61688B53E358}" type="datetimeFigureOut">
              <a:rPr lang="fr-FR" smtClean="0"/>
              <a:pPr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B0D3-CF4F-493D-A043-4E3D0CBB7A0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0BCDF4-EFBA-4A07-A7E2-61688B53E358}" type="datetimeFigureOut">
              <a:rPr lang="fr-FR" smtClean="0"/>
              <a:pPr/>
              <a:t>17/06/2019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DFB0D3-CF4F-493D-A043-4E3D0CBB7A0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B0BCDF4-EFBA-4A07-A7E2-61688B53E358}" type="datetimeFigureOut">
              <a:rPr lang="fr-FR" smtClean="0"/>
              <a:pPr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7DFB0D3-CF4F-493D-A043-4E3D0CBB7A0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CDF4-EFBA-4A07-A7E2-61688B53E358}" type="datetimeFigureOut">
              <a:rPr lang="fr-FR" smtClean="0"/>
              <a:pPr/>
              <a:t>17/06/2019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B0D3-CF4F-493D-A043-4E3D0CBB7A0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CDF4-EFBA-4A07-A7E2-61688B53E358}" type="datetimeFigureOut">
              <a:rPr lang="fr-FR" smtClean="0"/>
              <a:pPr/>
              <a:t>17/06/2019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B0D3-CF4F-493D-A043-4E3D0CBB7A0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0BCDF4-EFBA-4A07-A7E2-61688B53E358}" type="datetimeFigureOut">
              <a:rPr lang="fr-FR" smtClean="0"/>
              <a:pPr/>
              <a:t>17/06/2019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DFB0D3-CF4F-493D-A043-4E3D0CBB7A0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CDF4-EFBA-4A07-A7E2-61688B53E358}" type="datetimeFigureOut">
              <a:rPr lang="fr-FR" smtClean="0"/>
              <a:pPr/>
              <a:t>17/06/2019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B0D3-CF4F-493D-A043-4E3D0CBB7A0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0BCDF4-EFBA-4A07-A7E2-61688B53E358}" type="datetimeFigureOut">
              <a:rPr lang="fr-FR" smtClean="0"/>
              <a:pPr/>
              <a:t>17/06/2019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DFB0D3-CF4F-493D-A043-4E3D0CBB7A0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0BCDF4-EFBA-4A07-A7E2-61688B53E358}" type="datetimeFigureOut">
              <a:rPr lang="fr-FR" smtClean="0"/>
              <a:pPr/>
              <a:t>17/06/2019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DFB0D3-CF4F-493D-A043-4E3D0CBB7A0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B0BCDF4-EFBA-4A07-A7E2-61688B53E358}" type="datetimeFigureOut">
              <a:rPr lang="fr-FR" smtClean="0"/>
              <a:pPr/>
              <a:t>17/06/2019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DFB0D3-CF4F-493D-A043-4E3D0CBB7A0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:\Users\halloul\Desktop\ut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48" y="428604"/>
            <a:ext cx="1685925" cy="1852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C:\Users\halloul\Desktop\fs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6446" y="642918"/>
            <a:ext cx="2811780" cy="1668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907704" y="3071810"/>
            <a:ext cx="5040560" cy="3693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Conception d’un modèle de reconnaissance facial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71538" y="4077072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Elaboré par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Souha</a:t>
            </a:r>
            <a:r>
              <a:rPr lang="fr-FR" dirty="0" smtClean="0"/>
              <a:t> </a:t>
            </a:r>
            <a:r>
              <a:rPr lang="fr-FR" dirty="0" err="1" smtClean="0"/>
              <a:t>Chaieb</a:t>
            </a:r>
            <a:r>
              <a:rPr lang="fr-FR" dirty="0" smtClean="0"/>
              <a:t> IF4 ISEM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Adam </a:t>
            </a:r>
            <a:r>
              <a:rPr lang="fr-FR" dirty="0" err="1" smtClean="0"/>
              <a:t>Abidi</a:t>
            </a:r>
            <a:r>
              <a:rPr lang="fr-FR" dirty="0" smtClean="0"/>
              <a:t> IF4 ISEM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71538" y="5229200"/>
            <a:ext cx="478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Jury :</a:t>
            </a:r>
          </a:p>
          <a:p>
            <a:pPr lvl="0">
              <a:buFont typeface="Arial" pitchFamily="34" charset="0"/>
              <a:buChar char="•"/>
            </a:pPr>
            <a:r>
              <a:rPr lang="fr-FR" dirty="0" smtClean="0"/>
              <a:t>Examinateur : Mrs </a:t>
            </a:r>
            <a:r>
              <a:rPr lang="fr-FR" dirty="0" err="1" smtClean="0"/>
              <a:t>Manel</a:t>
            </a:r>
            <a:r>
              <a:rPr lang="fr-FR" dirty="0" smtClean="0"/>
              <a:t> </a:t>
            </a:r>
            <a:r>
              <a:rPr lang="fr-FR" dirty="0" err="1" smtClean="0"/>
              <a:t>Zekri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Encadreuse : Mrs  </a:t>
            </a:r>
            <a:r>
              <a:rPr lang="fr-FR" dirty="0" err="1" smtClean="0"/>
              <a:t>Soukeina</a:t>
            </a:r>
            <a:r>
              <a:rPr lang="fr-FR" dirty="0" smtClean="0"/>
              <a:t> </a:t>
            </a:r>
            <a:r>
              <a:rPr lang="fr-FR" dirty="0" err="1" smtClean="0"/>
              <a:t>BenChikha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Fanvoice-IA-MachineLearning-Apprentissage-Supervisé-NonSupervisé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1" y="1048305"/>
            <a:ext cx="8213622" cy="47613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Types-of-Machine-Learning-–-At-a-Glance-optimiz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769620"/>
            <a:ext cx="7299960" cy="5318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7158" y="500042"/>
            <a:ext cx="84296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4">
                    <a:lumMod val="50000"/>
                  </a:schemeClr>
                </a:solidFill>
              </a:rPr>
              <a:t>L’apprentissage automatique (machine </a:t>
            </a:r>
            <a:r>
              <a:rPr lang="fr-FR" sz="2400" b="1" dirty="0" err="1" smtClean="0">
                <a:solidFill>
                  <a:schemeClr val="accent4">
                    <a:lumMod val="50000"/>
                  </a:schemeClr>
                </a:solidFill>
              </a:rPr>
              <a:t>learning</a:t>
            </a:r>
            <a:r>
              <a:rPr lang="fr-FR" sz="2400" b="1" dirty="0" smtClean="0">
                <a:solidFill>
                  <a:schemeClr val="accent4">
                    <a:lumMod val="50000"/>
                  </a:schemeClr>
                </a:solidFill>
              </a:rPr>
              <a:t>) comporte généralement deux phases:</a:t>
            </a:r>
          </a:p>
          <a:p>
            <a:endParaRPr lang="fr-FR" sz="2000" b="1" dirty="0" smtClean="0">
              <a:solidFill>
                <a:srgbClr val="00206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fr-FR" sz="2000" b="1" dirty="0" smtClean="0">
                <a:solidFill>
                  <a:srgbClr val="002060"/>
                </a:solidFill>
              </a:rPr>
              <a:t>    </a:t>
            </a:r>
            <a:r>
              <a:rPr lang="fr-FR" sz="2400" b="1" dirty="0" smtClean="0">
                <a:solidFill>
                  <a:srgbClr val="002060"/>
                </a:solidFill>
              </a:rPr>
              <a:t>phase d’apprentissage</a:t>
            </a:r>
          </a:p>
          <a:p>
            <a:pPr lvl="1"/>
            <a:endParaRPr lang="fr-FR" sz="2000" b="1" dirty="0" smtClean="0">
              <a:solidFill>
                <a:srgbClr val="00206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fr-FR" sz="2000" b="1" dirty="0" smtClean="0">
                <a:solidFill>
                  <a:srgbClr val="002060"/>
                </a:solidFill>
              </a:rPr>
              <a:t>     </a:t>
            </a:r>
            <a:r>
              <a:rPr lang="fr-FR" sz="2400" b="1" dirty="0" smtClean="0">
                <a:solidFill>
                  <a:srgbClr val="002060"/>
                </a:solidFill>
              </a:rPr>
              <a:t>phase de prédiction</a:t>
            </a:r>
          </a:p>
        </p:txBody>
      </p:sp>
      <p:pic>
        <p:nvPicPr>
          <p:cNvPr id="6" name="Image 5" descr="Caplkl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786058"/>
            <a:ext cx="6736664" cy="3696021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kdkk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12" y="714356"/>
            <a:ext cx="6629975" cy="52149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2910" y="285728"/>
            <a:ext cx="77153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2060"/>
                </a:solidFill>
              </a:rPr>
              <a:t>Phase d’apprentissage:</a:t>
            </a:r>
          </a:p>
          <a:p>
            <a:endParaRPr lang="fr-FR" sz="2400" b="1" dirty="0" smtClean="0">
              <a:solidFill>
                <a:srgbClr val="002060"/>
              </a:solidFill>
            </a:endParaRPr>
          </a:p>
          <a:p>
            <a:endParaRPr lang="fr-FR" sz="2400" b="1" dirty="0" smtClean="0">
              <a:solidFill>
                <a:srgbClr val="002060"/>
              </a:solidFill>
            </a:endParaRPr>
          </a:p>
          <a:p>
            <a:pPr marL="0" lvl="2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Initialisation des paramètres :</a:t>
            </a: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r>
              <a:rPr lang="fr-FR" sz="2000" dirty="0" smtClean="0"/>
              <a:t>	Initialiser W a une valeur au hasard et b a 0 .</a:t>
            </a:r>
          </a:p>
          <a:p>
            <a:pPr marL="0" lvl="2"/>
            <a:endParaRPr lang="fr-F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</a:rPr>
              <a:t>Forward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 propagation  :</a:t>
            </a: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" name="Image 2" descr="C:\Users\halloul\Desktop\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7422" y="4221088"/>
            <a:ext cx="36385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85786" y="571480"/>
            <a:ext cx="678661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</a:rPr>
              <a:t>Cost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" name="Image 2" descr="C:\Users\halloul\Desktop\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24" y="1214422"/>
            <a:ext cx="55911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k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928802"/>
            <a:ext cx="6072230" cy="3534116"/>
          </a:xfrm>
          <a:prstGeom prst="rect">
            <a:avLst/>
          </a:prstGeom>
        </p:spPr>
      </p:pic>
      <p:pic>
        <p:nvPicPr>
          <p:cNvPr id="5" name="Image 4" descr="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5500702"/>
            <a:ext cx="6096529" cy="11954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00100" y="571480"/>
            <a:ext cx="65722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</a:rPr>
              <a:t>Backpropagation</a:t>
            </a:r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Mise a jour des paramètres :</a:t>
            </a: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Répétition jusqu’à la convergence</a:t>
            </a: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2"/>
            <a:endParaRPr lang="fr-FR" dirty="0"/>
          </a:p>
        </p:txBody>
      </p:sp>
      <p:pic>
        <p:nvPicPr>
          <p:cNvPr id="3" name="Image 2" descr="C:\Users\halloul\Desktop\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28" y="1500174"/>
            <a:ext cx="4505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C:\Users\halloul\Desktop\1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714752"/>
            <a:ext cx="34861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357166"/>
            <a:ext cx="5479255" cy="420660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2844" y="4572008"/>
            <a:ext cx="8429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b="1" dirty="0" smtClean="0">
                <a:solidFill>
                  <a:srgbClr val="7030A0"/>
                </a:solidFill>
              </a:rPr>
              <a:t>La droite en rouge représente la meilleure approximation par rapport au nuage de points bleus. Cette approximation est rendue possible par ce qu’on a pu calculer les paramètres prédictifs  et  qui définissent notre droite rouge.</a:t>
            </a:r>
          </a:p>
        </p:txBody>
      </p:sp>
      <p:sp>
        <p:nvSpPr>
          <p:cNvPr id="1026" name="AutoShape 2" descr="\theta_0"/>
          <p:cNvSpPr>
            <a:spLocks noChangeAspect="1" noChangeArrowheads="1"/>
          </p:cNvSpPr>
          <p:nvPr/>
        </p:nvSpPr>
        <p:spPr bwMode="auto">
          <a:xfrm>
            <a:off x="155575" y="-136525"/>
            <a:ext cx="1428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7" name="AutoShape 3" descr="\theta_1"/>
          <p:cNvSpPr>
            <a:spLocks noChangeAspect="1" noChangeArrowheads="1"/>
          </p:cNvSpPr>
          <p:nvPr/>
        </p:nvSpPr>
        <p:spPr bwMode="auto">
          <a:xfrm>
            <a:off x="411163" y="-136525"/>
            <a:ext cx="133350" cy="152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9" name="AutoShape 5" descr="\theta_0"/>
          <p:cNvSpPr>
            <a:spLocks noChangeAspect="1" noChangeArrowheads="1"/>
          </p:cNvSpPr>
          <p:nvPr/>
        </p:nvSpPr>
        <p:spPr bwMode="auto">
          <a:xfrm>
            <a:off x="155575" y="-136525"/>
            <a:ext cx="1428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0" name="AutoShape 6" descr="\theta_1"/>
          <p:cNvSpPr>
            <a:spLocks noChangeAspect="1" noChangeArrowheads="1"/>
          </p:cNvSpPr>
          <p:nvPr/>
        </p:nvSpPr>
        <p:spPr bwMode="auto">
          <a:xfrm>
            <a:off x="411163" y="-136525"/>
            <a:ext cx="133350" cy="152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57224" y="2357430"/>
            <a:ext cx="6215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Phase de prédiction :</a:t>
            </a:r>
          </a:p>
          <a:p>
            <a:endParaRPr lang="fr-FR" dirty="0" smtClean="0"/>
          </a:p>
          <a:p>
            <a:r>
              <a:rPr lang="fr-FR" dirty="0" smtClean="0"/>
              <a:t>Nous disposons de notre algorithme et ses paramètres, il suffit de fournir les données et les appliquer sur la fonction de prédiction .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o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143248"/>
            <a:ext cx="7286676" cy="307562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28596" y="571480"/>
            <a:ext cx="84296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4">
                    <a:lumMod val="50000"/>
                  </a:schemeClr>
                </a:solidFill>
              </a:rPr>
              <a:t> Le machine </a:t>
            </a:r>
            <a:r>
              <a:rPr lang="fr-FR" sz="2800" b="1" dirty="0" err="1" smtClean="0">
                <a:solidFill>
                  <a:schemeClr val="accent4">
                    <a:lumMod val="50000"/>
                  </a:schemeClr>
                </a:solidFill>
              </a:rPr>
              <a:t>learning</a:t>
            </a:r>
            <a:r>
              <a:rPr lang="fr-FR" sz="2800" b="1" dirty="0" smtClean="0">
                <a:solidFill>
                  <a:schemeClr val="accent4">
                    <a:lumMod val="50000"/>
                  </a:schemeClr>
                </a:solidFill>
              </a:rPr>
              <a:t> a beaucoup de failles :</a:t>
            </a:r>
          </a:p>
          <a:p>
            <a:endParaRPr lang="fr-FR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 un expert humain doit au </a:t>
            </a:r>
            <a:r>
              <a:rPr lang="fr-FR" sz="2400" b="1" dirty="0" err="1" smtClean="0">
                <a:solidFill>
                  <a:schemeClr val="accent1">
                    <a:lumMod val="50000"/>
                  </a:schemeClr>
                </a:solidFill>
              </a:rPr>
              <a:t>prélable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 faire du tri dans les données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Comment faire dans le cas des données volumineuses ?</a:t>
            </a: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0298" y="428604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50000"/>
                  </a:schemeClr>
                </a:solidFill>
              </a:rPr>
              <a:t>Introduction générale</a:t>
            </a:r>
            <a:endParaRPr lang="fr-F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Lenovo\Desktop\pfa\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798996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0034" y="285728"/>
            <a:ext cx="678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ln w="1841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Deep</a:t>
            </a:r>
            <a:r>
              <a:rPr lang="fr-FR" sz="2800" dirty="0" smtClean="0">
                <a:ln w="1841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sz="2800" dirty="0" err="1">
                <a:ln w="1841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</a:t>
            </a:r>
            <a:r>
              <a:rPr lang="fr-FR" sz="2800" dirty="0" err="1" smtClean="0">
                <a:ln w="1841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earnning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500034" y="928670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 </a:t>
            </a:r>
            <a:r>
              <a:rPr lang="fr-FR" i="1" dirty="0" err="1"/>
              <a:t>deep</a:t>
            </a:r>
            <a:r>
              <a:rPr lang="fr-FR" i="1" dirty="0"/>
              <a:t> </a:t>
            </a:r>
            <a:r>
              <a:rPr lang="fr-FR" i="1" dirty="0" err="1"/>
              <a:t>learning</a:t>
            </a:r>
            <a:r>
              <a:rPr lang="fr-FR" dirty="0"/>
              <a:t> ou apprentissage profond est un type </a:t>
            </a:r>
            <a:r>
              <a:rPr lang="fr-FR" dirty="0" smtClean="0"/>
              <a:t>d'intelligence artificielle</a:t>
            </a:r>
            <a:r>
              <a:rPr lang="fr-FR" dirty="0"/>
              <a:t> dérivé du </a:t>
            </a:r>
            <a:r>
              <a:rPr lang="fr-FR" i="1" dirty="0"/>
              <a:t>machine </a:t>
            </a:r>
            <a:r>
              <a:rPr lang="fr-FR" i="1" dirty="0" err="1"/>
              <a:t>learning</a:t>
            </a:r>
            <a:r>
              <a:rPr lang="fr-FR" dirty="0"/>
              <a:t> (apprentissage automatique) où la machine est capable d'apprendre par elle-même, contrairement à la programmation où elle se contente d'exécuter à la lettre des règles prédéterminées.</a:t>
            </a:r>
          </a:p>
        </p:txBody>
      </p:sp>
      <p:pic>
        <p:nvPicPr>
          <p:cNvPr id="6" name="Image 5" descr="History_of_artificial_intellige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2428868"/>
            <a:ext cx="7643866" cy="3652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14282" y="285728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Le </a:t>
            </a:r>
            <a:r>
              <a:rPr lang="fr-FR" sz="2400" b="1" dirty="0" err="1" smtClean="0">
                <a:solidFill>
                  <a:schemeClr val="accent1">
                    <a:lumMod val="50000"/>
                  </a:schemeClr>
                </a:solidFill>
              </a:rPr>
              <a:t>deep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2400" b="1" dirty="0" err="1" smtClean="0">
                <a:solidFill>
                  <a:schemeClr val="accent1">
                    <a:lumMod val="50000"/>
                  </a:schemeClr>
                </a:solidFill>
              </a:rPr>
              <a:t>learnning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 repose donc sur ce qu’on appelle des réseaux de neurones artificiels (profonds) c’est-à-dire un ensemble de neurones  qui s’envoient des nombres en fonction  de leurs liaisons jusqu’à des neurones de sorties .</a:t>
            </a: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 4" descr="RN_organise_couches_mecanisme_activation_neur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357430"/>
            <a:ext cx="8215338" cy="3279648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14282" y="428604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Grace à cette architecture le </a:t>
            </a:r>
            <a:r>
              <a:rPr lang="fr-FR" sz="2400" b="1" dirty="0" err="1" smtClean="0">
                <a:solidFill>
                  <a:schemeClr val="accent1">
                    <a:lumMod val="50000"/>
                  </a:schemeClr>
                </a:solidFill>
              </a:rPr>
              <a:t>deep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2400" b="1" dirty="0" err="1" smtClean="0">
                <a:solidFill>
                  <a:schemeClr val="accent1">
                    <a:lumMod val="50000"/>
                  </a:schemeClr>
                </a:solidFill>
              </a:rPr>
              <a:t>learning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 est capable de reconnaitre des visages  , de synthétiser des textes ou encore de conduire une voiture autonome.</a:t>
            </a: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 3" descr="08249988-photo-salon-los-angeles-2015-volvo-concept-26-600x36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428868"/>
            <a:ext cx="3643306" cy="3071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 descr="reconnaissance-faciale-770x5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428868"/>
            <a:ext cx="3714744" cy="3071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:\Users\halloul\Desktop\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34" y="1142984"/>
            <a:ext cx="8072494" cy="528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14348" y="428604"/>
            <a:ext cx="735811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Différentes architectures du l’apprentissage profond :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	NN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	CNN</a:t>
            </a:r>
          </a:p>
          <a:p>
            <a:endParaRPr lang="fr-FR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fr-FR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" name="Image 2" descr="C:\Users\halloul\Desktop\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290" y="1571612"/>
            <a:ext cx="6353175" cy="2198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Users\Lenovo\Desktop\pfa\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4714884"/>
            <a:ext cx="2847975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0034" y="571480"/>
            <a:ext cx="64294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</a:p>
          <a:p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	RNN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5122" name="Picture 2" descr="C:\Users\Lenovo\Desktop\pfa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214554"/>
            <a:ext cx="4638698" cy="2891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142976" y="1857364"/>
            <a:ext cx="6643734" cy="2369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4000" dirty="0" smtClean="0"/>
              <a:t>Pourquoi utiliser CNN ?</a:t>
            </a:r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71538" y="1785926"/>
            <a:ext cx="6715172" cy="252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2800" dirty="0" smtClean="0"/>
              <a:t>C’est quoi un modèle ?</a:t>
            </a:r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00232" y="785794"/>
            <a:ext cx="51435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 smtClean="0">
                <a:solidFill>
                  <a:schemeClr val="accent1">
                    <a:lumMod val="50000"/>
                  </a:schemeClr>
                </a:solidFill>
              </a:rPr>
              <a:t>Implémentation d’un modèle :</a:t>
            </a:r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sz="2000" b="1" dirty="0" smtClean="0">
                <a:solidFill>
                  <a:schemeClr val="accent4">
                    <a:lumMod val="50000"/>
                  </a:schemeClr>
                </a:solidFill>
              </a:rPr>
              <a:t>Couche de convolution </a:t>
            </a:r>
          </a:p>
          <a:p>
            <a:endParaRPr lang="fr-FR" sz="2000" dirty="0" smtClean="0"/>
          </a:p>
          <a:p>
            <a:pPr>
              <a:buFont typeface="Wingdings" pitchFamily="2" charset="2"/>
              <a:buChar char="Ø"/>
            </a:pPr>
            <a:r>
              <a:rPr lang="fr-FR" sz="2000" b="1" dirty="0" smtClean="0">
                <a:solidFill>
                  <a:schemeClr val="accent4">
                    <a:lumMod val="50000"/>
                  </a:schemeClr>
                </a:solidFill>
              </a:rPr>
              <a:t>Couche de </a:t>
            </a:r>
            <a:r>
              <a:rPr lang="fr-FR" sz="2000" b="1" dirty="0" err="1" smtClean="0">
                <a:solidFill>
                  <a:schemeClr val="accent4">
                    <a:lumMod val="50000"/>
                  </a:schemeClr>
                </a:solidFill>
              </a:rPr>
              <a:t>pooling</a:t>
            </a:r>
            <a:endParaRPr lang="fr-FR" sz="2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fr-FR" sz="2000" dirty="0" smtClean="0"/>
          </a:p>
          <a:p>
            <a:pPr>
              <a:buFont typeface="Wingdings" pitchFamily="2" charset="2"/>
              <a:buChar char="Ø"/>
            </a:pPr>
            <a:r>
              <a:rPr lang="fr-FR" sz="2000" b="1" dirty="0" smtClean="0">
                <a:solidFill>
                  <a:schemeClr val="accent4">
                    <a:lumMod val="50000"/>
                  </a:schemeClr>
                </a:solidFill>
              </a:rPr>
              <a:t>Couche de correction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2910" y="500042"/>
            <a:ext cx="785818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Notre modèle :</a:t>
            </a:r>
          </a:p>
          <a:p>
            <a:endParaRPr lang="fr-FR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dirty="0" smtClean="0"/>
          </a:p>
          <a:p>
            <a:r>
              <a:rPr lang="fr-FR" dirty="0" smtClean="0"/>
              <a:t>Notre modèle est constitué de sept blocks.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Les trois premiers blocks sont similaires, se distinguent par la dimension de la sortie.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3" name="Image 2" descr="C:\Users\halloul\Desktop\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10" y="2786058"/>
            <a:ext cx="47053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1428728" y="4500570"/>
            <a:ext cx="6096000" cy="785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sz="3200" dirty="0"/>
          </a:p>
        </p:txBody>
      </p:sp>
      <p:grpSp>
        <p:nvGrpSpPr>
          <p:cNvPr id="5" name="Groupe 4"/>
          <p:cNvGrpSpPr/>
          <p:nvPr/>
        </p:nvGrpSpPr>
        <p:grpSpPr>
          <a:xfrm>
            <a:off x="1357290" y="2357430"/>
            <a:ext cx="6096000" cy="711360"/>
            <a:chOff x="0" y="1241978"/>
            <a:chExt cx="6096000" cy="71136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0" y="1241978"/>
              <a:ext cx="6096000" cy="71136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0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fr-FR" sz="3200" dirty="0" smtClean="0"/>
                <a:t>            Machine </a:t>
              </a:r>
              <a:r>
                <a:rPr lang="fr-FR" sz="3200" dirty="0" err="1" smtClean="0"/>
                <a:t>learning</a:t>
              </a:r>
              <a:endParaRPr lang="fr-FR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726" y="1276704"/>
              <a:ext cx="6026548" cy="641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2900" kern="120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428728" y="5786454"/>
            <a:ext cx="6096000" cy="823680"/>
            <a:chOff x="0" y="2871519"/>
            <a:chExt cx="6096000" cy="82368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0" y="2871519"/>
              <a:ext cx="6096000" cy="82368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0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fr-FR" sz="3200" dirty="0" smtClean="0"/>
                <a:t>CNN</a:t>
              </a:r>
              <a:endParaRPr lang="fr-FR" sz="3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209" y="2911728"/>
              <a:ext cx="6015582" cy="743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400" kern="1200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1538" y="357166"/>
            <a:ext cx="7643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</a:rPr>
              <a:t>         Plan du travail</a:t>
            </a:r>
            <a:endParaRPr lang="fr-FR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1357290" y="1214422"/>
            <a:ext cx="6096000" cy="883359"/>
            <a:chOff x="0" y="0"/>
            <a:chExt cx="6096000" cy="1103982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0" y="0"/>
              <a:ext cx="6096000" cy="107136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fr-FR" sz="2800" dirty="0" smtClean="0">
                  <a:solidFill>
                    <a:schemeClr val="bg1"/>
                  </a:solidFill>
                </a:rPr>
                <a:t>Intelligence artificielle</a:t>
              </a:r>
              <a:endParaRPr lang="fr-FR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58" y="56658"/>
              <a:ext cx="5982684" cy="10473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4800" kern="120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428728" y="3357562"/>
            <a:ext cx="6096000" cy="857256"/>
            <a:chOff x="0" y="2124160"/>
            <a:chExt cx="6096000" cy="1198080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0" y="2124160"/>
              <a:ext cx="6096000" cy="119808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0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fr-FR" sz="3200" dirty="0" smtClean="0"/>
                <a:t>               </a:t>
              </a:r>
              <a:r>
                <a:rPr lang="fr-FR" sz="3200" dirty="0" err="1" smtClean="0"/>
                <a:t>deeplearning</a:t>
              </a:r>
              <a:endParaRPr lang="fr-FR" sz="3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485" y="2182645"/>
              <a:ext cx="5979030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lvl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5000" kern="120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14546" y="4643446"/>
            <a:ext cx="453201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3200" dirty="0" smtClean="0">
                <a:solidFill>
                  <a:schemeClr val="bg1"/>
                </a:solidFill>
              </a:rPr>
              <a:t>Reconnaissance faciale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1412776"/>
            <a:ext cx="6408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Le quatrième, cinquième, sixième, sont un peu plus complexes.</a:t>
            </a:r>
          </a:p>
          <a:p>
            <a:r>
              <a:rPr lang="fr-FR" dirty="0"/>
              <a:t>Ces derniers partent du même principe sauf qu’il y a une succession et répétition des couches.</a:t>
            </a:r>
          </a:p>
          <a:p>
            <a:r>
              <a:rPr lang="fr-FR" dirty="0"/>
              <a:t>Ces blocks renforcent le caractère profond « </a:t>
            </a:r>
            <a:r>
              <a:rPr lang="fr-FR" dirty="0" err="1"/>
              <a:t>deep</a:t>
            </a:r>
            <a:r>
              <a:rPr lang="fr-FR" dirty="0"/>
              <a:t> » de notre réseau.</a:t>
            </a:r>
          </a:p>
        </p:txBody>
      </p:sp>
    </p:spTree>
    <p:extLst>
      <p:ext uri="{BB962C8B-B14F-4D97-AF65-F5344CB8AC3E}">
        <p14:creationId xmlns:p14="http://schemas.microsoft.com/office/powerpoint/2010/main" xmlns="" val="1756462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:\Users\halloul\Desktop\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3"/>
            <a:ext cx="7018853" cy="47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683568" y="537321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fr-FR" b="1" dirty="0">
                <a:latin typeface="Times New Roman"/>
                <a:ea typeface="Calibri"/>
                <a:cs typeface="Arial"/>
              </a:rPr>
              <a:t>Ceci est le quatrième block.</a:t>
            </a:r>
            <a:endParaRPr lang="en-US" sz="1050" dirty="0">
              <a:effectLst/>
              <a:latin typeface="Times New Roman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7783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1560" y="548680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Ceci est le </a:t>
            </a:r>
            <a:r>
              <a:rPr lang="fr-FR" b="1" dirty="0" smtClean="0"/>
              <a:t>septième </a:t>
            </a:r>
            <a:r>
              <a:rPr lang="fr-FR" b="1" dirty="0"/>
              <a:t>block</a:t>
            </a:r>
            <a:r>
              <a:rPr lang="fr-FR" b="1" dirty="0" smtClean="0"/>
              <a:t>.</a:t>
            </a:r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r>
              <a:rPr lang="fr-FR" dirty="0"/>
              <a:t>Nous avons utilisé la moyenne comme filtre, puis on a besoin de redimensionnement de la sortie afin de l’appliquer plus tard.</a:t>
            </a:r>
            <a:endParaRPr lang="en-US" dirty="0"/>
          </a:p>
          <a:p>
            <a:r>
              <a:rPr lang="fr-FR" dirty="0"/>
              <a:t> </a:t>
            </a:r>
            <a:endParaRPr lang="en-US" dirty="0"/>
          </a:p>
          <a:p>
            <a:r>
              <a:rPr lang="fr-FR" dirty="0"/>
              <a:t>La normalisation n’est pas indispensable cependant elle réduit considérablement le temps de calcul.    </a:t>
            </a:r>
            <a:endParaRPr lang="en-US" dirty="0"/>
          </a:p>
          <a:p>
            <a:endParaRPr lang="fr-FR" b="1" dirty="0" smtClean="0"/>
          </a:p>
          <a:p>
            <a:endParaRPr lang="fr-FR" b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5" y="1124744"/>
            <a:ext cx="792088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7987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4784"/>
            <a:ext cx="705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La phase </a:t>
            </a:r>
            <a:r>
              <a:rPr lang="en-US" sz="2000" b="1" dirty="0" err="1" smtClean="0"/>
              <a:t>d’apprentissage</a:t>
            </a:r>
            <a:r>
              <a:rPr lang="en-US" sz="2000" b="1" dirty="0" smtClean="0"/>
              <a:t> est </a:t>
            </a:r>
            <a:r>
              <a:rPr lang="en-US" sz="2000" b="1" dirty="0" err="1" smtClean="0"/>
              <a:t>deja</a:t>
            </a:r>
            <a:r>
              <a:rPr lang="en-US" sz="2000" b="1" dirty="0" smtClean="0"/>
              <a:t> </a:t>
            </a:r>
            <a:r>
              <a:rPr lang="fr-FR" sz="2000" b="1" dirty="0" smtClean="0"/>
              <a:t>expliquée</a:t>
            </a:r>
            <a:r>
              <a:rPr lang="en-US" sz="2000" b="1" dirty="0" smtClean="0"/>
              <a:t> dans la </a:t>
            </a:r>
          </a:p>
          <a:p>
            <a:endParaRPr lang="fr-FR" sz="2000" b="1" dirty="0" smtClean="0"/>
          </a:p>
          <a:p>
            <a:r>
              <a:rPr lang="fr-FR" sz="2000" b="1" dirty="0" smtClean="0"/>
              <a:t>partie</a:t>
            </a:r>
            <a:r>
              <a:rPr lang="en-US" sz="2000" b="1" dirty="0" smtClean="0"/>
              <a:t> de machine Learning.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632472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548680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Phase de prédiction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54819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37849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83568" y="908720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faisons la différence entre l’entier associé à notre image et tous les autres entiers des images stockées dans notre base, puis on extrait la valeur minimale à condition qu’elle soit inférieure à une constante donnée. </a:t>
            </a:r>
          </a:p>
        </p:txBody>
      </p:sp>
      <p:pic>
        <p:nvPicPr>
          <p:cNvPr id="3" name="Image 2" descr="C:\Users\halloul\Desktop\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912768" cy="3723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31535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51321" y="476672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Essai :</a:t>
            </a:r>
            <a:endParaRPr lang="en-US" dirty="0"/>
          </a:p>
          <a:p>
            <a:endParaRPr lang="fr-FR" dirty="0"/>
          </a:p>
        </p:txBody>
      </p:sp>
      <p:pic>
        <p:nvPicPr>
          <p:cNvPr id="3" name="Image 2" descr="C:\Users\halloul\Desktop\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3003"/>
            <a:ext cx="5112568" cy="266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C:\Users\halloul\Desktop\PFA\images\adam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9" y="4365104"/>
            <a:ext cx="1783977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C:\Users\halloul\Desktop\PFA\images\camera_06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365104"/>
            <a:ext cx="1609328" cy="144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29425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83568" y="692696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Cas extrême </a:t>
            </a:r>
            <a:r>
              <a:rPr lang="fr-FR" b="1" dirty="0" smtClean="0"/>
              <a:t>:</a:t>
            </a:r>
          </a:p>
          <a:p>
            <a:endParaRPr lang="en-US" dirty="0"/>
          </a:p>
          <a:p>
            <a:r>
              <a:rPr lang="fr-FR" dirty="0"/>
              <a:t>Nous avons testé sur des jumeaux et il fonctionne correctement.</a:t>
            </a:r>
            <a:endParaRPr lang="en-US" dirty="0"/>
          </a:p>
          <a:p>
            <a:endParaRPr lang="fr-FR" dirty="0"/>
          </a:p>
        </p:txBody>
      </p:sp>
      <p:pic>
        <p:nvPicPr>
          <p:cNvPr id="3" name="Image 2" descr="C:\Users\halloul\Desktop\1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70024"/>
            <a:ext cx="7272808" cy="205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C:\Users\halloul\Desktop\PFA\images\brother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8931"/>
            <a:ext cx="1440160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 de texte 2"/>
          <p:cNvSpPr txBox="1">
            <a:spLocks noChangeArrowheads="1"/>
          </p:cNvSpPr>
          <p:nvPr/>
        </p:nvSpPr>
        <p:spPr bwMode="auto">
          <a:xfrm>
            <a:off x="1152482" y="5737246"/>
            <a:ext cx="1104900" cy="450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>
                <a:effectLst/>
                <a:latin typeface="Times New Roman"/>
                <a:ea typeface="Calibri"/>
                <a:cs typeface="Arial"/>
              </a:rPr>
              <a:t>La personne recherchée</a:t>
            </a:r>
            <a:endParaRPr lang="en-US" sz="1000">
              <a:effectLst/>
              <a:latin typeface="Times New Roman"/>
              <a:ea typeface="Calibri"/>
              <a:cs typeface="Arial"/>
            </a:endParaRPr>
          </a:p>
        </p:txBody>
      </p:sp>
      <p:pic>
        <p:nvPicPr>
          <p:cNvPr id="6" name="Image 5" descr="C:\Users\halloul\Desktop\PFA\images\brother1_1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8931"/>
            <a:ext cx="1213284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:\Users\halloul\Desktop\PFA\images\brother2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5040" y="4221088"/>
            <a:ext cx="1177280" cy="11599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3420303" y="5737246"/>
            <a:ext cx="1419225" cy="5092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b="1">
                <a:effectLst/>
                <a:latin typeface="Times New Roman"/>
                <a:ea typeface="Calibri"/>
                <a:cs typeface="Arial"/>
              </a:rPr>
              <a:t>Résultat obtenu (juste)</a:t>
            </a:r>
            <a:endParaRPr lang="en-US" sz="1000">
              <a:effectLst/>
              <a:latin typeface="Times New Roman"/>
              <a:ea typeface="Calibri"/>
              <a:cs typeface="Arial"/>
            </a:endParaRPr>
          </a:p>
        </p:txBody>
      </p:sp>
      <p:sp>
        <p:nvSpPr>
          <p:cNvPr id="9" name="Zone de texte 2"/>
          <p:cNvSpPr txBox="1">
            <a:spLocks noChangeArrowheads="1"/>
          </p:cNvSpPr>
          <p:nvPr/>
        </p:nvSpPr>
        <p:spPr bwMode="auto">
          <a:xfrm>
            <a:off x="6354689" y="5810271"/>
            <a:ext cx="1000125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b="1">
                <a:effectLst/>
                <a:latin typeface="Times New Roman"/>
                <a:ea typeface="Calibri"/>
                <a:cs typeface="Arial"/>
              </a:rPr>
              <a:t>Son frère</a:t>
            </a:r>
            <a:endParaRPr lang="en-US" sz="1000">
              <a:effectLst/>
              <a:latin typeface="Times New Roman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6221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17238" y="2060848"/>
            <a:ext cx="6408712" cy="236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sz="4000" dirty="0" smtClean="0"/>
              <a:t>Merci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2480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Questce-que-lintelligence-artificielle-1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7224" y="1142984"/>
            <a:ext cx="7500990" cy="3857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AVT_Alan-Turing_931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14488"/>
            <a:ext cx="4724400" cy="328614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938846" y="1581136"/>
            <a:ext cx="289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91246" y="1733536"/>
            <a:ext cx="289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243646" y="1885936"/>
            <a:ext cx="289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396046" y="2038336"/>
            <a:ext cx="289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429256" y="2357430"/>
            <a:ext cx="3143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Alan </a:t>
            </a:r>
            <a:r>
              <a:rPr lang="fr-FR" b="1" dirty="0" err="1"/>
              <a:t>Mathison</a:t>
            </a:r>
            <a:r>
              <a:rPr lang="fr-FR" b="1" dirty="0"/>
              <a:t> Turing</a:t>
            </a:r>
            <a:r>
              <a:rPr lang="fr-FR" dirty="0"/>
              <a:t>, né le </a:t>
            </a:r>
            <a:r>
              <a:rPr lang="fr-FR" dirty="0" smtClean="0"/>
              <a:t>23</a:t>
            </a:r>
            <a:r>
              <a:rPr lang="fr-FR" dirty="0"/>
              <a:t> </a:t>
            </a:r>
            <a:r>
              <a:rPr lang="fr-FR" dirty="0" smtClean="0"/>
              <a:t>juin 1912. Un</a:t>
            </a:r>
            <a:r>
              <a:rPr lang="fr-FR" dirty="0"/>
              <a:t> mathématicien et </a:t>
            </a:r>
            <a:r>
              <a:rPr lang="fr-FR" dirty="0" smtClean="0"/>
              <a:t>cryptologue britannique , fournit des bases supplémentaires de l’informatique.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r16-464-1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0"/>
            <a:ext cx="7786742" cy="514353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28662" y="42860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accent4">
                    <a:lumMod val="50000"/>
                  </a:schemeClr>
                </a:solidFill>
              </a:rPr>
              <a:t>Applications de l’intelligence artificielle</a:t>
            </a:r>
            <a:endParaRPr lang="fr-FR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ntelligence-artificielle-chart-1-in-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28"/>
            <a:ext cx="8643934" cy="608816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14348" y="285728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n w="1841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Machine </a:t>
            </a:r>
            <a:r>
              <a:rPr lang="fr-FR" sz="2800" dirty="0" err="1">
                <a:ln w="1841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</a:t>
            </a:r>
            <a:r>
              <a:rPr lang="fr-FR" sz="2800" dirty="0" err="1" smtClean="0">
                <a:ln w="1841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earnning</a:t>
            </a:r>
            <a:r>
              <a:rPr lang="fr-FR" sz="2800" dirty="0" smtClean="0">
                <a:ln w="1841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fr-FR" sz="2800" dirty="0">
              <a:ln w="18415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 descr="C:\Users\Lenovo\Desktop\pfa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4143404" cy="3050518"/>
          </a:xfrm>
          <a:prstGeom prst="rect">
            <a:avLst/>
          </a:prstGeom>
          <a:noFill/>
        </p:spPr>
      </p:pic>
      <p:pic>
        <p:nvPicPr>
          <p:cNvPr id="3075" name="Picture 3" descr="C:\Users\Lenovo\Desktop\pfa\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285992"/>
            <a:ext cx="4143404" cy="2052219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_FUZS9K4JPqzfXDcC83BQT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13"/>
            <a:ext cx="8572528" cy="654077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2299</TotalTime>
  <Words>421</Words>
  <Application>Microsoft Office PowerPoint</Application>
  <PresentationFormat>Affichage à l'écran (4:3)</PresentationFormat>
  <Paragraphs>208</Paragraphs>
  <Slides>38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Oriel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Microsoft</dc:creator>
  <cp:lastModifiedBy>Microsoft</cp:lastModifiedBy>
  <cp:revision>263</cp:revision>
  <dcterms:created xsi:type="dcterms:W3CDTF">2019-06-12T20:32:30Z</dcterms:created>
  <dcterms:modified xsi:type="dcterms:W3CDTF">2019-06-17T09:29:58Z</dcterms:modified>
</cp:coreProperties>
</file>