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75" r:id="rId5"/>
    <p:sldId id="263" r:id="rId6"/>
    <p:sldId id="262" r:id="rId7"/>
    <p:sldId id="282" r:id="rId8"/>
    <p:sldId id="261" r:id="rId9"/>
    <p:sldId id="266" r:id="rId10"/>
    <p:sldId id="278" r:id="rId11"/>
    <p:sldId id="269" r:id="rId12"/>
    <p:sldId id="270" r:id="rId13"/>
    <p:sldId id="277" r:id="rId14"/>
    <p:sldId id="279" r:id="rId15"/>
    <p:sldId id="281" r:id="rId16"/>
    <p:sldId id="272"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6E"/>
    <a:srgbClr val="484B80"/>
    <a:srgbClr val="635375"/>
    <a:srgbClr val="009193"/>
    <a:srgbClr val="F0F0F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060"/>
  </p:normalViewPr>
  <p:slideViewPr>
    <p:cSldViewPr snapToGrid="0" snapToObjects="1">
      <p:cViewPr>
        <p:scale>
          <a:sx n="92" d="100"/>
          <a:sy n="92" d="100"/>
        </p:scale>
        <p:origin x="1224" y="15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232B2-3848-E849-B4D2-76E842AF09CD}" type="datetimeFigureOut">
              <a:rPr lang="en-US" smtClean="0"/>
              <a:t>5/8/21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537B-ADF4-C04D-B06E-178875134D38}" type="slidenum">
              <a:rPr lang="en-US" smtClean="0"/>
              <a:t>‹#›</a:t>
            </a:fld>
            <a:endParaRPr lang="en-US"/>
          </a:p>
        </p:txBody>
      </p:sp>
    </p:spTree>
    <p:extLst>
      <p:ext uri="{BB962C8B-B14F-4D97-AF65-F5344CB8AC3E}">
        <p14:creationId xmlns:p14="http://schemas.microsoft.com/office/powerpoint/2010/main" val="331736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537B-ADF4-C04D-B06E-178875134D38}" type="slidenum">
              <a:rPr lang="en-US" smtClean="0"/>
              <a:t>4</a:t>
            </a:fld>
            <a:endParaRPr lang="en-US"/>
          </a:p>
        </p:txBody>
      </p:sp>
    </p:spTree>
    <p:extLst>
      <p:ext uri="{BB962C8B-B14F-4D97-AF65-F5344CB8AC3E}">
        <p14:creationId xmlns:p14="http://schemas.microsoft.com/office/powerpoint/2010/main" val="85095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537B-ADF4-C04D-B06E-178875134D38}" type="slidenum">
              <a:rPr lang="en-US" smtClean="0"/>
              <a:t>15</a:t>
            </a:fld>
            <a:endParaRPr lang="en-US"/>
          </a:p>
        </p:txBody>
      </p:sp>
    </p:spTree>
    <p:extLst>
      <p:ext uri="{BB962C8B-B14F-4D97-AF65-F5344CB8AC3E}">
        <p14:creationId xmlns:p14="http://schemas.microsoft.com/office/powerpoint/2010/main" val="143460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97EE-8811-5241-AE2B-C6213BA22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FE657-EE04-D54E-8545-B2B2CF5F2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9B8D7B-2473-6C4E-9113-06EB10526C66}"/>
              </a:ext>
            </a:extLst>
          </p:cNvPr>
          <p:cNvSpPr>
            <a:spLocks noGrp="1"/>
          </p:cNvSpPr>
          <p:nvPr>
            <p:ph type="dt" sz="half" idx="10"/>
          </p:nvPr>
        </p:nvSpPr>
        <p:spPr/>
        <p:txBody>
          <a:bodyPr/>
          <a:lstStyle/>
          <a:p>
            <a:fld id="{B4844CEE-05CA-A54E-BF26-336B689DED1D}" type="datetime1">
              <a:rPr lang="en-ID" smtClean="0"/>
              <a:t>08/05/21</a:t>
            </a:fld>
            <a:endParaRPr lang="en-US"/>
          </a:p>
        </p:txBody>
      </p:sp>
      <p:sp>
        <p:nvSpPr>
          <p:cNvPr id="5" name="Footer Placeholder 4">
            <a:extLst>
              <a:ext uri="{FF2B5EF4-FFF2-40B4-BE49-F238E27FC236}">
                <a16:creationId xmlns:a16="http://schemas.microsoft.com/office/drawing/2014/main" id="{82A70979-2BAE-A349-95F4-7F6F8FF7C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1FD0D-D51B-854F-B5B1-D260657F96F9}"/>
              </a:ext>
            </a:extLst>
          </p:cNvPr>
          <p:cNvSpPr>
            <a:spLocks noGrp="1"/>
          </p:cNvSpPr>
          <p:nvPr>
            <p:ph type="sldNum" sz="quarter" idx="12"/>
          </p:nvPr>
        </p:nvSpPr>
        <p:spPr>
          <a:xfrm>
            <a:off x="208209" y="6356350"/>
            <a:ext cx="432515" cy="365125"/>
          </a:xfrm>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230756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49E3-10AB-DA45-B119-272976BB74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B0B3F-F20D-8C44-AF21-52C0E1B5E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78865-1772-DB43-B406-00BEE01C161D}"/>
              </a:ext>
            </a:extLst>
          </p:cNvPr>
          <p:cNvSpPr>
            <a:spLocks noGrp="1"/>
          </p:cNvSpPr>
          <p:nvPr>
            <p:ph type="dt" sz="half" idx="10"/>
          </p:nvPr>
        </p:nvSpPr>
        <p:spPr/>
        <p:txBody>
          <a:bodyPr/>
          <a:lstStyle/>
          <a:p>
            <a:fld id="{22331923-1CDA-7449-9D44-B0FC771000DC}" type="datetime1">
              <a:rPr lang="en-ID" smtClean="0"/>
              <a:t>08/05/21</a:t>
            </a:fld>
            <a:endParaRPr lang="en-US"/>
          </a:p>
        </p:txBody>
      </p:sp>
      <p:sp>
        <p:nvSpPr>
          <p:cNvPr id="5" name="Footer Placeholder 4">
            <a:extLst>
              <a:ext uri="{FF2B5EF4-FFF2-40B4-BE49-F238E27FC236}">
                <a16:creationId xmlns:a16="http://schemas.microsoft.com/office/drawing/2014/main" id="{4FD76D2F-4277-8949-AC24-DD368BCE2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B735A-4C52-7845-9A83-4C24DC97F55E}"/>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336858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270D6-1D65-4645-9DA6-8DBE30C14A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022DC-423D-AB4E-94A9-73A13DD26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826EB-329B-1E42-9BDE-00B950F12139}"/>
              </a:ext>
            </a:extLst>
          </p:cNvPr>
          <p:cNvSpPr>
            <a:spLocks noGrp="1"/>
          </p:cNvSpPr>
          <p:nvPr>
            <p:ph type="dt" sz="half" idx="10"/>
          </p:nvPr>
        </p:nvSpPr>
        <p:spPr/>
        <p:txBody>
          <a:bodyPr/>
          <a:lstStyle/>
          <a:p>
            <a:fld id="{426C3373-923C-9347-861F-AF407FD39ACE}" type="datetime1">
              <a:rPr lang="en-ID" smtClean="0"/>
              <a:t>08/05/21</a:t>
            </a:fld>
            <a:endParaRPr lang="en-US"/>
          </a:p>
        </p:txBody>
      </p:sp>
      <p:sp>
        <p:nvSpPr>
          <p:cNvPr id="5" name="Footer Placeholder 4">
            <a:extLst>
              <a:ext uri="{FF2B5EF4-FFF2-40B4-BE49-F238E27FC236}">
                <a16:creationId xmlns:a16="http://schemas.microsoft.com/office/drawing/2014/main" id="{82A3213A-85E7-2247-9E39-E9ABCA404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70537-7912-4947-93DA-7AA218EB4FB6}"/>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427165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580-7F71-EF44-A0A0-AA0205C13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5DAFC-FD63-1B47-9003-F4CD3380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1B065-E7E2-994A-9756-74DC2B01CF17}"/>
              </a:ext>
            </a:extLst>
          </p:cNvPr>
          <p:cNvSpPr>
            <a:spLocks noGrp="1"/>
          </p:cNvSpPr>
          <p:nvPr>
            <p:ph type="dt" sz="half" idx="10"/>
          </p:nvPr>
        </p:nvSpPr>
        <p:spPr/>
        <p:txBody>
          <a:bodyPr/>
          <a:lstStyle/>
          <a:p>
            <a:fld id="{B785237B-5AA2-4C42-829F-5C67430B4EA6}" type="datetime1">
              <a:rPr lang="en-ID" smtClean="0"/>
              <a:t>08/05/21</a:t>
            </a:fld>
            <a:endParaRPr lang="en-US"/>
          </a:p>
        </p:txBody>
      </p:sp>
      <p:sp>
        <p:nvSpPr>
          <p:cNvPr id="5" name="Footer Placeholder 4">
            <a:extLst>
              <a:ext uri="{FF2B5EF4-FFF2-40B4-BE49-F238E27FC236}">
                <a16:creationId xmlns:a16="http://schemas.microsoft.com/office/drawing/2014/main" id="{4FE6328C-2B3C-C541-9BFF-C5A88A637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E8E8E-CB12-BB47-A6B8-512D4877830C}"/>
              </a:ext>
            </a:extLst>
          </p:cNvPr>
          <p:cNvSpPr>
            <a:spLocks noGrp="1"/>
          </p:cNvSpPr>
          <p:nvPr>
            <p:ph type="sldNum" sz="quarter" idx="12"/>
          </p:nvPr>
        </p:nvSpPr>
        <p:spPr/>
        <p:txBody>
          <a:bodyPr/>
          <a:lstStyle/>
          <a:p>
            <a:fld id="{A1BA8E5C-28E9-5640-A48C-C178B3FC83D9}" type="slidenum">
              <a:rPr lang="en-US" smtClean="0"/>
              <a:t>‹#›</a:t>
            </a:fld>
            <a:endParaRPr lang="en-US"/>
          </a:p>
        </p:txBody>
      </p:sp>
      <p:pic>
        <p:nvPicPr>
          <p:cNvPr id="8" name="Picture 7">
            <a:extLst>
              <a:ext uri="{FF2B5EF4-FFF2-40B4-BE49-F238E27FC236}">
                <a16:creationId xmlns:a16="http://schemas.microsoft.com/office/drawing/2014/main" id="{D9115C85-8D60-C547-86EE-139B22A53A97}"/>
              </a:ext>
            </a:extLst>
          </p:cNvPr>
          <p:cNvPicPr>
            <a:picLocks noChangeAspect="1"/>
          </p:cNvPicPr>
          <p:nvPr userDrawn="1"/>
        </p:nvPicPr>
        <p:blipFill rotWithShape="1">
          <a:blip r:embed="rId2"/>
          <a:srcRect l="22000" t="33600" r="36350" b="31572"/>
          <a:stretch/>
        </p:blipFill>
        <p:spPr>
          <a:xfrm>
            <a:off x="10245657" y="289874"/>
            <a:ext cx="1584394" cy="828045"/>
          </a:xfrm>
          <a:prstGeom prst="rect">
            <a:avLst/>
          </a:prstGeom>
        </p:spPr>
      </p:pic>
    </p:spTree>
    <p:extLst>
      <p:ext uri="{BB962C8B-B14F-4D97-AF65-F5344CB8AC3E}">
        <p14:creationId xmlns:p14="http://schemas.microsoft.com/office/powerpoint/2010/main" val="9235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FCC0-68E0-724A-A1AC-173AE188F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2BFB2-B378-1848-A1F9-037B9095A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B97B8-9172-1549-8926-BFA11B5786AE}"/>
              </a:ext>
            </a:extLst>
          </p:cNvPr>
          <p:cNvSpPr>
            <a:spLocks noGrp="1"/>
          </p:cNvSpPr>
          <p:nvPr>
            <p:ph type="dt" sz="half" idx="10"/>
          </p:nvPr>
        </p:nvSpPr>
        <p:spPr/>
        <p:txBody>
          <a:bodyPr/>
          <a:lstStyle/>
          <a:p>
            <a:fld id="{011D961E-BAA3-6C44-AE3A-CE9A3542971C}" type="datetime1">
              <a:rPr lang="en-ID" smtClean="0"/>
              <a:t>08/05/21</a:t>
            </a:fld>
            <a:endParaRPr lang="en-US"/>
          </a:p>
        </p:txBody>
      </p:sp>
      <p:sp>
        <p:nvSpPr>
          <p:cNvPr id="5" name="Footer Placeholder 4">
            <a:extLst>
              <a:ext uri="{FF2B5EF4-FFF2-40B4-BE49-F238E27FC236}">
                <a16:creationId xmlns:a16="http://schemas.microsoft.com/office/drawing/2014/main" id="{CA5D3570-4A47-6848-894D-A2B7F3D9A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89C47-94D8-5244-8B20-B243F6991F55}"/>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195173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2ACD-3881-924F-A39B-D0617E4D6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9334A-C287-1E46-87F1-CD3011713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48240-10F2-5B43-ADF4-79BD1AF501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DDF2F8-900E-7A48-81B1-F8FDF3A33CF0}"/>
              </a:ext>
            </a:extLst>
          </p:cNvPr>
          <p:cNvSpPr>
            <a:spLocks noGrp="1"/>
          </p:cNvSpPr>
          <p:nvPr>
            <p:ph type="dt" sz="half" idx="10"/>
          </p:nvPr>
        </p:nvSpPr>
        <p:spPr/>
        <p:txBody>
          <a:bodyPr/>
          <a:lstStyle/>
          <a:p>
            <a:fld id="{6AEA76E1-0FAA-6240-B1EB-BF0A91ED013A}" type="datetime1">
              <a:rPr lang="en-ID" smtClean="0"/>
              <a:t>08/05/21</a:t>
            </a:fld>
            <a:endParaRPr lang="en-US"/>
          </a:p>
        </p:txBody>
      </p:sp>
      <p:sp>
        <p:nvSpPr>
          <p:cNvPr id="6" name="Footer Placeholder 5">
            <a:extLst>
              <a:ext uri="{FF2B5EF4-FFF2-40B4-BE49-F238E27FC236}">
                <a16:creationId xmlns:a16="http://schemas.microsoft.com/office/drawing/2014/main" id="{6E05F1F2-C7BE-7A49-BACE-228C1889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32620-FBC5-F84B-8374-0B1F3AE391DD}"/>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135737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2314-4955-284A-94A5-7F181C543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4E6537-BA80-8240-823F-88FBE90A7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50EC6-9F65-EA45-A559-C7BEDA6E9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02E456-1903-7744-A7D5-08357ECF5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9FD13-58BF-924A-B9D8-A90DA32A0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9DCA7-0554-1544-9D22-47F7577B320A}"/>
              </a:ext>
            </a:extLst>
          </p:cNvPr>
          <p:cNvSpPr>
            <a:spLocks noGrp="1"/>
          </p:cNvSpPr>
          <p:nvPr>
            <p:ph type="dt" sz="half" idx="10"/>
          </p:nvPr>
        </p:nvSpPr>
        <p:spPr/>
        <p:txBody>
          <a:bodyPr/>
          <a:lstStyle/>
          <a:p>
            <a:fld id="{DDA15DEC-0121-9A42-9E71-96F0F91D8EB0}" type="datetime1">
              <a:rPr lang="en-ID" smtClean="0"/>
              <a:t>08/05/21</a:t>
            </a:fld>
            <a:endParaRPr lang="en-US"/>
          </a:p>
        </p:txBody>
      </p:sp>
      <p:sp>
        <p:nvSpPr>
          <p:cNvPr id="8" name="Footer Placeholder 7">
            <a:extLst>
              <a:ext uri="{FF2B5EF4-FFF2-40B4-BE49-F238E27FC236}">
                <a16:creationId xmlns:a16="http://schemas.microsoft.com/office/drawing/2014/main" id="{56712731-7EBC-7640-9230-CD1A7ADCF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37663B-3DB1-F548-ADAD-3C9D05685E98}"/>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348953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A1CE-43E5-FC48-8AA0-D0CA3B1B8E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DBFC4F-50A7-3040-AE45-1068578F25B7}"/>
              </a:ext>
            </a:extLst>
          </p:cNvPr>
          <p:cNvSpPr>
            <a:spLocks noGrp="1"/>
          </p:cNvSpPr>
          <p:nvPr>
            <p:ph type="dt" sz="half" idx="10"/>
          </p:nvPr>
        </p:nvSpPr>
        <p:spPr/>
        <p:txBody>
          <a:bodyPr/>
          <a:lstStyle/>
          <a:p>
            <a:fld id="{424BC702-A333-6742-BBFD-0FAA8E19569D}" type="datetime1">
              <a:rPr lang="en-ID" smtClean="0"/>
              <a:t>08/05/21</a:t>
            </a:fld>
            <a:endParaRPr lang="en-US"/>
          </a:p>
        </p:txBody>
      </p:sp>
      <p:sp>
        <p:nvSpPr>
          <p:cNvPr id="4" name="Footer Placeholder 3">
            <a:extLst>
              <a:ext uri="{FF2B5EF4-FFF2-40B4-BE49-F238E27FC236}">
                <a16:creationId xmlns:a16="http://schemas.microsoft.com/office/drawing/2014/main" id="{2FB29542-DAE3-A344-9A47-24125FCF4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66620-FBFC-374F-834D-D5D6991EEA32}"/>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132873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94F6B-2300-614C-BFCE-88F68A2CE0D5}"/>
              </a:ext>
            </a:extLst>
          </p:cNvPr>
          <p:cNvSpPr>
            <a:spLocks noGrp="1"/>
          </p:cNvSpPr>
          <p:nvPr>
            <p:ph type="dt" sz="half" idx="10"/>
          </p:nvPr>
        </p:nvSpPr>
        <p:spPr/>
        <p:txBody>
          <a:bodyPr/>
          <a:lstStyle/>
          <a:p>
            <a:fld id="{1EE98252-2980-634C-8386-1369752B0C24}" type="datetime1">
              <a:rPr lang="en-ID" smtClean="0"/>
              <a:t>08/05/21</a:t>
            </a:fld>
            <a:endParaRPr lang="en-US"/>
          </a:p>
        </p:txBody>
      </p:sp>
      <p:sp>
        <p:nvSpPr>
          <p:cNvPr id="3" name="Footer Placeholder 2">
            <a:extLst>
              <a:ext uri="{FF2B5EF4-FFF2-40B4-BE49-F238E27FC236}">
                <a16:creationId xmlns:a16="http://schemas.microsoft.com/office/drawing/2014/main" id="{919394E5-A14B-F14C-BAAE-2FC7D4530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B314B-24B0-3A43-9B1F-CE57A0B4C61D}"/>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48818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B0E7-7730-F24B-8EE6-82F4C8A56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73D168-4770-A44A-8773-8A880065A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B32546-A02F-954A-9146-7A5C7B536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077F1-C287-CA4D-8C81-47142D550167}"/>
              </a:ext>
            </a:extLst>
          </p:cNvPr>
          <p:cNvSpPr>
            <a:spLocks noGrp="1"/>
          </p:cNvSpPr>
          <p:nvPr>
            <p:ph type="dt" sz="half" idx="10"/>
          </p:nvPr>
        </p:nvSpPr>
        <p:spPr/>
        <p:txBody>
          <a:bodyPr/>
          <a:lstStyle/>
          <a:p>
            <a:fld id="{52B0A483-0879-684E-9A6F-A6CF89AF3862}" type="datetime1">
              <a:rPr lang="en-ID" smtClean="0"/>
              <a:t>08/05/21</a:t>
            </a:fld>
            <a:endParaRPr lang="en-US"/>
          </a:p>
        </p:txBody>
      </p:sp>
      <p:sp>
        <p:nvSpPr>
          <p:cNvPr id="6" name="Footer Placeholder 5">
            <a:extLst>
              <a:ext uri="{FF2B5EF4-FFF2-40B4-BE49-F238E27FC236}">
                <a16:creationId xmlns:a16="http://schemas.microsoft.com/office/drawing/2014/main" id="{81B9AF5C-5637-6840-A35A-C823FCFE3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BC527-8B89-8045-9847-C5B0E182A5FD}"/>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393988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A9D3-E9C9-D249-9242-86CA8488D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A91512-C5EF-6842-9D3A-6860C136A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34166-F7C6-7647-9A33-4855C5FC5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67F3F-933F-244A-9596-8772606644A1}"/>
              </a:ext>
            </a:extLst>
          </p:cNvPr>
          <p:cNvSpPr>
            <a:spLocks noGrp="1"/>
          </p:cNvSpPr>
          <p:nvPr>
            <p:ph type="dt" sz="half" idx="10"/>
          </p:nvPr>
        </p:nvSpPr>
        <p:spPr/>
        <p:txBody>
          <a:bodyPr/>
          <a:lstStyle/>
          <a:p>
            <a:fld id="{E13DEEEC-00FC-724F-B8F8-EE7EF1A73FB9}" type="datetime1">
              <a:rPr lang="en-ID" smtClean="0"/>
              <a:t>08/05/21</a:t>
            </a:fld>
            <a:endParaRPr lang="en-US"/>
          </a:p>
        </p:txBody>
      </p:sp>
      <p:sp>
        <p:nvSpPr>
          <p:cNvPr id="6" name="Footer Placeholder 5">
            <a:extLst>
              <a:ext uri="{FF2B5EF4-FFF2-40B4-BE49-F238E27FC236}">
                <a16:creationId xmlns:a16="http://schemas.microsoft.com/office/drawing/2014/main" id="{8219D322-27A7-F545-A714-36F62269F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B6D17-625D-E446-907A-463BEDFA4E51}"/>
              </a:ext>
            </a:extLst>
          </p:cNvPr>
          <p:cNvSpPr>
            <a:spLocks noGrp="1"/>
          </p:cNvSpPr>
          <p:nvPr>
            <p:ph type="sldNum" sz="quarter" idx="12"/>
          </p:nvPr>
        </p:nvSpPr>
        <p:spPr/>
        <p:txBody>
          <a:bodyPr/>
          <a:lstStyle/>
          <a:p>
            <a:fld id="{A1BA8E5C-28E9-5640-A48C-C178B3FC83D9}" type="slidenum">
              <a:rPr lang="en-US" smtClean="0"/>
              <a:t>‹#›</a:t>
            </a:fld>
            <a:endParaRPr lang="en-US"/>
          </a:p>
        </p:txBody>
      </p:sp>
    </p:spTree>
    <p:extLst>
      <p:ext uri="{BB962C8B-B14F-4D97-AF65-F5344CB8AC3E}">
        <p14:creationId xmlns:p14="http://schemas.microsoft.com/office/powerpoint/2010/main" val="215716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451E58-FF5F-8E41-8943-BD51E202E810}"/>
              </a:ext>
            </a:extLst>
          </p:cNvPr>
          <p:cNvSpPr/>
          <p:nvPr userDrawn="1"/>
        </p:nvSpPr>
        <p:spPr>
          <a:xfrm>
            <a:off x="0" y="0"/>
            <a:ext cx="12192000" cy="6858000"/>
          </a:xfrm>
          <a:prstGeom prst="rect">
            <a:avLst/>
          </a:prstGeom>
          <a:solidFill>
            <a:srgbClr val="F7F7F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9AF58571-D2EF-ED4E-A27D-F3C09FCF0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96F987-3228-7A44-A8D0-05CBEE91C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3B362-FBB3-4E44-B181-1961D1B12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264DA-EC04-4A4F-A75E-FB542F5818E2}" type="datetime1">
              <a:rPr lang="en-ID" smtClean="0"/>
              <a:t>08/05/21</a:t>
            </a:fld>
            <a:endParaRPr lang="en-US"/>
          </a:p>
        </p:txBody>
      </p:sp>
      <p:sp>
        <p:nvSpPr>
          <p:cNvPr id="5" name="Footer Placeholder 4">
            <a:extLst>
              <a:ext uri="{FF2B5EF4-FFF2-40B4-BE49-F238E27FC236}">
                <a16:creationId xmlns:a16="http://schemas.microsoft.com/office/drawing/2014/main" id="{685853E2-47C0-CA41-AD34-3EA038A1D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03A8E-125E-7B43-9926-A8D4D75E7F4C}"/>
              </a:ext>
            </a:extLst>
          </p:cNvPr>
          <p:cNvSpPr>
            <a:spLocks noGrp="1"/>
          </p:cNvSpPr>
          <p:nvPr>
            <p:ph type="sldNum" sz="quarter" idx="4"/>
          </p:nvPr>
        </p:nvSpPr>
        <p:spPr>
          <a:xfrm>
            <a:off x="208209" y="6356350"/>
            <a:ext cx="43251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1BA8E5C-28E9-5640-A48C-C178B3FC83D9}" type="slidenum">
              <a:rPr lang="en-US" smtClean="0"/>
              <a:pPr/>
              <a:t>‹#›</a:t>
            </a:fld>
            <a:endParaRPr lang="en-US"/>
          </a:p>
        </p:txBody>
      </p:sp>
      <p:grpSp>
        <p:nvGrpSpPr>
          <p:cNvPr id="7" name="Group 6">
            <a:extLst>
              <a:ext uri="{FF2B5EF4-FFF2-40B4-BE49-F238E27FC236}">
                <a16:creationId xmlns:a16="http://schemas.microsoft.com/office/drawing/2014/main" id="{E07023D6-8E99-DE48-9EC8-32DE2D598073}"/>
              </a:ext>
            </a:extLst>
          </p:cNvPr>
          <p:cNvGrpSpPr/>
          <p:nvPr userDrawn="1"/>
        </p:nvGrpSpPr>
        <p:grpSpPr>
          <a:xfrm>
            <a:off x="664789" y="0"/>
            <a:ext cx="276999" cy="6858000"/>
            <a:chOff x="664789" y="0"/>
            <a:chExt cx="276999" cy="6858000"/>
          </a:xfrm>
        </p:grpSpPr>
        <p:cxnSp>
          <p:nvCxnSpPr>
            <p:cNvPr id="8" name="Straight Connector 7">
              <a:extLst>
                <a:ext uri="{FF2B5EF4-FFF2-40B4-BE49-F238E27FC236}">
                  <a16:creationId xmlns:a16="http://schemas.microsoft.com/office/drawing/2014/main" id="{0191D274-6332-4845-8DA4-F6C29189B827}"/>
                </a:ext>
              </a:extLst>
            </p:cNvPr>
            <p:cNvCxnSpPr/>
            <p:nvPr/>
          </p:nvCxnSpPr>
          <p:spPr>
            <a:xfrm>
              <a:off x="803291" y="0"/>
              <a:ext cx="0" cy="2710543"/>
            </a:xfrm>
            <a:prstGeom prst="line">
              <a:avLst/>
            </a:prstGeom>
            <a:ln w="31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F3D23B-536C-EC46-AA7C-2FCDCE141D63}"/>
                </a:ext>
              </a:extLst>
            </p:cNvPr>
            <p:cNvCxnSpPr>
              <a:cxnSpLocks/>
            </p:cNvCxnSpPr>
            <p:nvPr/>
          </p:nvCxnSpPr>
          <p:spPr>
            <a:xfrm>
              <a:off x="803290" y="4147457"/>
              <a:ext cx="0" cy="998831"/>
            </a:xfrm>
            <a:prstGeom prst="line">
              <a:avLst/>
            </a:prstGeom>
            <a:ln w="31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B7BA3DD-E707-EC45-AA8C-7C4D1BF2D6DF}"/>
                </a:ext>
              </a:extLst>
            </p:cNvPr>
            <p:cNvSpPr txBox="1"/>
            <p:nvPr/>
          </p:nvSpPr>
          <p:spPr>
            <a:xfrm rot="16200000">
              <a:off x="52174" y="3290501"/>
              <a:ext cx="1502229" cy="276999"/>
            </a:xfrm>
            <a:prstGeom prst="rect">
              <a:avLst/>
            </a:prstGeom>
            <a:noFill/>
          </p:spPr>
          <p:txBody>
            <a:bodyPr wrap="square" rtlCol="0">
              <a:spAutoFit/>
            </a:bodyPr>
            <a:lstStyle/>
            <a:p>
              <a:pPr algn="ctr"/>
              <a:r>
                <a:rPr lang="en-US" sz="1200" dirty="0">
                  <a:latin typeface="Copperplate" panose="02000504000000020004" pitchFamily="2" charset="77"/>
                </a:rPr>
                <a:t>Hot Wheels</a:t>
              </a:r>
            </a:p>
          </p:txBody>
        </p:sp>
        <p:sp>
          <p:nvSpPr>
            <p:cNvPr id="11" name="Rectangle 10">
              <a:extLst>
                <a:ext uri="{FF2B5EF4-FFF2-40B4-BE49-F238E27FC236}">
                  <a16:creationId xmlns:a16="http://schemas.microsoft.com/office/drawing/2014/main" id="{418C6DCA-419E-264A-822C-7C952B881274}"/>
                </a:ext>
              </a:extLst>
            </p:cNvPr>
            <p:cNvSpPr/>
            <p:nvPr/>
          </p:nvSpPr>
          <p:spPr>
            <a:xfrm>
              <a:off x="748859" y="5234701"/>
              <a:ext cx="108858" cy="108857"/>
            </a:xfrm>
            <a:prstGeom prst="rect">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31E0BED-1F1F-484F-8CF4-44E7340A33C7}"/>
                </a:ext>
              </a:extLst>
            </p:cNvPr>
            <p:cNvCxnSpPr>
              <a:cxnSpLocks/>
            </p:cNvCxnSpPr>
            <p:nvPr/>
          </p:nvCxnSpPr>
          <p:spPr>
            <a:xfrm>
              <a:off x="803289" y="5954751"/>
              <a:ext cx="0" cy="903249"/>
            </a:xfrm>
            <a:prstGeom prst="line">
              <a:avLst/>
            </a:prstGeom>
            <a:ln w="3175"/>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443FF39-96EB-8B40-9019-3D3851D55654}"/>
                </a:ext>
              </a:extLst>
            </p:cNvPr>
            <p:cNvSpPr/>
            <p:nvPr/>
          </p:nvSpPr>
          <p:spPr>
            <a:xfrm>
              <a:off x="748859" y="5501237"/>
              <a:ext cx="108858" cy="108857"/>
            </a:xfrm>
            <a:prstGeom prst="rect">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C3339F-6564-1E4C-A704-04DB1C94DBA1}"/>
                </a:ext>
              </a:extLst>
            </p:cNvPr>
            <p:cNvSpPr/>
            <p:nvPr/>
          </p:nvSpPr>
          <p:spPr>
            <a:xfrm>
              <a:off x="748859" y="5767773"/>
              <a:ext cx="108858" cy="108857"/>
            </a:xfrm>
            <a:prstGeom prst="rect">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669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www.thezebra.com/state-of-insurance/auto/2019/#download" TargetMode="External"/><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hyperlink" Target="https://www.thebalance.com/what-is-a-high-risk-driver-52725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iii.org/fact-statistic/facts-statistics-auto-insura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dan.nhtsa.gov/tsftables/National%20Statistics.pdf" TargetMode="External"/><Relationship Id="rId5" Type="http://schemas.openxmlformats.org/officeDocument/2006/relationships/image" Target="../media/image10.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nins.com/losscontrolbulletins/MVREvaluation.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A2F5885-407A-3A41-B219-7E648E9739E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t="15625" r="42359"/>
          <a:stretch/>
        </p:blipFill>
        <p:spPr>
          <a:xfrm flipH="1">
            <a:off x="5743976" y="0"/>
            <a:ext cx="6448022" cy="6858000"/>
          </a:xfrm>
          <a:prstGeom prst="rect">
            <a:avLst/>
          </a:prstGeom>
        </p:spPr>
      </p:pic>
      <p:sp>
        <p:nvSpPr>
          <p:cNvPr id="19" name="TextBox 18">
            <a:extLst>
              <a:ext uri="{FF2B5EF4-FFF2-40B4-BE49-F238E27FC236}">
                <a16:creationId xmlns:a16="http://schemas.microsoft.com/office/drawing/2014/main" id="{7B32EAFB-1939-5845-A0DE-72A7554C6BAC}"/>
              </a:ext>
            </a:extLst>
          </p:cNvPr>
          <p:cNvSpPr txBox="1"/>
          <p:nvPr/>
        </p:nvSpPr>
        <p:spPr>
          <a:xfrm>
            <a:off x="1320677" y="511632"/>
            <a:ext cx="3843752" cy="1631216"/>
          </a:xfrm>
          <a:prstGeom prst="rect">
            <a:avLst/>
          </a:prstGeom>
          <a:noFill/>
        </p:spPr>
        <p:txBody>
          <a:bodyPr wrap="square" rtlCol="0" anchor="ctr">
            <a:spAutoFit/>
          </a:bodyPr>
          <a:lstStyle/>
          <a:p>
            <a:r>
              <a:rPr lang="en-US" sz="5000" dirty="0">
                <a:latin typeface="Copperplate" panose="02000504000000020004" pitchFamily="2" charset="77"/>
                <a:ea typeface="Hiragino Kaku Gothic Std W8" panose="020B0800000000000000" pitchFamily="34" charset="-128"/>
              </a:rPr>
              <a:t>HOT WHEELS</a:t>
            </a:r>
          </a:p>
        </p:txBody>
      </p:sp>
      <p:sp>
        <p:nvSpPr>
          <p:cNvPr id="20" name="Slide Number Placeholder 19">
            <a:extLst>
              <a:ext uri="{FF2B5EF4-FFF2-40B4-BE49-F238E27FC236}">
                <a16:creationId xmlns:a16="http://schemas.microsoft.com/office/drawing/2014/main" id="{DFC261E1-B8FD-E947-9407-99B3515EC57C}"/>
              </a:ext>
            </a:extLst>
          </p:cNvPr>
          <p:cNvSpPr>
            <a:spLocks noGrp="1"/>
          </p:cNvSpPr>
          <p:nvPr>
            <p:ph type="sldNum" sz="quarter" idx="12"/>
          </p:nvPr>
        </p:nvSpPr>
        <p:spPr/>
        <p:txBody>
          <a:bodyPr/>
          <a:lstStyle/>
          <a:p>
            <a:fld id="{A1BA8E5C-28E9-5640-A48C-C178B3FC83D9}" type="slidenum">
              <a:rPr lang="en-US" smtClean="0"/>
              <a:t>1</a:t>
            </a:fld>
            <a:endParaRPr lang="en-US"/>
          </a:p>
        </p:txBody>
      </p:sp>
      <p:sp>
        <p:nvSpPr>
          <p:cNvPr id="21" name="TextBox 20">
            <a:extLst>
              <a:ext uri="{FF2B5EF4-FFF2-40B4-BE49-F238E27FC236}">
                <a16:creationId xmlns:a16="http://schemas.microsoft.com/office/drawing/2014/main" id="{AA94E3E0-73FB-CC47-993E-4D1ABB873C48}"/>
              </a:ext>
            </a:extLst>
          </p:cNvPr>
          <p:cNvSpPr txBox="1"/>
          <p:nvPr/>
        </p:nvSpPr>
        <p:spPr>
          <a:xfrm>
            <a:off x="1320677" y="4953217"/>
            <a:ext cx="2842250" cy="1130118"/>
          </a:xfrm>
          <a:prstGeom prst="rect">
            <a:avLst/>
          </a:prstGeom>
          <a:noFill/>
        </p:spPr>
        <p:txBody>
          <a:bodyPr wrap="square" rtlCol="0" anchor="ctr">
            <a:spAutoFit/>
          </a:bodyPr>
          <a:lstStyle/>
          <a:p>
            <a:pPr>
              <a:lnSpc>
                <a:spcPct val="150000"/>
              </a:lnSpc>
            </a:pPr>
            <a:r>
              <a:rPr lang="en-US" sz="2400" dirty="0">
                <a:solidFill>
                  <a:srgbClr val="006C6E"/>
                </a:solidFill>
                <a:latin typeface="Century Gothic" panose="020B0502020202020204" pitchFamily="34" charset="0"/>
              </a:rPr>
              <a:t>Car Insurance Claim Prediction</a:t>
            </a:r>
          </a:p>
        </p:txBody>
      </p:sp>
    </p:spTree>
    <p:extLst>
      <p:ext uri="{BB962C8B-B14F-4D97-AF65-F5344CB8AC3E}">
        <p14:creationId xmlns:p14="http://schemas.microsoft.com/office/powerpoint/2010/main" val="288250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INSIGHTS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10</a:t>
            </a:fld>
            <a:endParaRPr lang="en-US"/>
          </a:p>
        </p:txBody>
      </p:sp>
      <p:pic>
        <p:nvPicPr>
          <p:cNvPr id="8" name="Picture 7">
            <a:extLst>
              <a:ext uri="{FF2B5EF4-FFF2-40B4-BE49-F238E27FC236}">
                <a16:creationId xmlns:a16="http://schemas.microsoft.com/office/drawing/2014/main" id="{407E9EC1-60F4-2847-B353-317F42B71D5A}"/>
              </a:ext>
            </a:extLst>
          </p:cNvPr>
          <p:cNvPicPr>
            <a:picLocks noChangeAspect="1"/>
          </p:cNvPicPr>
          <p:nvPr/>
        </p:nvPicPr>
        <p:blipFill>
          <a:blip r:embed="rId2"/>
          <a:stretch>
            <a:fillRect/>
          </a:stretch>
        </p:blipFill>
        <p:spPr>
          <a:xfrm>
            <a:off x="1311334" y="1637778"/>
            <a:ext cx="5203371" cy="4518457"/>
          </a:xfrm>
          <a:prstGeom prst="rect">
            <a:avLst/>
          </a:prstGeom>
        </p:spPr>
      </p:pic>
      <p:sp>
        <p:nvSpPr>
          <p:cNvPr id="10" name="TextBox 9">
            <a:extLst>
              <a:ext uri="{FF2B5EF4-FFF2-40B4-BE49-F238E27FC236}">
                <a16:creationId xmlns:a16="http://schemas.microsoft.com/office/drawing/2014/main" id="{C5D1EABB-CB97-8048-86E4-CF2A59EB3174}"/>
              </a:ext>
            </a:extLst>
          </p:cNvPr>
          <p:cNvSpPr txBox="1"/>
          <p:nvPr/>
        </p:nvSpPr>
        <p:spPr>
          <a:xfrm>
            <a:off x="6999886" y="1637778"/>
            <a:ext cx="4808631" cy="2313518"/>
          </a:xfrm>
          <a:prstGeom prst="rect">
            <a:avLst/>
          </a:prstGeom>
          <a:noFill/>
        </p:spPr>
        <p:txBody>
          <a:bodyPr wrap="square" rtlCol="0">
            <a:spAutoFit/>
          </a:bodyPr>
          <a:lstStyle/>
          <a:p>
            <a:pPr algn="just">
              <a:lnSpc>
                <a:spcPct val="150000"/>
              </a:lnSpc>
            </a:pPr>
            <a:r>
              <a:rPr lang="en-US" sz="1400" b="1" dirty="0">
                <a:latin typeface="Century Gothic" panose="020B0502020202020204" pitchFamily="34" charset="0"/>
              </a:rPr>
              <a:t>CLAIM FREQUENCY</a:t>
            </a:r>
          </a:p>
          <a:p>
            <a:pPr marL="285750" indent="-285750" algn="just">
              <a:lnSpc>
                <a:spcPct val="150000"/>
              </a:lnSpc>
              <a:buFont typeface="Courier New" panose="02070309020205020404" pitchFamily="49" charset="0"/>
              <a:buChar char="o"/>
            </a:pPr>
            <a:r>
              <a:rPr lang="en-US" sz="1400" dirty="0">
                <a:latin typeface="Century Gothic" panose="020B0502020202020204" pitchFamily="34" charset="0"/>
              </a:rPr>
              <a:t>Low		: 0 - 1</a:t>
            </a:r>
          </a:p>
          <a:p>
            <a:pPr marL="285750" indent="-285750" algn="just">
              <a:lnSpc>
                <a:spcPct val="150000"/>
              </a:lnSpc>
              <a:buFont typeface="Courier New" panose="02070309020205020404" pitchFamily="49" charset="0"/>
              <a:buChar char="o"/>
            </a:pPr>
            <a:r>
              <a:rPr lang="en-US" sz="1400" dirty="0">
                <a:latin typeface="Century Gothic" panose="020B0502020202020204" pitchFamily="34" charset="0"/>
              </a:rPr>
              <a:t>Medium	: 2 - 3</a:t>
            </a:r>
          </a:p>
          <a:p>
            <a:pPr marL="285750" indent="-285750" algn="just">
              <a:lnSpc>
                <a:spcPct val="150000"/>
              </a:lnSpc>
              <a:buFont typeface="Courier New" panose="02070309020205020404" pitchFamily="49" charset="0"/>
              <a:buChar char="o"/>
            </a:pPr>
            <a:r>
              <a:rPr lang="en-US" sz="1400" dirty="0">
                <a:latin typeface="Century Gothic" panose="020B0502020202020204" pitchFamily="34" charset="0"/>
              </a:rPr>
              <a:t>High		: 4 - 5</a:t>
            </a:r>
          </a:p>
          <a:p>
            <a:pPr algn="just">
              <a:lnSpc>
                <a:spcPct val="150000"/>
              </a:lnSpc>
            </a:pPr>
            <a:endParaRPr lang="en-US" sz="1400" dirty="0">
              <a:latin typeface="Century Gothic" panose="020B0502020202020204" pitchFamily="34" charset="0"/>
            </a:endParaRPr>
          </a:p>
          <a:p>
            <a:pPr algn="just">
              <a:lnSpc>
                <a:spcPct val="150000"/>
              </a:lnSpc>
            </a:pPr>
            <a:r>
              <a:rPr lang="en-US" sz="1400" dirty="0">
                <a:latin typeface="Century Gothic" panose="020B0502020202020204" pitchFamily="34" charset="0"/>
              </a:rPr>
              <a:t>Customers who had done claim for several time, they have the tendency to make a claim again.</a:t>
            </a:r>
          </a:p>
        </p:txBody>
      </p:sp>
    </p:spTree>
    <p:extLst>
      <p:ext uri="{BB962C8B-B14F-4D97-AF65-F5344CB8AC3E}">
        <p14:creationId xmlns:p14="http://schemas.microsoft.com/office/powerpoint/2010/main" val="376214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MODELING EXPERIMENTS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11</a:t>
            </a:fld>
            <a:endParaRPr lang="en-US"/>
          </a:p>
        </p:txBody>
      </p:sp>
      <p:sp>
        <p:nvSpPr>
          <p:cNvPr id="11" name="Rectangle 10">
            <a:extLst>
              <a:ext uri="{FF2B5EF4-FFF2-40B4-BE49-F238E27FC236}">
                <a16:creationId xmlns:a16="http://schemas.microsoft.com/office/drawing/2014/main" id="{A5991E69-AACA-BE44-B320-983F55E2B56C}"/>
              </a:ext>
            </a:extLst>
          </p:cNvPr>
          <p:cNvSpPr/>
          <p:nvPr/>
        </p:nvSpPr>
        <p:spPr>
          <a:xfrm>
            <a:off x="1483612" y="1805585"/>
            <a:ext cx="4236964" cy="4316436"/>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1A215DE-D1D9-014F-91A8-260CF9A4FDBD}"/>
              </a:ext>
            </a:extLst>
          </p:cNvPr>
          <p:cNvSpPr txBox="1"/>
          <p:nvPr/>
        </p:nvSpPr>
        <p:spPr>
          <a:xfrm>
            <a:off x="1636733" y="2006749"/>
            <a:ext cx="3930720" cy="461665"/>
          </a:xfrm>
          <a:prstGeom prst="rect">
            <a:avLst/>
          </a:prstGeom>
          <a:noFill/>
        </p:spPr>
        <p:txBody>
          <a:bodyPr wrap="square" rtlCol="0">
            <a:spAutoFit/>
          </a:bodyPr>
          <a:lstStyle/>
          <a:p>
            <a:r>
              <a:rPr lang="en-US" sz="2400" b="1" dirty="0">
                <a:solidFill>
                  <a:srgbClr val="006C6E"/>
                </a:solidFill>
                <a:latin typeface="Century Gothic" panose="020B0502020202020204" pitchFamily="34" charset="0"/>
              </a:rPr>
              <a:t>Evaluation</a:t>
            </a:r>
          </a:p>
        </p:txBody>
      </p:sp>
      <p:sp>
        <p:nvSpPr>
          <p:cNvPr id="2" name="Chevron 1">
            <a:extLst>
              <a:ext uri="{FF2B5EF4-FFF2-40B4-BE49-F238E27FC236}">
                <a16:creationId xmlns:a16="http://schemas.microsoft.com/office/drawing/2014/main" id="{3F37908F-3341-954C-BF47-375EBFED874D}"/>
              </a:ext>
            </a:extLst>
          </p:cNvPr>
          <p:cNvSpPr/>
          <p:nvPr/>
        </p:nvSpPr>
        <p:spPr>
          <a:xfrm>
            <a:off x="6478858" y="3233397"/>
            <a:ext cx="992459" cy="1460810"/>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A2C4B11B-D448-C045-B2EF-57ABAF65992D}"/>
              </a:ext>
            </a:extLst>
          </p:cNvPr>
          <p:cNvSpPr/>
          <p:nvPr/>
        </p:nvSpPr>
        <p:spPr>
          <a:xfrm>
            <a:off x="8229599" y="3084548"/>
            <a:ext cx="3053225" cy="1758509"/>
          </a:xfrm>
          <a:prstGeom prst="rect">
            <a:avLst/>
          </a:prstGeom>
          <a:solidFill>
            <a:srgbClr val="006C6E"/>
          </a:solidFill>
          <a:ln>
            <a:solidFill>
              <a:srgbClr val="006C6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8D913C4-8966-2447-8BF2-49EBAF864125}"/>
              </a:ext>
            </a:extLst>
          </p:cNvPr>
          <p:cNvSpPr txBox="1"/>
          <p:nvPr/>
        </p:nvSpPr>
        <p:spPr>
          <a:xfrm>
            <a:off x="1782190" y="2669578"/>
            <a:ext cx="3639807" cy="3139321"/>
          </a:xfrm>
          <a:prstGeom prst="rect">
            <a:avLst/>
          </a:prstGeom>
          <a:noFill/>
        </p:spPr>
        <p:txBody>
          <a:bodyPr wrap="square" rtlCol="0">
            <a:spAutoFit/>
          </a:bodyPr>
          <a:lstStyle/>
          <a:p>
            <a:pPr marL="342900" indent="-342900" algn="just">
              <a:buFont typeface="+mj-lt"/>
              <a:buAutoNum type="arabicPeriod"/>
            </a:pPr>
            <a:r>
              <a:rPr lang="en-US" dirty="0">
                <a:latin typeface="Century Gothic" panose="020B0502020202020204" pitchFamily="34" charset="0"/>
              </a:rPr>
              <a:t>K-Nearest Neighbors</a:t>
            </a:r>
          </a:p>
          <a:p>
            <a:pPr marL="342900" indent="-342900" algn="just">
              <a:buFont typeface="+mj-lt"/>
              <a:buAutoNum type="arabicPeriod"/>
            </a:pPr>
            <a:endParaRPr lang="en-US" dirty="0">
              <a:latin typeface="Century Gothic" panose="020B0502020202020204" pitchFamily="34" charset="0"/>
            </a:endParaRPr>
          </a:p>
          <a:p>
            <a:pPr marL="342900" indent="-342900" algn="just">
              <a:buFont typeface="+mj-lt"/>
              <a:buAutoNum type="arabicPeriod"/>
            </a:pPr>
            <a:r>
              <a:rPr lang="en-US" dirty="0">
                <a:latin typeface="Century Gothic" panose="020B0502020202020204" pitchFamily="34" charset="0"/>
              </a:rPr>
              <a:t>Logistic Regression</a:t>
            </a:r>
          </a:p>
          <a:p>
            <a:pPr marL="342900" indent="-342900" algn="just">
              <a:buFont typeface="+mj-lt"/>
              <a:buAutoNum type="arabicPeriod"/>
            </a:pPr>
            <a:endParaRPr lang="en-US" dirty="0">
              <a:latin typeface="Century Gothic" panose="020B0502020202020204" pitchFamily="34" charset="0"/>
            </a:endParaRPr>
          </a:p>
          <a:p>
            <a:pPr marL="342900" indent="-342900" algn="just">
              <a:buFont typeface="+mj-lt"/>
              <a:buAutoNum type="arabicPeriod"/>
            </a:pPr>
            <a:r>
              <a:rPr lang="en-US" dirty="0">
                <a:latin typeface="Century Gothic" panose="020B0502020202020204" pitchFamily="34" charset="0"/>
              </a:rPr>
              <a:t>Decision Tree</a:t>
            </a:r>
          </a:p>
          <a:p>
            <a:pPr marL="342900" indent="-342900" algn="just">
              <a:buFont typeface="+mj-lt"/>
              <a:buAutoNum type="arabicPeriod"/>
            </a:pPr>
            <a:endParaRPr lang="en-US" dirty="0">
              <a:latin typeface="Century Gothic" panose="020B0502020202020204" pitchFamily="34" charset="0"/>
            </a:endParaRPr>
          </a:p>
          <a:p>
            <a:pPr marL="342900" indent="-342900" algn="just">
              <a:buFont typeface="+mj-lt"/>
              <a:buAutoNum type="arabicPeriod"/>
            </a:pPr>
            <a:r>
              <a:rPr lang="en-US" dirty="0">
                <a:latin typeface="Century Gothic" panose="020B0502020202020204" pitchFamily="34" charset="0"/>
              </a:rPr>
              <a:t>Random Forest</a:t>
            </a:r>
          </a:p>
          <a:p>
            <a:pPr marL="342900" indent="-342900" algn="just">
              <a:buFont typeface="+mj-lt"/>
              <a:buAutoNum type="arabicPeriod"/>
            </a:pPr>
            <a:endParaRPr lang="en-US" dirty="0">
              <a:latin typeface="Century Gothic" panose="020B0502020202020204" pitchFamily="34" charset="0"/>
            </a:endParaRPr>
          </a:p>
          <a:p>
            <a:pPr marL="342900" indent="-342900" algn="just">
              <a:buFont typeface="+mj-lt"/>
              <a:buAutoNum type="arabicPeriod"/>
            </a:pPr>
            <a:r>
              <a:rPr lang="en-US" dirty="0">
                <a:latin typeface="Century Gothic" panose="020B0502020202020204" pitchFamily="34" charset="0"/>
              </a:rPr>
              <a:t>AdaBoost</a:t>
            </a:r>
          </a:p>
          <a:p>
            <a:pPr marL="342900" indent="-342900" algn="just">
              <a:buFont typeface="+mj-lt"/>
              <a:buAutoNum type="arabicPeriod"/>
            </a:pPr>
            <a:endParaRPr lang="en-US" dirty="0">
              <a:latin typeface="Century Gothic" panose="020B0502020202020204" pitchFamily="34" charset="0"/>
            </a:endParaRPr>
          </a:p>
          <a:p>
            <a:pPr marL="342900" indent="-342900" algn="just">
              <a:buFont typeface="+mj-lt"/>
              <a:buAutoNum type="arabicPeriod"/>
            </a:pPr>
            <a:r>
              <a:rPr lang="en-US" dirty="0">
                <a:latin typeface="Century Gothic" panose="020B0502020202020204" pitchFamily="34" charset="0"/>
              </a:rPr>
              <a:t>XG Boost</a:t>
            </a:r>
          </a:p>
        </p:txBody>
      </p:sp>
      <p:sp>
        <p:nvSpPr>
          <p:cNvPr id="18" name="TextBox 17">
            <a:extLst>
              <a:ext uri="{FF2B5EF4-FFF2-40B4-BE49-F238E27FC236}">
                <a16:creationId xmlns:a16="http://schemas.microsoft.com/office/drawing/2014/main" id="{7CC77C11-C1AA-E54A-97A2-428EDEB2C364}"/>
              </a:ext>
            </a:extLst>
          </p:cNvPr>
          <p:cNvSpPr txBox="1"/>
          <p:nvPr/>
        </p:nvSpPr>
        <p:spPr>
          <a:xfrm>
            <a:off x="8457094" y="3779136"/>
            <a:ext cx="2598234" cy="369332"/>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rPr>
              <a:t>F1 - Score </a:t>
            </a:r>
          </a:p>
        </p:txBody>
      </p:sp>
    </p:spTree>
    <p:extLst>
      <p:ext uri="{BB962C8B-B14F-4D97-AF65-F5344CB8AC3E}">
        <p14:creationId xmlns:p14="http://schemas.microsoft.com/office/powerpoint/2010/main" val="6028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MODELING RESULTS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12</a:t>
            </a:fld>
            <a:endParaRPr lang="en-US"/>
          </a:p>
        </p:txBody>
      </p:sp>
      <p:sp>
        <p:nvSpPr>
          <p:cNvPr id="7" name="TextBox 6">
            <a:extLst>
              <a:ext uri="{FF2B5EF4-FFF2-40B4-BE49-F238E27FC236}">
                <a16:creationId xmlns:a16="http://schemas.microsoft.com/office/drawing/2014/main" id="{E37DD12F-9269-7F46-9736-FCFB6B90069A}"/>
              </a:ext>
            </a:extLst>
          </p:cNvPr>
          <p:cNvSpPr txBox="1"/>
          <p:nvPr/>
        </p:nvSpPr>
        <p:spPr>
          <a:xfrm>
            <a:off x="8090503" y="1550180"/>
            <a:ext cx="3746809" cy="4031873"/>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dirty="0">
                <a:latin typeface="Century Gothic" panose="020B0502020202020204" pitchFamily="34" charset="0"/>
              </a:rPr>
              <a:t>We use </a:t>
            </a:r>
            <a:r>
              <a:rPr lang="en-US" sz="1600" b="1" dirty="0">
                <a:solidFill>
                  <a:srgbClr val="006C6E"/>
                </a:solidFill>
                <a:latin typeface="Century Gothic" panose="020B0502020202020204" pitchFamily="34" charset="0"/>
              </a:rPr>
              <a:t>F1-Score</a:t>
            </a:r>
            <a:r>
              <a:rPr lang="en-US" sz="1600" dirty="0">
                <a:latin typeface="Century Gothic" panose="020B0502020202020204" pitchFamily="34" charset="0"/>
              </a:rPr>
              <a:t> because we have an extreme data imbalance between positive and negative samples also we consider the fraction of the positively labeled sample that is correctly labeled. And we don't consider the purity of the sample labeled as negative (the specificity).</a:t>
            </a:r>
          </a:p>
          <a:p>
            <a:pPr marL="285750" indent="-285750" algn="just">
              <a:buFont typeface="Courier New" panose="02070309020205020404" pitchFamily="49" charset="0"/>
              <a:buChar char="o"/>
            </a:pPr>
            <a:endParaRPr lang="en-US" sz="1600" dirty="0">
              <a:latin typeface="Century Gothic" panose="020B0502020202020204" pitchFamily="34" charset="0"/>
            </a:endParaRPr>
          </a:p>
          <a:p>
            <a:pPr marL="285750" indent="-285750" algn="just">
              <a:buFont typeface="Courier New" panose="02070309020205020404" pitchFamily="49" charset="0"/>
              <a:buChar char="o"/>
            </a:pPr>
            <a:r>
              <a:rPr lang="en-US" sz="1600" dirty="0">
                <a:latin typeface="Century Gothic" panose="020B0502020202020204" pitchFamily="34" charset="0"/>
              </a:rPr>
              <a:t>From the modelling, we choose </a:t>
            </a:r>
            <a:r>
              <a:rPr lang="en-US" sz="1600" b="1" dirty="0">
                <a:solidFill>
                  <a:srgbClr val="006C6E"/>
                </a:solidFill>
                <a:latin typeface="Century Gothic" panose="020B0502020202020204" pitchFamily="34" charset="0"/>
              </a:rPr>
              <a:t>Logistic Regression </a:t>
            </a:r>
            <a:r>
              <a:rPr lang="en-US" sz="1600" dirty="0">
                <a:latin typeface="Century Gothic" panose="020B0502020202020204" pitchFamily="34" charset="0"/>
              </a:rPr>
              <a:t>as our model because it has the best F1-Score among all methods and </a:t>
            </a:r>
            <a:r>
              <a:rPr lang="id-ID" sz="1600" dirty="0" err="1">
                <a:latin typeface="Century Gothic" panose="020B0502020202020204" pitchFamily="34" charset="0"/>
              </a:rPr>
              <a:t>value</a:t>
            </a:r>
            <a:r>
              <a:rPr lang="id-ID" sz="1600" dirty="0">
                <a:latin typeface="Century Gothic" panose="020B0502020202020204" pitchFamily="34" charset="0"/>
              </a:rPr>
              <a:t> </a:t>
            </a:r>
            <a:r>
              <a:rPr lang="id-ID" sz="1600" dirty="0" err="1">
                <a:latin typeface="Century Gothic" panose="020B0502020202020204" pitchFamily="34" charset="0"/>
              </a:rPr>
              <a:t>of</a:t>
            </a:r>
            <a:r>
              <a:rPr lang="id-ID" sz="1600" dirty="0">
                <a:latin typeface="Century Gothic" panose="020B0502020202020204" pitchFamily="34" charset="0"/>
              </a:rPr>
              <a:t> </a:t>
            </a:r>
            <a:r>
              <a:rPr lang="id-ID" sz="1600" b="1" dirty="0" err="1">
                <a:solidFill>
                  <a:srgbClr val="006C6E"/>
                </a:solidFill>
                <a:latin typeface="Century Gothic" panose="020B0502020202020204" pitchFamily="34" charset="0"/>
              </a:rPr>
              <a:t>Recall</a:t>
            </a:r>
            <a:r>
              <a:rPr lang="id-ID" sz="1600" b="1" dirty="0">
                <a:solidFill>
                  <a:srgbClr val="006C6E"/>
                </a:solidFill>
                <a:latin typeface="Century Gothic" panose="020B0502020202020204" pitchFamily="34" charset="0"/>
              </a:rPr>
              <a:t> </a:t>
            </a:r>
            <a:r>
              <a:rPr lang="id-ID" sz="1600" b="1" dirty="0" err="1">
                <a:solidFill>
                  <a:srgbClr val="006C6E"/>
                </a:solidFill>
                <a:latin typeface="Century Gothic" panose="020B0502020202020204" pitchFamily="34" charset="0"/>
              </a:rPr>
              <a:t>is</a:t>
            </a:r>
            <a:r>
              <a:rPr lang="id-ID" sz="1600" b="1" dirty="0">
                <a:solidFill>
                  <a:srgbClr val="006C6E"/>
                </a:solidFill>
                <a:latin typeface="Century Gothic" panose="020B0502020202020204" pitchFamily="34" charset="0"/>
              </a:rPr>
              <a:t> 0.71</a:t>
            </a:r>
            <a:r>
              <a:rPr lang="id-ID" sz="1600" dirty="0">
                <a:latin typeface="Century Gothic" panose="020B0502020202020204" pitchFamily="34" charset="0"/>
              </a:rPr>
              <a:t>.</a:t>
            </a:r>
            <a:endParaRPr lang="en-US" sz="1600" dirty="0">
              <a:latin typeface="Century Gothic" panose="020B0502020202020204" pitchFamily="34" charset="0"/>
            </a:endParaRPr>
          </a:p>
        </p:txBody>
      </p:sp>
      <p:graphicFrame>
        <p:nvGraphicFramePr>
          <p:cNvPr id="8" name="Table 2">
            <a:extLst>
              <a:ext uri="{FF2B5EF4-FFF2-40B4-BE49-F238E27FC236}">
                <a16:creationId xmlns:a16="http://schemas.microsoft.com/office/drawing/2014/main" id="{7F0FBE8F-F242-B241-8274-945447EEFD0A}"/>
              </a:ext>
            </a:extLst>
          </p:cNvPr>
          <p:cNvGraphicFramePr>
            <a:graphicFrameLocks noGrp="1"/>
          </p:cNvGraphicFramePr>
          <p:nvPr>
            <p:extLst>
              <p:ext uri="{D42A27DB-BD31-4B8C-83A1-F6EECF244321}">
                <p14:modId xmlns:p14="http://schemas.microsoft.com/office/powerpoint/2010/main" val="4160828863"/>
              </p:ext>
            </p:extLst>
          </p:nvPr>
        </p:nvGraphicFramePr>
        <p:xfrm>
          <a:off x="1311334" y="1569851"/>
          <a:ext cx="6472217" cy="4907280"/>
        </p:xfrm>
        <a:graphic>
          <a:graphicData uri="http://schemas.openxmlformats.org/drawingml/2006/table">
            <a:tbl>
              <a:tblPr firstRow="1" bandRow="1">
                <a:tableStyleId>{2D5ABB26-0587-4C30-8999-92F81FD0307C}</a:tableStyleId>
              </a:tblPr>
              <a:tblGrid>
                <a:gridCol w="1364959">
                  <a:extLst>
                    <a:ext uri="{9D8B030D-6E8A-4147-A177-3AD203B41FA5}">
                      <a16:colId xmlns:a16="http://schemas.microsoft.com/office/drawing/2014/main" val="71501466"/>
                    </a:ext>
                  </a:extLst>
                </a:gridCol>
                <a:gridCol w="1486540">
                  <a:extLst>
                    <a:ext uri="{9D8B030D-6E8A-4147-A177-3AD203B41FA5}">
                      <a16:colId xmlns:a16="http://schemas.microsoft.com/office/drawing/2014/main" val="4008846905"/>
                    </a:ext>
                  </a:extLst>
                </a:gridCol>
                <a:gridCol w="1762011">
                  <a:extLst>
                    <a:ext uri="{9D8B030D-6E8A-4147-A177-3AD203B41FA5}">
                      <a16:colId xmlns:a16="http://schemas.microsoft.com/office/drawing/2014/main" val="2255227276"/>
                    </a:ext>
                  </a:extLst>
                </a:gridCol>
                <a:gridCol w="1858707">
                  <a:extLst>
                    <a:ext uri="{9D8B030D-6E8A-4147-A177-3AD203B41FA5}">
                      <a16:colId xmlns:a16="http://schemas.microsoft.com/office/drawing/2014/main" val="1849887229"/>
                    </a:ext>
                  </a:extLst>
                </a:gridCol>
              </a:tblGrid>
              <a:tr h="370840">
                <a:tc>
                  <a:txBody>
                    <a:bodyPr/>
                    <a:lstStyle/>
                    <a:p>
                      <a:pPr algn="ctr"/>
                      <a:r>
                        <a:rPr lang="en-US" sz="1200" dirty="0">
                          <a:latin typeface="Century Gothic" panose="020B0502020202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Century Gothic" panose="020B0502020202020204" pitchFamily="34" charset="0"/>
                        </a:rPr>
                        <a:t>Sample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Century Gothic" panose="020B0502020202020204" pitchFamily="34" charset="0"/>
                        </a:rPr>
                        <a:t>F1-Score</a:t>
                      </a:r>
                    </a:p>
                    <a:p>
                      <a:pPr algn="ctr"/>
                      <a:r>
                        <a:rPr lang="en-US" sz="1200" dirty="0">
                          <a:latin typeface="Century Gothic" panose="020B0502020202020204" pitchFamily="34" charset="0"/>
                        </a:rPr>
                        <a:t>(before </a:t>
                      </a:r>
                      <a:r>
                        <a:rPr lang="en-US" sz="1200" dirty="0" err="1">
                          <a:latin typeface="Century Gothic" panose="020B0502020202020204" pitchFamily="34" charset="0"/>
                        </a:rPr>
                        <a:t>Hypertuning</a:t>
                      </a:r>
                      <a:r>
                        <a:rPr lang="en-US" sz="1200" dirty="0">
                          <a:latin typeface="Century Gothic" panose="020B0502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Century Gothic" panose="020B0502020202020204" pitchFamily="34" charset="0"/>
                        </a:rPr>
                        <a:t>F1-Score</a:t>
                      </a:r>
                    </a:p>
                    <a:p>
                      <a:pPr algn="ctr"/>
                      <a:r>
                        <a:rPr lang="en-US" sz="1200" dirty="0">
                          <a:latin typeface="Century Gothic" panose="020B0502020202020204" pitchFamily="34" charset="0"/>
                        </a:rPr>
                        <a:t>(after (</a:t>
                      </a:r>
                      <a:r>
                        <a:rPr lang="en-US" sz="1200" dirty="0" err="1">
                          <a:latin typeface="Century Gothic" panose="020B0502020202020204" pitchFamily="34" charset="0"/>
                        </a:rPr>
                        <a:t>Hypertuning</a:t>
                      </a:r>
                      <a:r>
                        <a:rPr lang="en-US" sz="1200" dirty="0">
                          <a:latin typeface="Century Gothic" panose="020B0502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105993"/>
                  </a:ext>
                </a:extLst>
              </a:tr>
              <a:tr h="370840">
                <a:tc rowSpan="3">
                  <a:txBody>
                    <a:bodyPr/>
                    <a:lstStyle/>
                    <a:p>
                      <a:r>
                        <a:rPr lang="en-US" sz="1200" b="0" dirty="0">
                          <a:solidFill>
                            <a:schemeClr val="tx1"/>
                          </a:solidFill>
                          <a:latin typeface="Century Gothic" panose="020B0502020202020204" pitchFamily="34" charset="0"/>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Century Gothic" panose="020B0502020202020204" pitchFamily="34" charset="0"/>
                        </a:rPr>
                        <a:t>0.</a:t>
                      </a:r>
                      <a:r>
                        <a:rPr lang="id-ID" sz="1200" dirty="0">
                          <a:latin typeface="Century Gothic" panose="020B0502020202020204" pitchFamily="34" charset="0"/>
                        </a:rPr>
                        <a:t>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Century Gothic" panose="020B05020202020202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291228"/>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solidFill>
                            <a:schemeClr val="tx1"/>
                          </a:solidFill>
                          <a:latin typeface="Century Gothic" panose="020B0502020202020204" pitchFamily="34" charset="0"/>
                        </a:rPr>
                        <a:t>Over 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latin typeface="Century Gothic" panose="020B0502020202020204" pitchFamily="34" charset="0"/>
                        </a:rPr>
                        <a:t>0.</a:t>
                      </a:r>
                      <a:r>
                        <a:rPr lang="id-ID" sz="1200" b="0" dirty="0">
                          <a:solidFill>
                            <a:schemeClr val="tx1"/>
                          </a:solidFill>
                          <a:latin typeface="Century Gothic" panose="020B0502020202020204" pitchFamily="34" charset="0"/>
                        </a:rPr>
                        <a:t>23</a:t>
                      </a:r>
                      <a:endParaRPr lang="en-US" sz="1200" b="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latin typeface="Century Gothic" panose="020B0502020202020204" pitchFamily="34" charset="0"/>
                        </a:rPr>
                        <a:t>0.</a:t>
                      </a:r>
                      <a:r>
                        <a:rPr lang="id-ID" sz="1200" b="0" dirty="0">
                          <a:solidFill>
                            <a:schemeClr val="tx1"/>
                          </a:solidFill>
                          <a:latin typeface="Century Gothic" panose="020B0502020202020204" pitchFamily="34" charset="0"/>
                        </a:rPr>
                        <a:t>19</a:t>
                      </a:r>
                      <a:endParaRPr lang="en-US" sz="1200" b="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8488212"/>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solidFill>
                            <a:schemeClr val="tx1"/>
                          </a:solidFill>
                          <a:latin typeface="Century Gothic" panose="020B0502020202020204" pitchFamily="34" charset="0"/>
                        </a:rPr>
                        <a:t>Under 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solidFill>
                            <a:schemeClr val="tx1"/>
                          </a:solidFill>
                          <a:latin typeface="Century Gothic" panose="020B0502020202020204" pitchFamily="34" charset="0"/>
                        </a:rPr>
                        <a:t>0.</a:t>
                      </a:r>
                      <a:r>
                        <a:rPr lang="id-ID" sz="1200" b="0" dirty="0">
                          <a:solidFill>
                            <a:schemeClr val="tx1"/>
                          </a:solidFill>
                          <a:latin typeface="Century Gothic" panose="020B0502020202020204" pitchFamily="34" charset="0"/>
                        </a:rPr>
                        <a:t>18</a:t>
                      </a:r>
                      <a:endParaRPr lang="en-US" sz="1200" b="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solidFill>
                            <a:schemeClr val="tx1"/>
                          </a:solidFill>
                          <a:latin typeface="Century Gothic" panose="020B0502020202020204" pitchFamily="34" charset="0"/>
                        </a:rPr>
                        <a:t>0.</a:t>
                      </a:r>
                      <a:r>
                        <a:rPr lang="id-ID" sz="1200" b="0" dirty="0">
                          <a:solidFill>
                            <a:schemeClr val="tx1"/>
                          </a:solidFill>
                          <a:latin typeface="Century Gothic" panose="020B0502020202020204" pitchFamily="34" charset="0"/>
                        </a:rPr>
                        <a:t>36</a:t>
                      </a:r>
                      <a:endParaRPr lang="en-US" sz="1200" b="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5056042"/>
                  </a:ext>
                </a:extLst>
              </a:tr>
              <a:tr h="370840">
                <a:tc rowSpan="3">
                  <a:txBody>
                    <a:bodyPr/>
                    <a:lstStyle/>
                    <a:p>
                      <a:r>
                        <a:rPr lang="en-US" sz="1200" b="1" dirty="0">
                          <a:solidFill>
                            <a:schemeClr val="bg1"/>
                          </a:solidFill>
                          <a:latin typeface="Century Gothic" panose="020B0502020202020204" pitchFamily="34" charset="0"/>
                        </a:rPr>
                        <a:t>Logistic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6E"/>
                    </a:solidFill>
                  </a:tcPr>
                </a:tc>
                <a:tc>
                  <a:txBody>
                    <a:bodyPr/>
                    <a:lstStyle/>
                    <a:p>
                      <a:r>
                        <a:rPr lang="en-US" sz="1200" b="1" dirty="0">
                          <a:solidFill>
                            <a:schemeClr val="bg1"/>
                          </a:solidFill>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6E"/>
                    </a:solidFill>
                  </a:tcPr>
                </a:tc>
                <a:tc>
                  <a:txBody>
                    <a:bodyPr/>
                    <a:lstStyle/>
                    <a:p>
                      <a:pPr algn="ctr"/>
                      <a:r>
                        <a:rPr lang="id-ID" sz="1200" b="1" dirty="0">
                          <a:solidFill>
                            <a:schemeClr val="bg1"/>
                          </a:solidFill>
                          <a:latin typeface="Century Gothic" panose="020B0502020202020204" pitchFamily="34" charset="0"/>
                        </a:rPr>
                        <a:t>0,55</a:t>
                      </a:r>
                      <a:endParaRPr lang="en-US" sz="1200" b="1" dirty="0">
                        <a:solidFill>
                          <a:schemeClr val="bg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6E"/>
                    </a:solidFill>
                  </a:tcPr>
                </a:tc>
                <a:tc>
                  <a:txBody>
                    <a:bodyPr/>
                    <a:lstStyle/>
                    <a:p>
                      <a:pPr algn="ctr"/>
                      <a:r>
                        <a:rPr lang="id-ID" sz="1200" b="1" dirty="0">
                          <a:solidFill>
                            <a:schemeClr val="bg1"/>
                          </a:solidFill>
                          <a:latin typeface="Century Gothic" panose="020B0502020202020204" pitchFamily="34" charset="0"/>
                        </a:rPr>
                        <a:t>0,55</a:t>
                      </a:r>
                      <a:endParaRPr lang="en-US" sz="1200" b="1" dirty="0">
                        <a:solidFill>
                          <a:schemeClr val="bg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6E"/>
                    </a:solidFill>
                  </a:tcPr>
                </a:tc>
                <a:extLst>
                  <a:ext uri="{0D108BD9-81ED-4DB2-BD59-A6C34878D82A}">
                    <a16:rowId xmlns:a16="http://schemas.microsoft.com/office/drawing/2014/main" val="3875175962"/>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Over 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070434"/>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Under 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613495"/>
                  </a:ext>
                </a:extLst>
              </a:tr>
              <a:tr h="370840">
                <a:tc rowSpan="3">
                  <a:txBody>
                    <a:bodyPr/>
                    <a:lstStyle/>
                    <a:p>
                      <a:r>
                        <a:rPr lang="en-US" sz="1200" dirty="0">
                          <a:latin typeface="Century Gothic" panose="020B0502020202020204" pitchFamily="34"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0,41</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0,49</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756484"/>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latin typeface="Century Gothic" panose="020B0502020202020204" pitchFamily="34" charset="0"/>
                        </a:rPr>
                        <a:t>OverSampling</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0,41</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0,39</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1863311"/>
                  </a:ext>
                </a:extLst>
              </a:tr>
              <a:tr h="370840">
                <a:tc vMerge="1">
                  <a:txBody>
                    <a:bodyPr/>
                    <a:lstStyle/>
                    <a:p>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latin typeface="Century Gothic" panose="020B0502020202020204" pitchFamily="34" charset="0"/>
                        </a:rPr>
                        <a:t>UnderSampling</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0,42</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9025543"/>
                  </a:ext>
                </a:extLst>
              </a:tr>
              <a:tr h="370840">
                <a:tc>
                  <a:txBody>
                    <a:bodyPr/>
                    <a:lstStyle/>
                    <a:p>
                      <a:r>
                        <a:rPr lang="en-US" sz="1200" dirty="0">
                          <a:latin typeface="Century Gothic" panose="020B0502020202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0,52</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0,53</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422142"/>
                  </a:ext>
                </a:extLst>
              </a:tr>
              <a:tr h="370840">
                <a:tc>
                  <a:txBody>
                    <a:bodyPr/>
                    <a:lstStyle/>
                    <a:p>
                      <a:r>
                        <a:rPr lang="en-US" sz="1200" b="0" dirty="0">
                          <a:solidFill>
                            <a:sysClr val="windowText" lastClr="000000"/>
                          </a:solidFill>
                          <a:latin typeface="Century Gothic" panose="020B0502020202020204" pitchFamily="34" charset="0"/>
                        </a:rPr>
                        <a:t>AdaBoost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0" dirty="0">
                          <a:solidFill>
                            <a:sysClr val="windowText" lastClr="000000"/>
                          </a:solidFill>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id-ID" sz="1200" b="0" dirty="0">
                          <a:solidFill>
                            <a:sysClr val="windowText" lastClr="000000"/>
                          </a:solidFill>
                          <a:latin typeface="Century Gothic" panose="020B0502020202020204" pitchFamily="34" charset="0"/>
                        </a:rPr>
                        <a:t>0,55</a:t>
                      </a:r>
                      <a:endParaRPr lang="en-US" sz="1200" b="0" dirty="0">
                        <a:solidFill>
                          <a:sysClr val="windowText" lastClr="000000"/>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id-ID" sz="1200" b="0" dirty="0">
                          <a:solidFill>
                            <a:sysClr val="windowText" lastClr="000000"/>
                          </a:solidFill>
                          <a:latin typeface="Century Gothic" panose="020B0502020202020204" pitchFamily="34" charset="0"/>
                        </a:rPr>
                        <a:t>0,55</a:t>
                      </a:r>
                      <a:endParaRPr lang="en-US" sz="1200" b="0" dirty="0">
                        <a:solidFill>
                          <a:sysClr val="windowText" lastClr="000000"/>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83203516"/>
                  </a:ext>
                </a:extLst>
              </a:tr>
              <a:tr h="370840">
                <a:tc>
                  <a:txBody>
                    <a:bodyPr/>
                    <a:lstStyle/>
                    <a:p>
                      <a:r>
                        <a:rPr lang="en-US" sz="1200" dirty="0" err="1">
                          <a:latin typeface="Century Gothic" panose="020B0502020202020204" pitchFamily="34" charset="0"/>
                        </a:rPr>
                        <a:t>XGBoost</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0,52</a:t>
                      </a:r>
                      <a:endParaRPr lang="en-US" sz="1200"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dirty="0">
                          <a:latin typeface="Century Gothic" panose="020B0502020202020204" pitchFamily="34" charset="0"/>
                        </a:rPr>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032722"/>
                  </a:ext>
                </a:extLst>
              </a:tr>
            </a:tbl>
          </a:graphicData>
        </a:graphic>
      </p:graphicFrame>
    </p:spTree>
    <p:extLst>
      <p:ext uri="{BB962C8B-B14F-4D97-AF65-F5344CB8AC3E}">
        <p14:creationId xmlns:p14="http://schemas.microsoft.com/office/powerpoint/2010/main" val="292485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FEATURE IMPORTANCES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13</a:t>
            </a:fld>
            <a:endParaRPr lang="en-US"/>
          </a:p>
        </p:txBody>
      </p:sp>
      <p:pic>
        <p:nvPicPr>
          <p:cNvPr id="7" name="Picture 6">
            <a:extLst>
              <a:ext uri="{FF2B5EF4-FFF2-40B4-BE49-F238E27FC236}">
                <a16:creationId xmlns:a16="http://schemas.microsoft.com/office/drawing/2014/main" id="{1E42F2E3-112B-AB43-B4E3-0F90A486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138" y="1396534"/>
            <a:ext cx="9115115" cy="525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38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4205C84-1EF8-3446-A0D9-EEECC35D301F}"/>
              </a:ext>
            </a:extLst>
          </p:cNvPr>
          <p:cNvSpPr>
            <a:spLocks noGrp="1"/>
          </p:cNvSpPr>
          <p:nvPr>
            <p:ph type="sldNum" sz="quarter" idx="12"/>
          </p:nvPr>
        </p:nvSpPr>
        <p:spPr/>
        <p:txBody>
          <a:bodyPr/>
          <a:lstStyle/>
          <a:p>
            <a:fld id="{A1BA8E5C-28E9-5640-A48C-C178B3FC83D9}" type="slidenum">
              <a:rPr lang="en-US" smtClean="0"/>
              <a:t>14</a:t>
            </a:fld>
            <a:endParaRPr lang="en-US"/>
          </a:p>
        </p:txBody>
      </p:sp>
      <p:pic>
        <p:nvPicPr>
          <p:cNvPr id="5" name="Graphic 4" descr="Group of men">
            <a:extLst>
              <a:ext uri="{FF2B5EF4-FFF2-40B4-BE49-F238E27FC236}">
                <a16:creationId xmlns:a16="http://schemas.microsoft.com/office/drawing/2014/main" id="{928F5FDB-0D0C-2F4C-8435-8725853DDD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95249" y="2839815"/>
            <a:ext cx="1393709" cy="1393709"/>
          </a:xfrm>
          <a:prstGeom prst="rect">
            <a:avLst/>
          </a:prstGeom>
        </p:spPr>
      </p:pic>
      <p:pic>
        <p:nvPicPr>
          <p:cNvPr id="8" name="Graphic 7" descr="Coins">
            <a:extLst>
              <a:ext uri="{FF2B5EF4-FFF2-40B4-BE49-F238E27FC236}">
                <a16:creationId xmlns:a16="http://schemas.microsoft.com/office/drawing/2014/main" id="{A7F5ECEA-290C-0B4C-9B09-80B1C36BC2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3731" y="2006218"/>
            <a:ext cx="1567999" cy="1567999"/>
          </a:xfrm>
          <a:prstGeom prst="rect">
            <a:avLst/>
          </a:prstGeom>
        </p:spPr>
      </p:pic>
      <p:pic>
        <p:nvPicPr>
          <p:cNvPr id="10" name="Graphic 9" descr="Money">
            <a:extLst>
              <a:ext uri="{FF2B5EF4-FFF2-40B4-BE49-F238E27FC236}">
                <a16:creationId xmlns:a16="http://schemas.microsoft.com/office/drawing/2014/main" id="{EDF071C0-EBF1-7D49-A61A-1482CE1C94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0646" y="2611825"/>
            <a:ext cx="1370479" cy="1370479"/>
          </a:xfrm>
          <a:prstGeom prst="rect">
            <a:avLst/>
          </a:prstGeom>
        </p:spPr>
      </p:pic>
      <p:sp>
        <p:nvSpPr>
          <p:cNvPr id="11" name="TextBox 10">
            <a:extLst>
              <a:ext uri="{FF2B5EF4-FFF2-40B4-BE49-F238E27FC236}">
                <a16:creationId xmlns:a16="http://schemas.microsoft.com/office/drawing/2014/main" id="{D15A5318-8F39-8343-8BE0-1413BB931DC9}"/>
              </a:ext>
            </a:extLst>
          </p:cNvPr>
          <p:cNvSpPr txBox="1"/>
          <p:nvPr/>
        </p:nvSpPr>
        <p:spPr>
          <a:xfrm>
            <a:off x="1668521" y="4438897"/>
            <a:ext cx="2003531" cy="338554"/>
          </a:xfrm>
          <a:prstGeom prst="rect">
            <a:avLst/>
          </a:prstGeom>
          <a:noFill/>
        </p:spPr>
        <p:txBody>
          <a:bodyPr wrap="square" rtlCol="0">
            <a:spAutoFit/>
          </a:bodyPr>
          <a:lstStyle/>
          <a:p>
            <a:pPr algn="ctr"/>
            <a:r>
              <a:rPr lang="en-US" sz="1600" b="1" dirty="0">
                <a:solidFill>
                  <a:srgbClr val="006C6E"/>
                </a:solidFill>
                <a:latin typeface="Century Gothic" panose="020B0502020202020204" pitchFamily="34" charset="0"/>
              </a:rPr>
              <a:t>10,302</a:t>
            </a:r>
            <a:r>
              <a:rPr lang="en-US" sz="1600" dirty="0">
                <a:latin typeface="Century Gothic" panose="020B0502020202020204" pitchFamily="34" charset="0"/>
              </a:rPr>
              <a:t> policy</a:t>
            </a:r>
          </a:p>
        </p:txBody>
      </p:sp>
      <p:sp>
        <p:nvSpPr>
          <p:cNvPr id="12" name="TextBox 11">
            <a:extLst>
              <a:ext uri="{FF2B5EF4-FFF2-40B4-BE49-F238E27FC236}">
                <a16:creationId xmlns:a16="http://schemas.microsoft.com/office/drawing/2014/main" id="{EF90B001-8298-974B-B953-34A5B5687898}"/>
              </a:ext>
            </a:extLst>
          </p:cNvPr>
          <p:cNvSpPr txBox="1"/>
          <p:nvPr/>
        </p:nvSpPr>
        <p:spPr>
          <a:xfrm>
            <a:off x="4177635" y="3638580"/>
            <a:ext cx="2001862" cy="1815882"/>
          </a:xfrm>
          <a:prstGeom prst="rect">
            <a:avLst/>
          </a:prstGeom>
          <a:noFill/>
        </p:spPr>
        <p:txBody>
          <a:bodyPr wrap="square" rtlCol="0">
            <a:spAutoFit/>
          </a:bodyPr>
          <a:lstStyle/>
          <a:p>
            <a:pPr algn="ctr"/>
            <a:r>
              <a:rPr lang="en-US" sz="1600" dirty="0">
                <a:latin typeface="Century Gothic" panose="020B0502020202020204" pitchFamily="34" charset="0"/>
              </a:rPr>
              <a:t>Annual Premium Rate:</a:t>
            </a:r>
          </a:p>
          <a:p>
            <a:pPr algn="ctr"/>
            <a:r>
              <a:rPr lang="en-US" sz="1600" dirty="0">
                <a:latin typeface="Century Gothic" panose="020B0502020202020204" pitchFamily="34" charset="0"/>
              </a:rPr>
              <a:t>USD1,470*</a:t>
            </a:r>
          </a:p>
          <a:p>
            <a:pPr algn="ctr"/>
            <a:endParaRPr lang="en-US" sz="1600" dirty="0">
              <a:latin typeface="Century Gothic" panose="020B0502020202020204" pitchFamily="34" charset="0"/>
            </a:endParaRPr>
          </a:p>
          <a:p>
            <a:pPr algn="ctr"/>
            <a:r>
              <a:rPr lang="en-US" sz="1600" dirty="0">
                <a:latin typeface="Century Gothic" panose="020B0502020202020204" pitchFamily="34" charset="0"/>
              </a:rPr>
              <a:t>Total Revenue from Premium:</a:t>
            </a:r>
          </a:p>
          <a:p>
            <a:pPr algn="ctr"/>
            <a:r>
              <a:rPr lang="en-US" sz="1600" b="1" dirty="0">
                <a:solidFill>
                  <a:srgbClr val="006C6E"/>
                </a:solidFill>
                <a:latin typeface="Century Gothic" panose="020B0502020202020204" pitchFamily="34" charset="0"/>
              </a:rPr>
              <a:t>USD 15,143,940</a:t>
            </a:r>
          </a:p>
        </p:txBody>
      </p:sp>
      <p:sp>
        <p:nvSpPr>
          <p:cNvPr id="14" name="TextBox 13">
            <a:extLst>
              <a:ext uri="{FF2B5EF4-FFF2-40B4-BE49-F238E27FC236}">
                <a16:creationId xmlns:a16="http://schemas.microsoft.com/office/drawing/2014/main" id="{62D4B48E-A144-9E43-AE12-E92F89AD3186}"/>
              </a:ext>
            </a:extLst>
          </p:cNvPr>
          <p:cNvSpPr txBox="1"/>
          <p:nvPr/>
        </p:nvSpPr>
        <p:spPr>
          <a:xfrm>
            <a:off x="6658675" y="5189176"/>
            <a:ext cx="2003531" cy="338554"/>
          </a:xfrm>
          <a:prstGeom prst="rect">
            <a:avLst/>
          </a:prstGeom>
          <a:noFill/>
        </p:spPr>
        <p:txBody>
          <a:bodyPr wrap="square" rtlCol="0">
            <a:spAutoFit/>
          </a:bodyPr>
          <a:lstStyle/>
          <a:p>
            <a:pPr algn="ctr"/>
            <a:r>
              <a:rPr lang="en-US" sz="1600" dirty="0">
                <a:latin typeface="Century Gothic" panose="020B0502020202020204" pitchFamily="34" charset="0"/>
              </a:rPr>
              <a:t>7,556 No Claim</a:t>
            </a:r>
          </a:p>
        </p:txBody>
      </p:sp>
      <p:sp>
        <p:nvSpPr>
          <p:cNvPr id="15" name="TextBox 14">
            <a:extLst>
              <a:ext uri="{FF2B5EF4-FFF2-40B4-BE49-F238E27FC236}">
                <a16:creationId xmlns:a16="http://schemas.microsoft.com/office/drawing/2014/main" id="{EB65A13B-91AF-DD4C-B764-4E14C9AE008D}"/>
              </a:ext>
            </a:extLst>
          </p:cNvPr>
          <p:cNvSpPr txBox="1"/>
          <p:nvPr/>
        </p:nvSpPr>
        <p:spPr>
          <a:xfrm>
            <a:off x="6658680" y="2685728"/>
            <a:ext cx="2003531" cy="830997"/>
          </a:xfrm>
          <a:prstGeom prst="rect">
            <a:avLst/>
          </a:prstGeom>
          <a:noFill/>
        </p:spPr>
        <p:txBody>
          <a:bodyPr wrap="square" rtlCol="0">
            <a:spAutoFit/>
          </a:bodyPr>
          <a:lstStyle/>
          <a:p>
            <a:pPr algn="ctr"/>
            <a:r>
              <a:rPr lang="en-US" sz="1600" dirty="0">
                <a:latin typeface="Century Gothic" panose="020B0502020202020204" pitchFamily="34" charset="0"/>
              </a:rPr>
              <a:t>2,746 Claim</a:t>
            </a:r>
          </a:p>
          <a:p>
            <a:pPr algn="ctr"/>
            <a:r>
              <a:rPr lang="en-US" sz="1600" dirty="0">
                <a:latin typeface="Century Gothic" panose="020B0502020202020204" pitchFamily="34" charset="0"/>
              </a:rPr>
              <a:t>Amount Claim: </a:t>
            </a:r>
            <a:r>
              <a:rPr lang="en-US" sz="1600" b="1" dirty="0">
                <a:solidFill>
                  <a:srgbClr val="006C6E"/>
                </a:solidFill>
                <a:latin typeface="Century Gothic" panose="020B0502020202020204" pitchFamily="34" charset="0"/>
              </a:rPr>
              <a:t>USD15,569,067</a:t>
            </a:r>
          </a:p>
        </p:txBody>
      </p:sp>
      <p:sp>
        <p:nvSpPr>
          <p:cNvPr id="17" name="TextBox 16">
            <a:extLst>
              <a:ext uri="{FF2B5EF4-FFF2-40B4-BE49-F238E27FC236}">
                <a16:creationId xmlns:a16="http://schemas.microsoft.com/office/drawing/2014/main" id="{358638DC-16E1-D240-8D05-626BD868F765}"/>
              </a:ext>
            </a:extLst>
          </p:cNvPr>
          <p:cNvSpPr txBox="1"/>
          <p:nvPr/>
        </p:nvSpPr>
        <p:spPr>
          <a:xfrm>
            <a:off x="9225800" y="4196287"/>
            <a:ext cx="2000170" cy="584775"/>
          </a:xfrm>
          <a:prstGeom prst="rect">
            <a:avLst/>
          </a:prstGeom>
          <a:noFill/>
        </p:spPr>
        <p:txBody>
          <a:bodyPr wrap="square" rtlCol="0">
            <a:spAutoFit/>
          </a:bodyPr>
          <a:lstStyle/>
          <a:p>
            <a:pPr algn="ctr"/>
            <a:r>
              <a:rPr lang="en-US" sz="1600" dirty="0">
                <a:latin typeface="Century Gothic" panose="020B0502020202020204" pitchFamily="34" charset="0"/>
              </a:rPr>
              <a:t>Total Losses</a:t>
            </a:r>
          </a:p>
          <a:p>
            <a:pPr algn="ctr"/>
            <a:r>
              <a:rPr lang="en-US" sz="1600" b="1" dirty="0">
                <a:solidFill>
                  <a:srgbClr val="C00000"/>
                </a:solidFill>
                <a:latin typeface="Century Gothic" panose="020B0502020202020204" pitchFamily="34" charset="0"/>
              </a:rPr>
              <a:t>USD 425,127</a:t>
            </a:r>
          </a:p>
        </p:txBody>
      </p:sp>
      <p:pic>
        <p:nvPicPr>
          <p:cNvPr id="21" name="Graphic 20" descr="Car">
            <a:extLst>
              <a:ext uri="{FF2B5EF4-FFF2-40B4-BE49-F238E27FC236}">
                <a16:creationId xmlns:a16="http://schemas.microsoft.com/office/drawing/2014/main" id="{ED6A43D5-E796-0F46-B47A-E76750E83341}"/>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t="9767" b="11130"/>
          <a:stretch/>
        </p:blipFill>
        <p:spPr>
          <a:xfrm>
            <a:off x="7140531" y="4333577"/>
            <a:ext cx="1039821" cy="822530"/>
          </a:xfrm>
          <a:prstGeom prst="rect">
            <a:avLst/>
          </a:prstGeom>
        </p:spPr>
      </p:pic>
      <p:pic>
        <p:nvPicPr>
          <p:cNvPr id="23" name="Picture 22">
            <a:extLst>
              <a:ext uri="{FF2B5EF4-FFF2-40B4-BE49-F238E27FC236}">
                <a16:creationId xmlns:a16="http://schemas.microsoft.com/office/drawing/2014/main" id="{5913810B-77B7-C744-935A-08049B6352FF}"/>
              </a:ext>
            </a:extLst>
          </p:cNvPr>
          <p:cNvPicPr>
            <a:picLocks noChangeAspect="1"/>
          </p:cNvPicPr>
          <p:nvPr/>
        </p:nvPicPr>
        <p:blipFill rotWithShape="1">
          <a:blip r:embed="rId10"/>
          <a:srcRect t="24307" b="23560"/>
          <a:stretch/>
        </p:blipFill>
        <p:spPr>
          <a:xfrm>
            <a:off x="6916407" y="1863784"/>
            <a:ext cx="1488075" cy="775778"/>
          </a:xfrm>
          <a:prstGeom prst="rect">
            <a:avLst/>
          </a:prstGeom>
        </p:spPr>
      </p:pic>
      <p:sp>
        <p:nvSpPr>
          <p:cNvPr id="24" name="Rounded Rectangle 23">
            <a:extLst>
              <a:ext uri="{FF2B5EF4-FFF2-40B4-BE49-F238E27FC236}">
                <a16:creationId xmlns:a16="http://schemas.microsoft.com/office/drawing/2014/main" id="{C1478E32-60B5-C341-8182-E7B50D88748B}"/>
              </a:ext>
            </a:extLst>
          </p:cNvPr>
          <p:cNvSpPr/>
          <p:nvPr/>
        </p:nvSpPr>
        <p:spPr>
          <a:xfrm>
            <a:off x="1690584" y="1800261"/>
            <a:ext cx="2003531" cy="4185215"/>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F199E876-80C5-7B4E-B3D0-C86FF582198F}"/>
              </a:ext>
            </a:extLst>
          </p:cNvPr>
          <p:cNvSpPr/>
          <p:nvPr/>
        </p:nvSpPr>
        <p:spPr>
          <a:xfrm>
            <a:off x="4175966" y="1800256"/>
            <a:ext cx="2003531" cy="4185223"/>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3D3DA94-6461-0744-B408-701ACEB312D9}"/>
              </a:ext>
            </a:extLst>
          </p:cNvPr>
          <p:cNvSpPr/>
          <p:nvPr/>
        </p:nvSpPr>
        <p:spPr>
          <a:xfrm>
            <a:off x="6658680" y="1800678"/>
            <a:ext cx="2003531" cy="1924070"/>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5682C020-6C84-7C47-B5A7-991473DF333C}"/>
              </a:ext>
            </a:extLst>
          </p:cNvPr>
          <p:cNvSpPr/>
          <p:nvPr/>
        </p:nvSpPr>
        <p:spPr>
          <a:xfrm>
            <a:off x="6658680" y="4067414"/>
            <a:ext cx="2003531" cy="1924070"/>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A477A838-7751-0049-B2A4-B1824DD9AEE2}"/>
              </a:ext>
            </a:extLst>
          </p:cNvPr>
          <p:cNvSpPr/>
          <p:nvPr/>
        </p:nvSpPr>
        <p:spPr>
          <a:xfrm>
            <a:off x="9215620" y="1800253"/>
            <a:ext cx="2003531" cy="4185223"/>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C896279-BAFC-A745-9D6D-DD853B531970}"/>
              </a:ext>
            </a:extLst>
          </p:cNvPr>
          <p:cNvSpPr/>
          <p:nvPr/>
        </p:nvSpPr>
        <p:spPr>
          <a:xfrm>
            <a:off x="7646158" y="6590670"/>
            <a:ext cx="4545842" cy="261610"/>
          </a:xfrm>
          <a:prstGeom prst="rect">
            <a:avLst/>
          </a:prstGeom>
        </p:spPr>
        <p:txBody>
          <a:bodyPr wrap="square">
            <a:spAutoFit/>
          </a:bodyPr>
          <a:lstStyle/>
          <a:p>
            <a:r>
              <a:rPr lang="en-US" sz="1050" dirty="0"/>
              <a:t>*Source: </a:t>
            </a:r>
            <a:r>
              <a:rPr lang="en-US" sz="1050" i="1" dirty="0">
                <a:hlinkClick r:id="rId11"/>
              </a:rPr>
              <a:t>https://www.thezebra.com/state-of-insurance/auto/2019/#download</a:t>
            </a:r>
            <a:r>
              <a:rPr lang="en-US" sz="1050" i="1" dirty="0"/>
              <a:t> </a:t>
            </a:r>
          </a:p>
        </p:txBody>
      </p:sp>
      <p:sp>
        <p:nvSpPr>
          <p:cNvPr id="22" name="TextBox 21">
            <a:extLst>
              <a:ext uri="{FF2B5EF4-FFF2-40B4-BE49-F238E27FC236}">
                <a16:creationId xmlns:a16="http://schemas.microsoft.com/office/drawing/2014/main" id="{C2599AE4-6FD2-654F-BB89-E0BCE60396BF}"/>
              </a:ext>
            </a:extLst>
          </p:cNvPr>
          <p:cNvSpPr txBox="1"/>
          <p:nvPr/>
        </p:nvSpPr>
        <p:spPr>
          <a:xfrm>
            <a:off x="1311334" y="900"/>
            <a:ext cx="7026550" cy="1323439"/>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BUSINESS SIMULATION BEFORE MODELLING</a:t>
            </a:r>
          </a:p>
        </p:txBody>
      </p:sp>
    </p:spTree>
    <p:extLst>
      <p:ext uri="{BB962C8B-B14F-4D97-AF65-F5344CB8AC3E}">
        <p14:creationId xmlns:p14="http://schemas.microsoft.com/office/powerpoint/2010/main" val="258045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4205C84-1EF8-3446-A0D9-EEECC35D301F}"/>
              </a:ext>
            </a:extLst>
          </p:cNvPr>
          <p:cNvSpPr>
            <a:spLocks noGrp="1"/>
          </p:cNvSpPr>
          <p:nvPr>
            <p:ph type="sldNum" sz="quarter" idx="12"/>
          </p:nvPr>
        </p:nvSpPr>
        <p:spPr/>
        <p:txBody>
          <a:bodyPr/>
          <a:lstStyle/>
          <a:p>
            <a:fld id="{A1BA8E5C-28E9-5640-A48C-C178B3FC83D9}" type="slidenum">
              <a:rPr lang="en-US" smtClean="0"/>
              <a:t>15</a:t>
            </a:fld>
            <a:endParaRPr lang="en-US"/>
          </a:p>
        </p:txBody>
      </p:sp>
      <p:pic>
        <p:nvPicPr>
          <p:cNvPr id="5" name="Graphic 4" descr="Group of men">
            <a:extLst>
              <a:ext uri="{FF2B5EF4-FFF2-40B4-BE49-F238E27FC236}">
                <a16:creationId xmlns:a16="http://schemas.microsoft.com/office/drawing/2014/main" id="{928F5FDB-0D0C-2F4C-8435-8725853DDD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9215" y="2640876"/>
            <a:ext cx="1393709" cy="1393709"/>
          </a:xfrm>
          <a:prstGeom prst="rect">
            <a:avLst/>
          </a:prstGeom>
        </p:spPr>
      </p:pic>
      <p:pic>
        <p:nvPicPr>
          <p:cNvPr id="8" name="Graphic 7" descr="Coins">
            <a:extLst>
              <a:ext uri="{FF2B5EF4-FFF2-40B4-BE49-F238E27FC236}">
                <a16:creationId xmlns:a16="http://schemas.microsoft.com/office/drawing/2014/main" id="{A7F5ECEA-290C-0B4C-9B09-80B1C36BC2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0005" y="1892418"/>
            <a:ext cx="1405222" cy="1223293"/>
          </a:xfrm>
          <a:prstGeom prst="rect">
            <a:avLst/>
          </a:prstGeom>
        </p:spPr>
      </p:pic>
      <p:pic>
        <p:nvPicPr>
          <p:cNvPr id="10" name="Graphic 9" descr="Money">
            <a:extLst>
              <a:ext uri="{FF2B5EF4-FFF2-40B4-BE49-F238E27FC236}">
                <a16:creationId xmlns:a16="http://schemas.microsoft.com/office/drawing/2014/main" id="{EDF071C0-EBF1-7D49-A61A-1482CE1C94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41082" y="2416459"/>
            <a:ext cx="1370479" cy="1370479"/>
          </a:xfrm>
          <a:prstGeom prst="rect">
            <a:avLst/>
          </a:prstGeom>
        </p:spPr>
      </p:pic>
      <p:sp>
        <p:nvSpPr>
          <p:cNvPr id="11" name="TextBox 10">
            <a:extLst>
              <a:ext uri="{FF2B5EF4-FFF2-40B4-BE49-F238E27FC236}">
                <a16:creationId xmlns:a16="http://schemas.microsoft.com/office/drawing/2014/main" id="{D15A5318-8F39-8343-8BE0-1413BB931DC9}"/>
              </a:ext>
            </a:extLst>
          </p:cNvPr>
          <p:cNvSpPr txBox="1"/>
          <p:nvPr/>
        </p:nvSpPr>
        <p:spPr>
          <a:xfrm>
            <a:off x="1054303" y="4115985"/>
            <a:ext cx="2003531" cy="338554"/>
          </a:xfrm>
          <a:prstGeom prst="rect">
            <a:avLst/>
          </a:prstGeom>
          <a:noFill/>
        </p:spPr>
        <p:txBody>
          <a:bodyPr wrap="square" rtlCol="0">
            <a:spAutoFit/>
          </a:bodyPr>
          <a:lstStyle/>
          <a:p>
            <a:pPr algn="ctr"/>
            <a:r>
              <a:rPr lang="en-US" sz="1600" b="1" dirty="0">
                <a:solidFill>
                  <a:srgbClr val="006C6E"/>
                </a:solidFill>
                <a:latin typeface="Century Gothic" panose="020B0502020202020204" pitchFamily="34" charset="0"/>
              </a:rPr>
              <a:t>10,302</a:t>
            </a:r>
            <a:r>
              <a:rPr lang="en-US" sz="1600" dirty="0">
                <a:latin typeface="Century Gothic" panose="020B0502020202020204" pitchFamily="34" charset="0"/>
              </a:rPr>
              <a:t> policy</a:t>
            </a:r>
          </a:p>
        </p:txBody>
      </p:sp>
      <p:sp>
        <p:nvSpPr>
          <p:cNvPr id="12" name="TextBox 11">
            <a:extLst>
              <a:ext uri="{FF2B5EF4-FFF2-40B4-BE49-F238E27FC236}">
                <a16:creationId xmlns:a16="http://schemas.microsoft.com/office/drawing/2014/main" id="{EF90B001-8298-974B-B953-34A5B5687898}"/>
              </a:ext>
            </a:extLst>
          </p:cNvPr>
          <p:cNvSpPr txBox="1"/>
          <p:nvPr/>
        </p:nvSpPr>
        <p:spPr>
          <a:xfrm>
            <a:off x="5417972" y="3115711"/>
            <a:ext cx="2212880" cy="2677656"/>
          </a:xfrm>
          <a:prstGeom prst="rect">
            <a:avLst/>
          </a:prstGeom>
          <a:noFill/>
        </p:spPr>
        <p:txBody>
          <a:bodyPr wrap="square" rtlCol="0">
            <a:spAutoFit/>
          </a:bodyPr>
          <a:lstStyle/>
          <a:p>
            <a:pPr algn="ctr"/>
            <a:r>
              <a:rPr lang="en-US" sz="1200" b="1" dirty="0">
                <a:latin typeface="Century Gothic" panose="020B0502020202020204" pitchFamily="34" charset="0"/>
              </a:rPr>
              <a:t>8,352 will use normal premium rate </a:t>
            </a:r>
            <a:r>
              <a:rPr lang="en-US" sz="1200" dirty="0">
                <a:latin typeface="Century Gothic" panose="020B0502020202020204" pitchFamily="34" charset="0"/>
              </a:rPr>
              <a:t>and </a:t>
            </a:r>
            <a:r>
              <a:rPr lang="en-US" sz="1200" b="1" dirty="0">
                <a:latin typeface="Century Gothic" panose="020B0502020202020204" pitchFamily="34" charset="0"/>
              </a:rPr>
              <a:t>1,950 </a:t>
            </a:r>
            <a:r>
              <a:rPr lang="en-US" sz="1200" dirty="0">
                <a:latin typeface="Century Gothic" panose="020B0502020202020204" pitchFamily="34" charset="0"/>
              </a:rPr>
              <a:t>will be given </a:t>
            </a:r>
            <a:r>
              <a:rPr lang="en-US" sz="1200" b="1" dirty="0">
                <a:latin typeface="Century Gothic" panose="020B0502020202020204" pitchFamily="34" charset="0"/>
              </a:rPr>
              <a:t>higher risk premium rate</a:t>
            </a:r>
          </a:p>
          <a:p>
            <a:pPr algn="ctr"/>
            <a:endParaRPr lang="en-US" sz="1200" dirty="0">
              <a:latin typeface="Century Gothic" panose="020B0502020202020204" pitchFamily="34" charset="0"/>
            </a:endParaRPr>
          </a:p>
          <a:p>
            <a:pPr algn="ctr"/>
            <a:r>
              <a:rPr lang="en-US" sz="1200" dirty="0">
                <a:latin typeface="Century Gothic" panose="020B0502020202020204" pitchFamily="34" charset="0"/>
              </a:rPr>
              <a:t>Normal Premium Rate:</a:t>
            </a:r>
          </a:p>
          <a:p>
            <a:pPr algn="ctr"/>
            <a:r>
              <a:rPr lang="en-US" sz="1200" b="1" dirty="0">
                <a:solidFill>
                  <a:srgbClr val="006C6E"/>
                </a:solidFill>
                <a:latin typeface="Century Gothic" panose="020B0502020202020204" pitchFamily="34" charset="0"/>
              </a:rPr>
              <a:t>USD 1,470</a:t>
            </a:r>
          </a:p>
          <a:p>
            <a:pPr algn="ctr"/>
            <a:endParaRPr lang="en-US" sz="1200" dirty="0">
              <a:latin typeface="Century Gothic" panose="020B0502020202020204" pitchFamily="34" charset="0"/>
            </a:endParaRPr>
          </a:p>
          <a:p>
            <a:pPr algn="ctr"/>
            <a:r>
              <a:rPr lang="en-US" sz="1200" dirty="0">
                <a:latin typeface="Century Gothic" panose="020B0502020202020204" pitchFamily="34" charset="0"/>
              </a:rPr>
              <a:t>Higher Risk Premium Rate:</a:t>
            </a:r>
          </a:p>
          <a:p>
            <a:pPr algn="ctr"/>
            <a:r>
              <a:rPr lang="en-US" sz="1200" b="1" dirty="0">
                <a:solidFill>
                  <a:srgbClr val="006C6E"/>
                </a:solidFill>
                <a:latin typeface="Century Gothic" panose="020B0502020202020204" pitchFamily="34" charset="0"/>
              </a:rPr>
              <a:t>USD 1,838</a:t>
            </a:r>
          </a:p>
          <a:p>
            <a:pPr algn="ctr"/>
            <a:endParaRPr lang="en-US" sz="1200" dirty="0">
              <a:latin typeface="Century Gothic" panose="020B0502020202020204" pitchFamily="34" charset="0"/>
            </a:endParaRPr>
          </a:p>
          <a:p>
            <a:pPr algn="ctr"/>
            <a:r>
              <a:rPr lang="en-US" sz="1200" dirty="0">
                <a:latin typeface="Century Gothic" panose="020B0502020202020204" pitchFamily="34" charset="0"/>
              </a:rPr>
              <a:t>Total Revenue from Premium:</a:t>
            </a:r>
          </a:p>
          <a:p>
            <a:pPr algn="ctr"/>
            <a:r>
              <a:rPr lang="en-US" sz="1200" b="1" dirty="0">
                <a:solidFill>
                  <a:srgbClr val="006C6E"/>
                </a:solidFill>
                <a:latin typeface="Century Gothic" panose="020B0502020202020204" pitchFamily="34" charset="0"/>
              </a:rPr>
              <a:t>USD 15,861,540</a:t>
            </a:r>
          </a:p>
        </p:txBody>
      </p:sp>
      <p:sp>
        <p:nvSpPr>
          <p:cNvPr id="14" name="TextBox 13">
            <a:extLst>
              <a:ext uri="{FF2B5EF4-FFF2-40B4-BE49-F238E27FC236}">
                <a16:creationId xmlns:a16="http://schemas.microsoft.com/office/drawing/2014/main" id="{62D4B48E-A144-9E43-AE12-E92F89AD3186}"/>
              </a:ext>
            </a:extLst>
          </p:cNvPr>
          <p:cNvSpPr txBox="1"/>
          <p:nvPr/>
        </p:nvSpPr>
        <p:spPr>
          <a:xfrm>
            <a:off x="7829773" y="5142316"/>
            <a:ext cx="2003531" cy="307777"/>
          </a:xfrm>
          <a:prstGeom prst="rect">
            <a:avLst/>
          </a:prstGeom>
          <a:noFill/>
        </p:spPr>
        <p:txBody>
          <a:bodyPr wrap="square" rtlCol="0">
            <a:spAutoFit/>
          </a:bodyPr>
          <a:lstStyle/>
          <a:p>
            <a:pPr algn="ctr"/>
            <a:r>
              <a:rPr lang="en-US" sz="1400" dirty="0">
                <a:latin typeface="Century Gothic" panose="020B0502020202020204" pitchFamily="34" charset="0"/>
              </a:rPr>
              <a:t>7,556 No Claim</a:t>
            </a:r>
          </a:p>
        </p:txBody>
      </p:sp>
      <p:sp>
        <p:nvSpPr>
          <p:cNvPr id="15" name="TextBox 14">
            <a:extLst>
              <a:ext uri="{FF2B5EF4-FFF2-40B4-BE49-F238E27FC236}">
                <a16:creationId xmlns:a16="http://schemas.microsoft.com/office/drawing/2014/main" id="{EB65A13B-91AF-DD4C-B764-4E14C9AE008D}"/>
              </a:ext>
            </a:extLst>
          </p:cNvPr>
          <p:cNvSpPr txBox="1"/>
          <p:nvPr/>
        </p:nvSpPr>
        <p:spPr>
          <a:xfrm>
            <a:off x="3289080" y="2881411"/>
            <a:ext cx="1930543" cy="2292935"/>
          </a:xfrm>
          <a:prstGeom prst="rect">
            <a:avLst/>
          </a:prstGeom>
          <a:noFill/>
        </p:spPr>
        <p:txBody>
          <a:bodyPr wrap="square" rtlCol="0">
            <a:spAutoFit/>
          </a:bodyPr>
          <a:lstStyle/>
          <a:p>
            <a:pPr algn="ctr"/>
            <a:r>
              <a:rPr lang="en-US" sz="1300" dirty="0">
                <a:latin typeface="Century Gothic" panose="020B0502020202020204" pitchFamily="34" charset="0"/>
              </a:rPr>
              <a:t>After modelling, we can predict that </a:t>
            </a:r>
            <a:r>
              <a:rPr lang="en-US" sz="1300" b="1" dirty="0">
                <a:solidFill>
                  <a:srgbClr val="006C6E"/>
                </a:solidFill>
                <a:latin typeface="Century Gothic" panose="020B0502020202020204" pitchFamily="34" charset="0"/>
              </a:rPr>
              <a:t>1,950 will claim</a:t>
            </a:r>
            <a:r>
              <a:rPr lang="en-US" sz="1300" dirty="0">
                <a:latin typeface="Century Gothic" panose="020B0502020202020204" pitchFamily="34" charset="0"/>
              </a:rPr>
              <a:t>.</a:t>
            </a:r>
          </a:p>
          <a:p>
            <a:pPr algn="ctr"/>
            <a:endParaRPr lang="en-US" sz="1300" dirty="0">
              <a:latin typeface="Century Gothic" panose="020B0502020202020204" pitchFamily="34" charset="0"/>
            </a:endParaRPr>
          </a:p>
          <a:p>
            <a:pPr algn="ctr"/>
            <a:r>
              <a:rPr lang="en-US" sz="1300" dirty="0">
                <a:latin typeface="Century Gothic" panose="020B0502020202020204" pitchFamily="34" charset="0"/>
              </a:rPr>
              <a:t>These 1,950 are considered high risk driver and will be given </a:t>
            </a:r>
            <a:r>
              <a:rPr lang="en-US" sz="1300" b="1" dirty="0">
                <a:solidFill>
                  <a:srgbClr val="006C6E"/>
                </a:solidFill>
                <a:latin typeface="Century Gothic" panose="020B0502020202020204" pitchFamily="34" charset="0"/>
              </a:rPr>
              <a:t>higher premium </a:t>
            </a:r>
            <a:r>
              <a:rPr lang="en-US" sz="1300" dirty="0">
                <a:latin typeface="Century Gothic" panose="020B0502020202020204" pitchFamily="34" charset="0"/>
              </a:rPr>
              <a:t>(25% more than normal premium rate*)</a:t>
            </a:r>
          </a:p>
        </p:txBody>
      </p:sp>
      <p:sp>
        <p:nvSpPr>
          <p:cNvPr id="17" name="TextBox 16">
            <a:extLst>
              <a:ext uri="{FF2B5EF4-FFF2-40B4-BE49-F238E27FC236}">
                <a16:creationId xmlns:a16="http://schemas.microsoft.com/office/drawing/2014/main" id="{358638DC-16E1-D240-8D05-626BD868F765}"/>
              </a:ext>
            </a:extLst>
          </p:cNvPr>
          <p:cNvSpPr txBox="1"/>
          <p:nvPr/>
        </p:nvSpPr>
        <p:spPr>
          <a:xfrm>
            <a:off x="10026236" y="4027880"/>
            <a:ext cx="2000170" cy="584775"/>
          </a:xfrm>
          <a:prstGeom prst="rect">
            <a:avLst/>
          </a:prstGeom>
          <a:noFill/>
        </p:spPr>
        <p:txBody>
          <a:bodyPr wrap="square" rtlCol="0">
            <a:spAutoFit/>
          </a:bodyPr>
          <a:lstStyle/>
          <a:p>
            <a:pPr algn="ctr"/>
            <a:r>
              <a:rPr lang="en-US" sz="1600" dirty="0">
                <a:latin typeface="Century Gothic" panose="020B0502020202020204" pitchFamily="34" charset="0"/>
              </a:rPr>
              <a:t>Total Income</a:t>
            </a:r>
          </a:p>
          <a:p>
            <a:pPr algn="ctr"/>
            <a:r>
              <a:rPr lang="en-US" sz="1600" b="1" dirty="0">
                <a:solidFill>
                  <a:srgbClr val="006C6E"/>
                </a:solidFill>
                <a:latin typeface="Century Gothic" panose="020B0502020202020204" pitchFamily="34" charset="0"/>
              </a:rPr>
              <a:t>USD 292,473</a:t>
            </a:r>
          </a:p>
        </p:txBody>
      </p:sp>
      <p:pic>
        <p:nvPicPr>
          <p:cNvPr id="21" name="Graphic 20" descr="Car">
            <a:extLst>
              <a:ext uri="{FF2B5EF4-FFF2-40B4-BE49-F238E27FC236}">
                <a16:creationId xmlns:a16="http://schemas.microsoft.com/office/drawing/2014/main" id="{ED6A43D5-E796-0F46-B47A-E76750E83341}"/>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9767" b="11130"/>
          <a:stretch/>
        </p:blipFill>
        <p:spPr>
          <a:xfrm>
            <a:off x="8309801" y="4259971"/>
            <a:ext cx="1039821" cy="822530"/>
          </a:xfrm>
          <a:prstGeom prst="rect">
            <a:avLst/>
          </a:prstGeom>
        </p:spPr>
      </p:pic>
      <p:pic>
        <p:nvPicPr>
          <p:cNvPr id="23" name="Picture 22">
            <a:extLst>
              <a:ext uri="{FF2B5EF4-FFF2-40B4-BE49-F238E27FC236}">
                <a16:creationId xmlns:a16="http://schemas.microsoft.com/office/drawing/2014/main" id="{5913810B-77B7-C744-935A-08049B6352FF}"/>
              </a:ext>
            </a:extLst>
          </p:cNvPr>
          <p:cNvPicPr>
            <a:picLocks noChangeAspect="1"/>
          </p:cNvPicPr>
          <p:nvPr/>
        </p:nvPicPr>
        <p:blipFill rotWithShape="1">
          <a:blip r:embed="rId11"/>
          <a:srcRect t="24307" b="23560"/>
          <a:stretch/>
        </p:blipFill>
        <p:spPr>
          <a:xfrm>
            <a:off x="8096114" y="1867190"/>
            <a:ext cx="1488075" cy="775778"/>
          </a:xfrm>
          <a:prstGeom prst="rect">
            <a:avLst/>
          </a:prstGeom>
        </p:spPr>
      </p:pic>
      <p:sp>
        <p:nvSpPr>
          <p:cNvPr id="24" name="Rounded Rectangle 23">
            <a:extLst>
              <a:ext uri="{FF2B5EF4-FFF2-40B4-BE49-F238E27FC236}">
                <a16:creationId xmlns:a16="http://schemas.microsoft.com/office/drawing/2014/main" id="{C1478E32-60B5-C341-8182-E7B50D88748B}"/>
              </a:ext>
            </a:extLst>
          </p:cNvPr>
          <p:cNvSpPr/>
          <p:nvPr/>
        </p:nvSpPr>
        <p:spPr>
          <a:xfrm>
            <a:off x="1085577" y="1763766"/>
            <a:ext cx="2003531" cy="4185215"/>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F199E876-80C5-7B4E-B3D0-C86FF582198F}"/>
              </a:ext>
            </a:extLst>
          </p:cNvPr>
          <p:cNvSpPr/>
          <p:nvPr/>
        </p:nvSpPr>
        <p:spPr>
          <a:xfrm>
            <a:off x="5414381" y="1766727"/>
            <a:ext cx="2216471" cy="4185223"/>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3D3DA94-6461-0744-B408-701ACEB312D9}"/>
              </a:ext>
            </a:extLst>
          </p:cNvPr>
          <p:cNvSpPr/>
          <p:nvPr/>
        </p:nvSpPr>
        <p:spPr>
          <a:xfrm>
            <a:off x="7833891" y="1766727"/>
            <a:ext cx="2008027" cy="1678531"/>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5682C020-6C84-7C47-B5A7-991473DF333C}"/>
              </a:ext>
            </a:extLst>
          </p:cNvPr>
          <p:cNvSpPr/>
          <p:nvPr/>
        </p:nvSpPr>
        <p:spPr>
          <a:xfrm>
            <a:off x="7838387" y="4027880"/>
            <a:ext cx="2003531" cy="1924070"/>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A477A838-7751-0049-B2A4-B1824DD9AEE2}"/>
              </a:ext>
            </a:extLst>
          </p:cNvPr>
          <p:cNvSpPr/>
          <p:nvPr/>
        </p:nvSpPr>
        <p:spPr>
          <a:xfrm>
            <a:off x="10024557" y="1763758"/>
            <a:ext cx="2003531" cy="4185223"/>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C896279-BAFC-A745-9D6D-DD853B531970}"/>
              </a:ext>
            </a:extLst>
          </p:cNvPr>
          <p:cNvSpPr/>
          <p:nvPr/>
        </p:nvSpPr>
        <p:spPr>
          <a:xfrm>
            <a:off x="7971416" y="6590670"/>
            <a:ext cx="4220584" cy="261610"/>
          </a:xfrm>
          <a:prstGeom prst="rect">
            <a:avLst/>
          </a:prstGeom>
        </p:spPr>
        <p:txBody>
          <a:bodyPr wrap="square">
            <a:spAutoFit/>
          </a:bodyPr>
          <a:lstStyle/>
          <a:p>
            <a:r>
              <a:rPr lang="en-US" sz="1050" dirty="0"/>
              <a:t>*Source: </a:t>
            </a:r>
            <a:r>
              <a:rPr lang="en-US" sz="1050" i="1" dirty="0">
                <a:hlinkClick r:id="rId12"/>
              </a:rPr>
              <a:t>https://www.thebalance.com/what-is-a-high-risk-driver-527253</a:t>
            </a:r>
            <a:r>
              <a:rPr lang="en-US" sz="1050" i="1" dirty="0"/>
              <a:t> </a:t>
            </a:r>
          </a:p>
        </p:txBody>
      </p:sp>
      <p:sp>
        <p:nvSpPr>
          <p:cNvPr id="22" name="TextBox 21">
            <a:extLst>
              <a:ext uri="{FF2B5EF4-FFF2-40B4-BE49-F238E27FC236}">
                <a16:creationId xmlns:a16="http://schemas.microsoft.com/office/drawing/2014/main" id="{C2599AE4-6FD2-654F-BB89-E0BCE60396BF}"/>
              </a:ext>
            </a:extLst>
          </p:cNvPr>
          <p:cNvSpPr txBox="1"/>
          <p:nvPr/>
        </p:nvSpPr>
        <p:spPr>
          <a:xfrm>
            <a:off x="1311334" y="900"/>
            <a:ext cx="7026550" cy="1323439"/>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BUSINESS SIMULATION AFTER MODELLING</a:t>
            </a:r>
          </a:p>
        </p:txBody>
      </p:sp>
      <p:sp>
        <p:nvSpPr>
          <p:cNvPr id="29" name="Rounded Rectangle 28">
            <a:extLst>
              <a:ext uri="{FF2B5EF4-FFF2-40B4-BE49-F238E27FC236}">
                <a16:creationId xmlns:a16="http://schemas.microsoft.com/office/drawing/2014/main" id="{F9A319F0-5D8A-6942-B92F-98DCE0B2C266}"/>
              </a:ext>
            </a:extLst>
          </p:cNvPr>
          <p:cNvSpPr/>
          <p:nvPr/>
        </p:nvSpPr>
        <p:spPr>
          <a:xfrm>
            <a:off x="3252587" y="2770396"/>
            <a:ext cx="2003531" cy="2514967"/>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5CEDD9-BB21-E944-AA63-E28B0E562397}"/>
              </a:ext>
            </a:extLst>
          </p:cNvPr>
          <p:cNvSpPr txBox="1"/>
          <p:nvPr/>
        </p:nvSpPr>
        <p:spPr>
          <a:xfrm>
            <a:off x="7833891" y="2602948"/>
            <a:ext cx="1999413" cy="738664"/>
          </a:xfrm>
          <a:prstGeom prst="rect">
            <a:avLst/>
          </a:prstGeom>
          <a:noFill/>
        </p:spPr>
        <p:txBody>
          <a:bodyPr wrap="square" rtlCol="0">
            <a:spAutoFit/>
          </a:bodyPr>
          <a:lstStyle/>
          <a:p>
            <a:pPr algn="ctr"/>
            <a:r>
              <a:rPr lang="en-US" sz="1400" dirty="0">
                <a:latin typeface="Century Gothic" panose="020B0502020202020204" pitchFamily="34" charset="0"/>
              </a:rPr>
              <a:t>2,746 Claim</a:t>
            </a:r>
          </a:p>
          <a:p>
            <a:pPr algn="ctr"/>
            <a:r>
              <a:rPr lang="en-US" sz="1400" dirty="0">
                <a:latin typeface="Century Gothic" panose="020B0502020202020204" pitchFamily="34" charset="0"/>
              </a:rPr>
              <a:t>Amount Claim: </a:t>
            </a:r>
            <a:r>
              <a:rPr lang="en-US" sz="1400" b="1" dirty="0">
                <a:solidFill>
                  <a:srgbClr val="006C6E"/>
                </a:solidFill>
                <a:latin typeface="Century Gothic" panose="020B0502020202020204" pitchFamily="34" charset="0"/>
              </a:rPr>
              <a:t>USD15,569,067</a:t>
            </a:r>
          </a:p>
        </p:txBody>
      </p:sp>
    </p:spTree>
    <p:extLst>
      <p:ext uri="{BB962C8B-B14F-4D97-AF65-F5344CB8AC3E}">
        <p14:creationId xmlns:p14="http://schemas.microsoft.com/office/powerpoint/2010/main" val="88444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8"/>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IMPACTS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16</a:t>
            </a:fld>
            <a:endParaRPr lang="en-US"/>
          </a:p>
        </p:txBody>
      </p:sp>
      <p:sp>
        <p:nvSpPr>
          <p:cNvPr id="9" name="Rectangle 8">
            <a:extLst>
              <a:ext uri="{FF2B5EF4-FFF2-40B4-BE49-F238E27FC236}">
                <a16:creationId xmlns:a16="http://schemas.microsoft.com/office/drawing/2014/main" id="{16555157-7985-4C48-B767-4D6309BF927A}"/>
              </a:ext>
            </a:extLst>
          </p:cNvPr>
          <p:cNvSpPr/>
          <p:nvPr/>
        </p:nvSpPr>
        <p:spPr>
          <a:xfrm>
            <a:off x="1311334" y="1805585"/>
            <a:ext cx="4236964" cy="4316436"/>
          </a:xfrm>
          <a:prstGeom prst="rect">
            <a:avLst/>
          </a:prstGeom>
          <a:no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43D01F-514F-D148-B5E3-1451B12EA729}"/>
              </a:ext>
            </a:extLst>
          </p:cNvPr>
          <p:cNvSpPr/>
          <p:nvPr/>
        </p:nvSpPr>
        <p:spPr>
          <a:xfrm>
            <a:off x="1483612" y="1959476"/>
            <a:ext cx="3880125" cy="369332"/>
          </a:xfrm>
          <a:prstGeom prst="rect">
            <a:avLst/>
          </a:prstGeom>
        </p:spPr>
        <p:txBody>
          <a:bodyPr wrap="square">
            <a:spAutoFit/>
          </a:bodyPr>
          <a:lstStyle/>
          <a:p>
            <a:pPr algn="just"/>
            <a:r>
              <a:rPr lang="en-ID" b="1" dirty="0">
                <a:solidFill>
                  <a:srgbClr val="006C6E"/>
                </a:solidFill>
                <a:latin typeface="Century Gothic" panose="020B0502020202020204" pitchFamily="34" charset="0"/>
              </a:rPr>
              <a:t>Before Modelling</a:t>
            </a:r>
          </a:p>
        </p:txBody>
      </p:sp>
      <p:sp>
        <p:nvSpPr>
          <p:cNvPr id="11" name="Rectangle 10">
            <a:extLst>
              <a:ext uri="{FF2B5EF4-FFF2-40B4-BE49-F238E27FC236}">
                <a16:creationId xmlns:a16="http://schemas.microsoft.com/office/drawing/2014/main" id="{BDE12DE6-F9F6-0549-A884-5FAF34DD92C9}"/>
              </a:ext>
            </a:extLst>
          </p:cNvPr>
          <p:cNvSpPr/>
          <p:nvPr/>
        </p:nvSpPr>
        <p:spPr>
          <a:xfrm>
            <a:off x="6994740" y="1805585"/>
            <a:ext cx="4236964" cy="4316436"/>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AF7E5794-8769-7248-82DC-F7374649E8B1}"/>
              </a:ext>
            </a:extLst>
          </p:cNvPr>
          <p:cNvSpPr/>
          <p:nvPr/>
        </p:nvSpPr>
        <p:spPr>
          <a:xfrm rot="5400000">
            <a:off x="5483937" y="3775926"/>
            <a:ext cx="1687286" cy="375754"/>
          </a:xfrm>
          <a:prstGeom prst="triangle">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5F1E0E-FE8B-4F45-88BF-A25DDD0B4D4C}"/>
              </a:ext>
            </a:extLst>
          </p:cNvPr>
          <p:cNvSpPr/>
          <p:nvPr/>
        </p:nvSpPr>
        <p:spPr>
          <a:xfrm>
            <a:off x="7173159" y="1959476"/>
            <a:ext cx="3880125" cy="369332"/>
          </a:xfrm>
          <a:prstGeom prst="rect">
            <a:avLst/>
          </a:prstGeom>
        </p:spPr>
        <p:txBody>
          <a:bodyPr wrap="square">
            <a:spAutoFit/>
          </a:bodyPr>
          <a:lstStyle/>
          <a:p>
            <a:r>
              <a:rPr lang="en-ID" b="1" dirty="0">
                <a:solidFill>
                  <a:srgbClr val="006C6E"/>
                </a:solidFill>
                <a:latin typeface="Century Gothic" panose="020B0502020202020204" pitchFamily="34" charset="0"/>
              </a:rPr>
              <a:t>After Modelling</a:t>
            </a:r>
          </a:p>
        </p:txBody>
      </p:sp>
      <p:pic>
        <p:nvPicPr>
          <p:cNvPr id="15" name="Graphic 14" descr="Money">
            <a:extLst>
              <a:ext uri="{FF2B5EF4-FFF2-40B4-BE49-F238E27FC236}">
                <a16:creationId xmlns:a16="http://schemas.microsoft.com/office/drawing/2014/main" id="{555F25F6-E161-489A-9450-801781BD5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4330" y="2812861"/>
            <a:ext cx="1232278" cy="1232278"/>
          </a:xfrm>
          <a:prstGeom prst="rect">
            <a:avLst/>
          </a:prstGeom>
        </p:spPr>
      </p:pic>
      <p:sp>
        <p:nvSpPr>
          <p:cNvPr id="16" name="TextBox 15">
            <a:extLst>
              <a:ext uri="{FF2B5EF4-FFF2-40B4-BE49-F238E27FC236}">
                <a16:creationId xmlns:a16="http://schemas.microsoft.com/office/drawing/2014/main" id="{E6C6893E-D62A-4A90-A2C5-42FFCD539809}"/>
              </a:ext>
            </a:extLst>
          </p:cNvPr>
          <p:cNvSpPr txBox="1"/>
          <p:nvPr/>
        </p:nvSpPr>
        <p:spPr>
          <a:xfrm>
            <a:off x="2368825" y="4234884"/>
            <a:ext cx="2003287" cy="584775"/>
          </a:xfrm>
          <a:prstGeom prst="rect">
            <a:avLst/>
          </a:prstGeom>
          <a:noFill/>
        </p:spPr>
        <p:txBody>
          <a:bodyPr wrap="square" rtlCol="0">
            <a:spAutoFit/>
          </a:bodyPr>
          <a:lstStyle/>
          <a:p>
            <a:pPr algn="ctr"/>
            <a:r>
              <a:rPr lang="en-US" sz="1600" dirty="0">
                <a:latin typeface="Century Gothic" panose="020B0502020202020204" pitchFamily="34" charset="0"/>
              </a:rPr>
              <a:t>Total Losses</a:t>
            </a:r>
          </a:p>
          <a:p>
            <a:pPr algn="ctr"/>
            <a:r>
              <a:rPr lang="en-US" sz="1600" b="1" dirty="0">
                <a:solidFill>
                  <a:srgbClr val="C00000"/>
                </a:solidFill>
                <a:latin typeface="Century Gothic" panose="020B0502020202020204" pitchFamily="34" charset="0"/>
              </a:rPr>
              <a:t>USD425,127</a:t>
            </a:r>
          </a:p>
        </p:txBody>
      </p:sp>
      <p:sp>
        <p:nvSpPr>
          <p:cNvPr id="17" name="Rounded Rectangle 27">
            <a:extLst>
              <a:ext uri="{FF2B5EF4-FFF2-40B4-BE49-F238E27FC236}">
                <a16:creationId xmlns:a16="http://schemas.microsoft.com/office/drawing/2014/main" id="{7BBCEB0E-8E73-46A4-9B3A-3CCC8B42D63D}"/>
              </a:ext>
            </a:extLst>
          </p:cNvPr>
          <p:cNvSpPr/>
          <p:nvPr/>
        </p:nvSpPr>
        <p:spPr>
          <a:xfrm>
            <a:off x="2297061" y="2518553"/>
            <a:ext cx="2146816" cy="2927501"/>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7">
            <a:extLst>
              <a:ext uri="{FF2B5EF4-FFF2-40B4-BE49-F238E27FC236}">
                <a16:creationId xmlns:a16="http://schemas.microsoft.com/office/drawing/2014/main" id="{7015E69D-9226-4ABB-AE93-A5A5B7A19ED5}"/>
              </a:ext>
            </a:extLst>
          </p:cNvPr>
          <p:cNvSpPr/>
          <p:nvPr/>
        </p:nvSpPr>
        <p:spPr>
          <a:xfrm>
            <a:off x="8039813" y="2518553"/>
            <a:ext cx="2146816" cy="2927501"/>
          </a:xfrm>
          <a:prstGeom prst="roundRect">
            <a:avLst/>
          </a:prstGeom>
          <a:no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Money">
            <a:extLst>
              <a:ext uri="{FF2B5EF4-FFF2-40B4-BE49-F238E27FC236}">
                <a16:creationId xmlns:a16="http://schemas.microsoft.com/office/drawing/2014/main" id="{BCCE0FE7-A716-EC46-A4D3-AA2BE7C09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97082" y="2812861"/>
            <a:ext cx="1232278" cy="1232278"/>
          </a:xfrm>
          <a:prstGeom prst="rect">
            <a:avLst/>
          </a:prstGeom>
        </p:spPr>
      </p:pic>
      <p:sp>
        <p:nvSpPr>
          <p:cNvPr id="20" name="TextBox 19">
            <a:extLst>
              <a:ext uri="{FF2B5EF4-FFF2-40B4-BE49-F238E27FC236}">
                <a16:creationId xmlns:a16="http://schemas.microsoft.com/office/drawing/2014/main" id="{993AC999-BB09-B547-800D-2478A9C3816F}"/>
              </a:ext>
            </a:extLst>
          </p:cNvPr>
          <p:cNvSpPr txBox="1"/>
          <p:nvPr/>
        </p:nvSpPr>
        <p:spPr>
          <a:xfrm>
            <a:off x="8113136" y="4234884"/>
            <a:ext cx="2000170" cy="584775"/>
          </a:xfrm>
          <a:prstGeom prst="rect">
            <a:avLst/>
          </a:prstGeom>
          <a:noFill/>
        </p:spPr>
        <p:txBody>
          <a:bodyPr wrap="square" rtlCol="0">
            <a:spAutoFit/>
          </a:bodyPr>
          <a:lstStyle/>
          <a:p>
            <a:pPr algn="ctr"/>
            <a:r>
              <a:rPr lang="en-US" sz="1600" dirty="0">
                <a:latin typeface="Century Gothic" panose="020B0502020202020204" pitchFamily="34" charset="0"/>
              </a:rPr>
              <a:t>Total Income</a:t>
            </a:r>
          </a:p>
          <a:p>
            <a:pPr algn="ctr"/>
            <a:r>
              <a:rPr lang="en-US" sz="1600" b="1" dirty="0">
                <a:solidFill>
                  <a:srgbClr val="006C6E"/>
                </a:solidFill>
                <a:latin typeface="Century Gothic" panose="020B0502020202020204" pitchFamily="34" charset="0"/>
              </a:rPr>
              <a:t>USD 292,473</a:t>
            </a:r>
          </a:p>
        </p:txBody>
      </p:sp>
    </p:spTree>
    <p:extLst>
      <p:ext uri="{BB962C8B-B14F-4D97-AF65-F5344CB8AC3E}">
        <p14:creationId xmlns:p14="http://schemas.microsoft.com/office/powerpoint/2010/main" val="4701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8"/>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SUMMARY &amp; RECOMMENDATION</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17</a:t>
            </a:fld>
            <a:endParaRPr lang="en-US"/>
          </a:p>
        </p:txBody>
      </p:sp>
      <p:sp>
        <p:nvSpPr>
          <p:cNvPr id="9" name="TextBox 8">
            <a:extLst>
              <a:ext uri="{FF2B5EF4-FFF2-40B4-BE49-F238E27FC236}">
                <a16:creationId xmlns:a16="http://schemas.microsoft.com/office/drawing/2014/main" id="{75B7AC0E-C6E7-FD44-9DF1-6238DA2DB147}"/>
              </a:ext>
            </a:extLst>
          </p:cNvPr>
          <p:cNvSpPr txBox="1"/>
          <p:nvPr/>
        </p:nvSpPr>
        <p:spPr>
          <a:xfrm>
            <a:off x="1311334" y="1498507"/>
            <a:ext cx="10174513" cy="646331"/>
          </a:xfrm>
          <a:prstGeom prst="rect">
            <a:avLst/>
          </a:prstGeom>
          <a:noFill/>
        </p:spPr>
        <p:txBody>
          <a:bodyPr wrap="square" rtlCol="0">
            <a:spAutoFit/>
          </a:bodyPr>
          <a:lstStyle/>
          <a:p>
            <a:pPr algn="just"/>
            <a:r>
              <a:rPr lang="en-US" dirty="0">
                <a:latin typeface="Century Gothic" panose="020B0502020202020204" pitchFamily="34" charset="0"/>
              </a:rPr>
              <a:t>This machine learning can classify which customers have the tendency to file the insurance claim, so that later evaluation of existing insurance policies can be carried out.</a:t>
            </a:r>
          </a:p>
        </p:txBody>
      </p:sp>
      <p:sp>
        <p:nvSpPr>
          <p:cNvPr id="10" name="Rectangle 9">
            <a:extLst>
              <a:ext uri="{FF2B5EF4-FFF2-40B4-BE49-F238E27FC236}">
                <a16:creationId xmlns:a16="http://schemas.microsoft.com/office/drawing/2014/main" id="{313C3069-0529-B44B-8E78-4B8E07672216}"/>
              </a:ext>
            </a:extLst>
          </p:cNvPr>
          <p:cNvSpPr/>
          <p:nvPr/>
        </p:nvSpPr>
        <p:spPr>
          <a:xfrm>
            <a:off x="1311334" y="2400700"/>
            <a:ext cx="10174513" cy="1477328"/>
          </a:xfrm>
          <a:prstGeom prst="rect">
            <a:avLst/>
          </a:prstGeom>
        </p:spPr>
        <p:txBody>
          <a:bodyPr wrap="square">
            <a:spAutoFit/>
          </a:bodyPr>
          <a:lstStyle/>
          <a:p>
            <a:pPr algn="just"/>
            <a:r>
              <a:rPr lang="en-ID" b="1" dirty="0">
                <a:solidFill>
                  <a:srgbClr val="006C6E"/>
                </a:solidFill>
                <a:latin typeface="Century Gothic" panose="020B0502020202020204" pitchFamily="34" charset="0"/>
              </a:rPr>
              <a:t>Recommendations:</a:t>
            </a:r>
          </a:p>
          <a:p>
            <a:pPr marL="342900" indent="-342900" algn="just">
              <a:buAutoNum type="arabicPeriod"/>
            </a:pPr>
            <a:r>
              <a:rPr lang="en-ID" dirty="0">
                <a:latin typeface="Century Gothic" panose="020B0502020202020204" pitchFamily="34" charset="0"/>
              </a:rPr>
              <a:t>Customers who tend to file claims will be given a higher premiums than customers who do not file claims (CLM_FREQ).</a:t>
            </a:r>
          </a:p>
          <a:p>
            <a:pPr marL="342900" indent="-342900" algn="just">
              <a:buFontTx/>
              <a:buAutoNum type="arabicPeriod"/>
            </a:pPr>
            <a:r>
              <a:rPr lang="en-US" dirty="0">
                <a:latin typeface="Century Gothic" panose="020B0502020202020204" pitchFamily="34" charset="0"/>
              </a:rPr>
              <a:t>Consumers will be given attractive promos if they can drive safely, and can reduce violations and accidents over a specific period</a:t>
            </a:r>
            <a:r>
              <a:rPr lang="en-US" dirty="0"/>
              <a:t> </a:t>
            </a:r>
            <a:r>
              <a:rPr lang="en-ID" dirty="0">
                <a:latin typeface="Century Gothic" panose="020B0502020202020204" pitchFamily="34" charset="0"/>
              </a:rPr>
              <a:t>(MVR_PTS).</a:t>
            </a:r>
          </a:p>
        </p:txBody>
      </p:sp>
      <p:pic>
        <p:nvPicPr>
          <p:cNvPr id="11" name="Picture 10">
            <a:extLst>
              <a:ext uri="{FF2B5EF4-FFF2-40B4-BE49-F238E27FC236}">
                <a16:creationId xmlns:a16="http://schemas.microsoft.com/office/drawing/2014/main" id="{951CC283-F529-3E46-A13C-E846F7C4F60D}"/>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l="-273" t="8496" r="273" b="8297"/>
          <a:stretch/>
        </p:blipFill>
        <p:spPr>
          <a:xfrm>
            <a:off x="1690255" y="4190956"/>
            <a:ext cx="3111942" cy="2589365"/>
          </a:xfrm>
          <a:prstGeom prst="rect">
            <a:avLst/>
          </a:prstGeom>
        </p:spPr>
      </p:pic>
      <p:pic>
        <p:nvPicPr>
          <p:cNvPr id="12" name="Picture 11">
            <a:extLst>
              <a:ext uri="{FF2B5EF4-FFF2-40B4-BE49-F238E27FC236}">
                <a16:creationId xmlns:a16="http://schemas.microsoft.com/office/drawing/2014/main" id="{7535B217-9335-3740-BF54-3E76B81AAF52}"/>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300"/>
                    </a14:imgEffect>
                    <a14:imgEffect>
                      <a14:saturation sat="0"/>
                    </a14:imgEffect>
                  </a14:imgLayer>
                </a14:imgProps>
              </a:ext>
              <a:ext uri="{28A0092B-C50C-407E-A947-70E740481C1C}">
                <a14:useLocalDpi xmlns:a14="http://schemas.microsoft.com/office/drawing/2010/main" val="0"/>
              </a:ext>
            </a:extLst>
          </a:blip>
          <a:srcRect t="11990" b="6265"/>
          <a:stretch/>
        </p:blipFill>
        <p:spPr>
          <a:xfrm>
            <a:off x="6637277" y="4077862"/>
            <a:ext cx="4848570" cy="2643613"/>
          </a:xfrm>
          <a:prstGeom prst="rect">
            <a:avLst/>
          </a:prstGeom>
        </p:spPr>
      </p:pic>
    </p:spTree>
    <p:extLst>
      <p:ext uri="{BB962C8B-B14F-4D97-AF65-F5344CB8AC3E}">
        <p14:creationId xmlns:p14="http://schemas.microsoft.com/office/powerpoint/2010/main" val="54599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B32EAFB-1939-5845-A0DE-72A7554C6BAC}"/>
              </a:ext>
            </a:extLst>
          </p:cNvPr>
          <p:cNvSpPr txBox="1"/>
          <p:nvPr/>
        </p:nvSpPr>
        <p:spPr>
          <a:xfrm>
            <a:off x="3087586" y="2058276"/>
            <a:ext cx="6016825" cy="861774"/>
          </a:xfrm>
          <a:prstGeom prst="rect">
            <a:avLst/>
          </a:prstGeom>
          <a:noFill/>
        </p:spPr>
        <p:txBody>
          <a:bodyPr wrap="square" rtlCol="0" anchor="ctr">
            <a:spAutoFit/>
          </a:bodyPr>
          <a:lstStyle/>
          <a:p>
            <a:pPr algn="ctr"/>
            <a:r>
              <a:rPr lang="en-US" sz="5000" dirty="0">
                <a:latin typeface="Copperplate" panose="02000504000000020004" pitchFamily="2" charset="77"/>
                <a:ea typeface="Hiragino Kaku Gothic Std W8" panose="020B0800000000000000" pitchFamily="34" charset="-128"/>
              </a:rPr>
              <a:t>THANK YOU</a:t>
            </a:r>
          </a:p>
        </p:txBody>
      </p:sp>
      <p:sp>
        <p:nvSpPr>
          <p:cNvPr id="20" name="Slide Number Placeholder 19">
            <a:extLst>
              <a:ext uri="{FF2B5EF4-FFF2-40B4-BE49-F238E27FC236}">
                <a16:creationId xmlns:a16="http://schemas.microsoft.com/office/drawing/2014/main" id="{DFC261E1-B8FD-E947-9407-99B3515EC57C}"/>
              </a:ext>
            </a:extLst>
          </p:cNvPr>
          <p:cNvSpPr>
            <a:spLocks noGrp="1"/>
          </p:cNvSpPr>
          <p:nvPr>
            <p:ph type="sldNum" sz="quarter" idx="12"/>
          </p:nvPr>
        </p:nvSpPr>
        <p:spPr/>
        <p:txBody>
          <a:bodyPr/>
          <a:lstStyle/>
          <a:p>
            <a:fld id="{A1BA8E5C-28E9-5640-A48C-C178B3FC83D9}" type="slidenum">
              <a:rPr lang="en-US" smtClean="0"/>
              <a:t>18</a:t>
            </a:fld>
            <a:endParaRPr lang="en-US"/>
          </a:p>
        </p:txBody>
      </p:sp>
      <p:pic>
        <p:nvPicPr>
          <p:cNvPr id="6" name="Picture 5">
            <a:extLst>
              <a:ext uri="{FF2B5EF4-FFF2-40B4-BE49-F238E27FC236}">
                <a16:creationId xmlns:a16="http://schemas.microsoft.com/office/drawing/2014/main" id="{38FC40D7-6559-EF45-92A7-F8E2F4627DF3}"/>
              </a:ext>
            </a:extLst>
          </p:cNvPr>
          <p:cNvPicPr>
            <a:picLocks noChangeAspect="1"/>
          </p:cNvPicPr>
          <p:nvPr/>
        </p:nvPicPr>
        <p:blipFill rotWithShape="1">
          <a:blip r:embed="rId2"/>
          <a:srcRect l="22000" t="33600" r="36350" b="31572"/>
          <a:stretch/>
        </p:blipFill>
        <p:spPr>
          <a:xfrm>
            <a:off x="4025010" y="3429000"/>
            <a:ext cx="4141978" cy="2164704"/>
          </a:xfrm>
          <a:prstGeom prst="rect">
            <a:avLst/>
          </a:prstGeom>
        </p:spPr>
      </p:pic>
    </p:spTree>
    <p:extLst>
      <p:ext uri="{BB962C8B-B14F-4D97-AF65-F5344CB8AC3E}">
        <p14:creationId xmlns:p14="http://schemas.microsoft.com/office/powerpoint/2010/main" val="122127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CONTENT</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CE69FB1-1286-1540-848C-33458124EC3A}"/>
              </a:ext>
            </a:extLst>
          </p:cNvPr>
          <p:cNvSpPr/>
          <p:nvPr/>
        </p:nvSpPr>
        <p:spPr>
          <a:xfrm>
            <a:off x="1311333" y="1772436"/>
            <a:ext cx="3008243" cy="2090528"/>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151352-10C7-CD42-A7B5-D7D406BBBA2E}"/>
              </a:ext>
            </a:extLst>
          </p:cNvPr>
          <p:cNvSpPr/>
          <p:nvPr/>
        </p:nvSpPr>
        <p:spPr>
          <a:xfrm>
            <a:off x="4924287" y="1772436"/>
            <a:ext cx="3008243" cy="2090528"/>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A80FE3-A2E3-DE4F-AD66-378CB21FB77E}"/>
              </a:ext>
            </a:extLst>
          </p:cNvPr>
          <p:cNvSpPr/>
          <p:nvPr/>
        </p:nvSpPr>
        <p:spPr>
          <a:xfrm>
            <a:off x="8537239" y="1772432"/>
            <a:ext cx="3008243" cy="2090532"/>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BC3619-BE0A-5A40-A657-27B206E10B01}"/>
              </a:ext>
            </a:extLst>
          </p:cNvPr>
          <p:cNvSpPr/>
          <p:nvPr/>
        </p:nvSpPr>
        <p:spPr>
          <a:xfrm>
            <a:off x="1311333" y="3892570"/>
            <a:ext cx="3008243" cy="2090532"/>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46DB03F-FCE2-7B4D-856A-4589F1B43204}"/>
              </a:ext>
            </a:extLst>
          </p:cNvPr>
          <p:cNvSpPr/>
          <p:nvPr/>
        </p:nvSpPr>
        <p:spPr>
          <a:xfrm>
            <a:off x="4924287" y="3892571"/>
            <a:ext cx="3008243" cy="2090532"/>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50BC64-5F6D-5A44-B3DF-92A7E58AE719}"/>
              </a:ext>
            </a:extLst>
          </p:cNvPr>
          <p:cNvSpPr/>
          <p:nvPr/>
        </p:nvSpPr>
        <p:spPr>
          <a:xfrm>
            <a:off x="8537239" y="3892571"/>
            <a:ext cx="3008243" cy="2090532"/>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2F8311-0C41-DA4C-A6F0-1579E29D50B0}"/>
              </a:ext>
            </a:extLst>
          </p:cNvPr>
          <p:cNvSpPr txBox="1"/>
          <p:nvPr/>
        </p:nvSpPr>
        <p:spPr>
          <a:xfrm>
            <a:off x="1449376" y="1785427"/>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01</a:t>
            </a:r>
          </a:p>
        </p:txBody>
      </p:sp>
      <p:sp>
        <p:nvSpPr>
          <p:cNvPr id="15" name="TextBox 14">
            <a:extLst>
              <a:ext uri="{FF2B5EF4-FFF2-40B4-BE49-F238E27FC236}">
                <a16:creationId xmlns:a16="http://schemas.microsoft.com/office/drawing/2014/main" id="{B0E83B8E-1122-C947-8052-0AABABF511D0}"/>
              </a:ext>
            </a:extLst>
          </p:cNvPr>
          <p:cNvSpPr txBox="1"/>
          <p:nvPr/>
        </p:nvSpPr>
        <p:spPr>
          <a:xfrm>
            <a:off x="5062330" y="1772432"/>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02</a:t>
            </a:r>
          </a:p>
        </p:txBody>
      </p:sp>
      <p:sp>
        <p:nvSpPr>
          <p:cNvPr id="16" name="TextBox 15">
            <a:extLst>
              <a:ext uri="{FF2B5EF4-FFF2-40B4-BE49-F238E27FC236}">
                <a16:creationId xmlns:a16="http://schemas.microsoft.com/office/drawing/2014/main" id="{1AEF645D-F1BC-6E41-AAA0-356B7BFE2DA0}"/>
              </a:ext>
            </a:extLst>
          </p:cNvPr>
          <p:cNvSpPr txBox="1"/>
          <p:nvPr/>
        </p:nvSpPr>
        <p:spPr>
          <a:xfrm>
            <a:off x="8675284" y="1772432"/>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03</a:t>
            </a:r>
          </a:p>
        </p:txBody>
      </p:sp>
      <p:cxnSp>
        <p:nvCxnSpPr>
          <p:cNvPr id="19" name="Straight Connector 18">
            <a:extLst>
              <a:ext uri="{FF2B5EF4-FFF2-40B4-BE49-F238E27FC236}">
                <a16:creationId xmlns:a16="http://schemas.microsoft.com/office/drawing/2014/main" id="{2D9A4C7C-7994-5341-A4F1-6BE2EFA7BBBF}"/>
              </a:ext>
            </a:extLst>
          </p:cNvPr>
          <p:cNvCxnSpPr/>
          <p:nvPr/>
        </p:nvCxnSpPr>
        <p:spPr>
          <a:xfrm>
            <a:off x="1539617" y="2526400"/>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0B904-22AD-1A46-94FD-972D9857C2E6}"/>
              </a:ext>
            </a:extLst>
          </p:cNvPr>
          <p:cNvCxnSpPr/>
          <p:nvPr/>
        </p:nvCxnSpPr>
        <p:spPr>
          <a:xfrm>
            <a:off x="5152571" y="2547867"/>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E607A4-B0C5-BA47-845E-75EAA23D2CB8}"/>
              </a:ext>
            </a:extLst>
          </p:cNvPr>
          <p:cNvCxnSpPr/>
          <p:nvPr/>
        </p:nvCxnSpPr>
        <p:spPr>
          <a:xfrm>
            <a:off x="8765525" y="2515009"/>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B95947-6B76-D24B-A5FD-A7CF9E9133FC}"/>
              </a:ext>
            </a:extLst>
          </p:cNvPr>
          <p:cNvSpPr txBox="1"/>
          <p:nvPr/>
        </p:nvSpPr>
        <p:spPr>
          <a:xfrm>
            <a:off x="8675284" y="3892570"/>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06</a:t>
            </a:r>
          </a:p>
        </p:txBody>
      </p:sp>
      <p:cxnSp>
        <p:nvCxnSpPr>
          <p:cNvPr id="24" name="Straight Connector 23">
            <a:extLst>
              <a:ext uri="{FF2B5EF4-FFF2-40B4-BE49-F238E27FC236}">
                <a16:creationId xmlns:a16="http://schemas.microsoft.com/office/drawing/2014/main" id="{E0A50139-B568-AA42-A603-2C9BDF52A4B1}"/>
              </a:ext>
            </a:extLst>
          </p:cNvPr>
          <p:cNvCxnSpPr/>
          <p:nvPr/>
        </p:nvCxnSpPr>
        <p:spPr>
          <a:xfrm>
            <a:off x="8765525" y="4635147"/>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6E98220-1F0A-8948-8609-2080A108E2CD}"/>
              </a:ext>
            </a:extLst>
          </p:cNvPr>
          <p:cNvSpPr txBox="1"/>
          <p:nvPr/>
        </p:nvSpPr>
        <p:spPr>
          <a:xfrm>
            <a:off x="5062330" y="3892570"/>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05</a:t>
            </a:r>
          </a:p>
        </p:txBody>
      </p:sp>
      <p:cxnSp>
        <p:nvCxnSpPr>
          <p:cNvPr id="26" name="Straight Connector 25">
            <a:extLst>
              <a:ext uri="{FF2B5EF4-FFF2-40B4-BE49-F238E27FC236}">
                <a16:creationId xmlns:a16="http://schemas.microsoft.com/office/drawing/2014/main" id="{9928C47C-CEF3-5B43-A998-A897895BDB7C}"/>
              </a:ext>
            </a:extLst>
          </p:cNvPr>
          <p:cNvCxnSpPr/>
          <p:nvPr/>
        </p:nvCxnSpPr>
        <p:spPr>
          <a:xfrm>
            <a:off x="5152571" y="4635147"/>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F0965A5-97AC-234E-86CE-9ED27A6B2BF3}"/>
              </a:ext>
            </a:extLst>
          </p:cNvPr>
          <p:cNvSpPr txBox="1"/>
          <p:nvPr/>
        </p:nvSpPr>
        <p:spPr>
          <a:xfrm>
            <a:off x="1449376" y="3892570"/>
            <a:ext cx="1033670" cy="800219"/>
          </a:xfrm>
          <a:prstGeom prst="rect">
            <a:avLst/>
          </a:prstGeom>
          <a:noFill/>
        </p:spPr>
        <p:txBody>
          <a:bodyPr wrap="square" rtlCol="0">
            <a:spAutoFit/>
          </a:bodyPr>
          <a:lstStyle/>
          <a:p>
            <a:pPr algn="ctr"/>
            <a:r>
              <a:rPr lang="en-US" sz="4600" dirty="0">
                <a:solidFill>
                  <a:srgbClr val="006C6E"/>
                </a:solidFill>
                <a:latin typeface="Copperplate" panose="02000504000000020004" pitchFamily="2" charset="77"/>
              </a:rPr>
              <a:t>04</a:t>
            </a:r>
          </a:p>
        </p:txBody>
      </p:sp>
      <p:cxnSp>
        <p:nvCxnSpPr>
          <p:cNvPr id="28" name="Straight Connector 27">
            <a:extLst>
              <a:ext uri="{FF2B5EF4-FFF2-40B4-BE49-F238E27FC236}">
                <a16:creationId xmlns:a16="http://schemas.microsoft.com/office/drawing/2014/main" id="{C350437F-38AB-5F49-BD13-9E17E21D050D}"/>
              </a:ext>
            </a:extLst>
          </p:cNvPr>
          <p:cNvCxnSpPr/>
          <p:nvPr/>
        </p:nvCxnSpPr>
        <p:spPr>
          <a:xfrm>
            <a:off x="1539617" y="4635147"/>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183CCD-6F0D-4F4E-BF4A-7DF5B7EDEC87}"/>
              </a:ext>
            </a:extLst>
          </p:cNvPr>
          <p:cNvSpPr txBox="1"/>
          <p:nvPr/>
        </p:nvSpPr>
        <p:spPr>
          <a:xfrm>
            <a:off x="1539616" y="2634034"/>
            <a:ext cx="1886857" cy="369332"/>
          </a:xfrm>
          <a:prstGeom prst="rect">
            <a:avLst/>
          </a:prstGeom>
          <a:noFill/>
        </p:spPr>
        <p:txBody>
          <a:bodyPr wrap="square" rtlCol="0">
            <a:spAutoFit/>
          </a:bodyPr>
          <a:lstStyle/>
          <a:p>
            <a:r>
              <a:rPr lang="en-US" dirty="0">
                <a:latin typeface="Century Gothic" panose="020B0502020202020204" pitchFamily="34" charset="0"/>
              </a:rPr>
              <a:t>About Us</a:t>
            </a:r>
          </a:p>
        </p:txBody>
      </p:sp>
      <p:sp>
        <p:nvSpPr>
          <p:cNvPr id="30" name="TextBox 29">
            <a:extLst>
              <a:ext uri="{FF2B5EF4-FFF2-40B4-BE49-F238E27FC236}">
                <a16:creationId xmlns:a16="http://schemas.microsoft.com/office/drawing/2014/main" id="{A386504C-6FA0-0D45-B5FD-DC15EABD1B21}"/>
              </a:ext>
            </a:extLst>
          </p:cNvPr>
          <p:cNvSpPr txBox="1"/>
          <p:nvPr/>
        </p:nvSpPr>
        <p:spPr>
          <a:xfrm>
            <a:off x="5152571" y="2638701"/>
            <a:ext cx="1886856" cy="646331"/>
          </a:xfrm>
          <a:prstGeom prst="rect">
            <a:avLst/>
          </a:prstGeom>
          <a:noFill/>
        </p:spPr>
        <p:txBody>
          <a:bodyPr wrap="square" rtlCol="0">
            <a:spAutoFit/>
          </a:bodyPr>
          <a:lstStyle/>
          <a:p>
            <a:r>
              <a:rPr lang="en-US" dirty="0">
                <a:latin typeface="Century Gothic" panose="020B0502020202020204" pitchFamily="34" charset="0"/>
              </a:rPr>
              <a:t>Background &amp; Objectives</a:t>
            </a:r>
          </a:p>
        </p:txBody>
      </p:sp>
      <p:sp>
        <p:nvSpPr>
          <p:cNvPr id="31" name="TextBox 30">
            <a:extLst>
              <a:ext uri="{FF2B5EF4-FFF2-40B4-BE49-F238E27FC236}">
                <a16:creationId xmlns:a16="http://schemas.microsoft.com/office/drawing/2014/main" id="{27AA0E2F-0CDC-8343-A114-0244CE47845F}"/>
              </a:ext>
            </a:extLst>
          </p:cNvPr>
          <p:cNvSpPr txBox="1"/>
          <p:nvPr/>
        </p:nvSpPr>
        <p:spPr>
          <a:xfrm>
            <a:off x="8765525" y="2634989"/>
            <a:ext cx="1886857" cy="369332"/>
          </a:xfrm>
          <a:prstGeom prst="rect">
            <a:avLst/>
          </a:prstGeom>
          <a:noFill/>
        </p:spPr>
        <p:txBody>
          <a:bodyPr wrap="square" rtlCol="0">
            <a:spAutoFit/>
          </a:bodyPr>
          <a:lstStyle/>
          <a:p>
            <a:r>
              <a:rPr lang="en-US" dirty="0">
                <a:latin typeface="Century Gothic" panose="020B0502020202020204" pitchFamily="34" charset="0"/>
              </a:rPr>
              <a:t>Pre-Processing</a:t>
            </a:r>
          </a:p>
        </p:txBody>
      </p:sp>
      <p:sp>
        <p:nvSpPr>
          <p:cNvPr id="32" name="TextBox 31">
            <a:extLst>
              <a:ext uri="{FF2B5EF4-FFF2-40B4-BE49-F238E27FC236}">
                <a16:creationId xmlns:a16="http://schemas.microsoft.com/office/drawing/2014/main" id="{D9230337-EB6D-2E45-811E-93206B2DD718}"/>
              </a:ext>
            </a:extLst>
          </p:cNvPr>
          <p:cNvSpPr txBox="1"/>
          <p:nvPr/>
        </p:nvSpPr>
        <p:spPr>
          <a:xfrm>
            <a:off x="1539617" y="4736929"/>
            <a:ext cx="1886856" cy="369332"/>
          </a:xfrm>
          <a:prstGeom prst="rect">
            <a:avLst/>
          </a:prstGeom>
          <a:noFill/>
        </p:spPr>
        <p:txBody>
          <a:bodyPr wrap="square" rtlCol="0">
            <a:spAutoFit/>
          </a:bodyPr>
          <a:lstStyle/>
          <a:p>
            <a:r>
              <a:rPr lang="en-US" dirty="0">
                <a:latin typeface="Century Gothic" panose="020B0502020202020204" pitchFamily="34" charset="0"/>
              </a:rPr>
              <a:t>Insights</a:t>
            </a:r>
          </a:p>
        </p:txBody>
      </p:sp>
      <p:sp>
        <p:nvSpPr>
          <p:cNvPr id="33" name="TextBox 32">
            <a:extLst>
              <a:ext uri="{FF2B5EF4-FFF2-40B4-BE49-F238E27FC236}">
                <a16:creationId xmlns:a16="http://schemas.microsoft.com/office/drawing/2014/main" id="{C045236B-3D77-D34B-9605-B87D66E82928}"/>
              </a:ext>
            </a:extLst>
          </p:cNvPr>
          <p:cNvSpPr txBox="1"/>
          <p:nvPr/>
        </p:nvSpPr>
        <p:spPr>
          <a:xfrm>
            <a:off x="5153245" y="4736929"/>
            <a:ext cx="2259262" cy="369332"/>
          </a:xfrm>
          <a:prstGeom prst="rect">
            <a:avLst/>
          </a:prstGeom>
          <a:noFill/>
        </p:spPr>
        <p:txBody>
          <a:bodyPr wrap="square" rtlCol="0">
            <a:spAutoFit/>
          </a:bodyPr>
          <a:lstStyle/>
          <a:p>
            <a:r>
              <a:rPr lang="en-US" dirty="0">
                <a:latin typeface="Century Gothic" panose="020B0502020202020204" pitchFamily="34" charset="0"/>
              </a:rPr>
              <a:t>Modelling</a:t>
            </a:r>
          </a:p>
        </p:txBody>
      </p:sp>
      <p:sp>
        <p:nvSpPr>
          <p:cNvPr id="34" name="TextBox 33">
            <a:extLst>
              <a:ext uri="{FF2B5EF4-FFF2-40B4-BE49-F238E27FC236}">
                <a16:creationId xmlns:a16="http://schemas.microsoft.com/office/drawing/2014/main" id="{C7BE6528-1E1A-524E-B451-2BFCC358E08C}"/>
              </a:ext>
            </a:extLst>
          </p:cNvPr>
          <p:cNvSpPr txBox="1"/>
          <p:nvPr/>
        </p:nvSpPr>
        <p:spPr>
          <a:xfrm>
            <a:off x="8765525" y="4736929"/>
            <a:ext cx="2257379" cy="646331"/>
          </a:xfrm>
          <a:prstGeom prst="rect">
            <a:avLst/>
          </a:prstGeom>
          <a:noFill/>
        </p:spPr>
        <p:txBody>
          <a:bodyPr wrap="square" rtlCol="0">
            <a:spAutoFit/>
          </a:bodyPr>
          <a:lstStyle/>
          <a:p>
            <a:r>
              <a:rPr lang="en-US" dirty="0">
                <a:latin typeface="Century Gothic" panose="020B0502020202020204" pitchFamily="34" charset="0"/>
              </a:rPr>
              <a:t>Summary &amp; Recommendation</a:t>
            </a:r>
          </a:p>
        </p:txBody>
      </p:sp>
      <p:sp>
        <p:nvSpPr>
          <p:cNvPr id="37" name="Slide Number Placeholder 36">
            <a:extLst>
              <a:ext uri="{FF2B5EF4-FFF2-40B4-BE49-F238E27FC236}">
                <a16:creationId xmlns:a16="http://schemas.microsoft.com/office/drawing/2014/main" id="{F5E8E1D4-2C99-0B46-B877-3241DFA27ECF}"/>
              </a:ext>
            </a:extLst>
          </p:cNvPr>
          <p:cNvSpPr>
            <a:spLocks noGrp="1"/>
          </p:cNvSpPr>
          <p:nvPr>
            <p:ph type="sldNum" sz="quarter" idx="12"/>
          </p:nvPr>
        </p:nvSpPr>
        <p:spPr/>
        <p:txBody>
          <a:bodyPr/>
          <a:lstStyle/>
          <a:p>
            <a:fld id="{A1BA8E5C-28E9-5640-A48C-C178B3FC83D9}" type="slidenum">
              <a:rPr lang="en-US" smtClean="0"/>
              <a:t>2</a:t>
            </a:fld>
            <a:endParaRPr lang="en-US"/>
          </a:p>
        </p:txBody>
      </p:sp>
    </p:spTree>
    <p:extLst>
      <p:ext uri="{BB962C8B-B14F-4D97-AF65-F5344CB8AC3E}">
        <p14:creationId xmlns:p14="http://schemas.microsoft.com/office/powerpoint/2010/main" val="14338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ABOUT US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5F1F7CDC-4AC2-8949-BA57-E591744D88CF}"/>
              </a:ext>
            </a:extLst>
          </p:cNvPr>
          <p:cNvSpPr>
            <a:spLocks noGrp="1"/>
          </p:cNvSpPr>
          <p:nvPr>
            <p:ph type="sldNum" sz="quarter" idx="12"/>
          </p:nvPr>
        </p:nvSpPr>
        <p:spPr/>
        <p:txBody>
          <a:bodyPr/>
          <a:lstStyle/>
          <a:p>
            <a:fld id="{A1BA8E5C-28E9-5640-A48C-C178B3FC83D9}" type="slidenum">
              <a:rPr lang="en-US" smtClean="0"/>
              <a:t>3</a:t>
            </a:fld>
            <a:endParaRPr lang="en-US"/>
          </a:p>
        </p:txBody>
      </p:sp>
      <p:grpSp>
        <p:nvGrpSpPr>
          <p:cNvPr id="5" name="Group 4">
            <a:extLst>
              <a:ext uri="{FF2B5EF4-FFF2-40B4-BE49-F238E27FC236}">
                <a16:creationId xmlns:a16="http://schemas.microsoft.com/office/drawing/2014/main" id="{DA6CF689-5BC2-3041-AB54-3E1258F778DD}"/>
              </a:ext>
            </a:extLst>
          </p:cNvPr>
          <p:cNvGrpSpPr/>
          <p:nvPr/>
        </p:nvGrpSpPr>
        <p:grpSpPr>
          <a:xfrm>
            <a:off x="1462511" y="1638588"/>
            <a:ext cx="9895105" cy="4731165"/>
            <a:chOff x="1462511" y="1638588"/>
            <a:chExt cx="9895105" cy="4731165"/>
          </a:xfrm>
        </p:grpSpPr>
        <p:sp>
          <p:nvSpPr>
            <p:cNvPr id="3" name="TextBox 2">
              <a:extLst>
                <a:ext uri="{FF2B5EF4-FFF2-40B4-BE49-F238E27FC236}">
                  <a16:creationId xmlns:a16="http://schemas.microsoft.com/office/drawing/2014/main" id="{04E182B6-CDCE-9249-9400-40A690BF6074}"/>
                </a:ext>
              </a:extLst>
            </p:cNvPr>
            <p:cNvSpPr txBox="1"/>
            <p:nvPr/>
          </p:nvSpPr>
          <p:spPr>
            <a:xfrm>
              <a:off x="1543080" y="3258418"/>
              <a:ext cx="1508268" cy="338554"/>
            </a:xfrm>
            <a:prstGeom prst="rect">
              <a:avLst/>
            </a:prstGeom>
            <a:noFill/>
          </p:spPr>
          <p:txBody>
            <a:bodyPr wrap="square" rtlCol="0">
              <a:spAutoFit/>
            </a:bodyPr>
            <a:lstStyle/>
            <a:p>
              <a:pPr algn="ctr"/>
              <a:r>
                <a:rPr lang="en-US" sz="1600" dirty="0"/>
                <a:t>Adam </a:t>
              </a:r>
              <a:r>
                <a:rPr lang="en-US" sz="1600" dirty="0" err="1"/>
                <a:t>Aditama</a:t>
              </a:r>
              <a:endParaRPr lang="en-US" sz="1600" dirty="0"/>
            </a:p>
          </p:txBody>
        </p:sp>
        <p:sp>
          <p:nvSpPr>
            <p:cNvPr id="35" name="TextBox 34">
              <a:extLst>
                <a:ext uri="{FF2B5EF4-FFF2-40B4-BE49-F238E27FC236}">
                  <a16:creationId xmlns:a16="http://schemas.microsoft.com/office/drawing/2014/main" id="{0128A68E-08AE-5D4B-8F15-CFF834E0EA87}"/>
                </a:ext>
              </a:extLst>
            </p:cNvPr>
            <p:cNvSpPr txBox="1"/>
            <p:nvPr/>
          </p:nvSpPr>
          <p:spPr>
            <a:xfrm>
              <a:off x="3683297" y="3280129"/>
              <a:ext cx="1616463" cy="584775"/>
            </a:xfrm>
            <a:prstGeom prst="rect">
              <a:avLst/>
            </a:prstGeom>
            <a:noFill/>
          </p:spPr>
          <p:txBody>
            <a:bodyPr wrap="square" rtlCol="0">
              <a:spAutoFit/>
            </a:bodyPr>
            <a:lstStyle/>
            <a:p>
              <a:pPr algn="ctr"/>
              <a:r>
                <a:rPr lang="en-US" sz="1600" dirty="0" err="1"/>
                <a:t>Arvian</a:t>
              </a:r>
              <a:r>
                <a:rPr lang="en-US" sz="1600" dirty="0"/>
                <a:t> </a:t>
              </a:r>
              <a:r>
                <a:rPr lang="en-US" sz="1600" dirty="0" err="1"/>
                <a:t>Dwi</a:t>
              </a:r>
              <a:r>
                <a:rPr lang="en-US" sz="1600" dirty="0"/>
                <a:t> </a:t>
              </a:r>
              <a:r>
                <a:rPr lang="en-US" sz="1600" dirty="0" err="1"/>
                <a:t>Revianto</a:t>
              </a:r>
              <a:endParaRPr lang="en-US" sz="1600" dirty="0"/>
            </a:p>
          </p:txBody>
        </p:sp>
        <p:sp>
          <p:nvSpPr>
            <p:cNvPr id="36" name="TextBox 35">
              <a:extLst>
                <a:ext uri="{FF2B5EF4-FFF2-40B4-BE49-F238E27FC236}">
                  <a16:creationId xmlns:a16="http://schemas.microsoft.com/office/drawing/2014/main" id="{B6DC4346-D5AD-4244-B51D-98E040C26447}"/>
                </a:ext>
              </a:extLst>
            </p:cNvPr>
            <p:cNvSpPr txBox="1"/>
            <p:nvPr/>
          </p:nvSpPr>
          <p:spPr>
            <a:xfrm>
              <a:off x="5882984" y="3280129"/>
              <a:ext cx="1616463" cy="584775"/>
            </a:xfrm>
            <a:prstGeom prst="rect">
              <a:avLst/>
            </a:prstGeom>
            <a:noFill/>
          </p:spPr>
          <p:txBody>
            <a:bodyPr wrap="square" rtlCol="0">
              <a:spAutoFit/>
            </a:bodyPr>
            <a:lstStyle/>
            <a:p>
              <a:pPr algn="ctr"/>
              <a:r>
                <a:rPr lang="en-US" sz="1600" dirty="0" err="1"/>
                <a:t>Astri</a:t>
              </a:r>
              <a:r>
                <a:rPr lang="en-US" sz="1600" dirty="0"/>
                <a:t> </a:t>
              </a:r>
              <a:r>
                <a:rPr lang="en-US" sz="1600" dirty="0" err="1"/>
                <a:t>Mardhika</a:t>
              </a:r>
              <a:r>
                <a:rPr lang="en-US" sz="1600" dirty="0"/>
                <a:t> Putri S</a:t>
              </a:r>
            </a:p>
          </p:txBody>
        </p:sp>
        <p:sp>
          <p:nvSpPr>
            <p:cNvPr id="37" name="TextBox 36">
              <a:extLst>
                <a:ext uri="{FF2B5EF4-FFF2-40B4-BE49-F238E27FC236}">
                  <a16:creationId xmlns:a16="http://schemas.microsoft.com/office/drawing/2014/main" id="{4458184E-C53B-C744-940D-8BF1434F7C6D}"/>
                </a:ext>
              </a:extLst>
            </p:cNvPr>
            <p:cNvSpPr txBox="1"/>
            <p:nvPr/>
          </p:nvSpPr>
          <p:spPr>
            <a:xfrm>
              <a:off x="2562237" y="5784978"/>
              <a:ext cx="1616463" cy="584775"/>
            </a:xfrm>
            <a:prstGeom prst="rect">
              <a:avLst/>
            </a:prstGeom>
            <a:noFill/>
          </p:spPr>
          <p:txBody>
            <a:bodyPr wrap="square" rtlCol="0">
              <a:spAutoFit/>
            </a:bodyPr>
            <a:lstStyle/>
            <a:p>
              <a:pPr algn="ctr"/>
              <a:r>
                <a:rPr lang="en-US" sz="1600" dirty="0"/>
                <a:t>Gadis </a:t>
              </a:r>
              <a:r>
                <a:rPr lang="en-US" sz="1600" dirty="0" err="1"/>
                <a:t>Vikha</a:t>
              </a:r>
              <a:r>
                <a:rPr lang="en-US" sz="1600" dirty="0"/>
                <a:t> </a:t>
              </a:r>
              <a:r>
                <a:rPr lang="en-US" sz="1600" dirty="0" err="1"/>
                <a:t>Natari</a:t>
              </a:r>
              <a:endParaRPr lang="en-US" sz="1600" dirty="0"/>
            </a:p>
          </p:txBody>
        </p:sp>
        <p:sp>
          <p:nvSpPr>
            <p:cNvPr id="38" name="TextBox 37">
              <a:extLst>
                <a:ext uri="{FF2B5EF4-FFF2-40B4-BE49-F238E27FC236}">
                  <a16:creationId xmlns:a16="http://schemas.microsoft.com/office/drawing/2014/main" id="{F7D59D15-32C2-2741-BA75-C6C1B4770D61}"/>
                </a:ext>
              </a:extLst>
            </p:cNvPr>
            <p:cNvSpPr txBox="1"/>
            <p:nvPr/>
          </p:nvSpPr>
          <p:spPr>
            <a:xfrm>
              <a:off x="4986956" y="5784978"/>
              <a:ext cx="1670557" cy="338554"/>
            </a:xfrm>
            <a:prstGeom prst="rect">
              <a:avLst/>
            </a:prstGeom>
            <a:noFill/>
          </p:spPr>
          <p:txBody>
            <a:bodyPr wrap="square" rtlCol="0">
              <a:spAutoFit/>
            </a:bodyPr>
            <a:lstStyle/>
            <a:p>
              <a:pPr algn="ctr"/>
              <a:r>
                <a:rPr lang="en-US" sz="1600" dirty="0" err="1"/>
                <a:t>Yusya</a:t>
              </a:r>
              <a:r>
                <a:rPr lang="en-US" sz="1600" dirty="0"/>
                <a:t> </a:t>
              </a:r>
              <a:r>
                <a:rPr lang="en-US" sz="1600" dirty="0" err="1"/>
                <a:t>Trisna</a:t>
              </a:r>
              <a:r>
                <a:rPr lang="en-US" sz="1600" dirty="0"/>
                <a:t> M</a:t>
              </a:r>
            </a:p>
          </p:txBody>
        </p:sp>
        <p:sp>
          <p:nvSpPr>
            <p:cNvPr id="21" name="TextBox 20">
              <a:extLst>
                <a:ext uri="{FF2B5EF4-FFF2-40B4-BE49-F238E27FC236}">
                  <a16:creationId xmlns:a16="http://schemas.microsoft.com/office/drawing/2014/main" id="{95E8A6E1-9EBE-6047-B230-E0867D7EFADD}"/>
                </a:ext>
              </a:extLst>
            </p:cNvPr>
            <p:cNvSpPr txBox="1"/>
            <p:nvPr/>
          </p:nvSpPr>
          <p:spPr>
            <a:xfrm>
              <a:off x="9683858" y="4740302"/>
              <a:ext cx="1616462" cy="338554"/>
            </a:xfrm>
            <a:prstGeom prst="rect">
              <a:avLst/>
            </a:prstGeom>
            <a:noFill/>
          </p:spPr>
          <p:txBody>
            <a:bodyPr wrap="square" rtlCol="0">
              <a:spAutoFit/>
            </a:bodyPr>
            <a:lstStyle/>
            <a:p>
              <a:pPr algn="ctr"/>
              <a:r>
                <a:rPr lang="en-US" sz="1600" dirty="0"/>
                <a:t>Abdullah </a:t>
              </a:r>
              <a:r>
                <a:rPr lang="en-US" sz="1600" dirty="0" err="1"/>
                <a:t>Ghifari</a:t>
              </a:r>
              <a:endParaRPr lang="en-US" sz="1600" dirty="0"/>
            </a:p>
          </p:txBody>
        </p:sp>
        <p:sp>
          <p:nvSpPr>
            <p:cNvPr id="2" name="Cross 1">
              <a:extLst>
                <a:ext uri="{FF2B5EF4-FFF2-40B4-BE49-F238E27FC236}">
                  <a16:creationId xmlns:a16="http://schemas.microsoft.com/office/drawing/2014/main" id="{AF5829D8-75E7-3A46-8C7A-E012050C7726}"/>
                </a:ext>
              </a:extLst>
            </p:cNvPr>
            <p:cNvSpPr/>
            <p:nvPr/>
          </p:nvSpPr>
          <p:spPr>
            <a:xfrm>
              <a:off x="8562797" y="3653292"/>
              <a:ext cx="438912" cy="435904"/>
            </a:xfrm>
            <a:prstGeom prst="plus">
              <a:avLst/>
            </a:prstGeom>
            <a:solidFill>
              <a:srgbClr val="006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D5C072-680C-F54D-9022-7938E8E68B4C}"/>
                </a:ext>
              </a:extLst>
            </p:cNvPr>
            <p:cNvPicPr>
              <a:picLocks noChangeAspect="1"/>
            </p:cNvPicPr>
            <p:nvPr/>
          </p:nvPicPr>
          <p:blipFill>
            <a:blip r:embed="rId2"/>
            <a:stretch>
              <a:fillRect/>
            </a:stretch>
          </p:blipFill>
          <p:spPr>
            <a:xfrm>
              <a:off x="5870444" y="1638588"/>
              <a:ext cx="1641541" cy="1641541"/>
            </a:xfrm>
            <a:prstGeom prst="ellipse">
              <a:avLst/>
            </a:prstGeom>
          </p:spPr>
        </p:pic>
        <p:pic>
          <p:nvPicPr>
            <p:cNvPr id="10" name="Picture 9">
              <a:extLst>
                <a:ext uri="{FF2B5EF4-FFF2-40B4-BE49-F238E27FC236}">
                  <a16:creationId xmlns:a16="http://schemas.microsoft.com/office/drawing/2014/main" id="{BD36BD04-2CD3-F440-990B-86E354CEE5D2}"/>
                </a:ext>
              </a:extLst>
            </p:cNvPr>
            <p:cNvPicPr>
              <a:picLocks noChangeAspect="1"/>
            </p:cNvPicPr>
            <p:nvPr/>
          </p:nvPicPr>
          <p:blipFill>
            <a:blip r:embed="rId3"/>
            <a:stretch>
              <a:fillRect/>
            </a:stretch>
          </p:blipFill>
          <p:spPr>
            <a:xfrm>
              <a:off x="3670758" y="1663666"/>
              <a:ext cx="1616463" cy="1616463"/>
            </a:xfrm>
            <a:prstGeom prst="ellipse">
              <a:avLst/>
            </a:prstGeom>
          </p:spPr>
        </p:pic>
        <p:pic>
          <p:nvPicPr>
            <p:cNvPr id="12" name="Picture 11">
              <a:extLst>
                <a:ext uri="{FF2B5EF4-FFF2-40B4-BE49-F238E27FC236}">
                  <a16:creationId xmlns:a16="http://schemas.microsoft.com/office/drawing/2014/main" id="{2055E0DD-3B0A-E541-915D-5FF87E7B3059}"/>
                </a:ext>
              </a:extLst>
            </p:cNvPr>
            <p:cNvPicPr>
              <a:picLocks noChangeAspect="1"/>
            </p:cNvPicPr>
            <p:nvPr/>
          </p:nvPicPr>
          <p:blipFill rotWithShape="1">
            <a:blip r:embed="rId4"/>
            <a:srcRect t="5553" b="29231"/>
            <a:stretch/>
          </p:blipFill>
          <p:spPr>
            <a:xfrm>
              <a:off x="2512483" y="4089196"/>
              <a:ext cx="1715970" cy="1641541"/>
            </a:xfrm>
            <a:prstGeom prst="ellipse">
              <a:avLst/>
            </a:prstGeom>
          </p:spPr>
        </p:pic>
        <p:pic>
          <p:nvPicPr>
            <p:cNvPr id="22" name="Picture 21">
              <a:extLst>
                <a:ext uri="{FF2B5EF4-FFF2-40B4-BE49-F238E27FC236}">
                  <a16:creationId xmlns:a16="http://schemas.microsoft.com/office/drawing/2014/main" id="{E28B8569-4916-B940-B949-BA0A299AD713}"/>
                </a:ext>
              </a:extLst>
            </p:cNvPr>
            <p:cNvPicPr>
              <a:picLocks noChangeAspect="1"/>
            </p:cNvPicPr>
            <p:nvPr/>
          </p:nvPicPr>
          <p:blipFill>
            <a:blip r:embed="rId5"/>
            <a:stretch>
              <a:fillRect/>
            </a:stretch>
          </p:blipFill>
          <p:spPr>
            <a:xfrm>
              <a:off x="1462511" y="1640423"/>
              <a:ext cx="1637870" cy="1637870"/>
            </a:xfrm>
            <a:prstGeom prst="ellipse">
              <a:avLst/>
            </a:prstGeom>
          </p:spPr>
        </p:pic>
        <p:pic>
          <p:nvPicPr>
            <p:cNvPr id="25" name="Picture 24">
              <a:extLst>
                <a:ext uri="{FF2B5EF4-FFF2-40B4-BE49-F238E27FC236}">
                  <a16:creationId xmlns:a16="http://schemas.microsoft.com/office/drawing/2014/main" id="{1B089F78-CC69-B240-B62B-831F74DADDEE}"/>
                </a:ext>
              </a:extLst>
            </p:cNvPr>
            <p:cNvPicPr>
              <a:picLocks noChangeAspect="1"/>
            </p:cNvPicPr>
            <p:nvPr/>
          </p:nvPicPr>
          <p:blipFill>
            <a:blip r:embed="rId6"/>
            <a:stretch>
              <a:fillRect/>
            </a:stretch>
          </p:blipFill>
          <p:spPr>
            <a:xfrm>
              <a:off x="9671318" y="3044133"/>
              <a:ext cx="1641541" cy="1641541"/>
            </a:xfrm>
            <a:prstGeom prst="ellipse">
              <a:avLst/>
            </a:prstGeom>
          </p:spPr>
        </p:pic>
        <p:sp>
          <p:nvSpPr>
            <p:cNvPr id="30" name="Rectangle 29">
              <a:extLst>
                <a:ext uri="{FF2B5EF4-FFF2-40B4-BE49-F238E27FC236}">
                  <a16:creationId xmlns:a16="http://schemas.microsoft.com/office/drawing/2014/main" id="{CE9A32AE-75D0-0842-9E9B-FB9E2EFC25A2}"/>
                </a:ext>
              </a:extLst>
            </p:cNvPr>
            <p:cNvSpPr/>
            <p:nvPr/>
          </p:nvSpPr>
          <p:spPr>
            <a:xfrm>
              <a:off x="9626559" y="2527840"/>
              <a:ext cx="1731057" cy="461665"/>
            </a:xfrm>
            <a:prstGeom prst="rect">
              <a:avLst/>
            </a:prstGeom>
          </p:spPr>
          <p:txBody>
            <a:bodyPr wrap="square">
              <a:spAutoFit/>
            </a:bodyPr>
            <a:lstStyle/>
            <a:p>
              <a:pPr algn="ctr"/>
              <a:r>
                <a:rPr lang="en-ID" sz="2400" b="1" dirty="0">
                  <a:solidFill>
                    <a:srgbClr val="006C6E"/>
                  </a:solidFill>
                  <a:latin typeface="Century Gothic" panose="020B0502020202020204" pitchFamily="34" charset="0"/>
                </a:rPr>
                <a:t>Supervisor</a:t>
              </a:r>
            </a:p>
          </p:txBody>
        </p:sp>
        <p:pic>
          <p:nvPicPr>
            <p:cNvPr id="18" name="Picture 5" descr="D:\YUSYA\KELENGKAPAN\DOKUMEN PRIBADI\10. PAS PHOTO 3X4 - YUSYA TRISNA MUNTAZSA.jpg">
              <a:extLst>
                <a:ext uri="{FF2B5EF4-FFF2-40B4-BE49-F238E27FC236}">
                  <a16:creationId xmlns:a16="http://schemas.microsoft.com/office/drawing/2014/main" id="{A9381A03-BABC-3A43-B7C8-18295897E830}"/>
                </a:ext>
              </a:extLst>
            </p:cNvPr>
            <p:cNvPicPr>
              <a:picLocks noChangeAspect="1" noChangeArrowheads="1"/>
            </p:cNvPicPr>
            <p:nvPr/>
          </p:nvPicPr>
          <p:blipFill>
            <a:blip r:embed="rId7"/>
            <a:srcRect t="5327" r="-202" b="20647"/>
            <a:stretch>
              <a:fillRect/>
            </a:stretch>
          </p:blipFill>
          <p:spPr bwMode="auto">
            <a:xfrm>
              <a:off x="4898062" y="4089196"/>
              <a:ext cx="1696935" cy="1699073"/>
            </a:xfrm>
            <a:prstGeom prst="ellipse">
              <a:avLst/>
            </a:prstGeom>
            <a:noFill/>
          </p:spPr>
        </p:pic>
      </p:grpSp>
    </p:spTree>
    <p:extLst>
      <p:ext uri="{BB962C8B-B14F-4D97-AF65-F5344CB8AC3E}">
        <p14:creationId xmlns:p14="http://schemas.microsoft.com/office/powerpoint/2010/main" val="49029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BACKGROUND</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4205C84-1EF8-3446-A0D9-EEECC35D301F}"/>
              </a:ext>
            </a:extLst>
          </p:cNvPr>
          <p:cNvSpPr>
            <a:spLocks noGrp="1"/>
          </p:cNvSpPr>
          <p:nvPr>
            <p:ph type="sldNum" sz="quarter" idx="12"/>
          </p:nvPr>
        </p:nvSpPr>
        <p:spPr/>
        <p:txBody>
          <a:bodyPr/>
          <a:lstStyle/>
          <a:p>
            <a:fld id="{A1BA8E5C-28E9-5640-A48C-C178B3FC83D9}" type="slidenum">
              <a:rPr lang="en-US" smtClean="0"/>
              <a:t>4</a:t>
            </a:fld>
            <a:endParaRPr lang="en-US"/>
          </a:p>
        </p:txBody>
      </p:sp>
      <p:sp>
        <p:nvSpPr>
          <p:cNvPr id="11" name="TextBox 10">
            <a:extLst>
              <a:ext uri="{FF2B5EF4-FFF2-40B4-BE49-F238E27FC236}">
                <a16:creationId xmlns:a16="http://schemas.microsoft.com/office/drawing/2014/main" id="{7807FC8D-0E76-864B-95AA-F294E2390491}"/>
              </a:ext>
            </a:extLst>
          </p:cNvPr>
          <p:cNvSpPr txBox="1"/>
          <p:nvPr/>
        </p:nvSpPr>
        <p:spPr>
          <a:xfrm>
            <a:off x="7225992" y="1378616"/>
            <a:ext cx="4357046" cy="276999"/>
          </a:xfrm>
          <a:prstGeom prst="rect">
            <a:avLst/>
          </a:prstGeom>
          <a:noFill/>
        </p:spPr>
        <p:txBody>
          <a:bodyPr wrap="square" rtlCol="0">
            <a:spAutoFit/>
          </a:bodyPr>
          <a:lstStyle/>
          <a:p>
            <a:r>
              <a:rPr lang="en-US" sz="1200" b="1" dirty="0">
                <a:latin typeface="Century Gothic" panose="020B0502020202020204" pitchFamily="34" charset="0"/>
              </a:rPr>
              <a:t>Incurred Losses for Auto Insurance ($000)</a:t>
            </a:r>
          </a:p>
        </p:txBody>
      </p:sp>
      <p:sp>
        <p:nvSpPr>
          <p:cNvPr id="18" name="TextBox 17">
            <a:extLst>
              <a:ext uri="{FF2B5EF4-FFF2-40B4-BE49-F238E27FC236}">
                <a16:creationId xmlns:a16="http://schemas.microsoft.com/office/drawing/2014/main" id="{617C1A2B-E078-CD45-9614-2FA5BA3EFB75}"/>
              </a:ext>
            </a:extLst>
          </p:cNvPr>
          <p:cNvSpPr txBox="1"/>
          <p:nvPr/>
        </p:nvSpPr>
        <p:spPr>
          <a:xfrm>
            <a:off x="1483611" y="1375108"/>
            <a:ext cx="4357045" cy="276999"/>
          </a:xfrm>
          <a:prstGeom prst="rect">
            <a:avLst/>
          </a:prstGeom>
          <a:noFill/>
        </p:spPr>
        <p:txBody>
          <a:bodyPr wrap="square" rtlCol="0">
            <a:spAutoFit/>
          </a:bodyPr>
          <a:lstStyle/>
          <a:p>
            <a:r>
              <a:rPr lang="en-US" sz="1200" b="1" dirty="0">
                <a:latin typeface="Century Gothic" panose="020B0502020202020204" pitchFamily="34" charset="0"/>
              </a:rPr>
              <a:t>Motor Vehicle Crashes </a:t>
            </a:r>
          </a:p>
        </p:txBody>
      </p:sp>
      <p:sp>
        <p:nvSpPr>
          <p:cNvPr id="20" name="TextBox 19">
            <a:extLst>
              <a:ext uri="{FF2B5EF4-FFF2-40B4-BE49-F238E27FC236}">
                <a16:creationId xmlns:a16="http://schemas.microsoft.com/office/drawing/2014/main" id="{78D3473A-0B44-D448-903E-01F2E8C70579}"/>
              </a:ext>
            </a:extLst>
          </p:cNvPr>
          <p:cNvSpPr txBox="1"/>
          <p:nvPr/>
        </p:nvSpPr>
        <p:spPr>
          <a:xfrm>
            <a:off x="1483611" y="4967144"/>
            <a:ext cx="10174514"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latin typeface="Century Gothic" panose="020B0502020202020204" pitchFamily="34" charset="0"/>
              </a:rPr>
              <a:t>Motor Vehicle Crashes </a:t>
            </a:r>
            <a:r>
              <a:rPr lang="en-US" sz="1400" dirty="0">
                <a:latin typeface="Century Gothic" panose="020B0502020202020204" pitchFamily="34" charset="0"/>
              </a:rPr>
              <a:t>in US has </a:t>
            </a:r>
            <a:r>
              <a:rPr lang="en-US" sz="1400" b="1" dirty="0">
                <a:solidFill>
                  <a:srgbClr val="006C6E"/>
                </a:solidFill>
                <a:latin typeface="Century Gothic" panose="020B0502020202020204" pitchFamily="34" charset="0"/>
              </a:rPr>
              <a:t>increased by 2.3% </a:t>
            </a:r>
            <a:r>
              <a:rPr lang="en-US" sz="1400" dirty="0">
                <a:latin typeface="Century Gothic" panose="020B0502020202020204" pitchFamily="34" charset="0"/>
              </a:rPr>
              <a:t>reaching </a:t>
            </a:r>
            <a:r>
              <a:rPr lang="en-US" sz="1400" b="1" dirty="0">
                <a:solidFill>
                  <a:srgbClr val="006C6E"/>
                </a:solidFill>
                <a:latin typeface="Century Gothic" panose="020B0502020202020204" pitchFamily="34" charset="0"/>
              </a:rPr>
              <a:t>6.765.000 cases in 2019</a:t>
            </a:r>
            <a:r>
              <a:rPr lang="en-US" sz="1400" dirty="0">
                <a:latin typeface="Century Gothic" panose="020B0502020202020204" pitchFamily="34" charset="0"/>
              </a:rPr>
              <a:t>.</a:t>
            </a:r>
          </a:p>
          <a:p>
            <a:pPr marL="285750" indent="-285750" algn="just">
              <a:buFont typeface="Arial" panose="020B0604020202020204" pitchFamily="34" charset="0"/>
              <a:buChar char="•"/>
            </a:pPr>
            <a:r>
              <a:rPr lang="en-US" sz="1400" b="1" dirty="0">
                <a:solidFill>
                  <a:srgbClr val="006C6E"/>
                </a:solidFill>
                <a:latin typeface="Century Gothic" panose="020B0502020202020204" pitchFamily="34" charset="0"/>
              </a:rPr>
              <a:t>Increase in accidents</a:t>
            </a:r>
            <a:r>
              <a:rPr lang="en-US" sz="1400" dirty="0">
                <a:latin typeface="Century Gothic" panose="020B0502020202020204" pitchFamily="34" charset="0"/>
              </a:rPr>
              <a:t>, leads to more submission of claim to insurance company.</a:t>
            </a:r>
          </a:p>
          <a:p>
            <a:pPr marL="285750" indent="-285750" algn="just">
              <a:buFont typeface="Arial" panose="020B0604020202020204" pitchFamily="34" charset="0"/>
              <a:buChar char="•"/>
            </a:pPr>
            <a:r>
              <a:rPr lang="en-US" sz="1400" b="1" dirty="0">
                <a:latin typeface="Century Gothic" panose="020B0502020202020204" pitchFamily="34" charset="0"/>
              </a:rPr>
              <a:t>Auto Insurance Company </a:t>
            </a:r>
            <a:r>
              <a:rPr lang="en-US" sz="1400" dirty="0">
                <a:latin typeface="Century Gothic" panose="020B0502020202020204" pitchFamily="34" charset="0"/>
              </a:rPr>
              <a:t>has suffered from </a:t>
            </a:r>
            <a:r>
              <a:rPr lang="en-US" sz="1400" b="1" dirty="0">
                <a:solidFill>
                  <a:srgbClr val="006C6E"/>
                </a:solidFill>
                <a:latin typeface="Century Gothic" panose="020B0502020202020204" pitchFamily="34" charset="0"/>
              </a:rPr>
              <a:t>losing money each year </a:t>
            </a:r>
            <a:r>
              <a:rPr lang="en-US" sz="1400" dirty="0">
                <a:latin typeface="Century Gothic" panose="020B0502020202020204" pitchFamily="34" charset="0"/>
              </a:rPr>
              <a:t>and has </a:t>
            </a:r>
            <a:r>
              <a:rPr lang="en-US" sz="1400" b="1" dirty="0">
                <a:solidFill>
                  <a:srgbClr val="006C6E"/>
                </a:solidFill>
                <a:latin typeface="Century Gothic" panose="020B0502020202020204" pitchFamily="34" charset="0"/>
              </a:rPr>
              <a:t>increased up to 4.9% till 2019</a:t>
            </a:r>
            <a:r>
              <a:rPr lang="en-US" sz="1400" dirty="0">
                <a:latin typeface="Century Gothic" panose="020B0502020202020204" pitchFamily="34" charset="0"/>
              </a:rPr>
              <a:t>.</a:t>
            </a:r>
          </a:p>
        </p:txBody>
      </p:sp>
      <p:grpSp>
        <p:nvGrpSpPr>
          <p:cNvPr id="23" name="Group 22">
            <a:extLst>
              <a:ext uri="{FF2B5EF4-FFF2-40B4-BE49-F238E27FC236}">
                <a16:creationId xmlns:a16="http://schemas.microsoft.com/office/drawing/2014/main" id="{23DDB6F6-AA64-FF46-B2DA-302A7E98758F}"/>
              </a:ext>
            </a:extLst>
          </p:cNvPr>
          <p:cNvGrpSpPr/>
          <p:nvPr/>
        </p:nvGrpSpPr>
        <p:grpSpPr>
          <a:xfrm>
            <a:off x="2197652" y="5878687"/>
            <a:ext cx="8401878" cy="571716"/>
            <a:chOff x="2197652" y="5784638"/>
            <a:chExt cx="8401878" cy="571716"/>
          </a:xfrm>
        </p:grpSpPr>
        <p:sp>
          <p:nvSpPr>
            <p:cNvPr id="5" name="TextBox 4">
              <a:extLst>
                <a:ext uri="{FF2B5EF4-FFF2-40B4-BE49-F238E27FC236}">
                  <a16:creationId xmlns:a16="http://schemas.microsoft.com/office/drawing/2014/main" id="{7C061456-6741-9F42-8A21-CDC2F501C159}"/>
                </a:ext>
              </a:extLst>
            </p:cNvPr>
            <p:cNvSpPr txBox="1"/>
            <p:nvPr/>
          </p:nvSpPr>
          <p:spPr>
            <a:xfrm>
              <a:off x="2197652" y="5890079"/>
              <a:ext cx="8401878" cy="360833"/>
            </a:xfrm>
            <a:prstGeom prst="rect">
              <a:avLst/>
            </a:prstGeom>
            <a:noFill/>
          </p:spPr>
          <p:txBody>
            <a:bodyPr wrap="square" rtlCol="0">
              <a:spAutoFit/>
            </a:bodyPr>
            <a:lstStyle/>
            <a:p>
              <a:pPr algn="ctr"/>
              <a:r>
                <a:rPr lang="en-US" sz="1600" b="1" dirty="0">
                  <a:solidFill>
                    <a:srgbClr val="006C6E"/>
                  </a:solidFill>
                  <a:latin typeface="Century Gothic" panose="020B0502020202020204" pitchFamily="34" charset="0"/>
                </a:rPr>
                <a:t>HOW CAN WE PREVENT THE INSURANCE COMPANY FROM LOSING MONEY?</a:t>
              </a:r>
            </a:p>
          </p:txBody>
        </p:sp>
        <p:sp>
          <p:nvSpPr>
            <p:cNvPr id="8" name="Rectangle 7">
              <a:extLst>
                <a:ext uri="{FF2B5EF4-FFF2-40B4-BE49-F238E27FC236}">
                  <a16:creationId xmlns:a16="http://schemas.microsoft.com/office/drawing/2014/main" id="{2ABAFCEB-F7E9-8E4F-8261-11D1148C3EBF}"/>
                </a:ext>
              </a:extLst>
            </p:cNvPr>
            <p:cNvSpPr/>
            <p:nvPr/>
          </p:nvSpPr>
          <p:spPr>
            <a:xfrm>
              <a:off x="2197652" y="5784638"/>
              <a:ext cx="8401878" cy="571716"/>
            </a:xfrm>
            <a:prstGeom prst="rect">
              <a:avLst/>
            </a:prstGeom>
            <a:noFill/>
            <a:ln>
              <a:solidFill>
                <a:srgbClr val="006C6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17" name="Picture 16">
            <a:extLst>
              <a:ext uri="{FF2B5EF4-FFF2-40B4-BE49-F238E27FC236}">
                <a16:creationId xmlns:a16="http://schemas.microsoft.com/office/drawing/2014/main" id="{451FC49E-7702-BD4B-8CCD-661920E0EB9E}"/>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7225992" y="1679879"/>
            <a:ext cx="4357046" cy="3164629"/>
          </a:xfrm>
          <a:prstGeom prst="rect">
            <a:avLst/>
          </a:prstGeom>
        </p:spPr>
      </p:pic>
      <p:pic>
        <p:nvPicPr>
          <p:cNvPr id="21" name="Picture 20">
            <a:extLst>
              <a:ext uri="{FF2B5EF4-FFF2-40B4-BE49-F238E27FC236}">
                <a16:creationId xmlns:a16="http://schemas.microsoft.com/office/drawing/2014/main" id="{C65E33B0-BBAA-5849-95BF-28D9E765A1AD}"/>
              </a:ext>
            </a:extLst>
          </p:cNvPr>
          <p:cNvPicPr>
            <a:picLocks noChangeAspect="1"/>
          </p:cNvPicPr>
          <p:nvPr/>
        </p:nvPicPr>
        <p:blipFill>
          <a:blip r:embed="rId5"/>
          <a:stretch>
            <a:fillRect/>
          </a:stretch>
        </p:blipFill>
        <p:spPr>
          <a:xfrm>
            <a:off x="1483612" y="1679879"/>
            <a:ext cx="4357046" cy="3164629"/>
          </a:xfrm>
          <a:prstGeom prst="rect">
            <a:avLst/>
          </a:prstGeom>
        </p:spPr>
      </p:pic>
      <p:sp>
        <p:nvSpPr>
          <p:cNvPr id="22" name="TextBox 21">
            <a:extLst>
              <a:ext uri="{FF2B5EF4-FFF2-40B4-BE49-F238E27FC236}">
                <a16:creationId xmlns:a16="http://schemas.microsoft.com/office/drawing/2014/main" id="{45517274-B877-0E40-B45C-723DE96E3007}"/>
              </a:ext>
            </a:extLst>
          </p:cNvPr>
          <p:cNvSpPr txBox="1"/>
          <p:nvPr/>
        </p:nvSpPr>
        <p:spPr>
          <a:xfrm>
            <a:off x="6499810" y="6625772"/>
            <a:ext cx="5692189" cy="215444"/>
          </a:xfrm>
          <a:prstGeom prst="rect">
            <a:avLst/>
          </a:prstGeom>
          <a:noFill/>
        </p:spPr>
        <p:txBody>
          <a:bodyPr wrap="square" rtlCol="0">
            <a:spAutoFit/>
          </a:bodyPr>
          <a:lstStyle/>
          <a:p>
            <a:r>
              <a:rPr lang="en-US" sz="800" dirty="0"/>
              <a:t>Sources: </a:t>
            </a:r>
            <a:r>
              <a:rPr lang="en-US" sz="800" i="1" dirty="0">
                <a:solidFill>
                  <a:srgbClr val="0563C1"/>
                </a:solidFill>
                <a:hlinkClick r:id="rId6">
                  <a:extLst>
                    <a:ext uri="{A12FA001-AC4F-418D-AE19-62706E023703}">
                      <ahyp:hlinkClr xmlns:ahyp="http://schemas.microsoft.com/office/drawing/2018/hyperlinkcolor" val="tx"/>
                    </a:ext>
                  </a:extLst>
                </a:hlinkClick>
              </a:rPr>
              <a:t>https://cdan.nhtsa.gov/tsftables/National%20Statistics.pdf</a:t>
            </a:r>
            <a:r>
              <a:rPr lang="en-US" sz="800" dirty="0">
                <a:solidFill>
                  <a:srgbClr val="0563C1"/>
                </a:solidFill>
              </a:rPr>
              <a:t>, </a:t>
            </a:r>
            <a:r>
              <a:rPr lang="en-US" sz="800" i="1" dirty="0">
                <a:hlinkClick r:id="rId7"/>
              </a:rPr>
              <a:t>https://www.iii.org/fact-statistic/facts-statistics-auto-insurance</a:t>
            </a:r>
            <a:r>
              <a:rPr lang="en-US" sz="800" i="1" dirty="0"/>
              <a:t> </a:t>
            </a:r>
            <a:r>
              <a:rPr lang="en-US" sz="800" dirty="0"/>
              <a:t> </a:t>
            </a:r>
          </a:p>
        </p:txBody>
      </p:sp>
    </p:spTree>
    <p:extLst>
      <p:ext uri="{BB962C8B-B14F-4D97-AF65-F5344CB8AC3E}">
        <p14:creationId xmlns:p14="http://schemas.microsoft.com/office/powerpoint/2010/main" val="2698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OBJECTIVES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4205C84-1EF8-3446-A0D9-EEECC35D301F}"/>
              </a:ext>
            </a:extLst>
          </p:cNvPr>
          <p:cNvSpPr>
            <a:spLocks noGrp="1"/>
          </p:cNvSpPr>
          <p:nvPr>
            <p:ph type="sldNum" sz="quarter" idx="12"/>
          </p:nvPr>
        </p:nvSpPr>
        <p:spPr/>
        <p:txBody>
          <a:bodyPr/>
          <a:lstStyle/>
          <a:p>
            <a:fld id="{A1BA8E5C-28E9-5640-A48C-C178B3FC83D9}" type="slidenum">
              <a:rPr lang="en-US" smtClean="0"/>
              <a:t>5</a:t>
            </a:fld>
            <a:endParaRPr lang="en-US"/>
          </a:p>
        </p:txBody>
      </p:sp>
      <p:grpSp>
        <p:nvGrpSpPr>
          <p:cNvPr id="21" name="Group 20">
            <a:extLst>
              <a:ext uri="{FF2B5EF4-FFF2-40B4-BE49-F238E27FC236}">
                <a16:creationId xmlns:a16="http://schemas.microsoft.com/office/drawing/2014/main" id="{A1F97E03-D3FB-2145-8A6C-C8A16FE7AA6F}"/>
              </a:ext>
            </a:extLst>
          </p:cNvPr>
          <p:cNvGrpSpPr/>
          <p:nvPr/>
        </p:nvGrpSpPr>
        <p:grpSpPr>
          <a:xfrm>
            <a:off x="1610381" y="1422122"/>
            <a:ext cx="4253800" cy="2284901"/>
            <a:chOff x="1698171" y="2157773"/>
            <a:chExt cx="3864428" cy="2150918"/>
          </a:xfrm>
        </p:grpSpPr>
        <p:sp>
          <p:nvSpPr>
            <p:cNvPr id="16" name="Rectangle 15">
              <a:extLst>
                <a:ext uri="{FF2B5EF4-FFF2-40B4-BE49-F238E27FC236}">
                  <a16:creationId xmlns:a16="http://schemas.microsoft.com/office/drawing/2014/main" id="{44BCFDEF-7A7D-2346-A0EB-11E9E3DE148C}"/>
                </a:ext>
              </a:extLst>
            </p:cNvPr>
            <p:cNvSpPr/>
            <p:nvPr/>
          </p:nvSpPr>
          <p:spPr>
            <a:xfrm>
              <a:off x="1698171" y="2157773"/>
              <a:ext cx="3864428" cy="215091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1954D1-3BC1-9A47-82C5-6BD62BF8542E}"/>
                </a:ext>
              </a:extLst>
            </p:cNvPr>
            <p:cNvSpPr/>
            <p:nvPr/>
          </p:nvSpPr>
          <p:spPr>
            <a:xfrm>
              <a:off x="1834242" y="2771567"/>
              <a:ext cx="3592286" cy="923330"/>
            </a:xfrm>
            <a:prstGeom prst="rect">
              <a:avLst/>
            </a:prstGeom>
            <a:ln>
              <a:noFill/>
            </a:ln>
          </p:spPr>
          <p:txBody>
            <a:bodyPr wrap="square">
              <a:spAutoFit/>
            </a:bodyPr>
            <a:lstStyle/>
            <a:p>
              <a:r>
                <a:rPr lang="en-ID" b="1" dirty="0">
                  <a:solidFill>
                    <a:srgbClr val="006C6E"/>
                  </a:solidFill>
                  <a:latin typeface="Century Gothic" panose="020B0502020202020204" pitchFamily="34" charset="0"/>
                </a:rPr>
                <a:t>Objective: </a:t>
              </a:r>
            </a:p>
            <a:p>
              <a:pPr algn="just"/>
              <a:r>
                <a:rPr lang="en-ID" dirty="0">
                  <a:latin typeface="Century Gothic" panose="020B0502020202020204" pitchFamily="34" charset="0"/>
                </a:rPr>
                <a:t>Predict the likelihood that the customer will file a claim</a:t>
              </a:r>
            </a:p>
          </p:txBody>
        </p:sp>
      </p:grpSp>
      <p:sp>
        <p:nvSpPr>
          <p:cNvPr id="18" name="Triangle 17">
            <a:extLst>
              <a:ext uri="{FF2B5EF4-FFF2-40B4-BE49-F238E27FC236}">
                <a16:creationId xmlns:a16="http://schemas.microsoft.com/office/drawing/2014/main" id="{85DFD649-F482-474B-9B7D-02E2B65D338A}"/>
              </a:ext>
            </a:extLst>
          </p:cNvPr>
          <p:cNvSpPr/>
          <p:nvPr/>
        </p:nvSpPr>
        <p:spPr>
          <a:xfrm rot="5400000">
            <a:off x="5423069" y="2480035"/>
            <a:ext cx="1687286" cy="375754"/>
          </a:xfrm>
          <a:prstGeom prst="triangle">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1A28CBA-0F4C-9841-B8F2-9DB6EAED5F2A}"/>
              </a:ext>
            </a:extLst>
          </p:cNvPr>
          <p:cNvGrpSpPr/>
          <p:nvPr/>
        </p:nvGrpSpPr>
        <p:grpSpPr>
          <a:xfrm>
            <a:off x="6664222" y="1422124"/>
            <a:ext cx="4688178" cy="2284901"/>
            <a:chOff x="1483612" y="4392797"/>
            <a:chExt cx="5080474" cy="2150918"/>
          </a:xfrm>
        </p:grpSpPr>
        <p:sp>
          <p:nvSpPr>
            <p:cNvPr id="19" name="Rectangle 18">
              <a:extLst>
                <a:ext uri="{FF2B5EF4-FFF2-40B4-BE49-F238E27FC236}">
                  <a16:creationId xmlns:a16="http://schemas.microsoft.com/office/drawing/2014/main" id="{22E31C1F-9465-094F-8DB9-3E3976552A57}"/>
                </a:ext>
              </a:extLst>
            </p:cNvPr>
            <p:cNvSpPr/>
            <p:nvPr/>
          </p:nvSpPr>
          <p:spPr>
            <a:xfrm>
              <a:off x="1483612" y="4392797"/>
              <a:ext cx="5080474" cy="215091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DA3B57-912A-6E4B-A797-B5702E94BEE6}"/>
                </a:ext>
              </a:extLst>
            </p:cNvPr>
            <p:cNvSpPr/>
            <p:nvPr/>
          </p:nvSpPr>
          <p:spPr>
            <a:xfrm>
              <a:off x="1662501" y="4642527"/>
              <a:ext cx="4722695" cy="1651455"/>
            </a:xfrm>
            <a:prstGeom prst="rect">
              <a:avLst/>
            </a:prstGeom>
            <a:ln>
              <a:noFill/>
            </a:ln>
          </p:spPr>
          <p:txBody>
            <a:bodyPr wrap="square" anchor="ctr">
              <a:spAutoFit/>
            </a:bodyPr>
            <a:lstStyle/>
            <a:p>
              <a:r>
                <a:rPr lang="en-ID" b="1" dirty="0">
                  <a:solidFill>
                    <a:srgbClr val="006C6E"/>
                  </a:solidFill>
                  <a:latin typeface="Century Gothic" panose="020B0502020202020204" pitchFamily="34" charset="0"/>
                </a:rPr>
                <a:t>Goals:</a:t>
              </a:r>
            </a:p>
            <a:p>
              <a:pPr marL="342900" indent="-342900" algn="just">
                <a:buFont typeface="+mj-lt"/>
                <a:buAutoNum type="arabicPeriod"/>
              </a:pPr>
              <a:r>
                <a:rPr lang="en-ID" dirty="0">
                  <a:latin typeface="Century Gothic" panose="020B0502020202020204" pitchFamily="34" charset="0"/>
                </a:rPr>
                <a:t>Improve the Company’s lending policies.</a:t>
              </a:r>
            </a:p>
            <a:p>
              <a:pPr marL="342900" indent="-342900" algn="just">
                <a:buFont typeface="+mj-lt"/>
                <a:buAutoNum type="arabicPeriod"/>
              </a:pPr>
              <a:r>
                <a:rPr lang="en-ID" dirty="0">
                  <a:latin typeface="Century Gothic" panose="020B0502020202020204" pitchFamily="34" charset="0"/>
                </a:rPr>
                <a:t>Helping companies to manage cash flow, risk exposure, and underwriting system.</a:t>
              </a:r>
            </a:p>
          </p:txBody>
        </p:sp>
      </p:grpSp>
      <p:pic>
        <p:nvPicPr>
          <p:cNvPr id="36" name="Picture 2" descr="Free Vector | Claim form for car insurance isometric banner">
            <a:extLst>
              <a:ext uri="{FF2B5EF4-FFF2-40B4-BE49-F238E27FC236}">
                <a16:creationId xmlns:a16="http://schemas.microsoft.com/office/drawing/2014/main" id="{AE45E77D-1B06-544F-AC27-67B19716975E}"/>
              </a:ext>
            </a:extLst>
          </p:cNvPr>
          <p:cNvPicPr>
            <a:picLocks noChangeAspect="1" noChangeArrowheads="1"/>
          </p:cNvPicPr>
          <p:nvPr/>
        </p:nvPicPr>
        <p:blipFill>
          <a:blip r:embed="rId2">
            <a:clrChange>
              <a:clrFrom>
                <a:srgbClr val="FFBC2D"/>
              </a:clrFrom>
              <a:clrTo>
                <a:srgbClr val="FFBC2D">
                  <a:alpha val="0"/>
                </a:srgbClr>
              </a:clrTo>
            </a:clrChange>
            <a:duotone>
              <a:prstClr val="black"/>
              <a:srgbClr val="009193">
                <a:tint val="45000"/>
                <a:satMod val="400000"/>
              </a:srgbClr>
            </a:duotone>
          </a:blip>
          <a:srcRect l="36578" t="8796" r="8044"/>
          <a:stretch>
            <a:fillRect/>
          </a:stretch>
        </p:blipFill>
        <p:spPr bwMode="auto">
          <a:xfrm>
            <a:off x="1995451" y="3975935"/>
            <a:ext cx="3230122" cy="2863852"/>
          </a:xfrm>
          <a:prstGeom prst="rect">
            <a:avLst/>
          </a:prstGeom>
          <a:noFill/>
          <a:effectLst>
            <a:outerShdw blurRad="63500" dist="12700" dir="2700000" sx="101000" sy="101000" algn="tl" rotWithShape="0">
              <a:prstClr val="black">
                <a:alpha val="30000"/>
              </a:prstClr>
            </a:outerShdw>
          </a:effectLst>
        </p:spPr>
      </p:pic>
      <p:grpSp>
        <p:nvGrpSpPr>
          <p:cNvPr id="3" name="Group 2">
            <a:extLst>
              <a:ext uri="{FF2B5EF4-FFF2-40B4-BE49-F238E27FC236}">
                <a16:creationId xmlns:a16="http://schemas.microsoft.com/office/drawing/2014/main" id="{6DE072D9-18DA-7841-9F1C-D6059C269F95}"/>
              </a:ext>
            </a:extLst>
          </p:cNvPr>
          <p:cNvGrpSpPr/>
          <p:nvPr/>
        </p:nvGrpSpPr>
        <p:grpSpPr>
          <a:xfrm>
            <a:off x="6664221" y="4403439"/>
            <a:ext cx="4688178" cy="2284901"/>
            <a:chOff x="6797670" y="4367414"/>
            <a:chExt cx="4688178" cy="2284901"/>
          </a:xfrm>
        </p:grpSpPr>
        <p:sp>
          <p:nvSpPr>
            <p:cNvPr id="38" name="Rectangle 37">
              <a:extLst>
                <a:ext uri="{FF2B5EF4-FFF2-40B4-BE49-F238E27FC236}">
                  <a16:creationId xmlns:a16="http://schemas.microsoft.com/office/drawing/2014/main" id="{DCADB084-F33E-6C4C-8566-4B874F70A79E}"/>
                </a:ext>
              </a:extLst>
            </p:cNvPr>
            <p:cNvSpPr/>
            <p:nvPr/>
          </p:nvSpPr>
          <p:spPr>
            <a:xfrm>
              <a:off x="6797670" y="4367414"/>
              <a:ext cx="4688178" cy="2284901"/>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1A7695-3514-E943-B121-CB9034D0D1DC}"/>
                </a:ext>
              </a:extLst>
            </p:cNvPr>
            <p:cNvSpPr txBox="1"/>
            <p:nvPr/>
          </p:nvSpPr>
          <p:spPr>
            <a:xfrm>
              <a:off x="7012207" y="4994340"/>
              <a:ext cx="4333468" cy="1031051"/>
            </a:xfrm>
            <a:prstGeom prst="rect">
              <a:avLst/>
            </a:prstGeom>
            <a:noFill/>
          </p:spPr>
          <p:txBody>
            <a:bodyPr wrap="square" rtlCol="0">
              <a:spAutoFit/>
            </a:bodyPr>
            <a:lstStyle/>
            <a:p>
              <a:r>
                <a:rPr lang="en-US" sz="2000" b="1" dirty="0">
                  <a:solidFill>
                    <a:srgbClr val="006C6E"/>
                  </a:solidFill>
                  <a:latin typeface="Century Gothic" pitchFamily="34" charset="0"/>
                </a:rPr>
                <a:t>Business Metrics :</a:t>
              </a:r>
            </a:p>
            <a:p>
              <a:endParaRPr lang="en-US" sz="500" dirty="0">
                <a:latin typeface="Century Gothic" pitchFamily="34" charset="0"/>
              </a:endParaRPr>
            </a:p>
            <a:p>
              <a:pPr>
                <a:buClr>
                  <a:srgbClr val="484B80"/>
                </a:buClr>
                <a:buFont typeface="Courier New" pitchFamily="49" charset="0"/>
                <a:buChar char="o"/>
              </a:pPr>
              <a:r>
                <a:rPr lang="en-US" dirty="0">
                  <a:latin typeface="Century Gothic" pitchFamily="34" charset="0"/>
                </a:rPr>
                <a:t> Predict Claim Frequency (%)</a:t>
              </a:r>
            </a:p>
            <a:p>
              <a:pPr>
                <a:buClr>
                  <a:srgbClr val="484B80"/>
                </a:buClr>
                <a:buFont typeface="Courier New" pitchFamily="49" charset="0"/>
                <a:buChar char="o"/>
              </a:pPr>
              <a:r>
                <a:rPr lang="en-US" dirty="0">
                  <a:latin typeface="Century Gothic" pitchFamily="34" charset="0"/>
                </a:rPr>
                <a:t> Risk Premium ($)</a:t>
              </a:r>
              <a:endParaRPr lang="id-ID" dirty="0">
                <a:latin typeface="Century Gothic" pitchFamily="34" charset="0"/>
              </a:endParaRPr>
            </a:p>
          </p:txBody>
        </p:sp>
      </p:grpSp>
      <p:sp>
        <p:nvSpPr>
          <p:cNvPr id="40" name="Triangle 39">
            <a:extLst>
              <a:ext uri="{FF2B5EF4-FFF2-40B4-BE49-F238E27FC236}">
                <a16:creationId xmlns:a16="http://schemas.microsoft.com/office/drawing/2014/main" id="{D93F00E3-82C4-3148-A8FF-0537F31524FC}"/>
              </a:ext>
            </a:extLst>
          </p:cNvPr>
          <p:cNvSpPr/>
          <p:nvPr/>
        </p:nvSpPr>
        <p:spPr>
          <a:xfrm rot="16200000">
            <a:off x="5423069" y="5358012"/>
            <a:ext cx="1687286" cy="375754"/>
          </a:xfrm>
          <a:prstGeom prst="triangle">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a:extLst>
              <a:ext uri="{FF2B5EF4-FFF2-40B4-BE49-F238E27FC236}">
                <a16:creationId xmlns:a16="http://schemas.microsoft.com/office/drawing/2014/main" id="{3CB2D8F7-15B2-3242-BB46-FA06B27E86FF}"/>
              </a:ext>
            </a:extLst>
          </p:cNvPr>
          <p:cNvSpPr/>
          <p:nvPr/>
        </p:nvSpPr>
        <p:spPr>
          <a:xfrm rot="10800000">
            <a:off x="8201849" y="3867355"/>
            <a:ext cx="1687286" cy="375754"/>
          </a:xfrm>
          <a:prstGeom prst="triangle">
            <a:avLst/>
          </a:prstGeom>
          <a:solidFill>
            <a:srgbClr val="006C6E"/>
          </a:solidFill>
          <a:ln>
            <a:solidFill>
              <a:srgbClr val="006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92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FEATURE OVERVIEW</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6</a:t>
            </a:fld>
            <a:endParaRPr lang="en-US"/>
          </a:p>
        </p:txBody>
      </p:sp>
      <p:graphicFrame>
        <p:nvGraphicFramePr>
          <p:cNvPr id="26" name="Table 19">
            <a:extLst>
              <a:ext uri="{FF2B5EF4-FFF2-40B4-BE49-F238E27FC236}">
                <a16:creationId xmlns:a16="http://schemas.microsoft.com/office/drawing/2014/main" id="{0AD8F1AD-DE09-5F42-87A0-116B4C292A0B}"/>
              </a:ext>
            </a:extLst>
          </p:cNvPr>
          <p:cNvGraphicFramePr>
            <a:graphicFrameLocks noGrp="1"/>
          </p:cNvGraphicFramePr>
          <p:nvPr>
            <p:extLst>
              <p:ext uri="{D42A27DB-BD31-4B8C-83A1-F6EECF244321}">
                <p14:modId xmlns:p14="http://schemas.microsoft.com/office/powerpoint/2010/main" val="3119942903"/>
              </p:ext>
            </p:extLst>
          </p:nvPr>
        </p:nvGraphicFramePr>
        <p:xfrm>
          <a:off x="1483612" y="1696602"/>
          <a:ext cx="9672814" cy="3464796"/>
        </p:xfrm>
        <a:graphic>
          <a:graphicData uri="http://schemas.openxmlformats.org/drawingml/2006/table">
            <a:tbl>
              <a:tblPr firstRow="1" bandRow="1">
                <a:tableStyleId>{2D5ABB26-0587-4C30-8999-92F81FD0307C}</a:tableStyleId>
              </a:tblPr>
              <a:tblGrid>
                <a:gridCol w="2638872">
                  <a:extLst>
                    <a:ext uri="{9D8B030D-6E8A-4147-A177-3AD203B41FA5}">
                      <a16:colId xmlns:a16="http://schemas.microsoft.com/office/drawing/2014/main" val="2736041329"/>
                    </a:ext>
                  </a:extLst>
                </a:gridCol>
                <a:gridCol w="7033942">
                  <a:extLst>
                    <a:ext uri="{9D8B030D-6E8A-4147-A177-3AD203B41FA5}">
                      <a16:colId xmlns:a16="http://schemas.microsoft.com/office/drawing/2014/main" val="1008671535"/>
                    </a:ext>
                  </a:extLst>
                </a:gridCol>
              </a:tblGrid>
              <a:tr h="1068312">
                <a:tc>
                  <a:txBody>
                    <a:bodyPr/>
                    <a:lstStyle/>
                    <a:p>
                      <a:pPr>
                        <a:lnSpc>
                          <a:spcPct val="150000"/>
                        </a:lnSpc>
                      </a:pPr>
                      <a:r>
                        <a:rPr lang="en-US" sz="1600" dirty="0">
                          <a:latin typeface="Century Gothic" panose="020B0502020202020204" pitchFamily="34" charset="0"/>
                        </a:rPr>
                        <a:t>Customer Attributes</a:t>
                      </a:r>
                    </a:p>
                    <a:p>
                      <a:pPr>
                        <a:lnSpc>
                          <a:spcPct val="150000"/>
                        </a:lnSpc>
                      </a:pPr>
                      <a:endParaRPr lang="en-US" sz="1600" dirty="0">
                        <a:latin typeface="Century Gothic" panose="020B0502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nSpc>
                          <a:spcPct val="150000"/>
                        </a:lnSpc>
                      </a:pPr>
                      <a:r>
                        <a:rPr lang="en-US" sz="1600" dirty="0">
                          <a:latin typeface="Century Gothic" panose="020B0502020202020204" pitchFamily="34" charset="0"/>
                        </a:rPr>
                        <a:t>‘ID’, 'KIDSDRIV’, ‘AGE’, ‘HOMEKIDS’, ‘YOJ’, ‘INCOME’, ‘PARENT1’, ‘HOME_VAL’, ‘MSTATUS’, ‘GENDER’, ‘EDUCATION’, ‘OCCUPATION’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206045"/>
                  </a:ext>
                </a:extLst>
              </a:tr>
              <a:tr h="1068312">
                <a:tc>
                  <a:txBody>
                    <a:bodyPr/>
                    <a:lstStyle/>
                    <a:p>
                      <a:pPr>
                        <a:lnSpc>
                          <a:spcPct val="150000"/>
                        </a:lnSpc>
                      </a:pPr>
                      <a:r>
                        <a:rPr lang="en-US" sz="1600" dirty="0">
                          <a:latin typeface="Century Gothic" panose="020B0502020202020204" pitchFamily="34" charset="0"/>
                        </a:rPr>
                        <a:t>Car Attributes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600" dirty="0">
                          <a:latin typeface="Century Gothic" panose="020B0502020202020204" pitchFamily="34" charset="0"/>
                        </a:rPr>
                        <a:t>‘TRAVTIME’, ‘CAR_USE’, ‘BLUEBOOK’, ‘CAR_TYPE’, ‘RED_CAR’, ’CAR_AGE’, ‘MVR_PTS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686037"/>
                  </a:ext>
                </a:extLst>
              </a:tr>
              <a:tr h="573478">
                <a:tc>
                  <a:txBody>
                    <a:bodyPr/>
                    <a:lstStyle/>
                    <a:p>
                      <a:pPr>
                        <a:lnSpc>
                          <a:spcPct val="150000"/>
                        </a:lnSpc>
                      </a:pPr>
                      <a:r>
                        <a:rPr lang="en-US" sz="1600" dirty="0">
                          <a:latin typeface="Century Gothic" panose="020B0502020202020204" pitchFamily="34" charset="0"/>
                        </a:rPr>
                        <a:t>Insurance Attributes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600" dirty="0">
                          <a:latin typeface="Century Gothic" panose="020B0502020202020204" pitchFamily="34" charset="0"/>
                        </a:rPr>
                        <a:t>‘OLDCLAIM, ‘CLM_FREQ’, ‘REVOKED’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575322"/>
                  </a:ext>
                </a:extLst>
              </a:tr>
              <a:tr h="754694">
                <a:tc>
                  <a:txBody>
                    <a:bodyPr/>
                    <a:lstStyle/>
                    <a:p>
                      <a:pPr>
                        <a:lnSpc>
                          <a:spcPct val="150000"/>
                        </a:lnSpc>
                      </a:pPr>
                      <a:r>
                        <a:rPr lang="en-US" sz="1600" b="1" dirty="0">
                          <a:solidFill>
                            <a:schemeClr val="bg1"/>
                          </a:solidFill>
                          <a:latin typeface="Century Gothic" panose="020B0502020202020204" pitchFamily="34" charset="0"/>
                        </a:rPr>
                        <a:t>Target Feature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6C6E"/>
                    </a:solidFill>
                  </a:tcPr>
                </a:tc>
                <a:tc>
                  <a:txBody>
                    <a:bodyPr/>
                    <a:lstStyle/>
                    <a:p>
                      <a:pPr>
                        <a:lnSpc>
                          <a:spcPct val="150000"/>
                        </a:lnSpc>
                      </a:pPr>
                      <a:r>
                        <a:rPr lang="en-US" sz="1600" b="1" dirty="0">
                          <a:solidFill>
                            <a:schemeClr val="bg1"/>
                          </a:solidFill>
                          <a:latin typeface="Century Gothic" panose="020B0502020202020204" pitchFamily="34" charset="0"/>
                        </a:rPr>
                        <a:t>’CLAIM_FLAG’</a:t>
                      </a:r>
                      <a:r>
                        <a:rPr lang="id-ID" sz="1600" b="1" dirty="0">
                          <a:solidFill>
                            <a:schemeClr val="bg1"/>
                          </a:solidFill>
                          <a:latin typeface="Century Gothic" panose="020B0502020202020204" pitchFamily="34" charset="0"/>
                        </a:rPr>
                        <a:t>, </a:t>
                      </a:r>
                      <a:r>
                        <a:rPr lang="en-US" sz="1600" b="1" dirty="0">
                          <a:solidFill>
                            <a:schemeClr val="bg1"/>
                          </a:solidFill>
                          <a:latin typeface="Century Gothic" panose="020B0502020202020204" pitchFamily="34" charset="0"/>
                        </a:rPr>
                        <a:t>’CLM_AMT’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6C6E"/>
                    </a:solidFill>
                  </a:tcPr>
                </a:tc>
                <a:extLst>
                  <a:ext uri="{0D108BD9-81ED-4DB2-BD59-A6C34878D82A}">
                    <a16:rowId xmlns:a16="http://schemas.microsoft.com/office/drawing/2014/main" val="904338547"/>
                  </a:ext>
                </a:extLst>
              </a:tr>
            </a:tbl>
          </a:graphicData>
        </a:graphic>
      </p:graphicFrame>
      <p:sp>
        <p:nvSpPr>
          <p:cNvPr id="27" name="TextBox 26">
            <a:extLst>
              <a:ext uri="{FF2B5EF4-FFF2-40B4-BE49-F238E27FC236}">
                <a16:creationId xmlns:a16="http://schemas.microsoft.com/office/drawing/2014/main" id="{5F70981D-841D-B540-8716-F7854D2D2650}"/>
              </a:ext>
            </a:extLst>
          </p:cNvPr>
          <p:cNvSpPr txBox="1"/>
          <p:nvPr/>
        </p:nvSpPr>
        <p:spPr>
          <a:xfrm>
            <a:off x="1483612" y="5357623"/>
            <a:ext cx="9672814" cy="584775"/>
          </a:xfrm>
          <a:prstGeom prst="rect">
            <a:avLst/>
          </a:prstGeom>
          <a:noFill/>
        </p:spPr>
        <p:txBody>
          <a:bodyPr wrap="square" rtlCol="0">
            <a:spAutoFit/>
          </a:bodyPr>
          <a:lstStyle/>
          <a:p>
            <a:pPr algn="just"/>
            <a:r>
              <a:rPr lang="en-US" sz="1600" dirty="0">
                <a:latin typeface="Century Gothic" panose="020B0502020202020204" pitchFamily="34" charset="0"/>
              </a:rPr>
              <a:t>The dataset consists of </a:t>
            </a:r>
            <a:r>
              <a:rPr lang="en-US" sz="1600" b="1" dirty="0">
                <a:solidFill>
                  <a:srgbClr val="006C6E"/>
                </a:solidFill>
                <a:latin typeface="Century Gothic" panose="020B0502020202020204" pitchFamily="34" charset="0"/>
              </a:rPr>
              <a:t>10</a:t>
            </a:r>
            <a:r>
              <a:rPr lang="id-ID" sz="1600" b="1" dirty="0">
                <a:solidFill>
                  <a:srgbClr val="006C6E"/>
                </a:solidFill>
                <a:latin typeface="Century Gothic" panose="020B0502020202020204" pitchFamily="34" charset="0"/>
              </a:rPr>
              <a:t>,</a:t>
            </a:r>
            <a:r>
              <a:rPr lang="en-US" sz="1600" b="1" dirty="0">
                <a:solidFill>
                  <a:srgbClr val="006C6E"/>
                </a:solidFill>
                <a:latin typeface="Century Gothic" panose="020B0502020202020204" pitchFamily="34" charset="0"/>
              </a:rPr>
              <a:t>302 data </a:t>
            </a:r>
            <a:r>
              <a:rPr lang="en-US" sz="1600" dirty="0">
                <a:latin typeface="Century Gothic" panose="020B0502020202020204" pitchFamily="34" charset="0"/>
              </a:rPr>
              <a:t>where there are still </a:t>
            </a:r>
            <a:r>
              <a:rPr lang="en-US" sz="1600" b="1" dirty="0">
                <a:solidFill>
                  <a:srgbClr val="006C6E"/>
                </a:solidFill>
                <a:latin typeface="Century Gothic" panose="020B0502020202020204" pitchFamily="34" charset="0"/>
              </a:rPr>
              <a:t>missing values</a:t>
            </a:r>
            <a:r>
              <a:rPr lang="en-US" sz="1600" dirty="0">
                <a:latin typeface="Century Gothic" panose="020B0502020202020204" pitchFamily="34" charset="0"/>
              </a:rPr>
              <a:t>, </a:t>
            </a:r>
            <a:r>
              <a:rPr lang="en-US" sz="1600" b="1" dirty="0">
                <a:solidFill>
                  <a:srgbClr val="006C6E"/>
                </a:solidFill>
                <a:latin typeface="Century Gothic" panose="020B0502020202020204" pitchFamily="34" charset="0"/>
              </a:rPr>
              <a:t>data duplicates</a:t>
            </a:r>
            <a:r>
              <a:rPr lang="en-US" sz="1600" dirty="0">
                <a:latin typeface="Century Gothic" panose="020B0502020202020204" pitchFamily="34" charset="0"/>
              </a:rPr>
              <a:t>, and </a:t>
            </a:r>
            <a:r>
              <a:rPr lang="en-US" sz="1600" b="1" dirty="0">
                <a:solidFill>
                  <a:srgbClr val="006C6E"/>
                </a:solidFill>
                <a:latin typeface="Century Gothic" panose="020B0502020202020204" pitchFamily="34" charset="0"/>
              </a:rPr>
              <a:t>outliers.</a:t>
            </a:r>
          </a:p>
        </p:txBody>
      </p:sp>
    </p:spTree>
    <p:extLst>
      <p:ext uri="{BB962C8B-B14F-4D97-AF65-F5344CB8AC3E}">
        <p14:creationId xmlns:p14="http://schemas.microsoft.com/office/powerpoint/2010/main" val="225929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FEATURE TARGET</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7</a:t>
            </a:fld>
            <a:endParaRPr lang="en-US"/>
          </a:p>
        </p:txBody>
      </p:sp>
      <p:sp>
        <p:nvSpPr>
          <p:cNvPr id="17" name="Rectangle 16">
            <a:extLst>
              <a:ext uri="{FF2B5EF4-FFF2-40B4-BE49-F238E27FC236}">
                <a16:creationId xmlns:a16="http://schemas.microsoft.com/office/drawing/2014/main" id="{4B2A5D19-6DFF-B444-A995-D4A89739B9BC}"/>
              </a:ext>
            </a:extLst>
          </p:cNvPr>
          <p:cNvSpPr/>
          <p:nvPr/>
        </p:nvSpPr>
        <p:spPr>
          <a:xfrm>
            <a:off x="1311334" y="5404149"/>
            <a:ext cx="4784666" cy="1020729"/>
          </a:xfrm>
          <a:prstGeom prst="rect">
            <a:avLst/>
          </a:prstGeom>
        </p:spPr>
        <p:txBody>
          <a:bodyPr wrap="square">
            <a:spAutoFit/>
          </a:bodyPr>
          <a:lstStyle/>
          <a:p>
            <a:pPr algn="just">
              <a:lnSpc>
                <a:spcPct val="150000"/>
              </a:lnSpc>
            </a:pPr>
            <a:r>
              <a:rPr lang="en-US" sz="1400" dirty="0">
                <a:latin typeface="Century Gothic" panose="020B0502020202020204" pitchFamily="34" charset="0"/>
              </a:rPr>
              <a:t>The target variable</a:t>
            </a:r>
            <a:r>
              <a:rPr lang="id-ID" sz="1400" dirty="0">
                <a:latin typeface="Century Gothic" panose="020B0502020202020204" pitchFamily="34" charset="0"/>
              </a:rPr>
              <a:t> </a:t>
            </a:r>
            <a:r>
              <a:rPr lang="id-ID" sz="1400" b="1" dirty="0">
                <a:latin typeface="Century Gothic" panose="020B0502020202020204" pitchFamily="34" charset="0"/>
              </a:rPr>
              <a:t>‘CLAIM_FLAG’</a:t>
            </a:r>
            <a:r>
              <a:rPr lang="en-US" sz="1400" dirty="0">
                <a:latin typeface="Century Gothic" panose="020B0502020202020204" pitchFamily="34" charset="0"/>
              </a:rPr>
              <a:t> shows that </a:t>
            </a:r>
            <a:r>
              <a:rPr lang="en-US" sz="1400" b="1" dirty="0">
                <a:solidFill>
                  <a:srgbClr val="006C6E"/>
                </a:solidFill>
                <a:latin typeface="Century Gothic" panose="020B0502020202020204" pitchFamily="34" charset="0"/>
              </a:rPr>
              <a:t>2746 (27%) customers make a claim </a:t>
            </a:r>
            <a:r>
              <a:rPr lang="en-US" sz="1400" dirty="0">
                <a:latin typeface="Century Gothic" panose="020B0502020202020204" pitchFamily="34" charset="0"/>
              </a:rPr>
              <a:t>and </a:t>
            </a:r>
            <a:r>
              <a:rPr lang="en-US" sz="1400" b="1" dirty="0">
                <a:solidFill>
                  <a:srgbClr val="006C6E"/>
                </a:solidFill>
                <a:latin typeface="Century Gothic" panose="020B0502020202020204" pitchFamily="34" charset="0"/>
              </a:rPr>
              <a:t>7556 (73%) customers do not make a claim</a:t>
            </a:r>
            <a:r>
              <a:rPr lang="en-US" sz="1400" dirty="0">
                <a:latin typeface="Century Gothic" panose="020B0502020202020204" pitchFamily="34" charset="0"/>
              </a:rPr>
              <a:t>.</a:t>
            </a:r>
          </a:p>
        </p:txBody>
      </p:sp>
      <p:graphicFrame>
        <p:nvGraphicFramePr>
          <p:cNvPr id="8" name="Table 8">
            <a:extLst>
              <a:ext uri="{FF2B5EF4-FFF2-40B4-BE49-F238E27FC236}">
                <a16:creationId xmlns:a16="http://schemas.microsoft.com/office/drawing/2014/main" id="{F2973283-43F7-41C0-9BC8-9625990270D7}"/>
              </a:ext>
            </a:extLst>
          </p:cNvPr>
          <p:cNvGraphicFramePr>
            <a:graphicFrameLocks noGrp="1"/>
          </p:cNvGraphicFramePr>
          <p:nvPr/>
        </p:nvGraphicFramePr>
        <p:xfrm>
          <a:off x="6554563" y="2078487"/>
          <a:ext cx="5553857" cy="1459292"/>
        </p:xfrm>
        <a:graphic>
          <a:graphicData uri="http://schemas.openxmlformats.org/drawingml/2006/table">
            <a:tbl>
              <a:tblPr firstRow="1" bandRow="1">
                <a:tableStyleId>{5C22544A-7EE6-4342-B048-85BDC9FD1C3A}</a:tableStyleId>
              </a:tblPr>
              <a:tblGrid>
                <a:gridCol w="1377857">
                  <a:extLst>
                    <a:ext uri="{9D8B030D-6E8A-4147-A177-3AD203B41FA5}">
                      <a16:colId xmlns:a16="http://schemas.microsoft.com/office/drawing/2014/main" val="923974567"/>
                    </a:ext>
                  </a:extLst>
                </a:gridCol>
                <a:gridCol w="1044000">
                  <a:extLst>
                    <a:ext uri="{9D8B030D-6E8A-4147-A177-3AD203B41FA5}">
                      <a16:colId xmlns:a16="http://schemas.microsoft.com/office/drawing/2014/main" val="1220206133"/>
                    </a:ext>
                  </a:extLst>
                </a:gridCol>
                <a:gridCol w="1044000">
                  <a:extLst>
                    <a:ext uri="{9D8B030D-6E8A-4147-A177-3AD203B41FA5}">
                      <a16:colId xmlns:a16="http://schemas.microsoft.com/office/drawing/2014/main" val="228771544"/>
                    </a:ext>
                  </a:extLst>
                </a:gridCol>
                <a:gridCol w="1044000">
                  <a:extLst>
                    <a:ext uri="{9D8B030D-6E8A-4147-A177-3AD203B41FA5}">
                      <a16:colId xmlns:a16="http://schemas.microsoft.com/office/drawing/2014/main" val="1429648014"/>
                    </a:ext>
                  </a:extLst>
                </a:gridCol>
                <a:gridCol w="1044000">
                  <a:extLst>
                    <a:ext uri="{9D8B030D-6E8A-4147-A177-3AD203B41FA5}">
                      <a16:colId xmlns:a16="http://schemas.microsoft.com/office/drawing/2014/main" val="3993983331"/>
                    </a:ext>
                  </a:extLst>
                </a:gridCol>
              </a:tblGrid>
              <a:tr h="287523">
                <a:tc rowSpan="2">
                  <a:txBody>
                    <a:bodyPr/>
                    <a:lstStyle/>
                    <a:p>
                      <a:pPr algn="ctr"/>
                      <a:r>
                        <a:rPr lang="id-ID" sz="1400" dirty="0">
                          <a:solidFill>
                            <a:sysClr val="windowText" lastClr="000000"/>
                          </a:solidFill>
                          <a:latin typeface="Century Gothic" panose="020B0502020202020204" pitchFamily="34" charset="0"/>
                        </a:rPr>
                        <a:t>‘CLAIM_FLAG’</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gridSpan="4">
                  <a:txBody>
                    <a:bodyPr/>
                    <a:lstStyle/>
                    <a:p>
                      <a:pPr algn="ctr"/>
                      <a:r>
                        <a:rPr lang="id-ID" sz="1400" dirty="0">
                          <a:solidFill>
                            <a:sysClr val="windowText" lastClr="000000"/>
                          </a:solidFill>
                          <a:latin typeface="Century Gothic" panose="020B0502020202020204" pitchFamily="34" charset="0"/>
                        </a:rPr>
                        <a:t>‘CLM_AMT’ (in USD)</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488728351"/>
                  </a:ext>
                </a:extLst>
              </a:tr>
              <a:tr h="257481">
                <a:tc vMerge="1">
                  <a:txBody>
                    <a:bodyPr/>
                    <a:lstStyle/>
                    <a:p>
                      <a:endParaRPr lang="id-ID" dirty="0"/>
                    </a:p>
                  </a:txBody>
                  <a:tcPr/>
                </a:tc>
                <a:tc>
                  <a:txBody>
                    <a:bodyPr/>
                    <a:lstStyle/>
                    <a:p>
                      <a:pPr algn="ctr"/>
                      <a:r>
                        <a:rPr lang="id-ID" sz="1400" b="1" dirty="0">
                          <a:solidFill>
                            <a:sysClr val="windowText" lastClr="000000"/>
                          </a:solidFill>
                          <a:latin typeface="Century Gothic" panose="020B0502020202020204" pitchFamily="34" charset="0"/>
                        </a:rPr>
                        <a:t>SUM</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id-ID" sz="1400" b="1" dirty="0">
                          <a:solidFill>
                            <a:sysClr val="windowText" lastClr="000000"/>
                          </a:solidFill>
                          <a:latin typeface="Century Gothic" panose="020B0502020202020204" pitchFamily="34" charset="0"/>
                        </a:rPr>
                        <a:t>MIN</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id-ID" sz="1400" b="1" dirty="0">
                          <a:solidFill>
                            <a:sysClr val="windowText" lastClr="000000"/>
                          </a:solidFill>
                          <a:latin typeface="Century Gothic" panose="020B0502020202020204" pitchFamily="34" charset="0"/>
                        </a:rPr>
                        <a:t>MEAN</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id-ID" sz="1400" b="1" dirty="0">
                          <a:solidFill>
                            <a:sysClr val="windowText" lastClr="000000"/>
                          </a:solidFill>
                          <a:latin typeface="Century Gothic" panose="020B0502020202020204" pitchFamily="34" charset="0"/>
                        </a:rPr>
                        <a:t>MAX</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695214188"/>
                  </a:ext>
                </a:extLst>
              </a:tr>
              <a:tr h="441522">
                <a:tc>
                  <a:txBody>
                    <a:bodyPr/>
                    <a:lstStyle/>
                    <a:p>
                      <a:pPr algn="ctr"/>
                      <a:r>
                        <a:rPr lang="id-ID" sz="1400" b="1" dirty="0">
                          <a:solidFill>
                            <a:schemeClr val="bg1"/>
                          </a:solidFill>
                          <a:latin typeface="Century Gothic" panose="020B0502020202020204" pitchFamily="34" charset="0"/>
                        </a:rPr>
                        <a:t>CLAIM ‘NO’</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C6E"/>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0</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C6E"/>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0</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C6E"/>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0</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C6E"/>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0</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C6E"/>
                    </a:solidFill>
                  </a:tcPr>
                </a:tc>
                <a:extLst>
                  <a:ext uri="{0D108BD9-81ED-4DB2-BD59-A6C34878D82A}">
                    <a16:rowId xmlns:a16="http://schemas.microsoft.com/office/drawing/2014/main" val="50247836"/>
                  </a:ext>
                </a:extLst>
              </a:tr>
              <a:tr h="441522">
                <a:tc>
                  <a:txBody>
                    <a:bodyPr/>
                    <a:lstStyle/>
                    <a:p>
                      <a:pPr algn="ctr"/>
                      <a:r>
                        <a:rPr lang="id-ID" sz="1400" b="1" dirty="0">
                          <a:solidFill>
                            <a:schemeClr val="bg1"/>
                          </a:solidFill>
                          <a:latin typeface="Century Gothic" panose="020B0502020202020204" pitchFamily="34" charset="0"/>
                        </a:rPr>
                        <a:t>CLAIM ‘YES’</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84B80"/>
                    </a:solidFill>
                  </a:tcPr>
                </a:tc>
                <a:tc>
                  <a:txBody>
                    <a:bodyPr/>
                    <a:lstStyle/>
                    <a:p>
                      <a:pPr algn="r"/>
                      <a:r>
                        <a:rPr lang="id-ID" sz="1400" dirty="0">
                          <a:solidFill>
                            <a:schemeClr val="bg1"/>
                          </a:solidFill>
                          <a:latin typeface="Century Gothic" panose="020B0502020202020204" pitchFamily="34" charset="0"/>
                        </a:rPr>
                        <a:t>15,569,067</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84B80"/>
                    </a:solidFill>
                  </a:tcPr>
                </a:tc>
                <a:tc>
                  <a:txBody>
                    <a:bodyPr/>
                    <a:lstStyle/>
                    <a:p>
                      <a:pPr algn="r"/>
                      <a:r>
                        <a:rPr lang="id-ID" sz="1400" dirty="0">
                          <a:solidFill>
                            <a:schemeClr val="bg1"/>
                          </a:solidFill>
                          <a:latin typeface="Century Gothic" panose="020B0502020202020204" pitchFamily="34" charset="0"/>
                        </a:rPr>
                        <a:t>30</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84B80"/>
                    </a:solidFill>
                  </a:tcPr>
                </a:tc>
                <a:tc>
                  <a:txBody>
                    <a:bodyPr/>
                    <a:lstStyle/>
                    <a:p>
                      <a:pPr algn="r"/>
                      <a:r>
                        <a:rPr lang="id-ID" sz="1400" dirty="0">
                          <a:solidFill>
                            <a:schemeClr val="bg1"/>
                          </a:solidFill>
                          <a:latin typeface="Century Gothic" panose="020B0502020202020204" pitchFamily="34" charset="0"/>
                        </a:rPr>
                        <a:t>5,669.73</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84B80"/>
                    </a:solidFill>
                  </a:tcPr>
                </a:tc>
                <a:tc>
                  <a:txBody>
                    <a:bodyPr/>
                    <a:lstStyle/>
                    <a:p>
                      <a:pPr algn="r"/>
                      <a:r>
                        <a:rPr lang="id-ID" sz="1400" dirty="0">
                          <a:solidFill>
                            <a:schemeClr val="bg1"/>
                          </a:solidFill>
                          <a:latin typeface="Century Gothic" panose="020B0502020202020204" pitchFamily="34" charset="0"/>
                        </a:rPr>
                        <a:t>123,247</a:t>
                      </a:r>
                    </a:p>
                  </a:txBody>
                  <a:tcPr marL="74764" marR="74764" marT="37382" marB="37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84B80"/>
                    </a:solidFill>
                  </a:tcPr>
                </a:tc>
                <a:extLst>
                  <a:ext uri="{0D108BD9-81ED-4DB2-BD59-A6C34878D82A}">
                    <a16:rowId xmlns:a16="http://schemas.microsoft.com/office/drawing/2014/main" val="450457235"/>
                  </a:ext>
                </a:extLst>
              </a:tr>
            </a:tbl>
          </a:graphicData>
        </a:graphic>
      </p:graphicFrame>
      <p:grpSp>
        <p:nvGrpSpPr>
          <p:cNvPr id="2" name="Group 1">
            <a:extLst>
              <a:ext uri="{FF2B5EF4-FFF2-40B4-BE49-F238E27FC236}">
                <a16:creationId xmlns:a16="http://schemas.microsoft.com/office/drawing/2014/main" id="{6134596D-7133-4947-B296-5B6B8A9F3710}"/>
              </a:ext>
            </a:extLst>
          </p:cNvPr>
          <p:cNvGrpSpPr/>
          <p:nvPr/>
        </p:nvGrpSpPr>
        <p:grpSpPr>
          <a:xfrm>
            <a:off x="1311334" y="1653613"/>
            <a:ext cx="4784666" cy="3474406"/>
            <a:chOff x="1311334" y="1609568"/>
            <a:chExt cx="4784666" cy="3474406"/>
          </a:xfrm>
        </p:grpSpPr>
        <p:grpSp>
          <p:nvGrpSpPr>
            <p:cNvPr id="9" name="Group 8">
              <a:extLst>
                <a:ext uri="{FF2B5EF4-FFF2-40B4-BE49-F238E27FC236}">
                  <a16:creationId xmlns:a16="http://schemas.microsoft.com/office/drawing/2014/main" id="{22ACC2BC-085F-AC49-BB12-39D21A84F980}"/>
                </a:ext>
              </a:extLst>
            </p:cNvPr>
            <p:cNvGrpSpPr/>
            <p:nvPr/>
          </p:nvGrpSpPr>
          <p:grpSpPr>
            <a:xfrm>
              <a:off x="1311334" y="1609568"/>
              <a:ext cx="4784666" cy="3474406"/>
              <a:chOff x="1311334" y="1442268"/>
              <a:chExt cx="5025446" cy="3596232"/>
            </a:xfrm>
          </p:grpSpPr>
          <p:grpSp>
            <p:nvGrpSpPr>
              <p:cNvPr id="10" name="Group 9">
                <a:extLst>
                  <a:ext uri="{FF2B5EF4-FFF2-40B4-BE49-F238E27FC236}">
                    <a16:creationId xmlns:a16="http://schemas.microsoft.com/office/drawing/2014/main" id="{4D43FA2A-5243-9B4E-AD6C-26CAC446DEF4}"/>
                  </a:ext>
                </a:extLst>
              </p:cNvPr>
              <p:cNvGrpSpPr/>
              <p:nvPr/>
            </p:nvGrpSpPr>
            <p:grpSpPr>
              <a:xfrm>
                <a:off x="1311334" y="1442268"/>
                <a:ext cx="5025446" cy="3596232"/>
                <a:chOff x="1311334" y="1442268"/>
                <a:chExt cx="5025446" cy="3596232"/>
              </a:xfrm>
            </p:grpSpPr>
            <p:grpSp>
              <p:nvGrpSpPr>
                <p:cNvPr id="13" name="Group 12">
                  <a:extLst>
                    <a:ext uri="{FF2B5EF4-FFF2-40B4-BE49-F238E27FC236}">
                      <a16:creationId xmlns:a16="http://schemas.microsoft.com/office/drawing/2014/main" id="{A2A4E3FB-4B70-1C43-822D-0FA5E43A5DE6}"/>
                    </a:ext>
                  </a:extLst>
                </p:cNvPr>
                <p:cNvGrpSpPr/>
                <p:nvPr/>
              </p:nvGrpSpPr>
              <p:grpSpPr>
                <a:xfrm>
                  <a:off x="1311334" y="1801091"/>
                  <a:ext cx="5025446" cy="3237409"/>
                  <a:chOff x="1311334" y="1801091"/>
                  <a:chExt cx="5025446" cy="3237409"/>
                </a:xfrm>
              </p:grpSpPr>
              <p:pic>
                <p:nvPicPr>
                  <p:cNvPr id="15" name="Picture 14">
                    <a:extLst>
                      <a:ext uri="{FF2B5EF4-FFF2-40B4-BE49-F238E27FC236}">
                        <a16:creationId xmlns:a16="http://schemas.microsoft.com/office/drawing/2014/main" id="{098546C0-69CB-254F-A863-3C01C45C86DF}"/>
                      </a:ext>
                    </a:extLst>
                  </p:cNvPr>
                  <p:cNvPicPr>
                    <a:picLocks noChangeAspect="1"/>
                  </p:cNvPicPr>
                  <p:nvPr/>
                </p:nvPicPr>
                <p:blipFill rotWithShape="1">
                  <a:blip r:embed="rId2">
                    <a:clrChange>
                      <a:clrFrom>
                        <a:srgbClr val="F0F0F0"/>
                      </a:clrFrom>
                      <a:clrTo>
                        <a:srgbClr val="F0F0F0">
                          <a:alpha val="0"/>
                        </a:srgbClr>
                      </a:clrTo>
                    </a:clrChange>
                  </a:blip>
                  <a:srcRect t="5700" b="5816"/>
                  <a:stretch/>
                </p:blipFill>
                <p:spPr>
                  <a:xfrm>
                    <a:off x="1311334" y="1801091"/>
                    <a:ext cx="5025446" cy="2964873"/>
                  </a:xfrm>
                  <a:prstGeom prst="rect">
                    <a:avLst/>
                  </a:prstGeom>
                </p:spPr>
              </p:pic>
              <p:grpSp>
                <p:nvGrpSpPr>
                  <p:cNvPr id="18" name="Group 17">
                    <a:extLst>
                      <a:ext uri="{FF2B5EF4-FFF2-40B4-BE49-F238E27FC236}">
                        <a16:creationId xmlns:a16="http://schemas.microsoft.com/office/drawing/2014/main" id="{16A10A64-B082-B743-8E62-33EAB6028BDA}"/>
                      </a:ext>
                    </a:extLst>
                  </p:cNvPr>
                  <p:cNvGrpSpPr/>
                  <p:nvPr/>
                </p:nvGrpSpPr>
                <p:grpSpPr>
                  <a:xfrm>
                    <a:off x="2190339" y="4730723"/>
                    <a:ext cx="3657341" cy="307777"/>
                    <a:chOff x="2190339" y="4730723"/>
                    <a:chExt cx="3657341" cy="307777"/>
                  </a:xfrm>
                </p:grpSpPr>
                <p:sp>
                  <p:nvSpPr>
                    <p:cNvPr id="19" name="TextBox 18">
                      <a:extLst>
                        <a:ext uri="{FF2B5EF4-FFF2-40B4-BE49-F238E27FC236}">
                          <a16:creationId xmlns:a16="http://schemas.microsoft.com/office/drawing/2014/main" id="{24A0332B-9988-B447-8874-A45E279C9BC7}"/>
                        </a:ext>
                      </a:extLst>
                    </p:cNvPr>
                    <p:cNvSpPr txBox="1"/>
                    <p:nvPr/>
                  </p:nvSpPr>
                  <p:spPr>
                    <a:xfrm>
                      <a:off x="2190339" y="4730723"/>
                      <a:ext cx="1304451" cy="307777"/>
                    </a:xfrm>
                    <a:prstGeom prst="rect">
                      <a:avLst/>
                    </a:prstGeom>
                    <a:solidFill>
                      <a:srgbClr val="F7F7F7"/>
                    </a:solidFill>
                  </p:spPr>
                  <p:txBody>
                    <a:bodyPr wrap="square" rtlCol="0">
                      <a:spAutoFit/>
                    </a:bodyPr>
                    <a:lstStyle/>
                    <a:p>
                      <a:pPr algn="ctr"/>
                      <a:r>
                        <a:rPr lang="id-ID" sz="1400" b="1" dirty="0">
                          <a:latin typeface="Century Gothic" panose="020B0502020202020204" pitchFamily="34" charset="0"/>
                        </a:rPr>
                        <a:t>CLAIM ‘NO’</a:t>
                      </a:r>
                    </a:p>
                  </p:txBody>
                </p:sp>
                <p:sp>
                  <p:nvSpPr>
                    <p:cNvPr id="20" name="TextBox 19">
                      <a:extLst>
                        <a:ext uri="{FF2B5EF4-FFF2-40B4-BE49-F238E27FC236}">
                          <a16:creationId xmlns:a16="http://schemas.microsoft.com/office/drawing/2014/main" id="{5ED70C5D-6D0F-E44A-8077-4EADB23E8176}"/>
                        </a:ext>
                      </a:extLst>
                    </p:cNvPr>
                    <p:cNvSpPr txBox="1"/>
                    <p:nvPr/>
                  </p:nvSpPr>
                  <p:spPr>
                    <a:xfrm>
                      <a:off x="4543229" y="4730723"/>
                      <a:ext cx="1304451" cy="307777"/>
                    </a:xfrm>
                    <a:prstGeom prst="rect">
                      <a:avLst/>
                    </a:prstGeom>
                    <a:solidFill>
                      <a:srgbClr val="F7F7F7"/>
                    </a:solidFill>
                  </p:spPr>
                  <p:txBody>
                    <a:bodyPr wrap="square" rtlCol="0">
                      <a:spAutoFit/>
                    </a:bodyPr>
                    <a:lstStyle/>
                    <a:p>
                      <a:pPr algn="ctr"/>
                      <a:r>
                        <a:rPr lang="id-ID" sz="1400" b="1" dirty="0">
                          <a:latin typeface="Century Gothic" panose="020B0502020202020204" pitchFamily="34" charset="0"/>
                        </a:rPr>
                        <a:t>CLAIM ‘</a:t>
                      </a:r>
                      <a:r>
                        <a:rPr lang="en-US" sz="1400" b="1" dirty="0">
                          <a:latin typeface="Century Gothic" panose="020B0502020202020204" pitchFamily="34" charset="0"/>
                        </a:rPr>
                        <a:t>YES</a:t>
                      </a:r>
                      <a:r>
                        <a:rPr lang="id-ID" sz="1400" b="1" dirty="0">
                          <a:latin typeface="Century Gothic" panose="020B0502020202020204" pitchFamily="34" charset="0"/>
                        </a:rPr>
                        <a:t>’</a:t>
                      </a:r>
                    </a:p>
                  </p:txBody>
                </p:sp>
              </p:grpSp>
            </p:grpSp>
            <p:sp>
              <p:nvSpPr>
                <p:cNvPr id="14" name="TextBox 13">
                  <a:extLst>
                    <a:ext uri="{FF2B5EF4-FFF2-40B4-BE49-F238E27FC236}">
                      <a16:creationId xmlns:a16="http://schemas.microsoft.com/office/drawing/2014/main" id="{6D275EBB-CC53-8044-A373-94855A689DC1}"/>
                    </a:ext>
                  </a:extLst>
                </p:cNvPr>
                <p:cNvSpPr txBox="1"/>
                <p:nvPr/>
              </p:nvSpPr>
              <p:spPr>
                <a:xfrm>
                  <a:off x="3903742" y="1442268"/>
                  <a:ext cx="2433038" cy="338554"/>
                </a:xfrm>
                <a:prstGeom prst="rect">
                  <a:avLst/>
                </a:prstGeom>
                <a:solidFill>
                  <a:schemeClr val="bg2"/>
                </a:solidFill>
              </p:spPr>
              <p:txBody>
                <a:bodyPr wrap="none" rtlCol="0">
                  <a:spAutoFit/>
                </a:bodyPr>
                <a:lstStyle/>
                <a:p>
                  <a:r>
                    <a:rPr lang="en-US" sz="1600" b="1" dirty="0"/>
                    <a:t>Count</a:t>
                  </a:r>
                  <a:r>
                    <a:rPr lang="en-US" sz="1600" dirty="0"/>
                    <a:t> Policy by </a:t>
                  </a:r>
                  <a:r>
                    <a:rPr lang="en-US" sz="1600" b="1" dirty="0"/>
                    <a:t>Claim Flag</a:t>
                  </a:r>
                  <a:r>
                    <a:rPr lang="en-US" sz="1600" dirty="0"/>
                    <a:t>.</a:t>
                  </a:r>
                  <a:endParaRPr lang="id-ID" sz="1600" b="1" dirty="0"/>
                </a:p>
              </p:txBody>
            </p:sp>
          </p:grpSp>
          <p:sp>
            <p:nvSpPr>
              <p:cNvPr id="11" name="TextBox 10">
                <a:extLst>
                  <a:ext uri="{FF2B5EF4-FFF2-40B4-BE49-F238E27FC236}">
                    <a16:creationId xmlns:a16="http://schemas.microsoft.com/office/drawing/2014/main" id="{006FDE2B-66B1-7740-A828-332965BD3E03}"/>
                  </a:ext>
                </a:extLst>
              </p:cNvPr>
              <p:cNvSpPr txBox="1"/>
              <p:nvPr/>
            </p:nvSpPr>
            <p:spPr>
              <a:xfrm>
                <a:off x="4716559" y="3280868"/>
                <a:ext cx="807403" cy="318569"/>
              </a:xfrm>
              <a:prstGeom prst="rect">
                <a:avLst/>
              </a:prstGeom>
              <a:solidFill>
                <a:srgbClr val="F7F7F7"/>
              </a:solidFill>
            </p:spPr>
            <p:txBody>
              <a:bodyPr wrap="square" rtlCol="0">
                <a:spAutoFit/>
              </a:bodyPr>
              <a:lstStyle/>
              <a:p>
                <a:pPr algn="ctr"/>
                <a:r>
                  <a:rPr lang="en-US" sz="1400" b="1" dirty="0">
                    <a:solidFill>
                      <a:schemeClr val="bg2">
                        <a:lumMod val="50000"/>
                      </a:schemeClr>
                    </a:solidFill>
                    <a:latin typeface="Century Gothic" panose="020B0502020202020204" pitchFamily="34" charset="0"/>
                  </a:rPr>
                  <a:t>2746</a:t>
                </a:r>
              </a:p>
            </p:txBody>
          </p:sp>
        </p:grpSp>
        <p:sp>
          <p:nvSpPr>
            <p:cNvPr id="21" name="TextBox 20">
              <a:extLst>
                <a:ext uri="{FF2B5EF4-FFF2-40B4-BE49-F238E27FC236}">
                  <a16:creationId xmlns:a16="http://schemas.microsoft.com/office/drawing/2014/main" id="{514D6FBE-D9AD-2143-A855-433915513388}"/>
                </a:ext>
              </a:extLst>
            </p:cNvPr>
            <p:cNvSpPr txBox="1"/>
            <p:nvPr/>
          </p:nvSpPr>
          <p:spPr>
            <a:xfrm>
              <a:off x="2384840" y="1722045"/>
              <a:ext cx="768719" cy="307777"/>
            </a:xfrm>
            <a:prstGeom prst="rect">
              <a:avLst/>
            </a:prstGeom>
            <a:solidFill>
              <a:srgbClr val="F7F7F7"/>
            </a:solidFill>
          </p:spPr>
          <p:txBody>
            <a:bodyPr wrap="square" rtlCol="0">
              <a:spAutoFit/>
            </a:bodyPr>
            <a:lstStyle/>
            <a:p>
              <a:pPr algn="ctr"/>
              <a:r>
                <a:rPr lang="en-US" sz="1400" b="1" dirty="0">
                  <a:solidFill>
                    <a:schemeClr val="bg2">
                      <a:lumMod val="50000"/>
                    </a:schemeClr>
                  </a:solidFill>
                  <a:latin typeface="Century Gothic" panose="020B0502020202020204" pitchFamily="34" charset="0"/>
                </a:rPr>
                <a:t>7556</a:t>
              </a:r>
            </a:p>
          </p:txBody>
        </p:sp>
      </p:grpSp>
      <p:sp>
        <p:nvSpPr>
          <p:cNvPr id="22" name="TextBox 21">
            <a:extLst>
              <a:ext uri="{FF2B5EF4-FFF2-40B4-BE49-F238E27FC236}">
                <a16:creationId xmlns:a16="http://schemas.microsoft.com/office/drawing/2014/main" id="{9A184E68-481D-714B-A0F9-CD0CDC8A76A0}"/>
              </a:ext>
            </a:extLst>
          </p:cNvPr>
          <p:cNvSpPr txBox="1"/>
          <p:nvPr/>
        </p:nvSpPr>
        <p:spPr>
          <a:xfrm>
            <a:off x="8539387" y="1647878"/>
            <a:ext cx="3427670" cy="338554"/>
          </a:xfrm>
          <a:prstGeom prst="rect">
            <a:avLst/>
          </a:prstGeom>
          <a:solidFill>
            <a:schemeClr val="bg2"/>
          </a:solidFill>
        </p:spPr>
        <p:txBody>
          <a:bodyPr wrap="none" rtlCol="0">
            <a:spAutoFit/>
          </a:bodyPr>
          <a:lstStyle/>
          <a:p>
            <a:r>
              <a:rPr lang="en-US" sz="1600" dirty="0"/>
              <a:t>Grouping </a:t>
            </a:r>
            <a:r>
              <a:rPr lang="en-US" sz="1600" b="1" dirty="0"/>
              <a:t>Claim Amount</a:t>
            </a:r>
            <a:r>
              <a:rPr lang="en-US" sz="1600" dirty="0"/>
              <a:t> by </a:t>
            </a:r>
            <a:r>
              <a:rPr lang="en-US" sz="1600" b="1" dirty="0"/>
              <a:t>Claim Flag</a:t>
            </a:r>
            <a:r>
              <a:rPr lang="en-US" sz="1600" dirty="0"/>
              <a:t>.</a:t>
            </a:r>
            <a:endParaRPr lang="id-ID" sz="1600" b="1" dirty="0"/>
          </a:p>
        </p:txBody>
      </p:sp>
      <p:sp>
        <p:nvSpPr>
          <p:cNvPr id="24" name="Rectangle 23">
            <a:extLst>
              <a:ext uri="{FF2B5EF4-FFF2-40B4-BE49-F238E27FC236}">
                <a16:creationId xmlns:a16="http://schemas.microsoft.com/office/drawing/2014/main" id="{93E8533C-6946-2B4F-878C-0110F9555B91}"/>
              </a:ext>
            </a:extLst>
          </p:cNvPr>
          <p:cNvSpPr/>
          <p:nvPr/>
        </p:nvSpPr>
        <p:spPr>
          <a:xfrm>
            <a:off x="6554562" y="3687849"/>
            <a:ext cx="5553857" cy="1020857"/>
          </a:xfrm>
          <a:prstGeom prst="rect">
            <a:avLst/>
          </a:prstGeom>
        </p:spPr>
        <p:txBody>
          <a:bodyPr wrap="square">
            <a:spAutoFit/>
          </a:bodyPr>
          <a:lstStyle/>
          <a:p>
            <a:pPr algn="just">
              <a:lnSpc>
                <a:spcPct val="150000"/>
              </a:lnSpc>
            </a:pPr>
            <a:r>
              <a:rPr lang="en-US" sz="1400" dirty="0">
                <a:latin typeface="Century Gothic" panose="020B0502020202020204" pitchFamily="34" charset="0"/>
              </a:rPr>
              <a:t>The value of ‘</a:t>
            </a:r>
            <a:r>
              <a:rPr lang="en-US" sz="1400" b="1" dirty="0">
                <a:latin typeface="Century Gothic" panose="020B0502020202020204" pitchFamily="34" charset="0"/>
              </a:rPr>
              <a:t>CLM_AMT</a:t>
            </a:r>
            <a:r>
              <a:rPr lang="en-US" sz="1400" dirty="0">
                <a:latin typeface="Century Gothic" panose="020B0502020202020204" pitchFamily="34" charset="0"/>
              </a:rPr>
              <a:t>’ is highly correlated to the target variable ‘</a:t>
            </a:r>
            <a:r>
              <a:rPr lang="en-US" sz="1400" b="1" dirty="0">
                <a:latin typeface="Century Gothic" panose="020B0502020202020204" pitchFamily="34" charset="0"/>
              </a:rPr>
              <a:t>CLAIM_FLAG</a:t>
            </a:r>
            <a:r>
              <a:rPr lang="en-US" sz="1400" dirty="0">
                <a:latin typeface="Century Gothic" panose="020B0502020202020204" pitchFamily="34" charset="0"/>
              </a:rPr>
              <a:t>’, that means ‘</a:t>
            </a:r>
            <a:r>
              <a:rPr lang="en-US" sz="1400" b="1" dirty="0">
                <a:solidFill>
                  <a:srgbClr val="006C6E"/>
                </a:solidFill>
                <a:latin typeface="Century Gothic" panose="020B0502020202020204" pitchFamily="34" charset="0"/>
              </a:rPr>
              <a:t>CLM_AMT</a:t>
            </a:r>
            <a:r>
              <a:rPr lang="en-US" sz="1400" dirty="0">
                <a:latin typeface="Century Gothic" panose="020B0502020202020204" pitchFamily="34" charset="0"/>
              </a:rPr>
              <a:t>’ is also a </a:t>
            </a:r>
            <a:r>
              <a:rPr lang="en-US" sz="1400" b="1" dirty="0">
                <a:solidFill>
                  <a:srgbClr val="006C6E"/>
                </a:solidFill>
                <a:latin typeface="Century Gothic" panose="020B0502020202020204" pitchFamily="34" charset="0"/>
              </a:rPr>
              <a:t>dependent variable to the target variable.</a:t>
            </a:r>
            <a:endParaRPr lang="en-US" sz="1400" dirty="0">
              <a:latin typeface="Century Gothic" panose="020B0502020202020204" pitchFamily="34" charset="0"/>
            </a:endParaRPr>
          </a:p>
        </p:txBody>
      </p:sp>
    </p:spTree>
    <p:extLst>
      <p:ext uri="{BB962C8B-B14F-4D97-AF65-F5344CB8AC3E}">
        <p14:creationId xmlns:p14="http://schemas.microsoft.com/office/powerpoint/2010/main" val="391362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DATA PRE-PROCESSING</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8</a:t>
            </a:fld>
            <a:endParaRPr lang="en-US"/>
          </a:p>
        </p:txBody>
      </p:sp>
      <p:cxnSp>
        <p:nvCxnSpPr>
          <p:cNvPr id="11" name="Straight Connector 10">
            <a:extLst>
              <a:ext uri="{FF2B5EF4-FFF2-40B4-BE49-F238E27FC236}">
                <a16:creationId xmlns:a16="http://schemas.microsoft.com/office/drawing/2014/main" id="{239D81E8-9686-1145-8CB1-3705499B5F78}"/>
              </a:ext>
            </a:extLst>
          </p:cNvPr>
          <p:cNvCxnSpPr>
            <a:cxnSpLocks/>
          </p:cNvCxnSpPr>
          <p:nvPr/>
        </p:nvCxnSpPr>
        <p:spPr>
          <a:xfrm>
            <a:off x="2000972" y="3862443"/>
            <a:ext cx="827399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9AB70FB-CCCB-CF4A-A837-12BDF2FC41BC}"/>
              </a:ext>
            </a:extLst>
          </p:cNvPr>
          <p:cNvCxnSpPr>
            <a:cxnSpLocks/>
          </p:cNvCxnSpPr>
          <p:nvPr/>
        </p:nvCxnSpPr>
        <p:spPr>
          <a:xfrm>
            <a:off x="6156160" y="1851010"/>
            <a:ext cx="0" cy="417341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E87D9C-D86A-BF41-83E6-57492D78193F}"/>
              </a:ext>
            </a:extLst>
          </p:cNvPr>
          <p:cNvSpPr txBox="1"/>
          <p:nvPr/>
        </p:nvSpPr>
        <p:spPr>
          <a:xfrm>
            <a:off x="2240655" y="1899138"/>
            <a:ext cx="3540368" cy="338554"/>
          </a:xfrm>
          <a:prstGeom prst="rect">
            <a:avLst/>
          </a:prstGeom>
          <a:noFill/>
        </p:spPr>
        <p:txBody>
          <a:bodyPr wrap="square" rtlCol="0">
            <a:spAutoFit/>
          </a:bodyPr>
          <a:lstStyle/>
          <a:p>
            <a:r>
              <a:rPr lang="en-US" sz="1600" b="1" dirty="0">
                <a:solidFill>
                  <a:srgbClr val="006C6E"/>
                </a:solidFill>
                <a:latin typeface="Century Gothic" panose="020B0502020202020204" pitchFamily="34" charset="0"/>
              </a:rPr>
              <a:t>Data Cleansing</a:t>
            </a:r>
          </a:p>
        </p:txBody>
      </p:sp>
      <p:sp>
        <p:nvSpPr>
          <p:cNvPr id="19" name="TextBox 18">
            <a:extLst>
              <a:ext uri="{FF2B5EF4-FFF2-40B4-BE49-F238E27FC236}">
                <a16:creationId xmlns:a16="http://schemas.microsoft.com/office/drawing/2014/main" id="{77A657CD-0948-9246-A8D3-7B05B1C54E15}"/>
              </a:ext>
            </a:extLst>
          </p:cNvPr>
          <p:cNvSpPr txBox="1"/>
          <p:nvPr/>
        </p:nvSpPr>
        <p:spPr>
          <a:xfrm>
            <a:off x="6458751" y="1899138"/>
            <a:ext cx="3540368" cy="338554"/>
          </a:xfrm>
          <a:prstGeom prst="rect">
            <a:avLst/>
          </a:prstGeom>
          <a:noFill/>
        </p:spPr>
        <p:txBody>
          <a:bodyPr wrap="square" rtlCol="0">
            <a:spAutoFit/>
          </a:bodyPr>
          <a:lstStyle/>
          <a:p>
            <a:r>
              <a:rPr lang="en-US" sz="1600" b="1" dirty="0">
                <a:solidFill>
                  <a:srgbClr val="006C6E"/>
                </a:solidFill>
                <a:latin typeface="Century Gothic" panose="020B0502020202020204" pitchFamily="34" charset="0"/>
              </a:rPr>
              <a:t>Normalization / Standardization</a:t>
            </a:r>
          </a:p>
        </p:txBody>
      </p:sp>
      <p:sp>
        <p:nvSpPr>
          <p:cNvPr id="20" name="TextBox 19">
            <a:extLst>
              <a:ext uri="{FF2B5EF4-FFF2-40B4-BE49-F238E27FC236}">
                <a16:creationId xmlns:a16="http://schemas.microsoft.com/office/drawing/2014/main" id="{0C1E7373-D1FC-8648-9E27-465DFE815681}"/>
              </a:ext>
            </a:extLst>
          </p:cNvPr>
          <p:cNvSpPr txBox="1"/>
          <p:nvPr/>
        </p:nvSpPr>
        <p:spPr>
          <a:xfrm>
            <a:off x="2240655" y="4043752"/>
            <a:ext cx="3540368" cy="338554"/>
          </a:xfrm>
          <a:prstGeom prst="rect">
            <a:avLst/>
          </a:prstGeom>
          <a:noFill/>
        </p:spPr>
        <p:txBody>
          <a:bodyPr wrap="square" rtlCol="0">
            <a:spAutoFit/>
          </a:bodyPr>
          <a:lstStyle/>
          <a:p>
            <a:r>
              <a:rPr lang="en-US" sz="1600" b="1" dirty="0">
                <a:solidFill>
                  <a:srgbClr val="006C6E"/>
                </a:solidFill>
                <a:latin typeface="Century Gothic" panose="020B0502020202020204" pitchFamily="34" charset="0"/>
              </a:rPr>
              <a:t>Feature Encoding</a:t>
            </a:r>
          </a:p>
        </p:txBody>
      </p:sp>
      <p:sp>
        <p:nvSpPr>
          <p:cNvPr id="21" name="TextBox 20">
            <a:extLst>
              <a:ext uri="{FF2B5EF4-FFF2-40B4-BE49-F238E27FC236}">
                <a16:creationId xmlns:a16="http://schemas.microsoft.com/office/drawing/2014/main" id="{57584BBB-4770-BB42-8F2D-4D9BBFA5A813}"/>
              </a:ext>
            </a:extLst>
          </p:cNvPr>
          <p:cNvSpPr txBox="1"/>
          <p:nvPr/>
        </p:nvSpPr>
        <p:spPr>
          <a:xfrm>
            <a:off x="6458751" y="4043752"/>
            <a:ext cx="3540368" cy="338554"/>
          </a:xfrm>
          <a:prstGeom prst="rect">
            <a:avLst/>
          </a:prstGeom>
          <a:noFill/>
        </p:spPr>
        <p:txBody>
          <a:bodyPr wrap="square" rtlCol="0">
            <a:spAutoFit/>
          </a:bodyPr>
          <a:lstStyle/>
          <a:p>
            <a:r>
              <a:rPr lang="en-US" sz="1600" b="1" dirty="0">
                <a:solidFill>
                  <a:srgbClr val="006C6E"/>
                </a:solidFill>
                <a:latin typeface="Century Gothic" panose="020B0502020202020204" pitchFamily="34" charset="0"/>
              </a:rPr>
              <a:t>Imbalance Treatment</a:t>
            </a:r>
          </a:p>
        </p:txBody>
      </p:sp>
      <p:sp>
        <p:nvSpPr>
          <p:cNvPr id="22" name="TextBox 21">
            <a:extLst>
              <a:ext uri="{FF2B5EF4-FFF2-40B4-BE49-F238E27FC236}">
                <a16:creationId xmlns:a16="http://schemas.microsoft.com/office/drawing/2014/main" id="{DCFCDC71-60FF-414F-BF78-70CFB22B303A}"/>
              </a:ext>
            </a:extLst>
          </p:cNvPr>
          <p:cNvSpPr txBox="1"/>
          <p:nvPr/>
        </p:nvSpPr>
        <p:spPr>
          <a:xfrm>
            <a:off x="2240655" y="2346489"/>
            <a:ext cx="3426212" cy="1169551"/>
          </a:xfrm>
          <a:prstGeom prst="rect">
            <a:avLst/>
          </a:prstGeom>
          <a:noFill/>
        </p:spPr>
        <p:txBody>
          <a:bodyPr wrap="square" rtlCol="0">
            <a:spAutoFit/>
          </a:bodyPr>
          <a:lstStyle/>
          <a:p>
            <a:pPr algn="just"/>
            <a:r>
              <a:rPr lang="en-US" sz="1400" dirty="0">
                <a:latin typeface="Century Gothic" panose="020B0502020202020204" pitchFamily="34" charset="0"/>
              </a:rPr>
              <a:t>We </a:t>
            </a:r>
            <a:r>
              <a:rPr lang="en-US" sz="1400" b="1" dirty="0">
                <a:solidFill>
                  <a:srgbClr val="006C6E"/>
                </a:solidFill>
                <a:latin typeface="Century Gothic" panose="020B0502020202020204" pitchFamily="34" charset="0"/>
              </a:rPr>
              <a:t>filled the missing values using KNN-Imputer method </a:t>
            </a:r>
            <a:r>
              <a:rPr lang="en-US" sz="1400" dirty="0">
                <a:latin typeface="Century Gothic" panose="020B0502020202020204" pitchFamily="34" charset="0"/>
              </a:rPr>
              <a:t>for features ‘</a:t>
            </a:r>
            <a:r>
              <a:rPr lang="en-US" sz="1400" b="1" dirty="0">
                <a:latin typeface="Century Gothic" panose="020B0502020202020204" pitchFamily="34" charset="0"/>
              </a:rPr>
              <a:t>AGE</a:t>
            </a:r>
            <a:r>
              <a:rPr lang="en-US" sz="1400" dirty="0">
                <a:latin typeface="Century Gothic" panose="020B0502020202020204" pitchFamily="34" charset="0"/>
              </a:rPr>
              <a:t>’, ‘</a:t>
            </a:r>
            <a:r>
              <a:rPr lang="en-US" sz="1400" b="1" dirty="0">
                <a:latin typeface="Century Gothic" panose="020B0502020202020204" pitchFamily="34" charset="0"/>
              </a:rPr>
              <a:t>YOJ</a:t>
            </a:r>
            <a:r>
              <a:rPr lang="en-US" sz="1400" dirty="0">
                <a:latin typeface="Century Gothic" panose="020B0502020202020204" pitchFamily="34" charset="0"/>
              </a:rPr>
              <a:t>’, ‘</a:t>
            </a:r>
            <a:r>
              <a:rPr lang="en-US" sz="1400" b="1" dirty="0">
                <a:latin typeface="Century Gothic" panose="020B0502020202020204" pitchFamily="34" charset="0"/>
              </a:rPr>
              <a:t>INCOME</a:t>
            </a:r>
            <a:r>
              <a:rPr lang="en-US" sz="1400" dirty="0">
                <a:latin typeface="Century Gothic" panose="020B0502020202020204" pitchFamily="34" charset="0"/>
              </a:rPr>
              <a:t>’, ‘</a:t>
            </a:r>
            <a:r>
              <a:rPr lang="en-US" sz="1400" b="1" dirty="0">
                <a:latin typeface="Century Gothic" panose="020B0502020202020204" pitchFamily="34" charset="0"/>
              </a:rPr>
              <a:t>HOME_VAL</a:t>
            </a:r>
            <a:r>
              <a:rPr lang="en-US" sz="1400" dirty="0">
                <a:latin typeface="Century Gothic" panose="020B0502020202020204" pitchFamily="34" charset="0"/>
              </a:rPr>
              <a:t>’, ‘</a:t>
            </a:r>
            <a:r>
              <a:rPr lang="en-US" sz="1400" b="1" dirty="0">
                <a:latin typeface="Century Gothic" panose="020B0502020202020204" pitchFamily="34" charset="0"/>
              </a:rPr>
              <a:t>OCCUPATION</a:t>
            </a:r>
            <a:r>
              <a:rPr lang="en-US" sz="1400" dirty="0">
                <a:latin typeface="Century Gothic" panose="020B0502020202020204" pitchFamily="34" charset="0"/>
              </a:rPr>
              <a:t>’, ‘</a:t>
            </a:r>
            <a:r>
              <a:rPr lang="en-US" sz="1400" b="1" dirty="0">
                <a:latin typeface="Century Gothic" panose="020B0502020202020204" pitchFamily="34" charset="0"/>
              </a:rPr>
              <a:t>CAR_AGE</a:t>
            </a:r>
            <a:r>
              <a:rPr lang="en-US" sz="1400" dirty="0">
                <a:latin typeface="Century Gothic" panose="020B0502020202020204" pitchFamily="34" charset="0"/>
              </a:rPr>
              <a:t>’, and </a:t>
            </a:r>
            <a:r>
              <a:rPr lang="en-US" sz="1400" b="1" dirty="0">
                <a:solidFill>
                  <a:srgbClr val="006C6E"/>
                </a:solidFill>
                <a:latin typeface="Century Gothic" panose="020B0502020202020204" pitchFamily="34" charset="0"/>
              </a:rPr>
              <a:t>dropped data duplicates</a:t>
            </a:r>
            <a:r>
              <a:rPr lang="en-US" sz="1400" dirty="0">
                <a:latin typeface="Century Gothic" panose="020B0502020202020204" pitchFamily="34" charset="0"/>
              </a:rPr>
              <a:t>.</a:t>
            </a:r>
          </a:p>
        </p:txBody>
      </p:sp>
      <p:sp>
        <p:nvSpPr>
          <p:cNvPr id="23" name="TextBox 22">
            <a:extLst>
              <a:ext uri="{FF2B5EF4-FFF2-40B4-BE49-F238E27FC236}">
                <a16:creationId xmlns:a16="http://schemas.microsoft.com/office/drawing/2014/main" id="{2E37B058-4F1D-9E44-AC69-4C163B0172F3}"/>
              </a:ext>
            </a:extLst>
          </p:cNvPr>
          <p:cNvSpPr txBox="1"/>
          <p:nvPr/>
        </p:nvSpPr>
        <p:spPr>
          <a:xfrm>
            <a:off x="6458751" y="2346489"/>
            <a:ext cx="3540368" cy="1169551"/>
          </a:xfrm>
          <a:prstGeom prst="rect">
            <a:avLst/>
          </a:prstGeom>
          <a:noFill/>
        </p:spPr>
        <p:txBody>
          <a:bodyPr wrap="square" rtlCol="0">
            <a:spAutoFit/>
          </a:bodyPr>
          <a:lstStyle/>
          <a:p>
            <a:pPr algn="just"/>
            <a:r>
              <a:rPr lang="en-US" sz="1400" dirty="0">
                <a:latin typeface="Century Gothic" panose="020B0502020202020204" pitchFamily="34" charset="0"/>
              </a:rPr>
              <a:t>We </a:t>
            </a:r>
            <a:r>
              <a:rPr lang="en-US" sz="1400" b="1" dirty="0">
                <a:solidFill>
                  <a:srgbClr val="006C6E"/>
                </a:solidFill>
                <a:latin typeface="Century Gothic" panose="020B0502020202020204" pitchFamily="34" charset="0"/>
              </a:rPr>
              <a:t>normalized</a:t>
            </a:r>
            <a:r>
              <a:rPr lang="en-US" sz="1400" dirty="0">
                <a:latin typeface="Century Gothic" panose="020B0502020202020204" pitchFamily="34" charset="0"/>
              </a:rPr>
              <a:t> features ‘</a:t>
            </a:r>
            <a:r>
              <a:rPr lang="en-US" sz="1400" b="1" dirty="0">
                <a:latin typeface="Century Gothic" panose="020B0502020202020204" pitchFamily="34" charset="0"/>
              </a:rPr>
              <a:t>AGE</a:t>
            </a:r>
            <a:r>
              <a:rPr lang="en-US" sz="1400" dirty="0">
                <a:latin typeface="Century Gothic" panose="020B0502020202020204" pitchFamily="34" charset="0"/>
              </a:rPr>
              <a:t>’, ‘</a:t>
            </a:r>
            <a:r>
              <a:rPr lang="en-US" sz="1400" b="1" dirty="0">
                <a:latin typeface="Century Gothic" panose="020B0502020202020204" pitchFamily="34" charset="0"/>
              </a:rPr>
              <a:t>YOJ</a:t>
            </a:r>
            <a:r>
              <a:rPr lang="en-US" sz="1400" dirty="0">
                <a:latin typeface="Century Gothic" panose="020B0502020202020204" pitchFamily="34" charset="0"/>
              </a:rPr>
              <a:t>’, ‘</a:t>
            </a:r>
            <a:r>
              <a:rPr lang="en-US" sz="1400" b="1" dirty="0">
                <a:latin typeface="Century Gothic" panose="020B0502020202020204" pitchFamily="34" charset="0"/>
              </a:rPr>
              <a:t>INCOME</a:t>
            </a:r>
            <a:r>
              <a:rPr lang="en-US" sz="1400" dirty="0">
                <a:latin typeface="Century Gothic" panose="020B0502020202020204" pitchFamily="34" charset="0"/>
              </a:rPr>
              <a:t>’, ‘</a:t>
            </a:r>
            <a:r>
              <a:rPr lang="en-US" sz="1400" b="1" dirty="0">
                <a:latin typeface="Century Gothic" panose="020B0502020202020204" pitchFamily="34" charset="0"/>
              </a:rPr>
              <a:t>TRAVTIME</a:t>
            </a:r>
            <a:r>
              <a:rPr lang="en-US" sz="1400" dirty="0">
                <a:latin typeface="Century Gothic" panose="020B0502020202020204" pitchFamily="34" charset="0"/>
              </a:rPr>
              <a:t>’, ’</a:t>
            </a:r>
            <a:r>
              <a:rPr lang="en-US" sz="1400" b="1" dirty="0">
                <a:latin typeface="Century Gothic" panose="020B0502020202020204" pitchFamily="34" charset="0"/>
              </a:rPr>
              <a:t>BLUEBOOK</a:t>
            </a:r>
            <a:r>
              <a:rPr lang="en-US" sz="1400" dirty="0">
                <a:latin typeface="Century Gothic" panose="020B0502020202020204" pitchFamily="34" charset="0"/>
              </a:rPr>
              <a:t>’ and ‘</a:t>
            </a:r>
            <a:r>
              <a:rPr lang="en-US" sz="1400" b="1" dirty="0">
                <a:latin typeface="Century Gothic" panose="020B0502020202020204" pitchFamily="34" charset="0"/>
              </a:rPr>
              <a:t>CAR_AGE</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dirty="0">
                <a:latin typeface="Century Gothic" panose="020B0502020202020204" pitchFamily="34" charset="0"/>
              </a:rPr>
              <a:t>that tend to have normal distribution.</a:t>
            </a:r>
          </a:p>
          <a:p>
            <a:pPr algn="just"/>
            <a:r>
              <a:rPr lang="en-US" sz="1400" dirty="0">
                <a:latin typeface="Century Gothic" panose="020B0502020202020204" pitchFamily="34" charset="0"/>
              </a:rPr>
              <a:t>The </a:t>
            </a:r>
            <a:r>
              <a:rPr lang="en-US" sz="1400" b="1" dirty="0">
                <a:solidFill>
                  <a:srgbClr val="006C6E"/>
                </a:solidFill>
                <a:latin typeface="Century Gothic" panose="020B0502020202020204" pitchFamily="34" charset="0"/>
              </a:rPr>
              <a:t>other features are normalized</a:t>
            </a:r>
            <a:r>
              <a:rPr lang="en-US" sz="1400" dirty="0">
                <a:latin typeface="Century Gothic" panose="020B0502020202020204" pitchFamily="34" charset="0"/>
              </a:rPr>
              <a:t>.</a:t>
            </a:r>
          </a:p>
        </p:txBody>
      </p:sp>
      <p:sp>
        <p:nvSpPr>
          <p:cNvPr id="24" name="TextBox 23">
            <a:extLst>
              <a:ext uri="{FF2B5EF4-FFF2-40B4-BE49-F238E27FC236}">
                <a16:creationId xmlns:a16="http://schemas.microsoft.com/office/drawing/2014/main" id="{5407F0EE-132D-8A40-A832-74140445DFE6}"/>
              </a:ext>
            </a:extLst>
          </p:cNvPr>
          <p:cNvSpPr txBox="1"/>
          <p:nvPr/>
        </p:nvSpPr>
        <p:spPr>
          <a:xfrm>
            <a:off x="6458751" y="4551582"/>
            <a:ext cx="3540368" cy="738664"/>
          </a:xfrm>
          <a:prstGeom prst="rect">
            <a:avLst/>
          </a:prstGeom>
          <a:noFill/>
        </p:spPr>
        <p:txBody>
          <a:bodyPr wrap="square" rtlCol="0">
            <a:spAutoFit/>
          </a:bodyPr>
          <a:lstStyle/>
          <a:p>
            <a:pPr algn="just"/>
            <a:r>
              <a:rPr lang="en-US" sz="1400" dirty="0">
                <a:latin typeface="Century Gothic" panose="020B0502020202020204" pitchFamily="34" charset="0"/>
              </a:rPr>
              <a:t>We have used all the balancing method, such as </a:t>
            </a:r>
            <a:r>
              <a:rPr lang="en-US" sz="1400" b="1" dirty="0" err="1">
                <a:solidFill>
                  <a:srgbClr val="006C6E"/>
                </a:solidFill>
                <a:latin typeface="Century Gothic" panose="020B0502020202020204" pitchFamily="34" charset="0"/>
              </a:rPr>
              <a:t>UnderSampling</a:t>
            </a:r>
            <a:r>
              <a:rPr lang="en-US" sz="1400" dirty="0">
                <a:latin typeface="Century Gothic" panose="020B0502020202020204" pitchFamily="34" charset="0"/>
              </a:rPr>
              <a:t>, </a:t>
            </a:r>
            <a:r>
              <a:rPr lang="en-US" sz="1400" b="1" dirty="0" err="1">
                <a:solidFill>
                  <a:srgbClr val="006C6E"/>
                </a:solidFill>
                <a:latin typeface="Century Gothic" panose="020B0502020202020204" pitchFamily="34" charset="0"/>
              </a:rPr>
              <a:t>OverSampling</a:t>
            </a:r>
            <a:r>
              <a:rPr lang="en-US" sz="1400" dirty="0">
                <a:latin typeface="Century Gothic" panose="020B0502020202020204" pitchFamily="34" charset="0"/>
              </a:rPr>
              <a:t>, and </a:t>
            </a:r>
            <a:r>
              <a:rPr lang="en-US" sz="1400" b="1" dirty="0">
                <a:solidFill>
                  <a:srgbClr val="006C6E"/>
                </a:solidFill>
                <a:latin typeface="Century Gothic" panose="020B0502020202020204" pitchFamily="34" charset="0"/>
              </a:rPr>
              <a:t>SMOTE</a:t>
            </a:r>
            <a:r>
              <a:rPr lang="en-US" sz="1400" dirty="0">
                <a:latin typeface="Century Gothic" panose="020B0502020202020204" pitchFamily="34" charset="0"/>
              </a:rPr>
              <a:t>. </a:t>
            </a:r>
            <a:endParaRPr lang="en-US" sz="1400" b="1" dirty="0">
              <a:solidFill>
                <a:srgbClr val="006C6E"/>
              </a:solidFill>
              <a:latin typeface="Century Gothic" panose="020B0502020202020204" pitchFamily="34" charset="0"/>
            </a:endParaRPr>
          </a:p>
        </p:txBody>
      </p:sp>
      <p:sp>
        <p:nvSpPr>
          <p:cNvPr id="25" name="TextBox 24">
            <a:extLst>
              <a:ext uri="{FF2B5EF4-FFF2-40B4-BE49-F238E27FC236}">
                <a16:creationId xmlns:a16="http://schemas.microsoft.com/office/drawing/2014/main" id="{22502C5E-7093-9C4E-A9C9-43FB12677177}"/>
              </a:ext>
            </a:extLst>
          </p:cNvPr>
          <p:cNvSpPr txBox="1"/>
          <p:nvPr/>
        </p:nvSpPr>
        <p:spPr>
          <a:xfrm>
            <a:off x="2240655" y="4551581"/>
            <a:ext cx="3540368" cy="738664"/>
          </a:xfrm>
          <a:prstGeom prst="rect">
            <a:avLst/>
          </a:prstGeom>
          <a:noFill/>
        </p:spPr>
        <p:txBody>
          <a:bodyPr wrap="square" rtlCol="0">
            <a:spAutoFit/>
          </a:bodyPr>
          <a:lstStyle/>
          <a:p>
            <a:pPr algn="just"/>
            <a:r>
              <a:rPr lang="en-US" sz="1400" dirty="0">
                <a:latin typeface="Century Gothic" panose="020B0502020202020204" pitchFamily="34" charset="0"/>
              </a:rPr>
              <a:t>Performed </a:t>
            </a:r>
            <a:r>
              <a:rPr lang="en-US" sz="1400" b="1" dirty="0">
                <a:solidFill>
                  <a:srgbClr val="006C6E"/>
                </a:solidFill>
                <a:latin typeface="Century Gothic" panose="020B0502020202020204" pitchFamily="34" charset="0"/>
              </a:rPr>
              <a:t>one hot encoding </a:t>
            </a:r>
            <a:r>
              <a:rPr lang="en-US" sz="1400" dirty="0">
                <a:latin typeface="Century Gothic" panose="020B0502020202020204" pitchFamily="34" charset="0"/>
              </a:rPr>
              <a:t> for features ‘</a:t>
            </a:r>
            <a:r>
              <a:rPr lang="en-US" sz="1400" b="1" dirty="0">
                <a:latin typeface="Century Gothic" panose="020B0502020202020204" pitchFamily="34" charset="0"/>
              </a:rPr>
              <a:t>PARENT1</a:t>
            </a:r>
            <a:r>
              <a:rPr lang="en-US" sz="1400" dirty="0">
                <a:latin typeface="Century Gothic" panose="020B0502020202020204" pitchFamily="34" charset="0"/>
              </a:rPr>
              <a:t>’, ‘</a:t>
            </a:r>
            <a:r>
              <a:rPr lang="en-US" sz="1400" b="1" dirty="0">
                <a:latin typeface="Century Gothic" panose="020B0502020202020204" pitchFamily="34" charset="0"/>
              </a:rPr>
              <a:t>MSTATUS</a:t>
            </a:r>
            <a:r>
              <a:rPr lang="en-US" sz="1400" dirty="0">
                <a:latin typeface="Century Gothic" panose="020B0502020202020204" pitchFamily="34" charset="0"/>
              </a:rPr>
              <a:t>’, ‘</a:t>
            </a:r>
            <a:r>
              <a:rPr lang="en-US" sz="1400" b="1" dirty="0">
                <a:latin typeface="Century Gothic" panose="020B0502020202020204" pitchFamily="34" charset="0"/>
              </a:rPr>
              <a:t>GENDER</a:t>
            </a:r>
            <a:r>
              <a:rPr lang="en-US" sz="1400" dirty="0">
                <a:latin typeface="Century Gothic" panose="020B0502020202020204" pitchFamily="34" charset="0"/>
              </a:rPr>
              <a:t>’, ‘</a:t>
            </a:r>
            <a:r>
              <a:rPr lang="en-US" sz="1400" b="1" dirty="0">
                <a:latin typeface="Century Gothic" panose="020B0502020202020204" pitchFamily="34" charset="0"/>
              </a:rPr>
              <a:t>RED_CAR</a:t>
            </a:r>
            <a:r>
              <a:rPr lang="en-US" sz="1400" dirty="0">
                <a:latin typeface="Century Gothic" panose="020B0502020202020204" pitchFamily="34" charset="0"/>
              </a:rPr>
              <a:t>’, ‘</a:t>
            </a:r>
            <a:r>
              <a:rPr lang="en-US" sz="1400" b="1" dirty="0">
                <a:latin typeface="Century Gothic" panose="020B0502020202020204" pitchFamily="34" charset="0"/>
              </a:rPr>
              <a:t>REVOKED</a:t>
            </a:r>
            <a:r>
              <a:rPr lang="en-US" sz="1400" dirty="0">
                <a:latin typeface="Century Gothic" panose="020B0502020202020204" pitchFamily="34" charset="0"/>
              </a:rPr>
              <a:t>’</a:t>
            </a:r>
          </a:p>
        </p:txBody>
      </p:sp>
    </p:spTree>
    <p:extLst>
      <p:ext uri="{BB962C8B-B14F-4D97-AF65-F5344CB8AC3E}">
        <p14:creationId xmlns:p14="http://schemas.microsoft.com/office/powerpoint/2010/main" val="60408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79D22-F66D-FC48-B8C2-5BD8456DD62E}"/>
              </a:ext>
            </a:extLst>
          </p:cNvPr>
          <p:cNvSpPr txBox="1"/>
          <p:nvPr/>
        </p:nvSpPr>
        <p:spPr>
          <a:xfrm>
            <a:off x="1311334" y="380869"/>
            <a:ext cx="10174514" cy="707886"/>
          </a:xfrm>
          <a:prstGeom prst="rect">
            <a:avLst/>
          </a:prstGeom>
          <a:noFill/>
        </p:spPr>
        <p:txBody>
          <a:bodyPr wrap="square" rtlCol="0" anchor="ctr">
            <a:spAutoFit/>
          </a:bodyPr>
          <a:lstStyle/>
          <a:p>
            <a:r>
              <a:rPr lang="en-US" sz="4000" dirty="0">
                <a:latin typeface="Copperplate" panose="02000504000000020004" pitchFamily="2" charset="77"/>
                <a:ea typeface="Hiragino Kaku Gothic Std W8" panose="020B0800000000000000" pitchFamily="34" charset="-128"/>
              </a:rPr>
              <a:t>INSIGHTS</a:t>
            </a:r>
          </a:p>
        </p:txBody>
      </p:sp>
      <p:cxnSp>
        <p:nvCxnSpPr>
          <p:cNvPr id="6" name="Straight Connector 5">
            <a:extLst>
              <a:ext uri="{FF2B5EF4-FFF2-40B4-BE49-F238E27FC236}">
                <a16:creationId xmlns:a16="http://schemas.microsoft.com/office/drawing/2014/main" id="{91548DA2-3B5A-B44F-B966-D5759E1CA0EE}"/>
              </a:ext>
            </a:extLst>
          </p:cNvPr>
          <p:cNvCxnSpPr/>
          <p:nvPr/>
        </p:nvCxnSpPr>
        <p:spPr>
          <a:xfrm>
            <a:off x="1483612" y="1242644"/>
            <a:ext cx="1886857" cy="0"/>
          </a:xfrm>
          <a:prstGeom prst="line">
            <a:avLst/>
          </a:prstGeom>
          <a:ln w="12700">
            <a:solidFill>
              <a:srgbClr val="006C6E"/>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5EF9026-35ED-EB4A-A4CA-30D1EF5C4959}"/>
              </a:ext>
            </a:extLst>
          </p:cNvPr>
          <p:cNvSpPr>
            <a:spLocks noGrp="1"/>
          </p:cNvSpPr>
          <p:nvPr>
            <p:ph type="sldNum" sz="quarter" idx="12"/>
          </p:nvPr>
        </p:nvSpPr>
        <p:spPr/>
        <p:txBody>
          <a:bodyPr/>
          <a:lstStyle/>
          <a:p>
            <a:fld id="{A1BA8E5C-28E9-5640-A48C-C178B3FC83D9}" type="slidenum">
              <a:rPr lang="en-US" smtClean="0"/>
              <a:t>9</a:t>
            </a:fld>
            <a:endParaRPr lang="en-US"/>
          </a:p>
        </p:txBody>
      </p:sp>
      <p:sp>
        <p:nvSpPr>
          <p:cNvPr id="12" name="TextBox 11">
            <a:extLst>
              <a:ext uri="{FF2B5EF4-FFF2-40B4-BE49-F238E27FC236}">
                <a16:creationId xmlns:a16="http://schemas.microsoft.com/office/drawing/2014/main" id="{82869CAC-37F6-E340-BD69-4ED71EE99900}"/>
              </a:ext>
            </a:extLst>
          </p:cNvPr>
          <p:cNvSpPr txBox="1"/>
          <p:nvPr/>
        </p:nvSpPr>
        <p:spPr>
          <a:xfrm>
            <a:off x="8538243" y="6554075"/>
            <a:ext cx="3653757" cy="246221"/>
          </a:xfrm>
          <a:prstGeom prst="rect">
            <a:avLst/>
          </a:prstGeom>
          <a:noFill/>
        </p:spPr>
        <p:txBody>
          <a:bodyPr wrap="square" rtlCol="0">
            <a:spAutoFit/>
          </a:bodyPr>
          <a:lstStyle/>
          <a:p>
            <a:r>
              <a:rPr lang="id-ID" sz="1000" i="1" dirty="0">
                <a:solidFill>
                  <a:srgbClr val="0563C1"/>
                </a:solidFill>
                <a:hlinkClick r:id="rId2">
                  <a:extLst>
                    <a:ext uri="{A12FA001-AC4F-418D-AE19-62706E023703}">
                      <ahyp:hlinkClr xmlns:ahyp="http://schemas.microsoft.com/office/drawing/2018/hyperlinkcolor" val="tx"/>
                    </a:ext>
                  </a:extLst>
                </a:hlinkClick>
              </a:rPr>
              <a:t>https://www.wnins.com/losscontrolbulletins/MVREvaluation.pdf</a:t>
            </a:r>
            <a:r>
              <a:rPr lang="id-ID" sz="1000" i="1" dirty="0"/>
              <a:t> </a:t>
            </a:r>
          </a:p>
        </p:txBody>
      </p:sp>
      <p:sp>
        <p:nvSpPr>
          <p:cNvPr id="13" name="TextBox 12">
            <a:extLst>
              <a:ext uri="{FF2B5EF4-FFF2-40B4-BE49-F238E27FC236}">
                <a16:creationId xmlns:a16="http://schemas.microsoft.com/office/drawing/2014/main" id="{4888754A-A435-CF43-B7CD-D9600CB49AFD}"/>
              </a:ext>
            </a:extLst>
          </p:cNvPr>
          <p:cNvSpPr txBox="1"/>
          <p:nvPr/>
        </p:nvSpPr>
        <p:spPr>
          <a:xfrm>
            <a:off x="6739686" y="1563637"/>
            <a:ext cx="5203371" cy="42525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latin typeface="Century Gothic" panose="020B0502020202020204" pitchFamily="34" charset="0"/>
              </a:rPr>
              <a:t>MVR_PTS is Motor Vehicle Road Points which define an individual’s past driving history indicating violations and accidents over a specific period, with distribution of categories as follow:</a:t>
            </a:r>
          </a:p>
          <a:p>
            <a:pPr marL="742950" lvl="1" indent="-285750" algn="just">
              <a:lnSpc>
                <a:spcPct val="150000"/>
              </a:lnSpc>
              <a:buFont typeface="Wingdings" pitchFamily="2" charset="2"/>
              <a:buChar char="q"/>
            </a:pPr>
            <a:r>
              <a:rPr lang="en-US" sz="1400" dirty="0">
                <a:latin typeface="Century Gothic" panose="020B0502020202020204" pitchFamily="34" charset="0"/>
              </a:rPr>
              <a:t>Very Low Risk	: 0 pts</a:t>
            </a:r>
          </a:p>
          <a:p>
            <a:pPr marL="742950" lvl="1" indent="-285750" algn="just">
              <a:lnSpc>
                <a:spcPct val="150000"/>
              </a:lnSpc>
              <a:buFont typeface="Wingdings" pitchFamily="2" charset="2"/>
              <a:buChar char="q"/>
            </a:pPr>
            <a:r>
              <a:rPr lang="en-US" sz="1400" dirty="0">
                <a:latin typeface="Century Gothic" panose="020B0502020202020204" pitchFamily="34" charset="0"/>
              </a:rPr>
              <a:t>Low Risk		: 1-3 pts</a:t>
            </a:r>
          </a:p>
          <a:p>
            <a:pPr marL="742950" lvl="1" indent="-285750" algn="just">
              <a:lnSpc>
                <a:spcPct val="150000"/>
              </a:lnSpc>
              <a:buFont typeface="Wingdings" pitchFamily="2" charset="2"/>
              <a:buChar char="q"/>
            </a:pPr>
            <a:r>
              <a:rPr lang="en-US" sz="1400" dirty="0">
                <a:latin typeface="Century Gothic" panose="020B0502020202020204" pitchFamily="34" charset="0"/>
              </a:rPr>
              <a:t>Minor Risk		: 4-5 pts</a:t>
            </a:r>
          </a:p>
          <a:p>
            <a:pPr marL="742950" lvl="1" indent="-285750" algn="just">
              <a:lnSpc>
                <a:spcPct val="150000"/>
              </a:lnSpc>
              <a:buFont typeface="Wingdings" pitchFamily="2" charset="2"/>
              <a:buChar char="q"/>
            </a:pPr>
            <a:r>
              <a:rPr lang="en-US" sz="1400" dirty="0">
                <a:latin typeface="Century Gothic" panose="020B0502020202020204" pitchFamily="34" charset="0"/>
              </a:rPr>
              <a:t>Borderline Risk	: 6-7 pts</a:t>
            </a:r>
          </a:p>
          <a:p>
            <a:pPr marL="742950" lvl="1" indent="-285750" algn="just">
              <a:lnSpc>
                <a:spcPct val="150000"/>
              </a:lnSpc>
              <a:buFont typeface="Wingdings" pitchFamily="2" charset="2"/>
              <a:buChar char="q"/>
            </a:pPr>
            <a:r>
              <a:rPr lang="en-US" sz="1400" dirty="0">
                <a:latin typeface="Century Gothic" panose="020B0502020202020204" pitchFamily="34" charset="0"/>
              </a:rPr>
              <a:t>Medium Risk		: 8-9 pts</a:t>
            </a:r>
          </a:p>
          <a:p>
            <a:pPr marL="742950" lvl="1" indent="-285750" algn="just">
              <a:lnSpc>
                <a:spcPct val="150000"/>
              </a:lnSpc>
              <a:buFont typeface="Wingdings" pitchFamily="2" charset="2"/>
              <a:buChar char="q"/>
            </a:pPr>
            <a:r>
              <a:rPr lang="en-US" sz="1400" dirty="0">
                <a:latin typeface="Century Gothic" panose="020B0502020202020204" pitchFamily="34" charset="0"/>
              </a:rPr>
              <a:t>High Risk		: +10 pts</a:t>
            </a:r>
          </a:p>
          <a:p>
            <a:pPr marL="285750" indent="-285750" algn="just">
              <a:lnSpc>
                <a:spcPct val="150000"/>
              </a:lnSpc>
              <a:buFont typeface="Arial" panose="020B0604020202020204" pitchFamily="34" charset="0"/>
              <a:buChar char="•"/>
            </a:pPr>
            <a:endParaRPr lang="en-US" sz="1400" dirty="0">
              <a:latin typeface="Century Gothic" panose="020B0502020202020204" pitchFamily="34" charset="0"/>
            </a:endParaRPr>
          </a:p>
          <a:p>
            <a:pPr marL="285750" indent="-285750" algn="just">
              <a:lnSpc>
                <a:spcPct val="150000"/>
              </a:lnSpc>
              <a:buFont typeface="Arial" panose="020B0604020202020204" pitchFamily="34" charset="0"/>
              <a:buChar char="•"/>
            </a:pPr>
            <a:r>
              <a:rPr lang="en-US" sz="1400" dirty="0">
                <a:latin typeface="Century Gothic" panose="020B0502020202020204" pitchFamily="34" charset="0"/>
              </a:rPr>
              <a:t>The higher the MVR_PTS, the greater the tendency of customers to make claims.</a:t>
            </a:r>
          </a:p>
        </p:txBody>
      </p:sp>
      <p:grpSp>
        <p:nvGrpSpPr>
          <p:cNvPr id="8" name="Group 7">
            <a:extLst>
              <a:ext uri="{FF2B5EF4-FFF2-40B4-BE49-F238E27FC236}">
                <a16:creationId xmlns:a16="http://schemas.microsoft.com/office/drawing/2014/main" id="{70B114D7-437D-4F44-A2B2-E6D13936CD31}"/>
              </a:ext>
            </a:extLst>
          </p:cNvPr>
          <p:cNvGrpSpPr/>
          <p:nvPr/>
        </p:nvGrpSpPr>
        <p:grpSpPr>
          <a:xfrm>
            <a:off x="1142448" y="1563637"/>
            <a:ext cx="5597238" cy="4357440"/>
            <a:chOff x="1043709" y="1563637"/>
            <a:chExt cx="5597238" cy="4357440"/>
          </a:xfrm>
        </p:grpSpPr>
        <p:pic>
          <p:nvPicPr>
            <p:cNvPr id="9" name="Picture 8">
              <a:extLst>
                <a:ext uri="{FF2B5EF4-FFF2-40B4-BE49-F238E27FC236}">
                  <a16:creationId xmlns:a16="http://schemas.microsoft.com/office/drawing/2014/main" id="{868DAD5A-6379-F649-92A9-E83A60BC7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709" y="1563637"/>
              <a:ext cx="5597238" cy="4357440"/>
            </a:xfrm>
            <a:prstGeom prst="rect">
              <a:avLst/>
            </a:prstGeom>
          </p:spPr>
        </p:pic>
        <p:sp>
          <p:nvSpPr>
            <p:cNvPr id="11" name="TextBox 10">
              <a:extLst>
                <a:ext uri="{FF2B5EF4-FFF2-40B4-BE49-F238E27FC236}">
                  <a16:creationId xmlns:a16="http://schemas.microsoft.com/office/drawing/2014/main" id="{4CC08E92-0191-9D47-BB6B-1976AABA101D}"/>
                </a:ext>
              </a:extLst>
            </p:cNvPr>
            <p:cNvSpPr txBox="1"/>
            <p:nvPr/>
          </p:nvSpPr>
          <p:spPr>
            <a:xfrm>
              <a:off x="1646492" y="319532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81</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4" name="TextBox 13">
              <a:extLst>
                <a:ext uri="{FF2B5EF4-FFF2-40B4-BE49-F238E27FC236}">
                  <a16:creationId xmlns:a16="http://schemas.microsoft.com/office/drawing/2014/main" id="{C3915150-1C2C-F94A-846C-C60DDA3DD724}"/>
                </a:ext>
              </a:extLst>
            </p:cNvPr>
            <p:cNvSpPr txBox="1"/>
            <p:nvPr/>
          </p:nvSpPr>
          <p:spPr>
            <a:xfrm>
              <a:off x="1646492" y="475869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19</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5" name="TextBox 14">
              <a:extLst>
                <a:ext uri="{FF2B5EF4-FFF2-40B4-BE49-F238E27FC236}">
                  <a16:creationId xmlns:a16="http://schemas.microsoft.com/office/drawing/2014/main" id="{19E7D75D-6BD4-944E-ADAB-DB428ADBFA2F}"/>
                </a:ext>
              </a:extLst>
            </p:cNvPr>
            <p:cNvSpPr txBox="1"/>
            <p:nvPr/>
          </p:nvSpPr>
          <p:spPr>
            <a:xfrm>
              <a:off x="2499932" y="306197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73</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6" name="TextBox 15">
              <a:extLst>
                <a:ext uri="{FF2B5EF4-FFF2-40B4-BE49-F238E27FC236}">
                  <a16:creationId xmlns:a16="http://schemas.microsoft.com/office/drawing/2014/main" id="{D0E49F37-C5DB-5343-9BC8-A2951994AB64}"/>
                </a:ext>
              </a:extLst>
            </p:cNvPr>
            <p:cNvSpPr txBox="1"/>
            <p:nvPr/>
          </p:nvSpPr>
          <p:spPr>
            <a:xfrm>
              <a:off x="2499932" y="4632588"/>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27</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7" name="TextBox 16">
              <a:extLst>
                <a:ext uri="{FF2B5EF4-FFF2-40B4-BE49-F238E27FC236}">
                  <a16:creationId xmlns:a16="http://schemas.microsoft.com/office/drawing/2014/main" id="{D64504B6-2BA9-E347-ACE7-05F081971CD1}"/>
                </a:ext>
              </a:extLst>
            </p:cNvPr>
            <p:cNvSpPr txBox="1"/>
            <p:nvPr/>
          </p:nvSpPr>
          <p:spPr>
            <a:xfrm>
              <a:off x="3370468" y="290957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63</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8" name="TextBox 17">
              <a:extLst>
                <a:ext uri="{FF2B5EF4-FFF2-40B4-BE49-F238E27FC236}">
                  <a16:creationId xmlns:a16="http://schemas.microsoft.com/office/drawing/2014/main" id="{6245CF11-B808-8B4B-AF4C-9B91EF8501C2}"/>
                </a:ext>
              </a:extLst>
            </p:cNvPr>
            <p:cNvSpPr txBox="1"/>
            <p:nvPr/>
          </p:nvSpPr>
          <p:spPr>
            <a:xfrm>
              <a:off x="3370468" y="4483998"/>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37</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19" name="TextBox 18">
              <a:extLst>
                <a:ext uri="{FF2B5EF4-FFF2-40B4-BE49-F238E27FC236}">
                  <a16:creationId xmlns:a16="http://schemas.microsoft.com/office/drawing/2014/main" id="{8EDC56BF-8CC3-4148-92D6-6E86A7A576BD}"/>
                </a:ext>
              </a:extLst>
            </p:cNvPr>
            <p:cNvSpPr txBox="1"/>
            <p:nvPr/>
          </p:nvSpPr>
          <p:spPr>
            <a:xfrm>
              <a:off x="4223909" y="2763902"/>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54</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20" name="TextBox 19">
              <a:extLst>
                <a:ext uri="{FF2B5EF4-FFF2-40B4-BE49-F238E27FC236}">
                  <a16:creationId xmlns:a16="http://schemas.microsoft.com/office/drawing/2014/main" id="{07B1CDC3-9359-624D-ABA8-4374C40286D0}"/>
                </a:ext>
              </a:extLst>
            </p:cNvPr>
            <p:cNvSpPr txBox="1"/>
            <p:nvPr/>
          </p:nvSpPr>
          <p:spPr>
            <a:xfrm>
              <a:off x="4223909" y="433832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46</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21" name="TextBox 20">
              <a:extLst>
                <a:ext uri="{FF2B5EF4-FFF2-40B4-BE49-F238E27FC236}">
                  <a16:creationId xmlns:a16="http://schemas.microsoft.com/office/drawing/2014/main" id="{FE119E55-22AC-3245-85AF-D8AE58D93F9F}"/>
                </a:ext>
              </a:extLst>
            </p:cNvPr>
            <p:cNvSpPr txBox="1"/>
            <p:nvPr/>
          </p:nvSpPr>
          <p:spPr>
            <a:xfrm>
              <a:off x="5077348" y="2479492"/>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34</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22" name="TextBox 21">
              <a:extLst>
                <a:ext uri="{FF2B5EF4-FFF2-40B4-BE49-F238E27FC236}">
                  <a16:creationId xmlns:a16="http://schemas.microsoft.com/office/drawing/2014/main" id="{FD776E31-21F0-E94E-A4E0-A470C30FCFA1}"/>
                </a:ext>
              </a:extLst>
            </p:cNvPr>
            <p:cNvSpPr txBox="1"/>
            <p:nvPr/>
          </p:nvSpPr>
          <p:spPr>
            <a:xfrm>
              <a:off x="5077348" y="4053915"/>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65</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23" name="TextBox 22">
              <a:extLst>
                <a:ext uri="{FF2B5EF4-FFF2-40B4-BE49-F238E27FC236}">
                  <a16:creationId xmlns:a16="http://schemas.microsoft.com/office/drawing/2014/main" id="{DB38A746-7C3E-444B-8D43-D30FE498EA5C}"/>
                </a:ext>
              </a:extLst>
            </p:cNvPr>
            <p:cNvSpPr txBox="1"/>
            <p:nvPr/>
          </p:nvSpPr>
          <p:spPr>
            <a:xfrm>
              <a:off x="5931858" y="2205082"/>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17</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sp>
          <p:nvSpPr>
            <p:cNvPr id="24" name="TextBox 23">
              <a:extLst>
                <a:ext uri="{FF2B5EF4-FFF2-40B4-BE49-F238E27FC236}">
                  <a16:creationId xmlns:a16="http://schemas.microsoft.com/office/drawing/2014/main" id="{E111F55D-AEAD-3645-B449-86C59117D901}"/>
                </a:ext>
              </a:extLst>
            </p:cNvPr>
            <p:cNvSpPr txBox="1"/>
            <p:nvPr/>
          </p:nvSpPr>
          <p:spPr>
            <a:xfrm>
              <a:off x="5931858" y="3779506"/>
              <a:ext cx="463589" cy="261610"/>
            </a:xfrm>
            <a:prstGeom prst="rect">
              <a:avLst/>
            </a:prstGeom>
            <a:noFill/>
          </p:spPr>
          <p:txBody>
            <a:bodyPr wrap="none" rtlCol="0">
              <a:spAutoFit/>
            </a:bodyPr>
            <a:lstStyle/>
            <a:p>
              <a:pPr algn="ctr"/>
              <a:r>
                <a:rPr lang="en-US" altLang="id-ID" sz="1100" b="1" dirty="0">
                  <a:solidFill>
                    <a:schemeClr val="bg1">
                      <a:lumMod val="95000"/>
                    </a:schemeClr>
                  </a:solidFill>
                  <a:latin typeface="Century Gothic" pitchFamily="34" charset="0"/>
                </a:rPr>
                <a:t>84</a:t>
              </a:r>
              <a:r>
                <a:rPr lang="id-ID" altLang="id-ID" sz="1100" b="1" dirty="0">
                  <a:solidFill>
                    <a:schemeClr val="bg1">
                      <a:lumMod val="95000"/>
                    </a:schemeClr>
                  </a:solidFill>
                  <a:latin typeface="Century Gothic" pitchFamily="34" charset="0"/>
                </a:rPr>
                <a:t>%</a:t>
              </a:r>
              <a:endParaRPr lang="id-ID" sz="1100" b="1" dirty="0">
                <a:solidFill>
                  <a:schemeClr val="bg1">
                    <a:lumMod val="95000"/>
                  </a:schemeClr>
                </a:solidFill>
                <a:latin typeface="Century Gothic" pitchFamily="34" charset="0"/>
              </a:endParaRPr>
            </a:p>
          </p:txBody>
        </p:sp>
      </p:grpSp>
    </p:spTree>
    <p:extLst>
      <p:ext uri="{BB962C8B-B14F-4D97-AF65-F5344CB8AC3E}">
        <p14:creationId xmlns:p14="http://schemas.microsoft.com/office/powerpoint/2010/main" val="189581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7892</TotalTime>
  <Words>1159</Words>
  <Application>Microsoft Macintosh PowerPoint</Application>
  <PresentationFormat>Widescreen</PresentationFormat>
  <Paragraphs>250</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Copperplate</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Gadis Vikha Natari</dc:creator>
  <cp:lastModifiedBy>Gadis Vikha Natari</cp:lastModifiedBy>
  <cp:revision>117</cp:revision>
  <dcterms:created xsi:type="dcterms:W3CDTF">2021-04-12T04:51:28Z</dcterms:created>
  <dcterms:modified xsi:type="dcterms:W3CDTF">2021-05-07T17:33:34Z</dcterms:modified>
</cp:coreProperties>
</file>