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5" roundtripDataSignature="AMtx7mhfQcaXSQKmUwBoLTPLOQsjLVTp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diopaedia.org/cases/normal-chest-x-ray" TargetMode="External"/><Relationship Id="rId3" Type="http://schemas.openxmlformats.org/officeDocument/2006/relationships/hyperlink" Target="https://www.sciencedirect.com/science/article/abs/pii/S0263931909001811" TargetMode="External"/><Relationship Id="rId4" Type="http://schemas.openxmlformats.org/officeDocument/2006/relationships/hyperlink" Target="https://www.youtube.com/watch?v=U7zvKbjYX7I" TargetMode="External"/><Relationship Id="rId5" Type="http://schemas.openxmlformats.org/officeDocument/2006/relationships/hyperlink" Target="https://www.ochsnerjournal.org/content/21/2/126"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The-architecture-of-ConvNeXt-Tiny_fig3_372021045"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Normal - </a:t>
            </a:r>
            <a:r>
              <a:rPr lang="en" u="sng">
                <a:solidFill>
                  <a:schemeClr val="hlink"/>
                </a:solidFill>
                <a:hlinkClick r:id="rId2"/>
              </a:rPr>
              <a:t>Normal chest x-ray | Radiology Case | Radiopaedia.org</a:t>
            </a:r>
            <a:endParaRPr/>
          </a:p>
          <a:p>
            <a:pPr indent="0" lvl="0" marL="0" rtl="0" algn="l">
              <a:lnSpc>
                <a:spcPct val="100000"/>
              </a:lnSpc>
              <a:spcBef>
                <a:spcPts val="0"/>
              </a:spcBef>
              <a:spcAft>
                <a:spcPts val="0"/>
              </a:spcAft>
              <a:buSzPts val="1100"/>
              <a:buNone/>
            </a:pPr>
            <a:r>
              <a:rPr lang="en"/>
              <a:t>Pnumo - </a:t>
            </a:r>
            <a:r>
              <a:rPr lang="en" u="sng">
                <a:solidFill>
                  <a:schemeClr val="hlink"/>
                </a:solidFill>
                <a:hlinkClick r:id="rId3"/>
              </a:rPr>
              <a:t>Chest X-ray manifestations of pneumonia - ScienceDirect</a:t>
            </a:r>
            <a:br>
              <a:rPr lang="en"/>
            </a:br>
            <a:r>
              <a:rPr lang="en"/>
              <a:t>TB - </a:t>
            </a:r>
            <a:r>
              <a:rPr lang="en" u="sng">
                <a:solidFill>
                  <a:schemeClr val="hlink"/>
                </a:solidFill>
                <a:hlinkClick r:id="rId4"/>
              </a:rPr>
              <a:t>Orbit refreshers 06s tropical AT</a:t>
            </a:r>
            <a:br>
              <a:rPr lang="en"/>
            </a:br>
            <a:r>
              <a:rPr lang="en"/>
              <a:t>COVID - </a:t>
            </a:r>
            <a:r>
              <a:rPr lang="en" u="sng">
                <a:solidFill>
                  <a:schemeClr val="hlink"/>
                </a:solidFill>
                <a:hlinkClick r:id="rId5"/>
              </a:rPr>
              <a:t>Coronavirus Disease (COVID-19): The Value of Chest Radiography for Patients Greater Than Age 50 Years at an Earlier Timepoint of Symptoms Compared With Younger Patients | Ochsner Journal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Lung is the main vital organ managing our gas exchange with its tennis field size.</a:t>
            </a:r>
            <a:br>
              <a:rPr lang="en"/>
            </a:br>
            <a:r>
              <a:rPr lang="en"/>
              <a:t>Since it is exposed to the external world via air flow, it is a potential entry side for invaders.</a:t>
            </a:r>
            <a:endParaRPr/>
          </a:p>
          <a:p>
            <a:pPr indent="0" lvl="0" marL="0" rtl="0" algn="l">
              <a:lnSpc>
                <a:spcPct val="100000"/>
              </a:lnSpc>
              <a:spcBef>
                <a:spcPts val="0"/>
              </a:spcBef>
              <a:spcAft>
                <a:spcPts val="0"/>
              </a:spcAft>
              <a:buSzPts val="1100"/>
              <a:buNone/>
            </a:pPr>
            <a:r>
              <a:rPr lang="en"/>
              <a:t>Immune system protects us but sometimes bacterial or viral strains infect the lung causing fibrotic, unfunctional tissues. </a:t>
            </a:r>
            <a:endParaRPr/>
          </a:p>
          <a:p>
            <a:pPr indent="0" lvl="0" marL="0" rtl="0" algn="l">
              <a:lnSpc>
                <a:spcPct val="100000"/>
              </a:lnSpc>
              <a:spcBef>
                <a:spcPts val="0"/>
              </a:spcBef>
              <a:spcAft>
                <a:spcPts val="0"/>
              </a:spcAft>
              <a:buSzPts val="1100"/>
              <a:buNone/>
            </a:pPr>
            <a:r>
              <a:rPr lang="en"/>
              <a:t>Detecting these events as early as possible is crucial to introduce proper treatments in time.</a:t>
            </a:r>
            <a:br>
              <a:rPr lang="en"/>
            </a:br>
            <a:r>
              <a:rPr lang="en"/>
              <a:t>The most commonly occurring lung diseases are TB, Pneumonia, and TB</a:t>
            </a:r>
            <a:br>
              <a:rPr lang="en"/>
            </a:br>
            <a:br>
              <a:rPr lang="en"/>
            </a:br>
            <a:r>
              <a:rPr lang="en"/>
              <a:t>The easiest and cheapest way to investigate the lung is taking an X ray picture since it is a soft tissue.   </a:t>
            </a:r>
            <a:br>
              <a:rPr lang="en"/>
            </a:b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ConvNext-tiny architecture -  </a:t>
            </a:r>
            <a:r>
              <a:rPr lang="en" u="sng">
                <a:solidFill>
                  <a:schemeClr val="hlink"/>
                </a:solidFill>
                <a:hlinkClick r:id="rId2"/>
              </a:rPr>
              <a:t>The architecture of ConvNeXt-Tiny. | Download Scientific Diagram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?hyperparameters from fine tuning?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goal was:</a:t>
            </a:r>
            <a:endParaRPr/>
          </a:p>
          <a:p>
            <a:pPr indent="-298450" lvl="0" marL="457200" rtl="0" algn="l">
              <a:lnSpc>
                <a:spcPct val="100000"/>
              </a:lnSpc>
              <a:spcBef>
                <a:spcPts val="0"/>
              </a:spcBef>
              <a:spcAft>
                <a:spcPts val="0"/>
              </a:spcAft>
              <a:buSzPts val="1100"/>
              <a:buChar char="-"/>
            </a:pPr>
            <a:r>
              <a:rPr lang="en"/>
              <a:t>Fine tune an existing model to classify lung diseases using </a:t>
            </a:r>
            <a:endParaRPr/>
          </a:p>
          <a:p>
            <a:pPr indent="-298450" lvl="0" marL="457200" rtl="0" algn="l">
              <a:lnSpc>
                <a:spcPct val="100000"/>
              </a:lnSpc>
              <a:spcBef>
                <a:spcPts val="0"/>
              </a:spcBef>
              <a:spcAft>
                <a:spcPts val="0"/>
              </a:spcAft>
              <a:buSzPts val="1100"/>
              <a:buChar char="-"/>
            </a:pPr>
            <a:r>
              <a:rPr lang="en"/>
              <a:t>Determine the key features contributing to the classification using 3 different approahes</a:t>
            </a:r>
            <a:endParaRPr/>
          </a:p>
          <a:p>
            <a:pPr indent="0" lvl="0" marL="45720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Everybody is a gangsta on kaggle with the fine tuned models having 95% accuracy and we still in lack of these expert in Health care.</a:t>
            </a:r>
            <a:endParaRPr/>
          </a:p>
          <a:p>
            <a:pPr indent="0" lvl="0" marL="0" rtl="0" algn="l">
              <a:lnSpc>
                <a:spcPct val="100000"/>
              </a:lnSpc>
              <a:spcBef>
                <a:spcPts val="0"/>
              </a:spcBef>
              <a:spcAft>
                <a:spcPts val="0"/>
              </a:spcAft>
              <a:buSzPts val="1100"/>
              <a:buNone/>
            </a:pPr>
            <a:r>
              <a:rPr lang="en"/>
              <a:t>We wanted to see why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Kernel Size (1)</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Determines the size of the neighborhood around each pixel during segmentation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small kernel size (1 in this case) means the algorithm looks at very local pixel neighborhoods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Smaller kernel sizes create more granular, fine-grained image segments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Helps in capturing subtle, detailed variations in the image texture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Maximum Distance (200)</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Controls the maximum spatial distance between connected pixels during segmentation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Defines how far apart pixels can be while still being considered part of the same segment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Larger values (200 here) allow for more flexible, broader segment connections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Helps in creating segments that can span wider areas of the image while maintaining some color/texture coherence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Prevents over-segmentation by limiting how far pixels can be connected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Ratio (0.2)</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parameter that balances color proximity and spatial proximity during segmentation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Controls the trade-off between color similarity and spatial closeness of pixels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Lower values (0.2 in this case) mean color similarity is less important than spatial proximity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Helps create segments that are more spatially compact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Ensures that segments are not just based on color similarity but also on their spatial relationships</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SHAP explains the model’s predictions by showing how individual features, like pixel intensities, contribute to each class. Positive contributions support predictions, while negative ones contradict them. Our analysis shows that most relevant features are around the shoulders and upper bone structures, not within the lungs. For COVID-19, contributions are more spread out but still focus on non-lung areas. Tuberculosis examples highlight artifacts like the top-left corner. This raises concerns about potential biases and the model’s clinical relevance.</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Grad-CAM provides intuitive visual explanations by highlighting significant regions in chest X-ray images. In this analysis, the heatmaps were generated using gradients from the last convolutional layer of the model. The findings reveal distinct patterns for different conditions: healthy X-rays consistently show heatmaps focused on the top of the shoulders, pneumonia cases highlight the outer egdes of the lungs, tuberculosis exhibits a mix of highlighted regions including the bottom and top edges of the X-ray along with specific points on the lungs, and COVID-19 cases typically show concentrated spots on both upper lungs.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
              <a:t>In summary, LIME, SHAP, and Grad-CAM provided valuable insights into the ConvNeXt model’s predictions. All methods revealed that the model focuses more on external features, such as shoulder positioning, bone structures, and annotations, rather than on clinically relevant lung patterns. This highlights potential biases in the data or overfitting of the model and the need to refine the model for improved diagnostic relevance. These interpretability tools underscore the importance of transparency and verification in medical AI.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13.jp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488625"/>
            <a:ext cx="8520600" cy="834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AI and Visualization UE</a:t>
            </a:r>
            <a:endParaRPr/>
          </a:p>
        </p:txBody>
      </p:sp>
      <p:sp>
        <p:nvSpPr>
          <p:cNvPr id="55" name="Google Shape;55;p1"/>
          <p:cNvSpPr txBox="1"/>
          <p:nvPr>
            <p:ph idx="1" type="subTitle"/>
          </p:nvPr>
        </p:nvSpPr>
        <p:spPr>
          <a:xfrm>
            <a:off x="311700" y="1779150"/>
            <a:ext cx="8520600" cy="79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90000"/>
              </a:lnSpc>
              <a:spcBef>
                <a:spcPts val="1000"/>
              </a:spcBef>
              <a:spcAft>
                <a:spcPts val="0"/>
              </a:spcAft>
              <a:buClr>
                <a:schemeClr val="dk1"/>
              </a:buClr>
              <a:buSzPts val="275"/>
              <a:buFont typeface="Arial"/>
              <a:buNone/>
            </a:pPr>
            <a:r>
              <a:rPr lang="en" sz="9600">
                <a:solidFill>
                  <a:schemeClr val="dk1"/>
                </a:solidFill>
              </a:rPr>
              <a:t>Systematic Bobers</a:t>
            </a:r>
            <a:endParaRPr sz="9600">
              <a:solidFill>
                <a:schemeClr val="dk1"/>
              </a:solidFill>
            </a:endParaRPr>
          </a:p>
          <a:p>
            <a:pPr indent="0" lvl="0" marL="0" rtl="0" algn="ctr">
              <a:lnSpc>
                <a:spcPct val="90000"/>
              </a:lnSpc>
              <a:spcBef>
                <a:spcPts val="1000"/>
              </a:spcBef>
              <a:spcAft>
                <a:spcPts val="0"/>
              </a:spcAft>
              <a:buSzPct val="140000"/>
              <a:buNone/>
            </a:pPr>
            <a:r>
              <a:rPr lang="en" sz="8000">
                <a:solidFill>
                  <a:schemeClr val="dk1"/>
                </a:solidFill>
              </a:rPr>
              <a:t>Assignment 2</a:t>
            </a:r>
            <a:endParaRPr sz="8000">
              <a:solidFill>
                <a:schemeClr val="dk1"/>
              </a:solidFill>
            </a:endParaRPr>
          </a:p>
          <a:p>
            <a:pPr indent="0" lvl="0" marL="0" rtl="0" algn="ctr">
              <a:lnSpc>
                <a:spcPct val="90000"/>
              </a:lnSpc>
              <a:spcBef>
                <a:spcPts val="1000"/>
              </a:spcBef>
              <a:spcAft>
                <a:spcPts val="0"/>
              </a:spcAft>
              <a:buSzPct val="140000"/>
              <a:buNone/>
            </a:pPr>
            <a:r>
              <a:t/>
            </a:r>
            <a:endParaRPr sz="8000">
              <a:solidFill>
                <a:schemeClr val="dk1"/>
              </a:solidFill>
            </a:endParaRPr>
          </a:p>
          <a:p>
            <a:pPr indent="0" lvl="0" marL="0" rtl="0" algn="ctr">
              <a:lnSpc>
                <a:spcPct val="100000"/>
              </a:lnSpc>
              <a:spcBef>
                <a:spcPts val="0"/>
              </a:spcBef>
              <a:spcAft>
                <a:spcPts val="0"/>
              </a:spcAft>
              <a:buClr>
                <a:schemeClr val="dk1"/>
              </a:buClr>
              <a:buSzPts val="275"/>
              <a:buFont typeface="Arial"/>
              <a:buNone/>
            </a:pPr>
            <a:r>
              <a:rPr lang="en" sz="10800">
                <a:solidFill>
                  <a:schemeClr val="dk1"/>
                </a:solidFill>
              </a:rPr>
              <a:t>Pixel Pathology: Machine Learning Meets Medical Imaging</a:t>
            </a:r>
            <a:endParaRPr sz="10800">
              <a:solidFill>
                <a:schemeClr val="dk1"/>
              </a:solidFill>
            </a:endParaRPr>
          </a:p>
          <a:p>
            <a:pPr indent="0" lvl="0" marL="0" rtl="0" algn="ctr">
              <a:lnSpc>
                <a:spcPct val="90000"/>
              </a:lnSpc>
              <a:spcBef>
                <a:spcPts val="1000"/>
              </a:spcBef>
              <a:spcAft>
                <a:spcPts val="0"/>
              </a:spcAft>
              <a:buClr>
                <a:schemeClr val="dk1"/>
              </a:buClr>
              <a:buSzPts val="275"/>
              <a:buFont typeface="Arial"/>
              <a:buNone/>
            </a:pPr>
            <a:r>
              <a:rPr lang="en" sz="4400">
                <a:solidFill>
                  <a:schemeClr val="dk1"/>
                </a:solidFill>
              </a:rPr>
              <a:t>2024 WS</a:t>
            </a:r>
            <a:endParaRPr sz="4400">
              <a:solidFill>
                <a:schemeClr val="dk1"/>
              </a:solidFill>
            </a:endParaRPr>
          </a:p>
          <a:p>
            <a:pPr indent="0" lvl="0" marL="0" rtl="0" algn="ctr">
              <a:lnSpc>
                <a:spcPct val="90000"/>
              </a:lnSpc>
              <a:spcBef>
                <a:spcPts val="1000"/>
              </a:spcBef>
              <a:spcAft>
                <a:spcPts val="0"/>
              </a:spcAft>
              <a:buClr>
                <a:schemeClr val="dk1"/>
              </a:buClr>
              <a:buSzPts val="275"/>
              <a:buFont typeface="Arial"/>
              <a:buNone/>
            </a:pPr>
            <a:r>
              <a:rPr lang="en" sz="4400">
                <a:solidFill>
                  <a:schemeClr val="dk1"/>
                </a:solidFill>
              </a:rPr>
              <a:t>Nina Kirchmayr</a:t>
            </a:r>
            <a:endParaRPr sz="4400">
              <a:solidFill>
                <a:schemeClr val="dk1"/>
              </a:solidFill>
            </a:endParaRPr>
          </a:p>
          <a:p>
            <a:pPr indent="0" lvl="0" marL="0" rtl="0" algn="ctr">
              <a:lnSpc>
                <a:spcPct val="90000"/>
              </a:lnSpc>
              <a:spcBef>
                <a:spcPts val="1000"/>
              </a:spcBef>
              <a:spcAft>
                <a:spcPts val="0"/>
              </a:spcAft>
              <a:buClr>
                <a:schemeClr val="dk1"/>
              </a:buClr>
              <a:buSzPts val="275"/>
              <a:buFont typeface="Arial"/>
              <a:buNone/>
            </a:pPr>
            <a:r>
              <a:rPr lang="en" sz="4400">
                <a:solidFill>
                  <a:schemeClr val="dk1"/>
                </a:solidFill>
              </a:rPr>
              <a:t>Georgi Georgiev</a:t>
            </a:r>
            <a:endParaRPr sz="4400">
              <a:solidFill>
                <a:schemeClr val="dk1"/>
              </a:solidFill>
            </a:endParaRPr>
          </a:p>
          <a:p>
            <a:pPr indent="0" lvl="0" marL="0" rtl="0" algn="ctr">
              <a:lnSpc>
                <a:spcPct val="90000"/>
              </a:lnSpc>
              <a:spcBef>
                <a:spcPts val="1000"/>
              </a:spcBef>
              <a:spcAft>
                <a:spcPts val="0"/>
              </a:spcAft>
              <a:buClr>
                <a:schemeClr val="dk1"/>
              </a:buClr>
              <a:buSzPts val="275"/>
              <a:buFont typeface="Arial"/>
              <a:buNone/>
            </a:pPr>
            <a:r>
              <a:rPr lang="en" sz="4400">
                <a:solidFill>
                  <a:schemeClr val="dk1"/>
                </a:solidFill>
              </a:rPr>
              <a:t>Adam Adonyi</a:t>
            </a:r>
            <a:endParaRPr sz="4400">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a:p>
            <a:pPr indent="0" lvl="0" marL="0" rtl="0" algn="ctr">
              <a:lnSpc>
                <a:spcPct val="100000"/>
              </a:lnSpc>
              <a:spcBef>
                <a:spcPts val="0"/>
              </a:spcBef>
              <a:spcAft>
                <a:spcPts val="0"/>
              </a:spcAft>
              <a:buSzPts val="28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Investigated organ and its diseases</a:t>
            </a:r>
            <a:endParaRPr/>
          </a:p>
        </p:txBody>
      </p:sp>
      <p:sp>
        <p:nvSpPr>
          <p:cNvPr id="61" name="Google Shape;61;p2"/>
          <p:cNvSpPr txBox="1"/>
          <p:nvPr>
            <p:ph idx="1" type="body"/>
          </p:nvPr>
        </p:nvSpPr>
        <p:spPr>
          <a:xfrm>
            <a:off x="5267875" y="1106600"/>
            <a:ext cx="3795900" cy="3861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01052"/>
              <a:buNone/>
            </a:pPr>
            <a:r>
              <a:rPr lang="en" sz="2850"/>
              <a:t>Lung is the main respiratory organ</a:t>
            </a:r>
            <a:endParaRPr sz="2850"/>
          </a:p>
          <a:p>
            <a:pPr indent="0" lvl="0" marL="0" rtl="0" algn="l">
              <a:lnSpc>
                <a:spcPct val="115000"/>
              </a:lnSpc>
              <a:spcBef>
                <a:spcPts val="1200"/>
              </a:spcBef>
              <a:spcAft>
                <a:spcPts val="0"/>
              </a:spcAft>
              <a:buSzPct val="159999"/>
              <a:buNone/>
            </a:pPr>
            <a:r>
              <a:rPr b="1" lang="en" u="sng"/>
              <a:t>Normal</a:t>
            </a:r>
            <a:r>
              <a:rPr lang="en"/>
              <a:t>: healthy lung tissue without signs of disease responsible for O</a:t>
            </a:r>
            <a:r>
              <a:rPr baseline="-25000" lang="en"/>
              <a:t>2</a:t>
            </a:r>
            <a:r>
              <a:rPr lang="en"/>
              <a:t>/CO</a:t>
            </a:r>
            <a:r>
              <a:rPr baseline="-25000" lang="en"/>
              <a:t>2</a:t>
            </a:r>
            <a:r>
              <a:rPr lang="en"/>
              <a:t> exchange</a:t>
            </a:r>
            <a:endParaRPr/>
          </a:p>
          <a:p>
            <a:pPr indent="0" lvl="0" marL="0" rtl="0" algn="l">
              <a:lnSpc>
                <a:spcPct val="115000"/>
              </a:lnSpc>
              <a:spcBef>
                <a:spcPts val="1200"/>
              </a:spcBef>
              <a:spcAft>
                <a:spcPts val="0"/>
              </a:spcAft>
              <a:buSzPct val="159999"/>
              <a:buNone/>
            </a:pPr>
            <a:r>
              <a:rPr b="1" lang="en" u="sng"/>
              <a:t>Tuberculosis (TB):</a:t>
            </a:r>
            <a:r>
              <a:rPr lang="en"/>
              <a:t> caused by Mycobacterium tuberculosis and shows lung lesions and infiltrates</a:t>
            </a:r>
            <a:endParaRPr/>
          </a:p>
          <a:p>
            <a:pPr indent="0" lvl="0" marL="0" rtl="0" algn="l">
              <a:lnSpc>
                <a:spcPct val="115000"/>
              </a:lnSpc>
              <a:spcBef>
                <a:spcPts val="1200"/>
              </a:spcBef>
              <a:spcAft>
                <a:spcPts val="0"/>
              </a:spcAft>
              <a:buSzPct val="159999"/>
              <a:buNone/>
            </a:pPr>
            <a:r>
              <a:rPr b="1" lang="en" u="sng"/>
              <a:t>COVID:</a:t>
            </a:r>
            <a:r>
              <a:rPr lang="en"/>
              <a:t> virus caused distinctive lung pattern changes with fibrotic-like structures</a:t>
            </a:r>
            <a:endParaRPr/>
          </a:p>
          <a:p>
            <a:pPr indent="0" lvl="0" marL="0" rtl="0" algn="l">
              <a:lnSpc>
                <a:spcPct val="115000"/>
              </a:lnSpc>
              <a:spcBef>
                <a:spcPts val="1200"/>
              </a:spcBef>
              <a:spcAft>
                <a:spcPts val="0"/>
              </a:spcAft>
              <a:buSzPct val="159999"/>
              <a:buNone/>
            </a:pPr>
            <a:r>
              <a:rPr b="1" lang="en" u="sng"/>
              <a:t>Pneumonia: </a:t>
            </a:r>
            <a:r>
              <a:rPr lang="en"/>
              <a:t>Bacterial or viral infection induced inflammation and lung malformation</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SzPct val="159999"/>
              <a:buNone/>
            </a:pPr>
            <a:r>
              <a:rPr b="1" lang="en" u="sng"/>
              <a:t>X-ray: </a:t>
            </a:r>
            <a:r>
              <a:rPr lang="en"/>
              <a:t>high-energy electromagnetic radiation to detect fibrosis, pulmonary edema, bacterial biofilm, chronic inflammation.</a:t>
            </a:r>
            <a:endParaRPr/>
          </a:p>
          <a:p>
            <a:pPr indent="0" lvl="0" marL="0" rtl="0" algn="l">
              <a:lnSpc>
                <a:spcPct val="115000"/>
              </a:lnSpc>
              <a:spcBef>
                <a:spcPts val="1200"/>
              </a:spcBef>
              <a:spcAft>
                <a:spcPts val="1200"/>
              </a:spcAft>
              <a:buSzPct val="159999"/>
              <a:buNone/>
            </a:pPr>
            <a:r>
              <a:t/>
            </a:r>
            <a:endParaRPr/>
          </a:p>
        </p:txBody>
      </p:sp>
      <p:pic>
        <p:nvPicPr>
          <p:cNvPr id="62" name="Google Shape;62;p2"/>
          <p:cNvPicPr preferRelativeResize="0"/>
          <p:nvPr/>
        </p:nvPicPr>
        <p:blipFill rotWithShape="1">
          <a:blip r:embed="rId3">
            <a:alphaModFix/>
          </a:blip>
          <a:srcRect b="0" l="0" r="0" t="0"/>
          <a:stretch/>
        </p:blipFill>
        <p:spPr>
          <a:xfrm>
            <a:off x="262700" y="3413007"/>
            <a:ext cx="2197600" cy="1555193"/>
          </a:xfrm>
          <a:prstGeom prst="rect">
            <a:avLst/>
          </a:prstGeom>
          <a:noFill/>
          <a:ln>
            <a:noFill/>
          </a:ln>
        </p:spPr>
      </p:pic>
      <p:pic>
        <p:nvPicPr>
          <p:cNvPr id="63" name="Google Shape;63;p2"/>
          <p:cNvPicPr preferRelativeResize="0"/>
          <p:nvPr/>
        </p:nvPicPr>
        <p:blipFill rotWithShape="1">
          <a:blip r:embed="rId4">
            <a:alphaModFix/>
          </a:blip>
          <a:srcRect b="0" l="0" r="0" t="0"/>
          <a:stretch/>
        </p:blipFill>
        <p:spPr>
          <a:xfrm>
            <a:off x="314126" y="1181064"/>
            <a:ext cx="2197599" cy="1764750"/>
          </a:xfrm>
          <a:prstGeom prst="rect">
            <a:avLst/>
          </a:prstGeom>
          <a:noFill/>
          <a:ln>
            <a:noFill/>
          </a:ln>
        </p:spPr>
      </p:pic>
      <p:pic>
        <p:nvPicPr>
          <p:cNvPr id="64" name="Google Shape;64;p2"/>
          <p:cNvPicPr preferRelativeResize="0"/>
          <p:nvPr/>
        </p:nvPicPr>
        <p:blipFill rotWithShape="1">
          <a:blip r:embed="rId5">
            <a:alphaModFix/>
          </a:blip>
          <a:srcRect b="0" l="0" r="0" t="0"/>
          <a:stretch/>
        </p:blipFill>
        <p:spPr>
          <a:xfrm>
            <a:off x="2833712" y="3374112"/>
            <a:ext cx="2060762" cy="1632977"/>
          </a:xfrm>
          <a:prstGeom prst="rect">
            <a:avLst/>
          </a:prstGeom>
          <a:noFill/>
          <a:ln>
            <a:noFill/>
          </a:ln>
        </p:spPr>
      </p:pic>
      <p:pic>
        <p:nvPicPr>
          <p:cNvPr id="65" name="Google Shape;65;p2"/>
          <p:cNvPicPr preferRelativeResize="0"/>
          <p:nvPr/>
        </p:nvPicPr>
        <p:blipFill rotWithShape="1">
          <a:blip r:embed="rId6">
            <a:alphaModFix/>
          </a:blip>
          <a:srcRect b="10091" l="0" r="49387" t="13856"/>
          <a:stretch/>
        </p:blipFill>
        <p:spPr>
          <a:xfrm>
            <a:off x="2847343" y="1181075"/>
            <a:ext cx="1949982" cy="1764750"/>
          </a:xfrm>
          <a:prstGeom prst="rect">
            <a:avLst/>
          </a:prstGeom>
          <a:noFill/>
          <a:ln>
            <a:noFill/>
          </a:ln>
        </p:spPr>
      </p:pic>
      <p:sp>
        <p:nvSpPr>
          <p:cNvPr id="66" name="Google Shape;66;p2"/>
          <p:cNvSpPr txBox="1"/>
          <p:nvPr/>
        </p:nvSpPr>
        <p:spPr>
          <a:xfrm>
            <a:off x="1091525" y="908650"/>
            <a:ext cx="797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Normal</a:t>
            </a:r>
            <a:endParaRPr b="0" i="0" sz="1200" u="none" cap="none" strike="noStrike">
              <a:solidFill>
                <a:schemeClr val="dk2"/>
              </a:solidFill>
              <a:latin typeface="Arial"/>
              <a:ea typeface="Arial"/>
              <a:cs typeface="Arial"/>
              <a:sym typeface="Arial"/>
            </a:endParaRPr>
          </a:p>
        </p:txBody>
      </p:sp>
      <p:sp>
        <p:nvSpPr>
          <p:cNvPr id="67" name="Google Shape;67;p2"/>
          <p:cNvSpPr txBox="1"/>
          <p:nvPr/>
        </p:nvSpPr>
        <p:spPr>
          <a:xfrm>
            <a:off x="3592800" y="908650"/>
            <a:ext cx="797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TB</a:t>
            </a:r>
            <a:endParaRPr b="0" i="0" sz="1200" u="none" cap="none" strike="noStrike">
              <a:solidFill>
                <a:schemeClr val="dk2"/>
              </a:solidFill>
              <a:latin typeface="Arial"/>
              <a:ea typeface="Arial"/>
              <a:cs typeface="Arial"/>
              <a:sym typeface="Arial"/>
            </a:endParaRPr>
          </a:p>
        </p:txBody>
      </p:sp>
      <p:sp>
        <p:nvSpPr>
          <p:cNvPr id="68" name="Google Shape;68;p2"/>
          <p:cNvSpPr txBox="1"/>
          <p:nvPr/>
        </p:nvSpPr>
        <p:spPr>
          <a:xfrm>
            <a:off x="894725" y="3109175"/>
            <a:ext cx="1190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Pneumonia </a:t>
            </a:r>
            <a:endParaRPr b="0" i="0" sz="1200" u="none" cap="none" strike="noStrike">
              <a:solidFill>
                <a:schemeClr val="dk2"/>
              </a:solidFill>
              <a:latin typeface="Arial"/>
              <a:ea typeface="Arial"/>
              <a:cs typeface="Arial"/>
              <a:sym typeface="Arial"/>
            </a:endParaRPr>
          </a:p>
        </p:txBody>
      </p:sp>
      <p:sp>
        <p:nvSpPr>
          <p:cNvPr id="69" name="Google Shape;69;p2"/>
          <p:cNvSpPr txBox="1"/>
          <p:nvPr/>
        </p:nvSpPr>
        <p:spPr>
          <a:xfrm>
            <a:off x="3551638" y="3109175"/>
            <a:ext cx="1190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COVID</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overview</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en"/>
              <a:t>Sourced from Kaggle with 4 disease categories: Normal, Pneumonia, Tuberculosis, and Covid-19</a:t>
            </a:r>
            <a:endParaRPr/>
          </a:p>
          <a:p>
            <a:pPr indent="0" lvl="0" marL="0" rtl="0" algn="l">
              <a:lnSpc>
                <a:spcPct val="115000"/>
              </a:lnSpc>
              <a:spcBef>
                <a:spcPts val="1200"/>
              </a:spcBef>
              <a:spcAft>
                <a:spcPts val="0"/>
              </a:spcAft>
              <a:buClr>
                <a:schemeClr val="dk1"/>
              </a:buClr>
              <a:buSzPct val="61110"/>
              <a:buFont typeface="Arial"/>
              <a:buNone/>
            </a:pPr>
            <a:r>
              <a:rPr lang="en"/>
              <a:t>Total of 7,132 chest X-ray images across categories</a:t>
            </a:r>
            <a:endParaRPr/>
          </a:p>
          <a:p>
            <a:pPr indent="0" lvl="0" marL="0" rtl="0" algn="l">
              <a:lnSpc>
                <a:spcPct val="115000"/>
              </a:lnSpc>
              <a:spcBef>
                <a:spcPts val="1200"/>
              </a:spcBef>
              <a:spcAft>
                <a:spcPts val="0"/>
              </a:spcAft>
              <a:buSzPct val="117647"/>
              <a:buNone/>
            </a:pPr>
            <a:r>
              <a:rPr lang="en"/>
              <a:t>Composition: </a:t>
            </a:r>
            <a:endParaRPr/>
          </a:p>
          <a:p>
            <a:pPr indent="457200" lvl="0" marL="0" rtl="0" algn="l">
              <a:lnSpc>
                <a:spcPct val="115000"/>
              </a:lnSpc>
              <a:spcBef>
                <a:spcPts val="1200"/>
              </a:spcBef>
              <a:spcAft>
                <a:spcPts val="0"/>
              </a:spcAft>
              <a:buSzPct val="117647"/>
              <a:buNone/>
            </a:pPr>
            <a:r>
              <a:rPr lang="en"/>
              <a:t>1,583 Normal</a:t>
            </a:r>
            <a:endParaRPr/>
          </a:p>
          <a:p>
            <a:pPr indent="0" lvl="0" marL="457200" rtl="0" algn="l">
              <a:lnSpc>
                <a:spcPct val="115000"/>
              </a:lnSpc>
              <a:spcBef>
                <a:spcPts val="1200"/>
              </a:spcBef>
              <a:spcAft>
                <a:spcPts val="0"/>
              </a:spcAft>
              <a:buSzPct val="117647"/>
              <a:buNone/>
            </a:pPr>
            <a:r>
              <a:rPr lang="en"/>
              <a:t>4,273 Pneumonia</a:t>
            </a:r>
            <a:endParaRPr/>
          </a:p>
          <a:p>
            <a:pPr indent="0" lvl="0" marL="457200" rtl="0" algn="l">
              <a:lnSpc>
                <a:spcPct val="115000"/>
              </a:lnSpc>
              <a:spcBef>
                <a:spcPts val="1200"/>
              </a:spcBef>
              <a:spcAft>
                <a:spcPts val="0"/>
              </a:spcAft>
              <a:buSzPct val="117647"/>
              <a:buNone/>
            </a:pPr>
            <a:r>
              <a:rPr lang="en"/>
              <a:t>700 Tuberculosis</a:t>
            </a:r>
            <a:endParaRPr/>
          </a:p>
          <a:p>
            <a:pPr indent="0" lvl="0" marL="457200" rtl="0" algn="l">
              <a:lnSpc>
                <a:spcPct val="115000"/>
              </a:lnSpc>
              <a:spcBef>
                <a:spcPts val="1200"/>
              </a:spcBef>
              <a:spcAft>
                <a:spcPts val="0"/>
              </a:spcAft>
              <a:buClr>
                <a:schemeClr val="dk1"/>
              </a:buClr>
              <a:buSzPct val="61110"/>
              <a:buFont typeface="Arial"/>
              <a:buNone/>
            </a:pPr>
            <a:r>
              <a:rPr lang="en"/>
              <a:t>576 Covid-19 images</a:t>
            </a:r>
            <a:endParaRPr/>
          </a:p>
          <a:p>
            <a:pPr indent="0" lvl="0" marL="0" rtl="0" algn="l">
              <a:lnSpc>
                <a:spcPct val="115000"/>
              </a:lnSpc>
              <a:spcBef>
                <a:spcPts val="1200"/>
              </a:spcBef>
              <a:spcAft>
                <a:spcPts val="1200"/>
              </a:spcAft>
              <a:buSzPct val="117647"/>
              <a:buNone/>
            </a:pPr>
            <a:r>
              <a:t/>
            </a:r>
            <a:endParaRPr/>
          </a:p>
        </p:txBody>
      </p:sp>
      <p:pic>
        <p:nvPicPr>
          <p:cNvPr id="76" name="Google Shape;76;p3"/>
          <p:cNvPicPr preferRelativeResize="0"/>
          <p:nvPr/>
        </p:nvPicPr>
        <p:blipFill rotWithShape="1">
          <a:blip r:embed="rId3">
            <a:alphaModFix/>
          </a:blip>
          <a:srcRect b="0" l="0" r="0" t="0"/>
          <a:stretch/>
        </p:blipFill>
        <p:spPr>
          <a:xfrm>
            <a:off x="4986146" y="1637349"/>
            <a:ext cx="4157850" cy="3506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details</a:t>
            </a:r>
            <a:endParaRPr/>
          </a:p>
        </p:txBody>
      </p:sp>
      <p:sp>
        <p:nvSpPr>
          <p:cNvPr id="82" name="Google Shape;8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Trained tiny </a:t>
            </a:r>
            <a:r>
              <a:rPr b="1" lang="en"/>
              <a:t>ConvNeXt</a:t>
            </a:r>
            <a:r>
              <a:rPr lang="en"/>
              <a:t> model using PyTorch</a:t>
            </a:r>
            <a:endParaRPr/>
          </a:p>
          <a:p>
            <a:pPr indent="0" lvl="0" marL="0" rtl="0" algn="l">
              <a:lnSpc>
                <a:spcPct val="115000"/>
              </a:lnSpc>
              <a:spcBef>
                <a:spcPts val="1200"/>
              </a:spcBef>
              <a:spcAft>
                <a:spcPts val="0"/>
              </a:spcAft>
              <a:buClr>
                <a:schemeClr val="dk1"/>
              </a:buClr>
              <a:buSzPts val="1100"/>
              <a:buFont typeface="Arial"/>
              <a:buNone/>
            </a:pPr>
            <a:r>
              <a:rPr lang="en"/>
              <a:t>Achieved remarkably high </a:t>
            </a:r>
            <a:r>
              <a:rPr b="1" lang="en"/>
              <a:t>accuracy </a:t>
            </a:r>
            <a:r>
              <a:rPr lang="en"/>
              <a:t>of over </a:t>
            </a:r>
            <a:r>
              <a:rPr b="1" lang="en"/>
              <a:t>98%</a:t>
            </a:r>
            <a:endParaRPr b="1"/>
          </a:p>
          <a:p>
            <a:pPr indent="0" lvl="0" marL="0" rtl="0" algn="l">
              <a:lnSpc>
                <a:spcPct val="115000"/>
              </a:lnSpc>
              <a:spcBef>
                <a:spcPts val="1200"/>
              </a:spcBef>
              <a:spcAft>
                <a:spcPts val="0"/>
              </a:spcAft>
              <a:buClr>
                <a:schemeClr val="dk1"/>
              </a:buClr>
              <a:buSzPts val="1100"/>
              <a:buFont typeface="Arial"/>
              <a:buNone/>
            </a:pPr>
            <a:r>
              <a:rPr lang="en"/>
              <a:t>Raised questions about the basis of classification</a:t>
            </a:r>
            <a:endParaRPr/>
          </a:p>
          <a:p>
            <a:pPr indent="0" lvl="0" marL="0" rtl="0" algn="l">
              <a:lnSpc>
                <a:spcPct val="115000"/>
              </a:lnSpc>
              <a:spcBef>
                <a:spcPts val="1200"/>
              </a:spcBef>
              <a:spcAft>
                <a:spcPts val="1200"/>
              </a:spcAft>
              <a:buSzPts val="1800"/>
              <a:buNone/>
            </a:pPr>
            <a:r>
              <a:t/>
            </a:r>
            <a:endParaRPr/>
          </a:p>
        </p:txBody>
      </p:sp>
      <p:pic>
        <p:nvPicPr>
          <p:cNvPr id="83" name="Google Shape;83;p4"/>
          <p:cNvPicPr preferRelativeResize="0"/>
          <p:nvPr/>
        </p:nvPicPr>
        <p:blipFill rotWithShape="1">
          <a:blip r:embed="rId3">
            <a:alphaModFix/>
          </a:blip>
          <a:srcRect b="0" l="0" r="0" t="0"/>
          <a:stretch/>
        </p:blipFill>
        <p:spPr>
          <a:xfrm>
            <a:off x="3317575" y="3099850"/>
            <a:ext cx="5363526" cy="152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Understanding AI in Medical Image Classification</a:t>
            </a:r>
            <a:endParaRPr/>
          </a:p>
        </p:txBody>
      </p:sp>
      <p:sp>
        <p:nvSpPr>
          <p:cNvPr id="89" name="Google Shape;89;p5"/>
          <p:cNvSpPr txBox="1"/>
          <p:nvPr>
            <p:ph idx="1" type="body"/>
          </p:nvPr>
        </p:nvSpPr>
        <p:spPr>
          <a:xfrm>
            <a:off x="311700" y="1404750"/>
            <a:ext cx="49947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t/>
            </a:r>
            <a:endParaRPr/>
          </a:p>
          <a:p>
            <a:pPr indent="0" lvl="0" marL="0" rtl="0" algn="l">
              <a:lnSpc>
                <a:spcPct val="115000"/>
              </a:lnSpc>
              <a:spcBef>
                <a:spcPts val="1200"/>
              </a:spcBef>
              <a:spcAft>
                <a:spcPts val="0"/>
              </a:spcAft>
              <a:buSzPct val="117647"/>
              <a:buNone/>
            </a:pPr>
            <a:r>
              <a:rPr lang="en"/>
              <a:t>Leverage machine learning to accurately identify lung diseases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Determine whether classification is based on genuine medical features or potential image biases using</a:t>
            </a:r>
            <a:endParaRPr/>
          </a:p>
          <a:p>
            <a:pPr indent="0" lvl="0" marL="0" rtl="0" algn="l">
              <a:lnSpc>
                <a:spcPct val="115000"/>
              </a:lnSpc>
              <a:spcBef>
                <a:spcPts val="1200"/>
              </a:spcBef>
              <a:spcAft>
                <a:spcPts val="0"/>
              </a:spcAft>
              <a:buSzPct val="117647"/>
              <a:buNone/>
            </a:pPr>
            <a:r>
              <a:rPr lang="en"/>
              <a:t>	SHAP</a:t>
            </a:r>
            <a:endParaRPr/>
          </a:p>
          <a:p>
            <a:pPr indent="457200" lvl="0" marL="0" rtl="0" algn="l">
              <a:lnSpc>
                <a:spcPct val="115000"/>
              </a:lnSpc>
              <a:spcBef>
                <a:spcPts val="1200"/>
              </a:spcBef>
              <a:spcAft>
                <a:spcPts val="0"/>
              </a:spcAft>
              <a:buSzPct val="117647"/>
              <a:buNone/>
            </a:pPr>
            <a:r>
              <a:rPr lang="en"/>
              <a:t>LIME</a:t>
            </a:r>
            <a:endParaRPr/>
          </a:p>
          <a:p>
            <a:pPr indent="457200" lvl="0" marL="0" rtl="0" algn="l">
              <a:lnSpc>
                <a:spcPct val="115000"/>
              </a:lnSpc>
              <a:spcBef>
                <a:spcPts val="1200"/>
              </a:spcBef>
              <a:spcAft>
                <a:spcPts val="1200"/>
              </a:spcAft>
              <a:buSzPct val="117647"/>
              <a:buNone/>
            </a:pPr>
            <a:r>
              <a:rPr lang="en"/>
              <a:t>GradCAM</a:t>
            </a:r>
            <a:endParaRPr/>
          </a:p>
        </p:txBody>
      </p:sp>
      <p:pic>
        <p:nvPicPr>
          <p:cNvPr id="90" name="Google Shape;90;p5"/>
          <p:cNvPicPr preferRelativeResize="0"/>
          <p:nvPr/>
        </p:nvPicPr>
        <p:blipFill rotWithShape="1">
          <a:blip r:embed="rId3">
            <a:alphaModFix/>
          </a:blip>
          <a:srcRect b="6914" l="0" r="0" t="56799"/>
          <a:stretch/>
        </p:blipFill>
        <p:spPr>
          <a:xfrm>
            <a:off x="5469250" y="3500981"/>
            <a:ext cx="3674749" cy="1320169"/>
          </a:xfrm>
          <a:prstGeom prst="rect">
            <a:avLst/>
          </a:prstGeom>
          <a:noFill/>
          <a:ln>
            <a:noFill/>
          </a:ln>
        </p:spPr>
      </p:pic>
      <p:sp>
        <p:nvSpPr>
          <p:cNvPr id="91" name="Google Shape;91;p5"/>
          <p:cNvSpPr txBox="1"/>
          <p:nvPr/>
        </p:nvSpPr>
        <p:spPr>
          <a:xfrm>
            <a:off x="5469400" y="4740600"/>
            <a:ext cx="3674700" cy="4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Arial"/>
                <a:ea typeface="Arial"/>
                <a:cs typeface="Arial"/>
                <a:sym typeface="Arial"/>
              </a:rPr>
              <a:t>Now let’s see the SHAP, LIME or GradCAM</a:t>
            </a:r>
            <a:endParaRPr b="1" i="0" sz="1200" u="none" cap="none" strike="noStrike">
              <a:solidFill>
                <a:schemeClr val="dk2"/>
              </a:solidFill>
              <a:latin typeface="Arial"/>
              <a:ea typeface="Arial"/>
              <a:cs typeface="Arial"/>
              <a:sym typeface="Arial"/>
            </a:endParaRPr>
          </a:p>
        </p:txBody>
      </p:sp>
      <p:pic>
        <p:nvPicPr>
          <p:cNvPr id="92" name="Google Shape;92;p5"/>
          <p:cNvPicPr preferRelativeResize="0"/>
          <p:nvPr/>
        </p:nvPicPr>
        <p:blipFill rotWithShape="1">
          <a:blip r:embed="rId3">
            <a:alphaModFix/>
          </a:blip>
          <a:srcRect b="48240" l="0" r="0" t="0"/>
          <a:stretch/>
        </p:blipFill>
        <p:spPr>
          <a:xfrm>
            <a:off x="5469250" y="1404750"/>
            <a:ext cx="3674749" cy="1883267"/>
          </a:xfrm>
          <a:prstGeom prst="rect">
            <a:avLst/>
          </a:prstGeom>
          <a:noFill/>
          <a:ln>
            <a:noFill/>
          </a:ln>
        </p:spPr>
      </p:pic>
      <p:sp>
        <p:nvSpPr>
          <p:cNvPr id="93" name="Google Shape;93;p5"/>
          <p:cNvSpPr txBox="1"/>
          <p:nvPr/>
        </p:nvSpPr>
        <p:spPr>
          <a:xfrm>
            <a:off x="5469250" y="3212800"/>
            <a:ext cx="3674700" cy="4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Arial"/>
                <a:ea typeface="Arial"/>
                <a:cs typeface="Arial"/>
                <a:sym typeface="Arial"/>
              </a:rPr>
              <a:t>Impressive, very nice accuracy</a:t>
            </a:r>
            <a:endParaRPr b="1" i="0" sz="12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LIME</a:t>
            </a:r>
            <a:endParaRPr/>
          </a:p>
        </p:txBody>
      </p:sp>
      <p:sp>
        <p:nvSpPr>
          <p:cNvPr id="99" name="Google Shape;99;p6"/>
          <p:cNvSpPr txBox="1"/>
          <p:nvPr>
            <p:ph idx="1" type="body"/>
          </p:nvPr>
        </p:nvSpPr>
        <p:spPr>
          <a:xfrm>
            <a:off x="172400" y="572700"/>
            <a:ext cx="4572000" cy="4570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LIME - Local Interpretable Model-agnostic Explanation technique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Applied 'quickshift' segmentation generating 500 perturbed samples and identified top features contributing to classification</a:t>
            </a:r>
            <a:endParaRPr/>
          </a:p>
          <a:p>
            <a:pPr indent="0" lvl="0" marL="0" rtl="0" algn="l">
              <a:lnSpc>
                <a:spcPct val="115000"/>
              </a:lnSpc>
              <a:spcBef>
                <a:spcPts val="1200"/>
              </a:spcBef>
              <a:spcAft>
                <a:spcPts val="0"/>
              </a:spcAft>
              <a:buClr>
                <a:schemeClr val="dk1"/>
              </a:buClr>
              <a:buSzPts val="1100"/>
              <a:buFont typeface="Arial"/>
              <a:buNone/>
            </a:pPr>
            <a:r>
              <a:rPr lang="en"/>
              <a:t>Findings:</a:t>
            </a:r>
            <a:endParaRPr/>
          </a:p>
          <a:p>
            <a:pPr indent="-298450" lvl="0" marL="457200" rtl="0" algn="l">
              <a:lnSpc>
                <a:spcPct val="115000"/>
              </a:lnSpc>
              <a:spcBef>
                <a:spcPts val="1200"/>
              </a:spcBef>
              <a:spcAft>
                <a:spcPts val="0"/>
              </a:spcAft>
              <a:buClr>
                <a:schemeClr val="dk1"/>
              </a:buClr>
              <a:buSzPts val="1100"/>
              <a:buChar char="●"/>
            </a:pPr>
            <a:r>
              <a:rPr lang="en"/>
              <a:t>Most influential segments are out of the body</a:t>
            </a:r>
            <a:endParaRPr/>
          </a:p>
          <a:p>
            <a:pPr indent="-298450" lvl="0" marL="457200" rtl="0" algn="l">
              <a:lnSpc>
                <a:spcPct val="115000"/>
              </a:lnSpc>
              <a:spcBef>
                <a:spcPts val="0"/>
              </a:spcBef>
              <a:spcAft>
                <a:spcPts val="0"/>
              </a:spcAft>
              <a:buClr>
                <a:schemeClr val="dk1"/>
              </a:buClr>
              <a:buSzPts val="1100"/>
              <a:buChar char="●"/>
            </a:pPr>
            <a:r>
              <a:rPr lang="en"/>
              <a:t>Edges or external objects (R) are contributing the classification</a:t>
            </a:r>
            <a:endParaRPr/>
          </a:p>
          <a:p>
            <a:pPr indent="-298450" lvl="0" marL="457200" rtl="0" algn="l">
              <a:lnSpc>
                <a:spcPct val="115000"/>
              </a:lnSpc>
              <a:spcBef>
                <a:spcPts val="0"/>
              </a:spcBef>
              <a:spcAft>
                <a:spcPts val="0"/>
              </a:spcAft>
              <a:buClr>
                <a:schemeClr val="dk1"/>
              </a:buClr>
              <a:buSzPts val="1100"/>
              <a:buChar char="●"/>
            </a:pPr>
            <a:r>
              <a:rPr lang="en"/>
              <a:t>No pattern within/between classes </a:t>
            </a:r>
            <a:endParaRPr/>
          </a:p>
        </p:txBody>
      </p:sp>
      <p:pic>
        <p:nvPicPr>
          <p:cNvPr id="100" name="Google Shape;100;p6"/>
          <p:cNvPicPr preferRelativeResize="0"/>
          <p:nvPr/>
        </p:nvPicPr>
        <p:blipFill rotWithShape="1">
          <a:blip r:embed="rId3">
            <a:alphaModFix/>
          </a:blip>
          <a:srcRect b="0" l="0" r="0" t="0"/>
          <a:stretch/>
        </p:blipFill>
        <p:spPr>
          <a:xfrm>
            <a:off x="5142420" y="3997511"/>
            <a:ext cx="3931922" cy="1096033"/>
          </a:xfrm>
          <a:prstGeom prst="rect">
            <a:avLst/>
          </a:prstGeom>
          <a:noFill/>
          <a:ln>
            <a:noFill/>
          </a:ln>
        </p:spPr>
      </p:pic>
      <p:pic>
        <p:nvPicPr>
          <p:cNvPr id="101" name="Google Shape;101;p6"/>
          <p:cNvPicPr preferRelativeResize="0"/>
          <p:nvPr/>
        </p:nvPicPr>
        <p:blipFill rotWithShape="1">
          <a:blip r:embed="rId4">
            <a:alphaModFix/>
          </a:blip>
          <a:srcRect b="0" l="0" r="0" t="0"/>
          <a:stretch/>
        </p:blipFill>
        <p:spPr>
          <a:xfrm>
            <a:off x="5158675" y="2890919"/>
            <a:ext cx="3899412" cy="1102610"/>
          </a:xfrm>
          <a:prstGeom prst="rect">
            <a:avLst/>
          </a:prstGeom>
          <a:noFill/>
          <a:ln>
            <a:noFill/>
          </a:ln>
        </p:spPr>
      </p:pic>
      <p:pic>
        <p:nvPicPr>
          <p:cNvPr id="102" name="Google Shape;102;p6"/>
          <p:cNvPicPr preferRelativeResize="0"/>
          <p:nvPr/>
        </p:nvPicPr>
        <p:blipFill rotWithShape="1">
          <a:blip r:embed="rId5">
            <a:alphaModFix/>
          </a:blip>
          <a:srcRect b="0" l="0" r="0" t="0"/>
          <a:stretch/>
        </p:blipFill>
        <p:spPr>
          <a:xfrm>
            <a:off x="5158676" y="1669782"/>
            <a:ext cx="3899411" cy="1147885"/>
          </a:xfrm>
          <a:prstGeom prst="rect">
            <a:avLst/>
          </a:prstGeom>
          <a:noFill/>
          <a:ln>
            <a:noFill/>
          </a:ln>
        </p:spPr>
      </p:pic>
      <p:pic>
        <p:nvPicPr>
          <p:cNvPr id="103" name="Google Shape;103;p6"/>
          <p:cNvPicPr preferRelativeResize="0"/>
          <p:nvPr/>
        </p:nvPicPr>
        <p:blipFill rotWithShape="1">
          <a:blip r:embed="rId6">
            <a:alphaModFix/>
          </a:blip>
          <a:srcRect b="0" l="0" r="0" t="0"/>
          <a:stretch/>
        </p:blipFill>
        <p:spPr>
          <a:xfrm>
            <a:off x="5158665" y="526584"/>
            <a:ext cx="3899432" cy="1106573"/>
          </a:xfrm>
          <a:prstGeom prst="rect">
            <a:avLst/>
          </a:prstGeom>
          <a:noFill/>
          <a:ln>
            <a:noFill/>
          </a:ln>
        </p:spPr>
      </p:pic>
      <p:sp>
        <p:nvSpPr>
          <p:cNvPr id="104" name="Google Shape;104;p6"/>
          <p:cNvSpPr/>
          <p:nvPr/>
        </p:nvSpPr>
        <p:spPr>
          <a:xfrm>
            <a:off x="5087500" y="1703825"/>
            <a:ext cx="248100" cy="248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a:off x="7039725" y="572700"/>
            <a:ext cx="655500" cy="248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SHAP</a:t>
            </a:r>
            <a:endParaRPr/>
          </a:p>
        </p:txBody>
      </p:sp>
      <p:sp>
        <p:nvSpPr>
          <p:cNvPr id="111" name="Google Shape;111;p7"/>
          <p:cNvSpPr txBox="1"/>
          <p:nvPr>
            <p:ph idx="1" type="body"/>
          </p:nvPr>
        </p:nvSpPr>
        <p:spPr>
          <a:xfrm>
            <a:off x="0" y="572700"/>
            <a:ext cx="45720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Process: Gradient-based attributions using ConvNeXt model</a:t>
            </a:r>
            <a:endParaRPr/>
          </a:p>
          <a:p>
            <a:pPr indent="0" lvl="0" marL="0" rtl="0" algn="l">
              <a:lnSpc>
                <a:spcPct val="115000"/>
              </a:lnSpc>
              <a:spcBef>
                <a:spcPts val="1200"/>
              </a:spcBef>
              <a:spcAft>
                <a:spcPts val="0"/>
              </a:spcAft>
              <a:buSzPts val="1800"/>
              <a:buNone/>
            </a:pPr>
            <a:r>
              <a:rPr lang="en"/>
              <a:t>Findings:</a:t>
            </a:r>
            <a:endParaRPr/>
          </a:p>
          <a:p>
            <a:pPr indent="-298450" lvl="0" marL="457200" rtl="0" algn="l">
              <a:lnSpc>
                <a:spcPct val="115000"/>
              </a:lnSpc>
              <a:spcBef>
                <a:spcPts val="1200"/>
              </a:spcBef>
              <a:spcAft>
                <a:spcPts val="0"/>
              </a:spcAft>
              <a:buClr>
                <a:schemeClr val="dk1"/>
              </a:buClr>
              <a:buSzPts val="1100"/>
              <a:buChar char="●"/>
            </a:pPr>
            <a:r>
              <a:rPr lang="en"/>
              <a:t>Shoulders and bone structures are often highlighted.</a:t>
            </a:r>
            <a:endParaRPr/>
          </a:p>
          <a:p>
            <a:pPr indent="-298450" lvl="0" marL="457200" rtl="0" algn="l">
              <a:lnSpc>
                <a:spcPct val="115000"/>
              </a:lnSpc>
              <a:spcBef>
                <a:spcPts val="0"/>
              </a:spcBef>
              <a:spcAft>
                <a:spcPts val="0"/>
              </a:spcAft>
              <a:buClr>
                <a:schemeClr val="dk1"/>
              </a:buClr>
              <a:buSzPts val="1100"/>
              <a:buChar char="●"/>
            </a:pPr>
            <a:r>
              <a:rPr lang="en"/>
              <a:t>COVID-19: Spread-out focus, mostly non-lung areas.</a:t>
            </a:r>
            <a:endParaRPr/>
          </a:p>
          <a:p>
            <a:pPr indent="-298450" lvl="0" marL="457200" rtl="0" algn="l">
              <a:lnSpc>
                <a:spcPct val="115000"/>
              </a:lnSpc>
              <a:spcBef>
                <a:spcPts val="0"/>
              </a:spcBef>
              <a:spcAft>
                <a:spcPts val="0"/>
              </a:spcAft>
              <a:buClr>
                <a:schemeClr val="dk1"/>
              </a:buClr>
              <a:buSzPts val="1100"/>
              <a:buChar char="●"/>
            </a:pPr>
            <a:r>
              <a:rPr lang="en"/>
              <a:t>Tuberculosis: Focus on artifacts (e.g., top-left corner)</a:t>
            </a:r>
            <a:endParaRPr/>
          </a:p>
        </p:txBody>
      </p:sp>
      <p:pic>
        <p:nvPicPr>
          <p:cNvPr id="112" name="Google Shape;112;p7"/>
          <p:cNvPicPr preferRelativeResize="0"/>
          <p:nvPr/>
        </p:nvPicPr>
        <p:blipFill rotWithShape="1">
          <a:blip r:embed="rId3">
            <a:alphaModFix/>
          </a:blip>
          <a:srcRect b="0" l="0" r="0" t="0"/>
          <a:stretch/>
        </p:blipFill>
        <p:spPr>
          <a:xfrm>
            <a:off x="6786947" y="657075"/>
            <a:ext cx="2267712" cy="1081119"/>
          </a:xfrm>
          <a:prstGeom prst="rect">
            <a:avLst/>
          </a:prstGeom>
          <a:noFill/>
          <a:ln>
            <a:noFill/>
          </a:ln>
        </p:spPr>
      </p:pic>
      <p:sp>
        <p:nvSpPr>
          <p:cNvPr id="113" name="Google Shape;113;p7"/>
          <p:cNvSpPr txBox="1"/>
          <p:nvPr/>
        </p:nvSpPr>
        <p:spPr>
          <a:xfrm>
            <a:off x="7566258" y="355625"/>
            <a:ext cx="8973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Arial"/>
                <a:ea typeface="Arial"/>
                <a:cs typeface="Arial"/>
                <a:sym typeface="Arial"/>
              </a:rPr>
              <a:t>Covid-19</a:t>
            </a:r>
            <a:endParaRPr b="0" i="0" sz="1100" u="none" cap="none" strike="noStrike">
              <a:solidFill>
                <a:schemeClr val="dk2"/>
              </a:solidFill>
              <a:latin typeface="Arial"/>
              <a:ea typeface="Arial"/>
              <a:cs typeface="Arial"/>
              <a:sym typeface="Arial"/>
            </a:endParaRPr>
          </a:p>
        </p:txBody>
      </p:sp>
      <p:pic>
        <p:nvPicPr>
          <p:cNvPr id="114" name="Google Shape;114;p7"/>
          <p:cNvPicPr preferRelativeResize="0"/>
          <p:nvPr/>
        </p:nvPicPr>
        <p:blipFill rotWithShape="1">
          <a:blip r:embed="rId4">
            <a:alphaModFix/>
          </a:blip>
          <a:srcRect b="0" l="0" r="0" t="0"/>
          <a:stretch/>
        </p:blipFill>
        <p:spPr>
          <a:xfrm>
            <a:off x="4502563" y="657250"/>
            <a:ext cx="2249424" cy="1080778"/>
          </a:xfrm>
          <a:prstGeom prst="rect">
            <a:avLst/>
          </a:prstGeom>
          <a:noFill/>
          <a:ln>
            <a:noFill/>
          </a:ln>
        </p:spPr>
      </p:pic>
      <p:sp>
        <p:nvSpPr>
          <p:cNvPr id="115" name="Google Shape;115;p7"/>
          <p:cNvSpPr txBox="1"/>
          <p:nvPr/>
        </p:nvSpPr>
        <p:spPr>
          <a:xfrm>
            <a:off x="5161463" y="355625"/>
            <a:ext cx="1466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Arial"/>
                <a:ea typeface="Arial"/>
                <a:cs typeface="Arial"/>
                <a:sym typeface="Arial"/>
              </a:rPr>
              <a:t>Pneumonia</a:t>
            </a:r>
            <a:endParaRPr b="0" i="0" sz="1100" u="none" cap="none" strike="noStrike">
              <a:solidFill>
                <a:schemeClr val="dk2"/>
              </a:solidFill>
              <a:latin typeface="Arial"/>
              <a:ea typeface="Arial"/>
              <a:cs typeface="Arial"/>
              <a:sym typeface="Arial"/>
            </a:endParaRPr>
          </a:p>
        </p:txBody>
      </p:sp>
      <p:pic>
        <p:nvPicPr>
          <p:cNvPr id="116" name="Google Shape;116;p7"/>
          <p:cNvPicPr preferRelativeResize="0"/>
          <p:nvPr/>
        </p:nvPicPr>
        <p:blipFill rotWithShape="1">
          <a:blip r:embed="rId5">
            <a:alphaModFix/>
          </a:blip>
          <a:srcRect b="0" l="0" r="0" t="0"/>
          <a:stretch/>
        </p:blipFill>
        <p:spPr>
          <a:xfrm>
            <a:off x="6713787" y="2768900"/>
            <a:ext cx="2340864" cy="1100030"/>
          </a:xfrm>
          <a:prstGeom prst="rect">
            <a:avLst/>
          </a:prstGeom>
          <a:noFill/>
          <a:ln>
            <a:noFill/>
          </a:ln>
        </p:spPr>
      </p:pic>
      <p:sp>
        <p:nvSpPr>
          <p:cNvPr id="117" name="Google Shape;117;p7"/>
          <p:cNvSpPr txBox="1"/>
          <p:nvPr/>
        </p:nvSpPr>
        <p:spPr>
          <a:xfrm>
            <a:off x="7501263" y="2394750"/>
            <a:ext cx="765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Arial"/>
                <a:ea typeface="Arial"/>
                <a:cs typeface="Arial"/>
                <a:sym typeface="Arial"/>
              </a:rPr>
              <a:t>Normal</a:t>
            </a:r>
            <a:endParaRPr b="0" i="0" sz="1100" u="none" cap="none" strike="noStrike">
              <a:solidFill>
                <a:schemeClr val="dk2"/>
              </a:solidFill>
              <a:latin typeface="Arial"/>
              <a:ea typeface="Arial"/>
              <a:cs typeface="Arial"/>
              <a:sym typeface="Arial"/>
            </a:endParaRPr>
          </a:p>
        </p:txBody>
      </p:sp>
      <p:pic>
        <p:nvPicPr>
          <p:cNvPr id="118" name="Google Shape;118;p7"/>
          <p:cNvPicPr preferRelativeResize="0"/>
          <p:nvPr/>
        </p:nvPicPr>
        <p:blipFill rotWithShape="1">
          <a:blip r:embed="rId6">
            <a:alphaModFix/>
          </a:blip>
          <a:srcRect b="0" l="0" r="0" t="0"/>
          <a:stretch/>
        </p:blipFill>
        <p:spPr>
          <a:xfrm>
            <a:off x="4436919" y="2717300"/>
            <a:ext cx="2276856" cy="1151615"/>
          </a:xfrm>
          <a:prstGeom prst="rect">
            <a:avLst/>
          </a:prstGeom>
          <a:noFill/>
          <a:ln>
            <a:noFill/>
          </a:ln>
        </p:spPr>
      </p:pic>
      <p:sp>
        <p:nvSpPr>
          <p:cNvPr id="119" name="Google Shape;119;p7"/>
          <p:cNvSpPr txBox="1"/>
          <p:nvPr/>
        </p:nvSpPr>
        <p:spPr>
          <a:xfrm>
            <a:off x="5092375" y="2394750"/>
            <a:ext cx="1069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Arial"/>
                <a:ea typeface="Arial"/>
                <a:cs typeface="Arial"/>
                <a:sym typeface="Arial"/>
              </a:rPr>
              <a:t>Tuberculosis</a:t>
            </a:r>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9285"/>
              <a:buFont typeface="Arial"/>
              <a:buNone/>
            </a:pPr>
            <a:r>
              <a:rPr lang="en"/>
              <a:t>Grad-CAM</a:t>
            </a:r>
            <a:endParaRPr/>
          </a:p>
        </p:txBody>
      </p:sp>
      <p:sp>
        <p:nvSpPr>
          <p:cNvPr id="125" name="Google Shape;125;p8"/>
          <p:cNvSpPr txBox="1"/>
          <p:nvPr>
            <p:ph idx="1" type="body"/>
          </p:nvPr>
        </p:nvSpPr>
        <p:spPr>
          <a:xfrm>
            <a:off x="0" y="572700"/>
            <a:ext cx="45720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Process: Heatmaps generated from gradients of the last convolutional layer</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rPr lang="en"/>
              <a:t>Findings:</a:t>
            </a:r>
            <a:endParaRPr/>
          </a:p>
          <a:p>
            <a:pPr indent="-323850" lvl="0" marL="457200" rtl="0" algn="l">
              <a:lnSpc>
                <a:spcPct val="115000"/>
              </a:lnSpc>
              <a:spcBef>
                <a:spcPts val="1200"/>
              </a:spcBef>
              <a:spcAft>
                <a:spcPts val="0"/>
              </a:spcAft>
              <a:buClr>
                <a:schemeClr val="dk1"/>
              </a:buClr>
              <a:buSzPts val="1500"/>
              <a:buChar char="●"/>
            </a:pPr>
            <a:r>
              <a:rPr lang="en"/>
              <a:t>COVID-19: Focus on upper torso.</a:t>
            </a:r>
            <a:endParaRPr/>
          </a:p>
          <a:p>
            <a:pPr indent="-323850" lvl="0" marL="457200" rtl="0" algn="l">
              <a:lnSpc>
                <a:spcPct val="115000"/>
              </a:lnSpc>
              <a:spcBef>
                <a:spcPts val="0"/>
              </a:spcBef>
              <a:spcAft>
                <a:spcPts val="0"/>
              </a:spcAft>
              <a:buClr>
                <a:schemeClr val="dk1"/>
              </a:buClr>
              <a:buSzPts val="1500"/>
              <a:buChar char="●"/>
            </a:pPr>
            <a:r>
              <a:rPr lang="en"/>
              <a:t>Normal: Focus above shoulders/neck.</a:t>
            </a:r>
            <a:endParaRPr/>
          </a:p>
          <a:p>
            <a:pPr indent="-323850" lvl="0" marL="457200" rtl="0" algn="l">
              <a:lnSpc>
                <a:spcPct val="115000"/>
              </a:lnSpc>
              <a:spcBef>
                <a:spcPts val="0"/>
              </a:spcBef>
              <a:spcAft>
                <a:spcPts val="0"/>
              </a:spcAft>
              <a:buClr>
                <a:schemeClr val="dk1"/>
              </a:buClr>
              <a:buSzPts val="1500"/>
              <a:buChar char="●"/>
            </a:pPr>
            <a:r>
              <a:rPr lang="en"/>
              <a:t>Pneumonia: Focus on side of lungs .</a:t>
            </a:r>
            <a:endParaRPr/>
          </a:p>
          <a:p>
            <a:pPr indent="-323850" lvl="0" marL="457200" rtl="0" algn="l">
              <a:lnSpc>
                <a:spcPct val="115000"/>
              </a:lnSpc>
              <a:spcBef>
                <a:spcPts val="0"/>
              </a:spcBef>
              <a:spcAft>
                <a:spcPts val="0"/>
              </a:spcAft>
              <a:buClr>
                <a:schemeClr val="dk1"/>
              </a:buClr>
              <a:buSzPts val="1500"/>
              <a:buChar char="●"/>
            </a:pPr>
            <a:r>
              <a:rPr lang="en"/>
              <a:t>Tuberculosis: Mix of lung and edges.</a:t>
            </a:r>
            <a:endParaRPr sz="1500">
              <a:solidFill>
                <a:schemeClr val="dk1"/>
              </a:solidFill>
            </a:endParaRPr>
          </a:p>
          <a:p>
            <a:pPr indent="0" lvl="0" marL="0" rtl="0" algn="l">
              <a:lnSpc>
                <a:spcPct val="115000"/>
              </a:lnSpc>
              <a:spcBef>
                <a:spcPts val="1200"/>
              </a:spcBef>
              <a:spcAft>
                <a:spcPts val="1200"/>
              </a:spcAft>
              <a:buSzPts val="1800"/>
              <a:buNone/>
            </a:pPr>
            <a:r>
              <a:t/>
            </a:r>
            <a:endParaRPr sz="1100">
              <a:solidFill>
                <a:schemeClr val="dk1"/>
              </a:solidFill>
            </a:endParaRPr>
          </a:p>
        </p:txBody>
      </p:sp>
      <p:pic>
        <p:nvPicPr>
          <p:cNvPr id="126" name="Google Shape;126;p8"/>
          <p:cNvPicPr preferRelativeResize="0"/>
          <p:nvPr/>
        </p:nvPicPr>
        <p:blipFill rotWithShape="1">
          <a:blip r:embed="rId3">
            <a:alphaModFix/>
          </a:blip>
          <a:srcRect b="0" l="0" r="0" t="0"/>
          <a:stretch/>
        </p:blipFill>
        <p:spPr>
          <a:xfrm>
            <a:off x="4572000" y="660925"/>
            <a:ext cx="4572000" cy="1213981"/>
          </a:xfrm>
          <a:prstGeom prst="rect">
            <a:avLst/>
          </a:prstGeom>
          <a:noFill/>
          <a:ln>
            <a:noFill/>
          </a:ln>
        </p:spPr>
      </p:pic>
      <p:pic>
        <p:nvPicPr>
          <p:cNvPr id="127" name="Google Shape;127;p8"/>
          <p:cNvPicPr preferRelativeResize="0"/>
          <p:nvPr/>
        </p:nvPicPr>
        <p:blipFill rotWithShape="1">
          <a:blip r:embed="rId4">
            <a:alphaModFix/>
          </a:blip>
          <a:srcRect b="0" l="0" r="0" t="0"/>
          <a:stretch/>
        </p:blipFill>
        <p:spPr>
          <a:xfrm>
            <a:off x="4591363" y="1874899"/>
            <a:ext cx="4533275" cy="1108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Summary</a:t>
            </a:r>
            <a:endParaRPr/>
          </a:p>
        </p:txBody>
      </p:sp>
      <p:sp>
        <p:nvSpPr>
          <p:cNvPr id="133" name="Google Shape;133;p9"/>
          <p:cNvSpPr txBox="1"/>
          <p:nvPr>
            <p:ph idx="1" type="body"/>
          </p:nvPr>
        </p:nvSpPr>
        <p:spPr>
          <a:xfrm>
            <a:off x="0" y="572700"/>
            <a:ext cx="9144000" cy="4570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Clr>
                <a:schemeClr val="dk1"/>
              </a:buClr>
              <a:buSzPts val="1100"/>
              <a:buFont typeface="Arial"/>
              <a:buNone/>
            </a:pPr>
            <a:r>
              <a:rPr lang="en"/>
              <a:t>Findings Across Methods:</a:t>
            </a:r>
            <a:endParaRPr/>
          </a:p>
          <a:p>
            <a:pPr indent="-298450" lvl="0" marL="457200" rtl="0" algn="l">
              <a:lnSpc>
                <a:spcPct val="115000"/>
              </a:lnSpc>
              <a:spcBef>
                <a:spcPts val="1200"/>
              </a:spcBef>
              <a:spcAft>
                <a:spcPts val="0"/>
              </a:spcAft>
              <a:buClr>
                <a:schemeClr val="dk1"/>
              </a:buClr>
              <a:buSzPts val="1100"/>
              <a:buChar char="●"/>
            </a:pPr>
            <a:r>
              <a:rPr lang="en"/>
              <a:t>Focus on non-lung regions (e.g., shoulders, annotations).</a:t>
            </a:r>
            <a:endParaRPr/>
          </a:p>
          <a:p>
            <a:pPr indent="-298450" lvl="0" marL="457200" rtl="0" algn="l">
              <a:lnSpc>
                <a:spcPct val="115000"/>
              </a:lnSpc>
              <a:spcBef>
                <a:spcPts val="0"/>
              </a:spcBef>
              <a:spcAft>
                <a:spcPts val="0"/>
              </a:spcAft>
              <a:buClr>
                <a:schemeClr val="dk1"/>
              </a:buClr>
              <a:buSzPts val="1100"/>
              <a:buChar char="●"/>
            </a:pPr>
            <a:r>
              <a:rPr lang="en"/>
              <a:t>Limited focus on clinically relevant lung features.</a:t>
            </a:r>
            <a:endParaRPr/>
          </a:p>
          <a:p>
            <a:pPr indent="0" lvl="0" marL="0" rtl="0" algn="l">
              <a:lnSpc>
                <a:spcPct val="115000"/>
              </a:lnSpc>
              <a:spcBef>
                <a:spcPts val="1200"/>
              </a:spcBef>
              <a:spcAft>
                <a:spcPts val="0"/>
              </a:spcAft>
              <a:buClr>
                <a:schemeClr val="dk1"/>
              </a:buClr>
              <a:buSzPts val="1100"/>
              <a:buFont typeface="Arial"/>
              <a:buNone/>
            </a:pPr>
            <a:r>
              <a:rPr lang="en"/>
              <a:t>Key Methods Used:</a:t>
            </a:r>
            <a:endParaRPr/>
          </a:p>
          <a:p>
            <a:pPr indent="-298450" lvl="0" marL="457200" rtl="0" algn="l">
              <a:lnSpc>
                <a:spcPct val="115000"/>
              </a:lnSpc>
              <a:spcBef>
                <a:spcPts val="1200"/>
              </a:spcBef>
              <a:spcAft>
                <a:spcPts val="0"/>
              </a:spcAft>
              <a:buClr>
                <a:schemeClr val="dk1"/>
              </a:buClr>
              <a:buSzPts val="1100"/>
              <a:buChar char="●"/>
            </a:pPr>
            <a:r>
              <a:rPr lang="en"/>
              <a:t>LIME: Segment-level relevance (scattered superpixels, annotations).</a:t>
            </a:r>
            <a:endParaRPr/>
          </a:p>
          <a:p>
            <a:pPr indent="-298450" lvl="0" marL="457200" rtl="0" algn="l">
              <a:lnSpc>
                <a:spcPct val="115000"/>
              </a:lnSpc>
              <a:spcBef>
                <a:spcPts val="0"/>
              </a:spcBef>
              <a:spcAft>
                <a:spcPts val="0"/>
              </a:spcAft>
              <a:buClr>
                <a:schemeClr val="dk1"/>
              </a:buClr>
              <a:buSzPts val="1100"/>
              <a:buChar char="●"/>
            </a:pPr>
            <a:r>
              <a:rPr lang="en"/>
              <a:t>SHAP: Pixel-level contributions (scattered but mainly upper bone structures).</a:t>
            </a:r>
            <a:endParaRPr/>
          </a:p>
          <a:p>
            <a:pPr indent="-298450" lvl="0" marL="457200" rtl="0" algn="l">
              <a:lnSpc>
                <a:spcPct val="115000"/>
              </a:lnSpc>
              <a:spcBef>
                <a:spcPts val="0"/>
              </a:spcBef>
              <a:spcAft>
                <a:spcPts val="0"/>
              </a:spcAft>
              <a:buClr>
                <a:schemeClr val="dk1"/>
              </a:buClr>
              <a:buSzPts val="1100"/>
              <a:buChar char="●"/>
            </a:pPr>
            <a:r>
              <a:rPr lang="en"/>
              <a:t>Grad-CAM: Region-level heatmaps (shoulders and ribs).</a:t>
            </a:r>
            <a:endParaRPr/>
          </a:p>
          <a:p>
            <a:pPr indent="0" lvl="0" marL="0" rtl="0" algn="l">
              <a:lnSpc>
                <a:spcPct val="115000"/>
              </a:lnSpc>
              <a:spcBef>
                <a:spcPts val="1200"/>
              </a:spcBef>
              <a:spcAft>
                <a:spcPts val="0"/>
              </a:spcAft>
              <a:buClr>
                <a:schemeClr val="dk1"/>
              </a:buClr>
              <a:buSzPts val="1100"/>
              <a:buFont typeface="Arial"/>
              <a:buNone/>
            </a:pPr>
            <a:r>
              <a:rPr lang="en"/>
              <a:t>Implications:</a:t>
            </a:r>
            <a:endParaRPr/>
          </a:p>
          <a:p>
            <a:pPr indent="-298450" lvl="0" marL="457200" rtl="0" algn="l">
              <a:lnSpc>
                <a:spcPct val="115000"/>
              </a:lnSpc>
              <a:spcBef>
                <a:spcPts val="1200"/>
              </a:spcBef>
              <a:spcAft>
                <a:spcPts val="0"/>
              </a:spcAft>
              <a:buClr>
                <a:schemeClr val="dk1"/>
              </a:buClr>
              <a:buSzPts val="1100"/>
              <a:buChar char="●"/>
            </a:pPr>
            <a:r>
              <a:rPr lang="en"/>
              <a:t>Model bias identified.</a:t>
            </a:r>
            <a:endParaRPr/>
          </a:p>
          <a:p>
            <a:pPr indent="-298450" lvl="0" marL="457200" rtl="0" algn="l">
              <a:lnSpc>
                <a:spcPct val="115000"/>
              </a:lnSpc>
              <a:spcBef>
                <a:spcPts val="0"/>
              </a:spcBef>
              <a:spcAft>
                <a:spcPts val="0"/>
              </a:spcAft>
              <a:buClr>
                <a:schemeClr val="dk1"/>
              </a:buClr>
              <a:buSzPts val="1100"/>
              <a:buChar char="●"/>
            </a:pPr>
            <a:r>
              <a:rPr lang="en"/>
              <a:t>Need to improve dataset and training process.</a:t>
            </a:r>
            <a:endParaRPr sz="1100">
              <a:solidFill>
                <a:schemeClr val="dk1"/>
              </a:solidFill>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