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0" r:id="rId6"/>
    <p:sldId id="281" r:id="rId7"/>
    <p:sldId id="282" r:id="rId8"/>
    <p:sldId id="283" r:id="rId9"/>
    <p:sldId id="285" r:id="rId10"/>
    <p:sldId id="287" r:id="rId11"/>
    <p:sldId id="286" r:id="rId12"/>
    <p:sldId id="288" r:id="rId13"/>
    <p:sldId id="289" r:id="rId14"/>
    <p:sldId id="29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10/6/2020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Muttabik</a:t>
            </a:r>
            <a:r>
              <a:rPr lang="en-US" dirty="0" smtClean="0"/>
              <a:t> </a:t>
            </a:r>
            <a:r>
              <a:rPr lang="en-US" dirty="0" err="1" smtClean="0"/>
              <a:t>Fathul</a:t>
            </a:r>
            <a:r>
              <a:rPr lang="en-US" dirty="0" smtClean="0"/>
              <a:t> </a:t>
            </a:r>
            <a:r>
              <a:rPr lang="en-US" dirty="0" err="1" smtClean="0"/>
              <a:t>Lathief</a:t>
            </a:r>
            <a:r>
              <a:rPr lang="en-US" dirty="0" smtClean="0"/>
              <a:t>, </a:t>
            </a:r>
            <a:r>
              <a:rPr lang="en-US" dirty="0" err="1" smtClean="0"/>
              <a:t>S.Kom</a:t>
            </a:r>
            <a:r>
              <a:rPr lang="en-US" dirty="0" smtClean="0"/>
              <a:t>., </a:t>
            </a:r>
            <a:r>
              <a:rPr lang="en-US" dirty="0" err="1" smtClean="0"/>
              <a:t>M.Eng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2" y="6112933"/>
            <a:ext cx="457200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1" y="6112933"/>
            <a:ext cx="457200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359" y="6079065"/>
            <a:ext cx="457200" cy="45720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0D537F64-4C96-4AA8-BB21-E8053A3186DD}"/>
              </a:ext>
            </a:extLst>
          </p:cNvPr>
          <p:cNvSpPr txBox="1">
            <a:spLocks/>
          </p:cNvSpPr>
          <p:nvPr/>
        </p:nvSpPr>
        <p:spPr>
          <a:xfrm>
            <a:off x="889001" y="6197091"/>
            <a:ext cx="2039112" cy="288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085643468896</a:t>
            </a:r>
            <a:endParaRPr lang="en-US" sz="1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0D537F64-4C96-4AA8-BB21-E8053A3186DD}"/>
              </a:ext>
            </a:extLst>
          </p:cNvPr>
          <p:cNvSpPr txBox="1">
            <a:spLocks/>
          </p:cNvSpPr>
          <p:nvPr/>
        </p:nvSpPr>
        <p:spPr>
          <a:xfrm>
            <a:off x="3385313" y="6180157"/>
            <a:ext cx="2039112" cy="288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 smtClean="0"/>
              <a:t>moefala</a:t>
            </a:r>
            <a:endParaRPr lang="en-US" sz="1400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xmlns="" id="{0D537F64-4C96-4AA8-BB21-E8053A3186DD}"/>
              </a:ext>
            </a:extLst>
          </p:cNvPr>
          <p:cNvSpPr txBox="1">
            <a:spLocks/>
          </p:cNvSpPr>
          <p:nvPr/>
        </p:nvSpPr>
        <p:spPr>
          <a:xfrm>
            <a:off x="5017558" y="6213769"/>
            <a:ext cx="2890309" cy="288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 smtClean="0"/>
              <a:t>Muttabik</a:t>
            </a:r>
            <a:r>
              <a:rPr lang="en-US" sz="1400" dirty="0" smtClean="0"/>
              <a:t> </a:t>
            </a:r>
            <a:r>
              <a:rPr lang="en-US" sz="1400" dirty="0" err="1" smtClean="0"/>
              <a:t>Fathul</a:t>
            </a:r>
            <a:r>
              <a:rPr lang="en-US" sz="1400" dirty="0" smtClean="0"/>
              <a:t> </a:t>
            </a:r>
            <a:r>
              <a:rPr lang="en-US" sz="1400" dirty="0" err="1" smtClean="0"/>
              <a:t>Lathief</a:t>
            </a:r>
            <a:endParaRPr 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867" y="6087275"/>
            <a:ext cx="628650" cy="457200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xmlns="" id="{0D537F64-4C96-4AA8-BB21-E8053A3186DD}"/>
              </a:ext>
            </a:extLst>
          </p:cNvPr>
          <p:cNvSpPr txBox="1">
            <a:spLocks/>
          </p:cNvSpPr>
          <p:nvPr/>
        </p:nvSpPr>
        <p:spPr>
          <a:xfrm>
            <a:off x="8536517" y="6205302"/>
            <a:ext cx="3438526" cy="288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muttabik.lathief@gmail.com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2 Dimension </a:t>
            </a:r>
            <a:r>
              <a:rPr lang="en-US" b="0" dirty="0" smtClean="0"/>
              <a:t>Arrays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835900" cy="409324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319756"/>
            <a:ext cx="11886938" cy="24032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3964325"/>
            <a:ext cx="42767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35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9495367" cy="4093243"/>
          </a:xfrm>
        </p:spPr>
        <p:txBody>
          <a:bodyPr/>
          <a:lstStyle/>
          <a:p>
            <a:r>
              <a:rPr lang="en-US" sz="2000" dirty="0" smtClean="0"/>
              <a:t>count() – </a:t>
            </a:r>
            <a:r>
              <a:rPr lang="en-US" sz="2000" dirty="0" err="1" smtClean="0"/>
              <a:t>menghitung</a:t>
            </a:r>
            <a:r>
              <a:rPr lang="en-US" sz="2000" dirty="0" smtClean="0"/>
              <a:t> </a:t>
            </a:r>
            <a:r>
              <a:rPr lang="en-US" sz="2000" dirty="0" err="1" smtClean="0"/>
              <a:t>jumlah</a:t>
            </a:r>
            <a:r>
              <a:rPr lang="en-US" sz="2000" dirty="0" smtClean="0"/>
              <a:t> </a:t>
            </a:r>
            <a:r>
              <a:rPr lang="en-US" sz="2000" dirty="0" err="1" smtClean="0"/>
              <a:t>elemen</a:t>
            </a:r>
            <a:r>
              <a:rPr lang="en-US" sz="2000" dirty="0" smtClean="0"/>
              <a:t> array</a:t>
            </a:r>
          </a:p>
          <a:p>
            <a:r>
              <a:rPr lang="en-US" sz="2000" dirty="0" err="1" smtClean="0"/>
              <a:t>sizeof</a:t>
            </a:r>
            <a:r>
              <a:rPr lang="en-US" sz="2000" dirty="0" smtClean="0"/>
              <a:t>()</a:t>
            </a:r>
            <a:r>
              <a:rPr lang="en-US" sz="2000" dirty="0"/>
              <a:t> – </a:t>
            </a:r>
            <a:r>
              <a:rPr lang="en-US" sz="2000" dirty="0" err="1"/>
              <a:t>menghitung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smtClean="0"/>
              <a:t>array</a:t>
            </a:r>
          </a:p>
          <a:p>
            <a:r>
              <a:rPr lang="en-US" sz="2000" dirty="0" err="1" smtClean="0"/>
              <a:t>array_push</a:t>
            </a:r>
            <a:r>
              <a:rPr lang="en-US" sz="2000" dirty="0"/>
              <a:t>() </a:t>
            </a:r>
            <a:r>
              <a:rPr lang="en-US" sz="2000" dirty="0" smtClean="0"/>
              <a:t>– </a:t>
            </a:r>
            <a:r>
              <a:rPr lang="en-US" sz="2000" dirty="0" err="1" smtClean="0"/>
              <a:t>menyisipkan</a:t>
            </a:r>
            <a:r>
              <a:rPr lang="en-US" sz="2000" dirty="0" smtClean="0"/>
              <a:t> data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array</a:t>
            </a:r>
          </a:p>
          <a:p>
            <a:r>
              <a:rPr lang="en-US" sz="2000" dirty="0" err="1" smtClean="0"/>
              <a:t>array_splice</a:t>
            </a:r>
            <a:r>
              <a:rPr lang="en-US" sz="2000" dirty="0"/>
              <a:t>() </a:t>
            </a:r>
            <a:r>
              <a:rPr lang="en-US" sz="2000" dirty="0" smtClean="0"/>
              <a:t>– </a:t>
            </a:r>
            <a:r>
              <a:rPr lang="en-US" sz="2000" dirty="0" err="1" smtClean="0"/>
              <a:t>menghapus</a:t>
            </a:r>
            <a:r>
              <a:rPr lang="en-US" sz="2000" dirty="0" smtClean="0"/>
              <a:t> data </a:t>
            </a:r>
            <a:r>
              <a:rPr lang="en-US" sz="2000" dirty="0" err="1" smtClean="0"/>
              <a:t>dalam</a:t>
            </a:r>
            <a:r>
              <a:rPr lang="en-US" sz="2000" dirty="0" smtClean="0"/>
              <a:t> array</a:t>
            </a:r>
          </a:p>
          <a:p>
            <a:r>
              <a:rPr lang="en-US" sz="2000" dirty="0" err="1"/>
              <a:t>array_unshift</a:t>
            </a:r>
            <a:r>
              <a:rPr lang="en-US" sz="2000" dirty="0" smtClean="0"/>
              <a:t>() – </a:t>
            </a:r>
            <a:r>
              <a:rPr lang="en-US" sz="2000" dirty="0" err="1" smtClean="0"/>
              <a:t>menyisipkan</a:t>
            </a:r>
            <a:r>
              <a:rPr lang="en-US" sz="2000" dirty="0" smtClean="0"/>
              <a:t> </a:t>
            </a:r>
            <a:r>
              <a:rPr lang="en-US" sz="2000" dirty="0" err="1" smtClean="0"/>
              <a:t>elemen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bagian</a:t>
            </a:r>
            <a:r>
              <a:rPr lang="en-US" sz="2000" dirty="0" smtClean="0"/>
              <a:t> </a:t>
            </a:r>
            <a:r>
              <a:rPr lang="en-US" sz="2000" dirty="0" err="1" smtClean="0"/>
              <a:t>awal</a:t>
            </a:r>
            <a:r>
              <a:rPr lang="en-US" sz="2000" dirty="0" smtClean="0"/>
              <a:t> array</a:t>
            </a:r>
            <a:endParaRPr lang="en-US" sz="2000" dirty="0"/>
          </a:p>
          <a:p>
            <a:r>
              <a:rPr lang="en-US" sz="2000" dirty="0" smtClean="0"/>
              <a:t>sort </a:t>
            </a:r>
            <a:r>
              <a:rPr lang="en-US" sz="2000" dirty="0"/>
              <a:t>() - </a:t>
            </a:r>
            <a:r>
              <a:rPr lang="en-US" sz="2000" dirty="0" err="1"/>
              <a:t>mengurutkan</a:t>
            </a:r>
            <a:r>
              <a:rPr lang="en-US" sz="2000" dirty="0"/>
              <a:t> array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urutan</a:t>
            </a:r>
            <a:r>
              <a:rPr lang="en-US" sz="2000" dirty="0"/>
              <a:t> </a:t>
            </a:r>
            <a:r>
              <a:rPr lang="en-US" sz="2000" dirty="0" err="1"/>
              <a:t>menaik</a:t>
            </a:r>
            <a:endParaRPr lang="en-US" sz="2000" dirty="0"/>
          </a:p>
          <a:p>
            <a:r>
              <a:rPr lang="en-US" sz="2000" dirty="0" err="1"/>
              <a:t>rsort</a:t>
            </a:r>
            <a:r>
              <a:rPr lang="en-US" sz="2000" dirty="0"/>
              <a:t> () - </a:t>
            </a:r>
            <a:r>
              <a:rPr lang="en-US" sz="2000" dirty="0" err="1"/>
              <a:t>mengurutkan</a:t>
            </a:r>
            <a:r>
              <a:rPr lang="en-US" sz="2000" dirty="0"/>
              <a:t> array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urutan</a:t>
            </a:r>
            <a:r>
              <a:rPr lang="en-US" sz="2000" dirty="0"/>
              <a:t> </a:t>
            </a:r>
            <a:r>
              <a:rPr lang="en-US" sz="2000" dirty="0" err="1"/>
              <a:t>menurun</a:t>
            </a:r>
            <a:endParaRPr lang="en-US" sz="2000" dirty="0"/>
          </a:p>
          <a:p>
            <a:r>
              <a:rPr lang="en-US" sz="2000" dirty="0" err="1"/>
              <a:t>asort</a:t>
            </a:r>
            <a:r>
              <a:rPr lang="en-US" sz="2000" dirty="0"/>
              <a:t> () - </a:t>
            </a:r>
            <a:r>
              <a:rPr lang="en-US" sz="2000" dirty="0" err="1"/>
              <a:t>mengurutkan</a:t>
            </a:r>
            <a:r>
              <a:rPr lang="en-US" sz="2000" dirty="0"/>
              <a:t> array </a:t>
            </a:r>
            <a:r>
              <a:rPr lang="en-US" sz="2000" dirty="0" err="1"/>
              <a:t>asosiatif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urutan</a:t>
            </a:r>
            <a:r>
              <a:rPr lang="en-US" sz="2000" dirty="0"/>
              <a:t> </a:t>
            </a:r>
            <a:r>
              <a:rPr lang="en-US" sz="2000" dirty="0" err="1"/>
              <a:t>naik</a:t>
            </a:r>
            <a:r>
              <a:rPr lang="en-US" sz="2000" dirty="0"/>
              <a:t>,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nilainya</a:t>
            </a:r>
            <a:endParaRPr lang="en-US" sz="2000" dirty="0"/>
          </a:p>
          <a:p>
            <a:r>
              <a:rPr lang="en-US" sz="2000" dirty="0" err="1"/>
              <a:t>ksort</a:t>
            </a:r>
            <a:r>
              <a:rPr lang="en-US" sz="2000" dirty="0"/>
              <a:t> () - </a:t>
            </a:r>
            <a:r>
              <a:rPr lang="en-US" sz="2000" dirty="0" err="1"/>
              <a:t>mengurutkan</a:t>
            </a:r>
            <a:r>
              <a:rPr lang="en-US" sz="2000" dirty="0"/>
              <a:t> array </a:t>
            </a:r>
            <a:r>
              <a:rPr lang="en-US" sz="2000" dirty="0" err="1"/>
              <a:t>asosiatif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urutan</a:t>
            </a:r>
            <a:r>
              <a:rPr lang="en-US" sz="2000" dirty="0"/>
              <a:t> </a:t>
            </a:r>
            <a:r>
              <a:rPr lang="en-US" sz="2000" dirty="0" err="1"/>
              <a:t>naik</a:t>
            </a:r>
            <a:r>
              <a:rPr lang="en-US" sz="2000" dirty="0"/>
              <a:t>, </a:t>
            </a:r>
            <a:r>
              <a:rPr lang="en-US" sz="2000" dirty="0" err="1"/>
              <a:t>menurut</a:t>
            </a:r>
            <a:r>
              <a:rPr lang="en-US" sz="2000" dirty="0"/>
              <a:t> </a:t>
            </a:r>
            <a:r>
              <a:rPr lang="en-US" sz="2000" dirty="0" err="1"/>
              <a:t>kuncinya</a:t>
            </a:r>
            <a:endParaRPr lang="en-US" sz="2000" dirty="0"/>
          </a:p>
          <a:p>
            <a:r>
              <a:rPr lang="en-US" sz="2000" dirty="0" err="1"/>
              <a:t>arsort</a:t>
            </a:r>
            <a:r>
              <a:rPr lang="en-US" sz="2000" dirty="0"/>
              <a:t> () - </a:t>
            </a:r>
            <a:r>
              <a:rPr lang="en-US" sz="2000" dirty="0" err="1"/>
              <a:t>mengurutkan</a:t>
            </a:r>
            <a:r>
              <a:rPr lang="en-US" sz="2000" dirty="0"/>
              <a:t> array </a:t>
            </a:r>
            <a:r>
              <a:rPr lang="en-US" sz="2000" dirty="0" err="1"/>
              <a:t>asosiatif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urutan</a:t>
            </a:r>
            <a:r>
              <a:rPr lang="en-US" sz="2000" dirty="0"/>
              <a:t> </a:t>
            </a:r>
            <a:r>
              <a:rPr lang="en-US" sz="2000" dirty="0" err="1"/>
              <a:t>menurun</a:t>
            </a:r>
            <a:r>
              <a:rPr lang="en-US" sz="2000" dirty="0"/>
              <a:t>,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nilainya</a:t>
            </a:r>
            <a:endParaRPr lang="en-US" sz="2000" dirty="0"/>
          </a:p>
          <a:p>
            <a:r>
              <a:rPr lang="en-US" sz="2000" dirty="0" err="1"/>
              <a:t>krsort</a:t>
            </a:r>
            <a:r>
              <a:rPr lang="en-US" sz="2000" dirty="0"/>
              <a:t> () - </a:t>
            </a:r>
            <a:r>
              <a:rPr lang="en-US" sz="2000" dirty="0" err="1"/>
              <a:t>mengurutkan</a:t>
            </a:r>
            <a:r>
              <a:rPr lang="en-US" sz="2000" dirty="0"/>
              <a:t> array </a:t>
            </a:r>
            <a:r>
              <a:rPr lang="en-US" sz="2000" dirty="0" err="1"/>
              <a:t>asosiatif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urutan</a:t>
            </a:r>
            <a:r>
              <a:rPr lang="en-US" sz="2000" dirty="0"/>
              <a:t> </a:t>
            </a:r>
            <a:r>
              <a:rPr lang="en-US" sz="2000" dirty="0" err="1"/>
              <a:t>menurun</a:t>
            </a:r>
            <a:r>
              <a:rPr lang="en-US" sz="2000" dirty="0"/>
              <a:t>, </a:t>
            </a:r>
            <a:r>
              <a:rPr lang="en-US" sz="2000" dirty="0" err="1"/>
              <a:t>menurut</a:t>
            </a:r>
            <a:r>
              <a:rPr lang="en-US" sz="2000" dirty="0"/>
              <a:t> </a:t>
            </a:r>
            <a:r>
              <a:rPr lang="en-US" sz="2000" dirty="0" err="1"/>
              <a:t>kuncinya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5390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dirty="0" smtClean="0"/>
              <a:t>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1214101" cy="4093243"/>
          </a:xfrm>
        </p:spPr>
        <p:txBody>
          <a:bodyPr/>
          <a:lstStyle/>
          <a:p>
            <a:pPr algn="just"/>
            <a:r>
              <a:rPr lang="en-US" sz="2000" dirty="0" smtClean="0"/>
              <a:t> </a:t>
            </a:r>
            <a:r>
              <a:rPr lang="en-US" sz="2000" dirty="0"/>
              <a:t>Array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sekumpulan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yang </a:t>
            </a:r>
            <a:r>
              <a:rPr lang="en-US" sz="2000" dirty="0" err="1"/>
              <a:t>mempunyai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dibedakan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indeks</a:t>
            </a:r>
            <a:r>
              <a:rPr lang="en-US" sz="2000" dirty="0"/>
              <a:t>. </a:t>
            </a:r>
            <a:endParaRPr lang="en-US" sz="2000" dirty="0" smtClean="0"/>
          </a:p>
          <a:p>
            <a:pPr algn="just"/>
            <a:r>
              <a:rPr lang="en-US" sz="2000" dirty="0" smtClean="0"/>
              <a:t>Array </a:t>
            </a:r>
            <a:r>
              <a:rPr lang="en-US" sz="2000" dirty="0" err="1"/>
              <a:t>berguna</a:t>
            </a:r>
            <a:r>
              <a:rPr lang="en-US" sz="2000" dirty="0"/>
              <a:t> </a:t>
            </a:r>
            <a:r>
              <a:rPr lang="en-US" sz="2000" dirty="0" err="1"/>
              <a:t>misalnya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yang </a:t>
            </a:r>
            <a:r>
              <a:rPr lang="en-US" sz="2000" dirty="0" err="1"/>
              <a:t>memerlukan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menampung</a:t>
            </a:r>
            <a:r>
              <a:rPr lang="en-US" sz="2000" dirty="0"/>
              <a:t> data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 yang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mendapat</a:t>
            </a:r>
            <a:r>
              <a:rPr lang="en-US" sz="2000" dirty="0"/>
              <a:t> </a:t>
            </a:r>
            <a:r>
              <a:rPr lang="en-US" sz="2000" dirty="0" err="1"/>
              <a:t>perlakuan</a:t>
            </a:r>
            <a:r>
              <a:rPr lang="en-US" sz="2000" dirty="0"/>
              <a:t> yang </a:t>
            </a:r>
            <a:r>
              <a:rPr lang="en-US" sz="2000" dirty="0" err="1"/>
              <a:t>serupa</a:t>
            </a:r>
            <a:r>
              <a:rPr lang="en-US" sz="2000" dirty="0"/>
              <a:t>. </a:t>
            </a:r>
          </a:p>
          <a:p>
            <a:pPr algn="just"/>
            <a:r>
              <a:rPr lang="en-US" sz="2000" dirty="0" err="1" smtClean="0"/>
              <a:t>Daripada</a:t>
            </a:r>
            <a:r>
              <a:rPr lang="en-US" sz="2000" dirty="0" smtClean="0"/>
              <a:t> </a:t>
            </a:r>
            <a:r>
              <a:rPr lang="en-US" sz="2000" dirty="0" err="1" smtClean="0"/>
              <a:t>memberikan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r>
              <a:rPr lang="en-US" sz="2000" dirty="0" smtClean="0"/>
              <a:t> variable yang </a:t>
            </a:r>
            <a:r>
              <a:rPr lang="en-US" sz="2000" dirty="0" err="1" smtClean="0"/>
              <a:t>berbeda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banyak</a:t>
            </a:r>
            <a:r>
              <a:rPr lang="en-US" sz="2000" dirty="0" smtClean="0"/>
              <a:t>,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baik</a:t>
            </a:r>
            <a:r>
              <a:rPr lang="en-US" sz="2000" dirty="0" smtClean="0"/>
              <a:t> </a:t>
            </a:r>
            <a:r>
              <a:rPr lang="en-US" sz="2000" dirty="0" err="1" smtClean="0"/>
              <a:t>dijadikan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variable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dibedakan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indeks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 err="1"/>
              <a:t>Indeks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berupa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angka</a:t>
            </a:r>
            <a:r>
              <a:rPr lang="en-US" sz="2000" b="1" dirty="0">
                <a:solidFill>
                  <a:srgbClr val="FFC000"/>
                </a:solidFill>
              </a:rPr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string</a:t>
            </a:r>
            <a:r>
              <a:rPr lang="en-US" sz="2000" dirty="0"/>
              <a:t>.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indeks</a:t>
            </a:r>
            <a:r>
              <a:rPr lang="en-US" sz="2000" dirty="0"/>
              <a:t> array </a:t>
            </a:r>
            <a:r>
              <a:rPr lang="en-US" sz="2000" dirty="0" err="1"/>
              <a:t>berbentuk</a:t>
            </a:r>
            <a:r>
              <a:rPr lang="en-US" sz="2000" dirty="0"/>
              <a:t> </a:t>
            </a:r>
            <a:r>
              <a:rPr lang="en-US" sz="2000" dirty="0" err="1"/>
              <a:t>angka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array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C000"/>
                </a:solidFill>
              </a:rPr>
              <a:t>indexed array (vector)</a:t>
            </a:r>
            <a:r>
              <a:rPr lang="en-US" sz="2000" dirty="0"/>
              <a:t>, </a:t>
            </a:r>
            <a:r>
              <a:rPr lang="en-US" sz="2000" dirty="0" err="1"/>
              <a:t>sedangkan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indeksnya</a:t>
            </a:r>
            <a:r>
              <a:rPr lang="en-US" sz="2000" dirty="0"/>
              <a:t> </a:t>
            </a:r>
            <a:r>
              <a:rPr lang="en-US" sz="2000" dirty="0" err="1"/>
              <a:t>berupa</a:t>
            </a:r>
            <a:r>
              <a:rPr lang="en-US" sz="2000" dirty="0"/>
              <a:t> string, </a:t>
            </a:r>
            <a:r>
              <a:rPr lang="en-US" sz="2000" dirty="0" err="1"/>
              <a:t>maka</a:t>
            </a:r>
            <a:r>
              <a:rPr lang="en-US" sz="2000" dirty="0"/>
              <a:t> array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associative array</a:t>
            </a:r>
            <a:r>
              <a:rPr lang="en-US" sz="2000" dirty="0"/>
              <a:t>.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0532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Penulisan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1214101" cy="4750015"/>
          </a:xfrm>
        </p:spPr>
        <p:txBody>
          <a:bodyPr/>
          <a:lstStyle/>
          <a:p>
            <a:pPr algn="just"/>
            <a:r>
              <a:rPr lang="en-US" sz="2000" dirty="0" smtClean="0"/>
              <a:t> Indexed Array (Vector) :</a:t>
            </a:r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 smtClean="0">
                <a:solidFill>
                  <a:srgbClr val="FFC000"/>
                </a:solidFill>
              </a:rPr>
              <a:t>Nama_array</a:t>
            </a:r>
            <a:r>
              <a:rPr lang="en-US" sz="2000" b="1" dirty="0" smtClean="0">
                <a:solidFill>
                  <a:srgbClr val="FFC000"/>
                </a:solidFill>
              </a:rPr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array.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 smtClean="0">
                <a:solidFill>
                  <a:srgbClr val="FFC000"/>
                </a:solidFill>
              </a:rPr>
              <a:t>No_indeks</a:t>
            </a:r>
            <a:r>
              <a:rPr lang="en-US" sz="2000" dirty="0" smtClean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nomor</a:t>
            </a:r>
            <a:r>
              <a:rPr lang="en-US" sz="2000" dirty="0"/>
              <a:t> </a:t>
            </a:r>
            <a:r>
              <a:rPr lang="en-US" sz="2000" dirty="0" err="1"/>
              <a:t>indeks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vector </a:t>
            </a:r>
            <a:r>
              <a:rPr lang="en-US" sz="2000" dirty="0" smtClean="0"/>
              <a:t>array. </a:t>
            </a:r>
            <a:r>
              <a:rPr lang="it-IT" sz="2000" dirty="0" smtClean="0"/>
              <a:t>No_indeks </a:t>
            </a:r>
            <a:r>
              <a:rPr lang="it-IT" sz="2000" dirty="0"/>
              <a:t>dimulai dari nol. </a:t>
            </a:r>
            <a:endParaRPr lang="it-IT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it-IT" sz="2000" dirty="0" smtClean="0"/>
          </a:p>
          <a:p>
            <a:r>
              <a:rPr lang="it-IT" sz="2000" dirty="0" smtClean="0"/>
              <a:t>Associative Array</a:t>
            </a:r>
            <a:endParaRPr lang="it-IT" sz="2000" dirty="0"/>
          </a:p>
          <a:p>
            <a:endParaRPr lang="it-IT" sz="2000" dirty="0"/>
          </a:p>
          <a:p>
            <a:pPr algn="just"/>
            <a:endParaRPr lang="en-US" sz="20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 smtClean="0">
                <a:solidFill>
                  <a:srgbClr val="FFC000"/>
                </a:solidFill>
              </a:rPr>
              <a:t>Str_indeks</a:t>
            </a:r>
            <a:r>
              <a:rPr lang="en-US" sz="2000" dirty="0" smtClean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string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indeks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associative array. </a:t>
            </a:r>
          </a:p>
          <a:p>
            <a:pPr algn="just"/>
            <a:endParaRPr lang="en-US" sz="20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2247687"/>
            <a:ext cx="4105275" cy="466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" y="4860925"/>
            <a:ext cx="46767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2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b="0" dirty="0"/>
              <a:t>PHP Indexed </a:t>
            </a:r>
            <a:r>
              <a:rPr lang="en-US" b="0" dirty="0" smtClean="0"/>
              <a:t>Arrays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err="1" smtClean="0"/>
              <a:t>Indeks</a:t>
            </a:r>
            <a:r>
              <a:rPr lang="en-US" sz="2000" dirty="0" smtClean="0"/>
              <a:t> </a:t>
            </a:r>
            <a:r>
              <a:rPr lang="en-US" sz="2000" dirty="0" err="1" smtClean="0"/>
              <a:t>selalu</a:t>
            </a:r>
            <a:r>
              <a:rPr lang="en-US" sz="2000" dirty="0" smtClean="0"/>
              <a:t> </a:t>
            </a:r>
            <a:r>
              <a:rPr lang="en-US" sz="2000" dirty="0" err="1" smtClean="0"/>
              <a:t>dimulai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0.</a:t>
            </a:r>
          </a:p>
          <a:p>
            <a:r>
              <a:rPr lang="en-US" sz="2000" dirty="0" err="1" smtClean="0"/>
              <a:t>Penulisan</a:t>
            </a:r>
            <a:r>
              <a:rPr lang="en-US" sz="2000" dirty="0" smtClean="0"/>
              <a:t> :</a:t>
            </a:r>
          </a:p>
          <a:p>
            <a:pPr marL="0" indent="0">
              <a:buNone/>
            </a:pPr>
            <a:r>
              <a:rPr lang="en-US" sz="2000" dirty="0" smtClean="0"/>
              <a:t>					</a:t>
            </a:r>
            <a:r>
              <a:rPr lang="en-US" sz="2000" dirty="0" err="1" smtClean="0"/>
              <a:t>atau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 smtClean="0"/>
              <a:t>Pemanggilan</a:t>
            </a:r>
            <a:r>
              <a:rPr lang="en-US" sz="2000" dirty="0" smtClean="0"/>
              <a:t> array : </a:t>
            </a:r>
            <a:r>
              <a:rPr lang="en-US" sz="2000" b="1" dirty="0" smtClean="0">
                <a:solidFill>
                  <a:srgbClr val="FFC000"/>
                </a:solidFill>
              </a:rPr>
              <a:t>$</a:t>
            </a:r>
            <a:r>
              <a:rPr lang="en-US" sz="2000" b="1" dirty="0" err="1" smtClean="0">
                <a:solidFill>
                  <a:srgbClr val="FFC000"/>
                </a:solidFill>
              </a:rPr>
              <a:t>nama_variable</a:t>
            </a:r>
            <a:r>
              <a:rPr lang="en-US" sz="2000" b="1" dirty="0" smtClean="0">
                <a:solidFill>
                  <a:srgbClr val="FFC000"/>
                </a:solidFill>
              </a:rPr>
              <a:t>[</a:t>
            </a:r>
            <a:r>
              <a:rPr lang="en-US" sz="2000" b="1" dirty="0" err="1" smtClean="0">
                <a:solidFill>
                  <a:srgbClr val="FFC000"/>
                </a:solidFill>
              </a:rPr>
              <a:t>No_indeks_data</a:t>
            </a:r>
            <a:r>
              <a:rPr lang="en-US" sz="2000" b="1" dirty="0" smtClean="0">
                <a:solidFill>
                  <a:srgbClr val="FFC000"/>
                </a:solidFill>
              </a:rPr>
              <a:t>]</a:t>
            </a:r>
            <a:endParaRPr lang="en-US" sz="2000" b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67" y="2491317"/>
            <a:ext cx="4143375" cy="419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787" y="2467504"/>
            <a:ext cx="2028825" cy="885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367" y="4219261"/>
            <a:ext cx="71342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16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Indexed Array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8064501" cy="4093243"/>
          </a:xfrm>
        </p:spPr>
        <p:txBody>
          <a:bodyPr/>
          <a:lstStyle/>
          <a:p>
            <a:r>
              <a:rPr lang="en-US" sz="2000" dirty="0" err="1" smtClean="0"/>
              <a:t>Perulangan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C000"/>
                </a:solidFill>
              </a:rPr>
              <a:t>FOR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memanggil</a:t>
            </a:r>
            <a:r>
              <a:rPr lang="en-US" sz="2000" dirty="0" smtClean="0"/>
              <a:t> </a:t>
            </a:r>
            <a:r>
              <a:rPr lang="en-US" sz="2000" dirty="0" err="1" smtClean="0"/>
              <a:t>seluruh</a:t>
            </a:r>
            <a:r>
              <a:rPr lang="en-US" sz="2000" dirty="0" smtClean="0"/>
              <a:t> data </a:t>
            </a:r>
            <a:r>
              <a:rPr lang="en-US" sz="2000" dirty="0" err="1" smtClean="0"/>
              <a:t>dalam</a:t>
            </a:r>
            <a:r>
              <a:rPr lang="en-US" sz="2000" dirty="0" smtClean="0"/>
              <a:t> array</a:t>
            </a:r>
          </a:p>
          <a:p>
            <a:r>
              <a:rPr lang="en-US" sz="2000" dirty="0" smtClean="0"/>
              <a:t>Increment/decrement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menaikkan</a:t>
            </a:r>
            <a:r>
              <a:rPr lang="en-US" sz="2000" dirty="0" smtClean="0"/>
              <a:t>/</a:t>
            </a:r>
            <a:r>
              <a:rPr lang="en-US" sz="2000" dirty="0" err="1" smtClean="0"/>
              <a:t>menurunkan</a:t>
            </a:r>
            <a:r>
              <a:rPr lang="en-US" sz="2000" dirty="0" smtClean="0"/>
              <a:t> </a:t>
            </a:r>
            <a:r>
              <a:rPr lang="en-US" sz="2000" dirty="0" err="1" smtClean="0"/>
              <a:t>indeks</a:t>
            </a:r>
            <a:r>
              <a:rPr lang="en-US" sz="2000" dirty="0" smtClean="0"/>
              <a:t> array </a:t>
            </a:r>
            <a:r>
              <a:rPr lang="en-US" sz="2000" dirty="0" err="1" smtClean="0"/>
              <a:t>saat</a:t>
            </a:r>
            <a:r>
              <a:rPr lang="en-US" sz="2000" dirty="0" smtClean="0"/>
              <a:t> </a:t>
            </a:r>
            <a:r>
              <a:rPr lang="en-US" sz="2000" dirty="0" err="1" smtClean="0"/>
              <a:t>pemanggilan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setiap</a:t>
            </a:r>
            <a:r>
              <a:rPr lang="en-US" sz="2000" dirty="0" smtClean="0"/>
              <a:t> </a:t>
            </a:r>
            <a:r>
              <a:rPr lang="en-US" sz="2000" dirty="0" err="1" smtClean="0"/>
              <a:t>iterasi</a:t>
            </a:r>
            <a:r>
              <a:rPr lang="en-US" sz="2000" dirty="0" smtClean="0"/>
              <a:t> </a:t>
            </a:r>
            <a:r>
              <a:rPr lang="en-US" sz="2000" dirty="0" err="1" smtClean="0"/>
              <a:t>perulangan</a:t>
            </a:r>
            <a:endParaRPr lang="en-US" sz="2000" dirty="0" smtClean="0"/>
          </a:p>
          <a:p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C000"/>
                </a:solidFill>
              </a:rPr>
              <a:t>count</a:t>
            </a:r>
            <a:r>
              <a:rPr lang="en-US" sz="2000" dirty="0" smtClean="0"/>
              <a:t> 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mendapatkan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panjang</a:t>
            </a:r>
            <a:r>
              <a:rPr lang="en-US" sz="2000" dirty="0" smtClean="0"/>
              <a:t> array,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batas</a:t>
            </a:r>
            <a:r>
              <a:rPr lang="en-US" sz="2000" dirty="0" smtClean="0"/>
              <a:t> </a:t>
            </a:r>
            <a:r>
              <a:rPr lang="en-US" sz="2000" dirty="0" err="1" smtClean="0"/>
              <a:t>perulangan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0" y="4156075"/>
            <a:ext cx="42291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2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b="0" dirty="0"/>
              <a:t>PHP Associative </a:t>
            </a:r>
            <a:r>
              <a:rPr lang="en-US" b="0" dirty="0" smtClean="0"/>
              <a:t>Arrays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835900" cy="4093243"/>
          </a:xfrm>
        </p:spPr>
        <p:txBody>
          <a:bodyPr/>
          <a:lstStyle/>
          <a:p>
            <a:r>
              <a:rPr lang="en-US" sz="2000" dirty="0"/>
              <a:t>Array </a:t>
            </a:r>
            <a:r>
              <a:rPr lang="en-US" sz="2000" dirty="0" err="1"/>
              <a:t>asosiatif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larik</a:t>
            </a:r>
            <a:r>
              <a:rPr lang="en-US" sz="2000" dirty="0"/>
              <a:t> yang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 smtClean="0"/>
              <a:t>indeks</a:t>
            </a:r>
            <a:r>
              <a:rPr lang="en-US" sz="2000" dirty="0" smtClean="0"/>
              <a:t> </a:t>
            </a:r>
            <a:r>
              <a:rPr lang="en-US" sz="2000" dirty="0" err="1" smtClean="0"/>
              <a:t>bernama</a:t>
            </a:r>
            <a:r>
              <a:rPr lang="en-US" sz="2000" dirty="0" smtClean="0"/>
              <a:t> </a:t>
            </a:r>
            <a:r>
              <a:rPr lang="en-US" sz="2000" dirty="0"/>
              <a:t>yang </a:t>
            </a:r>
            <a:r>
              <a:rPr lang="en-US" sz="2000" dirty="0" err="1" smtClean="0"/>
              <a:t>ditetapkan</a:t>
            </a:r>
            <a:r>
              <a:rPr lang="en-US" sz="2000" dirty="0" smtClean="0"/>
              <a:t> </a:t>
            </a:r>
            <a:r>
              <a:rPr lang="en-US" sz="2000" dirty="0" err="1"/>
              <a:t>padanya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Penulisan</a:t>
            </a:r>
            <a:r>
              <a:rPr lang="en-US" sz="2000" dirty="0" smtClean="0"/>
              <a:t> :</a:t>
            </a:r>
          </a:p>
          <a:p>
            <a:pPr marL="0" indent="0">
              <a:buNone/>
            </a:pPr>
            <a:r>
              <a:rPr lang="en-US" sz="2000" dirty="0" smtClean="0"/>
              <a:t>				                            </a:t>
            </a:r>
            <a:r>
              <a:rPr lang="en-US" sz="2000" dirty="0" err="1" smtClean="0"/>
              <a:t>atau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err="1" smtClean="0"/>
              <a:t>Pemanggilan</a:t>
            </a:r>
            <a:r>
              <a:rPr lang="en-US" sz="2000" dirty="0" smtClean="0"/>
              <a:t> array : </a:t>
            </a:r>
            <a:r>
              <a:rPr lang="en-US" sz="2000" b="1" dirty="0" smtClean="0">
                <a:solidFill>
                  <a:srgbClr val="FFC000"/>
                </a:solidFill>
              </a:rPr>
              <a:t>$</a:t>
            </a:r>
            <a:r>
              <a:rPr lang="en-US" sz="2000" b="1" dirty="0" err="1" smtClean="0">
                <a:solidFill>
                  <a:srgbClr val="FFC000"/>
                </a:solidFill>
              </a:rPr>
              <a:t>nama_variable</a:t>
            </a:r>
            <a:r>
              <a:rPr lang="en-US" sz="2000" b="1" dirty="0" smtClean="0">
                <a:solidFill>
                  <a:srgbClr val="FFC000"/>
                </a:solidFill>
              </a:rPr>
              <a:t>[</a:t>
            </a:r>
            <a:r>
              <a:rPr lang="en-US" sz="2000" b="1" dirty="0" err="1" smtClean="0">
                <a:solidFill>
                  <a:srgbClr val="FFC000"/>
                </a:solidFill>
              </a:rPr>
              <a:t>No_indeks_data</a:t>
            </a:r>
            <a:r>
              <a:rPr lang="en-US" sz="2000" b="1" dirty="0" smtClean="0">
                <a:solidFill>
                  <a:srgbClr val="FFC000"/>
                </a:solidFill>
              </a:rPr>
              <a:t>]</a:t>
            </a:r>
            <a:endParaRPr lang="en-US" sz="2000" b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2802995"/>
            <a:ext cx="5410200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620" y="2745845"/>
            <a:ext cx="2257425" cy="857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50" y="4248678"/>
            <a:ext cx="55245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18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Associative Array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8064501" cy="4093243"/>
          </a:xfrm>
        </p:spPr>
        <p:txBody>
          <a:bodyPr/>
          <a:lstStyle/>
          <a:p>
            <a:r>
              <a:rPr lang="en-US" sz="2000" dirty="0" err="1" smtClean="0"/>
              <a:t>Perulangan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C000"/>
                </a:solidFill>
              </a:rPr>
              <a:t>FOREACH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memanggil</a:t>
            </a:r>
            <a:r>
              <a:rPr lang="en-US" sz="2000" dirty="0" smtClean="0"/>
              <a:t> </a:t>
            </a:r>
            <a:r>
              <a:rPr lang="en-US" sz="2000" dirty="0" err="1" smtClean="0"/>
              <a:t>seluruh</a:t>
            </a:r>
            <a:r>
              <a:rPr lang="en-US" sz="2000" dirty="0" smtClean="0"/>
              <a:t> data </a:t>
            </a:r>
            <a:r>
              <a:rPr lang="en-US" sz="2000" dirty="0" err="1" smtClean="0"/>
              <a:t>dalam</a:t>
            </a:r>
            <a:r>
              <a:rPr lang="en-US" sz="2000" dirty="0" smtClean="0"/>
              <a:t> array</a:t>
            </a:r>
          </a:p>
          <a:p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576631"/>
            <a:ext cx="54483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7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b="0" dirty="0"/>
              <a:t>PHP Multidimensional </a:t>
            </a:r>
            <a:r>
              <a:rPr lang="en-US" b="0" dirty="0" smtClean="0"/>
              <a:t>Arrays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835900" cy="4093243"/>
          </a:xfrm>
        </p:spPr>
        <p:txBody>
          <a:bodyPr/>
          <a:lstStyle/>
          <a:p>
            <a:r>
              <a:rPr lang="en-US" sz="2000" dirty="0"/>
              <a:t>Array </a:t>
            </a:r>
            <a:r>
              <a:rPr lang="en-US" sz="2000" dirty="0" smtClean="0"/>
              <a:t>yang 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array</a:t>
            </a:r>
          </a:p>
          <a:p>
            <a:r>
              <a:rPr lang="en-US" sz="2000" dirty="0" err="1"/>
              <a:t>Dimensi</a:t>
            </a:r>
            <a:r>
              <a:rPr lang="en-US" sz="2000" dirty="0"/>
              <a:t> array </a:t>
            </a:r>
            <a:r>
              <a:rPr lang="en-US" sz="2000" dirty="0" err="1"/>
              <a:t>menunjukkan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indeks</a:t>
            </a:r>
            <a:r>
              <a:rPr lang="en-US" sz="2000" dirty="0"/>
              <a:t> yang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perlukan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memilih</a:t>
            </a:r>
            <a:r>
              <a:rPr lang="en-US" sz="2000" dirty="0"/>
              <a:t> </a:t>
            </a:r>
            <a:r>
              <a:rPr lang="en-US" sz="2000" dirty="0" err="1" smtClean="0"/>
              <a:t>elemen</a:t>
            </a:r>
            <a:r>
              <a:rPr lang="en-US" sz="2000" dirty="0" smtClean="0"/>
              <a:t>. </a:t>
            </a:r>
          </a:p>
          <a:p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/>
              <a:t>array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dimensi</a:t>
            </a:r>
            <a:r>
              <a:rPr lang="en-US" sz="2000" dirty="0"/>
              <a:t>, </a:t>
            </a:r>
            <a:r>
              <a:rPr lang="en-US" sz="2000" dirty="0" err="1" smtClean="0"/>
              <a:t>Diperlukan</a:t>
            </a:r>
            <a:r>
              <a:rPr lang="en-US" sz="2000" dirty="0" smtClean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indeks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memilih</a:t>
            </a:r>
            <a:r>
              <a:rPr lang="en-US" sz="2000" dirty="0"/>
              <a:t> </a:t>
            </a:r>
            <a:r>
              <a:rPr lang="en-US" sz="2000" dirty="0" err="1" smtClean="0"/>
              <a:t>elemen</a:t>
            </a:r>
            <a:r>
              <a:rPr lang="en-US" sz="2000" dirty="0" smtClean="0"/>
              <a:t>, </a:t>
            </a:r>
            <a:r>
              <a:rPr lang="en-US" sz="2000" dirty="0" err="1" smtClean="0"/>
              <a:t>begitu</a:t>
            </a:r>
            <a:r>
              <a:rPr lang="en-US" sz="2000" dirty="0" smtClean="0"/>
              <a:t> pun </a:t>
            </a:r>
            <a:r>
              <a:rPr lang="en-US" sz="2000" dirty="0" err="1" smtClean="0"/>
              <a:t>seterusnya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Array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dimensi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smtClean="0"/>
              <a:t>array of arrays, </a:t>
            </a:r>
            <a:r>
              <a:rPr lang="en-US" sz="2000" dirty="0" err="1" smtClean="0"/>
              <a:t>begitu</a:t>
            </a:r>
            <a:r>
              <a:rPr lang="en-US" sz="2000" dirty="0" smtClean="0"/>
              <a:t> pun </a:t>
            </a:r>
            <a:r>
              <a:rPr lang="en-US" sz="2000" dirty="0" err="1" smtClean="0"/>
              <a:t>seterusnya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6" y="3989063"/>
            <a:ext cx="11886938" cy="240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2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 smtClean="0"/>
              <a:t>2 Dimension </a:t>
            </a:r>
            <a:r>
              <a:rPr lang="en-US" b="0" dirty="0" smtClean="0"/>
              <a:t>Arrays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835900" cy="409324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4340225"/>
            <a:ext cx="2914650" cy="1733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150" y="4340225"/>
            <a:ext cx="7639050" cy="1609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1319756"/>
            <a:ext cx="11886938" cy="240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424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Tahoma</vt:lpstr>
      <vt:lpstr>Trade Gothic LT Pro</vt:lpstr>
      <vt:lpstr>Trebuchet MS</vt:lpstr>
      <vt:lpstr>Wingdings</vt:lpstr>
      <vt:lpstr>Office Theme</vt:lpstr>
      <vt:lpstr>Array</vt:lpstr>
      <vt:lpstr>Apa itu Array</vt:lpstr>
      <vt:lpstr>Penulisan Array</vt:lpstr>
      <vt:lpstr>1. PHP Indexed Arrays </vt:lpstr>
      <vt:lpstr>Penggunaan Perulangan pada Indexed Array</vt:lpstr>
      <vt:lpstr>2. PHP Associative Arrays</vt:lpstr>
      <vt:lpstr>Penggunaan Perulangan pada Associative Array</vt:lpstr>
      <vt:lpstr>3. PHP Multidimensional Arrays</vt:lpstr>
      <vt:lpstr>2 Dimension Arrays</vt:lpstr>
      <vt:lpstr>Penggunaan Perulangan pada 2 Dimension Arrays</vt:lpstr>
      <vt:lpstr>Fungsi dalam Array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2020-09-16T01:38:36Z</dcterms:created>
  <dcterms:modified xsi:type="dcterms:W3CDTF">2020-10-05T23:09:40Z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