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7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0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8E5178B-A495-4F8C-A535-2AD1C94FE016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6"/>
          <p:cNvGrpSpPr/>
          <p:nvPr/>
        </p:nvGrpSpPr>
        <p:grpSpPr>
          <a:xfrm>
            <a:off x="-2269440" y="-751320"/>
            <a:ext cx="14461560" cy="7608960"/>
            <a:chOff x="-2269440" y="-751320"/>
            <a:chExt cx="14461560" cy="7608960"/>
          </a:xfrm>
        </p:grpSpPr>
        <p:grpSp>
          <p:nvGrpSpPr>
            <p:cNvPr id="16" name="Group 17"/>
            <p:cNvGrpSpPr/>
            <p:nvPr/>
          </p:nvGrpSpPr>
          <p:grpSpPr>
            <a:xfrm>
              <a:off x="-16560" y="-360"/>
              <a:ext cx="12208680" cy="6858000"/>
              <a:chOff x="-16560" y="-360"/>
              <a:chExt cx="12208680" cy="6858000"/>
            </a:xfrm>
          </p:grpSpPr>
          <p:sp>
            <p:nvSpPr>
              <p:cNvPr id="17" name="CustomShape 18"/>
              <p:cNvSpPr/>
              <p:nvPr/>
            </p:nvSpPr>
            <p:spPr>
              <a:xfrm flipH="1">
                <a:off x="-16920" y="0"/>
                <a:ext cx="12207960" cy="6857640"/>
              </a:xfrm>
              <a:custGeom>
                <a:avLst/>
                <a:gdLst/>
                <a:ahLst/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flipH="1" flipV="1" rot="16200000">
                <a:off x="23760" y="-4680"/>
                <a:ext cx="2819160" cy="282852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flipH="1" flipV="1" rot="16200000">
                <a:off x="3600" y="-3960"/>
                <a:ext cx="2626560" cy="2635560"/>
              </a:xfrm>
              <a:prstGeom prst="rtTriangle">
                <a:avLst/>
              </a:prstGeom>
              <a:pattFill prst="ltHorz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flipH="1" flipV="1" rot="16200000">
                <a:off x="-11880" y="-3240"/>
                <a:ext cx="2396880" cy="2404800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" name="CustomShape 24"/>
            <p:cNvSpPr/>
            <p:nvPr/>
          </p:nvSpPr>
          <p:spPr>
            <a:xfrm flipH="1" rot="18900000">
              <a:off x="-1604880" y="1397520"/>
              <a:ext cx="3210840" cy="32108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900000">
              <a:off x="-861840" y="-3600"/>
              <a:ext cx="2676240" cy="1356480"/>
            </a:xfrm>
            <a:custGeom>
              <a:avLst/>
              <a:gdLst/>
              <a:ahLst/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rgbClr val="47c3d3"/>
              </a:fgClr>
              <a:bgClr>
                <a:srgbClr val="0065a4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3500000">
              <a:off x="-1225440" y="1737720"/>
              <a:ext cx="2415600" cy="241560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" name="Group 27"/>
            <p:cNvGrpSpPr/>
            <p:nvPr/>
          </p:nvGrpSpPr>
          <p:grpSpPr>
            <a:xfrm>
              <a:off x="-1074960" y="4357800"/>
              <a:ext cx="2149920" cy="2149920"/>
              <a:chOff x="-1074960" y="4357800"/>
              <a:chExt cx="2149920" cy="2149920"/>
            </a:xfrm>
          </p:grpSpPr>
          <p:sp>
            <p:nvSpPr>
              <p:cNvPr id="27" name="CustomShape 28"/>
              <p:cNvSpPr/>
              <p:nvPr/>
            </p:nvSpPr>
            <p:spPr>
              <a:xfrm flipH="1" rot="18900000">
                <a:off x="-759960" y="4672440"/>
                <a:ext cx="1520280" cy="152028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3500000">
                <a:off x="-580680" y="4834440"/>
                <a:ext cx="1143720" cy="114372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2fafff"/>
                </a:fgClr>
                <a:bgClr>
                  <a:srgbClr val="1b68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2761560" y="2395800"/>
            <a:ext cx="7077240" cy="12430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600" spc="-1" strike="noStrike">
                <a:solidFill>
                  <a:srgbClr val="47c3d3"/>
                </a:solidFill>
                <a:latin typeface="Trebuchet MS"/>
                <a:ea typeface="Tahoma"/>
              </a:rPr>
              <a:t>TITLE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73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74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77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8533C20-EDC9-43A3-A98D-2F076B5C8B9C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0" y="0"/>
            <a:ext cx="12191760" cy="68839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8"/>
          <p:cNvSpPr>
            <a:spLocks noGrp="1"/>
          </p:cNvSpPr>
          <p:nvPr>
            <p:ph type="title"/>
          </p:nvPr>
        </p:nvSpPr>
        <p:spPr>
          <a:xfrm>
            <a:off x="444600" y="542880"/>
            <a:ext cx="11213640" cy="1236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9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ED41CF-50DC-469C-81B7-E2C4FA176FE7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86" name="Group 20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87" name="CustomShape 21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22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PlaceHolder 23"/>
          <p:cNvSpPr>
            <a:spLocks noGrp="1"/>
          </p:cNvSpPr>
          <p:nvPr>
            <p:ph type="body"/>
          </p:nvPr>
        </p:nvSpPr>
        <p:spPr>
          <a:xfrm>
            <a:off x="444600" y="1625400"/>
            <a:ext cx="6717960" cy="40928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32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133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36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B6EAFB6-0A6F-4064-89E6-95B620B4596F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6"/>
          <p:cNvSpPr/>
          <p:nvPr/>
        </p:nvSpPr>
        <p:spPr>
          <a:xfrm flipH="1">
            <a:off x="-16920" y="0"/>
            <a:ext cx="12207960" cy="6857640"/>
          </a:xfrm>
          <a:custGeom>
            <a:avLst/>
            <a:gdLst/>
            <a:ahLst/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7"/>
          <p:cNvSpPr/>
          <p:nvPr/>
        </p:nvSpPr>
        <p:spPr>
          <a:xfrm flipH="1" flipV="1" rot="5400000">
            <a:off x="2667240" y="-2667600"/>
            <a:ext cx="6857640" cy="121917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rgbClr val="0065a4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8"/>
          <p:cNvSpPr/>
          <p:nvPr/>
        </p:nvSpPr>
        <p:spPr>
          <a:xfrm flipH="1" flipV="1" rot="5400000">
            <a:off x="2667240" y="-2667600"/>
            <a:ext cx="6857640" cy="121917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 19"/>
          <p:cNvGrpSpPr/>
          <p:nvPr/>
        </p:nvGrpSpPr>
        <p:grpSpPr>
          <a:xfrm>
            <a:off x="0" y="0"/>
            <a:ext cx="6881760" cy="6858360"/>
            <a:chOff x="0" y="0"/>
            <a:chExt cx="6881760" cy="6858360"/>
          </a:xfrm>
        </p:grpSpPr>
        <p:sp>
          <p:nvSpPr>
            <p:cNvPr id="145" name="CustomShape 20"/>
            <p:cNvSpPr/>
            <p:nvPr/>
          </p:nvSpPr>
          <p:spPr>
            <a:xfrm flipH="1" flipV="1" rot="16200000">
              <a:off x="11520" y="-11880"/>
              <a:ext cx="6858360" cy="688176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1"/>
            <p:cNvSpPr/>
            <p:nvPr/>
          </p:nvSpPr>
          <p:spPr>
            <a:xfrm flipH="1" flipV="1" rot="16200000">
              <a:off x="10800" y="-10440"/>
              <a:ext cx="6390720" cy="6412320"/>
            </a:xfrm>
            <a:prstGeom prst="rtTriangle">
              <a:avLst/>
            </a:prstGeom>
            <a:pattFill prst="ltHorz">
              <a:fgClr>
                <a:srgbClr val="0065a4"/>
              </a:fgClr>
              <a:bgClr>
                <a:srgbClr val="47c3d3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2"/>
            <p:cNvSpPr/>
            <p:nvPr/>
          </p:nvSpPr>
          <p:spPr>
            <a:xfrm flipH="1" flipV="1" rot="16200000">
              <a:off x="9720" y="-9000"/>
              <a:ext cx="5831280" cy="5850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8" name="PlaceHolder 23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  <a:ea typeface="Tahoma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761560" y="2395800"/>
            <a:ext cx="7077240" cy="124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600" spc="-1" strike="noStrike">
                <a:solidFill>
                  <a:srgbClr val="47c3d3"/>
                </a:solidFill>
                <a:latin typeface="Trebuchet MS"/>
                <a:ea typeface="Tahoma"/>
              </a:rPr>
              <a:t>FORM DAN PHP 1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761560" y="3721680"/>
            <a:ext cx="7077240" cy="86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299" strike="noStrike">
                <a:solidFill>
                  <a:srgbClr val="ffffff"/>
                </a:solidFill>
                <a:latin typeface="Arial"/>
              </a:rPr>
              <a:t>Muttabik Fathul Lathief, S.Kom., M.Eng.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Picture 6" descr=""/>
          <p:cNvPicPr/>
          <p:nvPr/>
        </p:nvPicPr>
        <p:blipFill>
          <a:blip r:embed="rId1"/>
          <a:stretch/>
        </p:blipFill>
        <p:spPr>
          <a:xfrm>
            <a:off x="2844720" y="61128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89" name="Picture 7" descr=""/>
          <p:cNvPicPr/>
          <p:nvPr/>
        </p:nvPicPr>
        <p:blipFill>
          <a:blip r:embed="rId2"/>
          <a:stretch/>
        </p:blipFill>
        <p:spPr>
          <a:xfrm>
            <a:off x="431640" y="61128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90" name="Picture 8" descr=""/>
          <p:cNvPicPr/>
          <p:nvPr/>
        </p:nvPicPr>
        <p:blipFill>
          <a:blip r:embed="rId3"/>
          <a:stretch/>
        </p:blipFill>
        <p:spPr>
          <a:xfrm>
            <a:off x="4560480" y="607896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888840" y="6197040"/>
            <a:ext cx="20386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299" strike="noStrike">
                <a:solidFill>
                  <a:srgbClr val="ffffff"/>
                </a:solidFill>
                <a:latin typeface="Arial"/>
              </a:rPr>
              <a:t>085643468896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385440" y="6180120"/>
            <a:ext cx="20386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299" strike="noStrike">
                <a:solidFill>
                  <a:srgbClr val="ffffff"/>
                </a:solidFill>
                <a:latin typeface="Arial"/>
              </a:rPr>
              <a:t>moefala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017680" y="6213600"/>
            <a:ext cx="28900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299" strike="noStrike">
                <a:solidFill>
                  <a:srgbClr val="ffffff"/>
                </a:solidFill>
                <a:latin typeface="Arial"/>
              </a:rPr>
              <a:t>Muttabik Fathul Lathief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4" name="Picture 12" descr=""/>
          <p:cNvPicPr/>
          <p:nvPr/>
        </p:nvPicPr>
        <p:blipFill>
          <a:blip r:embed="rId4"/>
          <a:stretch/>
        </p:blipFill>
        <p:spPr>
          <a:xfrm>
            <a:off x="7907760" y="6087240"/>
            <a:ext cx="628200" cy="456840"/>
          </a:xfrm>
          <a:prstGeom prst="rect">
            <a:avLst/>
          </a:prstGeom>
          <a:ln>
            <a:noFill/>
          </a:ln>
        </p:spPr>
      </p:pic>
      <p:sp>
        <p:nvSpPr>
          <p:cNvPr id="195" name="CustomShape 6"/>
          <p:cNvSpPr/>
          <p:nvPr/>
        </p:nvSpPr>
        <p:spPr>
          <a:xfrm>
            <a:off x="8536680" y="6205320"/>
            <a:ext cx="3438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299" strike="noStrike">
                <a:solidFill>
                  <a:srgbClr val="ffffff"/>
                </a:solidFill>
                <a:latin typeface="Arial"/>
              </a:rPr>
              <a:t>muttabik.lathief@gmail.com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Penggunaan POST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AC8567-B804-4451-817A-DE4A2BD0D409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444600" y="1625400"/>
            <a:ext cx="7742520" cy="409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Informasi yang dikirim dari formulir dengan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metode POST tidak terlihat oleh orang lain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(semua nama / nilai disematkan di dalam isi permintaan HTTP) dan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tidak memiliki batasan jumlah informasi yang akan dikirim.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Selain itu,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POST mendukung fungsionalitas lanjutan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seperti dukungan untuk input biner multi-bagian saat mengunggah file ke server.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Namun, karena variabel tidak ditampilkan di URL,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tidak mungkin untuk menandai halaman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217120" y="2807280"/>
            <a:ext cx="4945320" cy="1243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  <a:ea typeface="Tahoma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FORM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CBBD98-2F32-4051-8971-08194A1FC2CC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44600" y="1625400"/>
            <a:ext cx="6717960" cy="409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Form HTML digunakan untuk mengumpulkan input dari user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Input dari user biasanya dikirim  ke server untuk diproses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The &lt;form&gt; Element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: container yang memuat input elements. Kode input form ditulis diantara tag &lt;form&gt;…&lt;/form&gt;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The &lt;input&gt; Element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: elemen input yang paling sering digunakan dalam html, terdapat berbagai jenis tergantung kebutuhan.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651960" y="3911760"/>
            <a:ext cx="10797480" cy="257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72" strike="noStrike">
                <a:solidFill>
                  <a:srgbClr val="ffffff"/>
                </a:solidFill>
                <a:latin typeface="Trebuchet MS"/>
              </a:rPr>
              <a:t>Contoh FORM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00D6F1-A045-407C-BC91-FE28FA0CB50D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44600" y="3522240"/>
            <a:ext cx="11391480" cy="219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Type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: untuk menentukan jenis form yang dipakai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Name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: untuk memberikan nama variable yang menampung input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Tag &lt;label&gt;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: mendefinisikan label untuk banyak elemen formulir.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Elemen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&lt;label&gt;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berguna untuk pengguna pembaca layar, karena pembaca layar akan membacakan label dengan lantang saat pengguna fokus pada elemen masukan.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Elemen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&lt;label&gt;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juga membantu pengguna yang kesulitan mengklik wilayah yang sangat kecil (seperti tombol radio atau kotak centang) - karena ketika pengguna mengklik teks di dalam elemen &lt;label&gt;, tombol radio / kotak centang akan berubah.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Atribut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for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dari tag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&lt;label&gt;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harus sama dengan atribut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id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dari elemen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&lt;input&gt;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untuk mengikatnya bersama.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444600" y="1625400"/>
            <a:ext cx="5038200" cy="1685520"/>
          </a:xfrm>
          <a:prstGeom prst="rect">
            <a:avLst/>
          </a:prstGeom>
          <a:ln>
            <a:noFill/>
          </a:ln>
        </p:spPr>
      </p:pic>
      <p:pic>
        <p:nvPicPr>
          <p:cNvPr id="204" name="Picture 5" descr=""/>
          <p:cNvPicPr/>
          <p:nvPr/>
        </p:nvPicPr>
        <p:blipFill>
          <a:blip r:embed="rId2"/>
          <a:stretch/>
        </p:blipFill>
        <p:spPr>
          <a:xfrm>
            <a:off x="6732000" y="1768320"/>
            <a:ext cx="2723760" cy="139968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5828400" y="2188800"/>
            <a:ext cx="558360" cy="558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Contoh Radio Button dan Check Boxes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28A108-9507-43AA-837F-1D5D3497B822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444600" y="1625400"/>
            <a:ext cx="6419520" cy="2161800"/>
          </a:xfrm>
          <a:prstGeom prst="rect">
            <a:avLst/>
          </a:prstGeom>
          <a:ln>
            <a:noFill/>
          </a:ln>
        </p:spPr>
      </p:pic>
      <p:pic>
        <p:nvPicPr>
          <p:cNvPr id="209" name="Picture 5" descr=""/>
          <p:cNvPicPr/>
          <p:nvPr/>
        </p:nvPicPr>
        <p:blipFill>
          <a:blip r:embed="rId2"/>
          <a:stretch/>
        </p:blipFill>
        <p:spPr>
          <a:xfrm>
            <a:off x="8210520" y="2249280"/>
            <a:ext cx="1104480" cy="91404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7267680" y="2427120"/>
            <a:ext cx="558360" cy="558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1" name="TextShape 4"/>
          <p:cNvSpPr txBox="1"/>
          <p:nvPr/>
        </p:nvSpPr>
        <p:spPr>
          <a:xfrm>
            <a:off x="444600" y="1625400"/>
            <a:ext cx="6717960" cy="409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9" descr=""/>
          <p:cNvPicPr/>
          <p:nvPr/>
        </p:nvPicPr>
        <p:blipFill>
          <a:blip r:embed="rId3"/>
          <a:stretch/>
        </p:blipFill>
        <p:spPr>
          <a:xfrm>
            <a:off x="447840" y="4334400"/>
            <a:ext cx="6819480" cy="2190240"/>
          </a:xfrm>
          <a:prstGeom prst="rect">
            <a:avLst/>
          </a:prstGeom>
          <a:ln>
            <a:noFill/>
          </a:ln>
        </p:spPr>
      </p:pic>
      <p:pic>
        <p:nvPicPr>
          <p:cNvPr id="213" name="Picture 10" descr=""/>
          <p:cNvPicPr/>
          <p:nvPr/>
        </p:nvPicPr>
        <p:blipFill>
          <a:blip r:embed="rId4"/>
          <a:stretch/>
        </p:blipFill>
        <p:spPr>
          <a:xfrm>
            <a:off x="8210520" y="4991760"/>
            <a:ext cx="1790280" cy="875880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7449480" y="5150520"/>
            <a:ext cx="558360" cy="558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Submit Button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73B2BF-9E29-4651-A6C6-8D53DD9F7341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44600" y="3725280"/>
            <a:ext cx="10540080" cy="2954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&lt;Input type = "submit"&gt;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mendefinisikan tombol untuk mengirimkan data formulir ke penangan formulir.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Penangan formulir biasanya adalah file di server dengan skrip untuk memproses data masukan.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Penangan formulir ditentukan dalam atribut tindakan formulir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444600" y="1625400"/>
            <a:ext cx="6590880" cy="1885680"/>
          </a:xfrm>
          <a:prstGeom prst="rect">
            <a:avLst/>
          </a:prstGeom>
          <a:ln>
            <a:noFill/>
          </a:ln>
        </p:spPr>
      </p:pic>
      <p:pic>
        <p:nvPicPr>
          <p:cNvPr id="219" name="Picture 5" descr=""/>
          <p:cNvPicPr/>
          <p:nvPr/>
        </p:nvPicPr>
        <p:blipFill>
          <a:blip r:embed="rId2"/>
          <a:stretch/>
        </p:blipFill>
        <p:spPr>
          <a:xfrm>
            <a:off x="8251200" y="1572840"/>
            <a:ext cx="2733480" cy="19904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7364160" y="2288880"/>
            <a:ext cx="558360" cy="5583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PHP dan FORM - POST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C6C3A3-A093-495A-B4E0-C606B6143FAC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444600" y="6104520"/>
            <a:ext cx="11035800" cy="63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Ketika pengguna mengisi formulir di atas dan mengklik tombol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submit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, data formulir dikirim untuk diproses ke file PHP bernama "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welcome.php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". Data formulir dikirim dengan metode HTTP POST.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444600" y="1418040"/>
            <a:ext cx="4562280" cy="2971440"/>
          </a:xfrm>
          <a:prstGeom prst="rect">
            <a:avLst/>
          </a:prstGeom>
          <a:ln>
            <a:noFill/>
          </a:ln>
        </p:spPr>
      </p:pic>
      <p:pic>
        <p:nvPicPr>
          <p:cNvPr id="225" name="Picture 5" descr=""/>
          <p:cNvPicPr/>
          <p:nvPr/>
        </p:nvPicPr>
        <p:blipFill>
          <a:blip r:embed="rId2"/>
          <a:stretch/>
        </p:blipFill>
        <p:spPr>
          <a:xfrm>
            <a:off x="444600" y="4622040"/>
            <a:ext cx="4155120" cy="1250280"/>
          </a:xfrm>
          <a:prstGeom prst="rect">
            <a:avLst/>
          </a:prstGeom>
          <a:ln>
            <a:noFill/>
          </a:ln>
        </p:spPr>
      </p:pic>
      <p:pic>
        <p:nvPicPr>
          <p:cNvPr id="226" name="Picture 6" descr=""/>
          <p:cNvPicPr/>
          <p:nvPr/>
        </p:nvPicPr>
        <p:blipFill>
          <a:blip r:embed="rId3"/>
          <a:stretch/>
        </p:blipFill>
        <p:spPr>
          <a:xfrm>
            <a:off x="5861160" y="1418040"/>
            <a:ext cx="5390640" cy="2199960"/>
          </a:xfrm>
          <a:prstGeom prst="rect">
            <a:avLst/>
          </a:prstGeom>
          <a:ln>
            <a:noFill/>
          </a:ln>
        </p:spPr>
      </p:pic>
      <p:pic>
        <p:nvPicPr>
          <p:cNvPr id="227" name="Picture 7" descr=""/>
          <p:cNvPicPr/>
          <p:nvPr/>
        </p:nvPicPr>
        <p:blipFill>
          <a:blip r:embed="rId4"/>
          <a:stretch/>
        </p:blipFill>
        <p:spPr>
          <a:xfrm>
            <a:off x="5861160" y="4643640"/>
            <a:ext cx="5333760" cy="7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PHP dan FORM – GET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615D92-5DEB-436A-94D1-9C2BDAF7CF79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44600" y="6104520"/>
            <a:ext cx="11035800" cy="63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Data yang dimasukkan muncul di url.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444600" y="4622040"/>
            <a:ext cx="4155120" cy="1250280"/>
          </a:xfrm>
          <a:prstGeom prst="rect">
            <a:avLst/>
          </a:prstGeom>
          <a:ln>
            <a:noFill/>
          </a:ln>
        </p:spPr>
      </p:pic>
      <p:pic>
        <p:nvPicPr>
          <p:cNvPr id="232" name="Picture 8" descr=""/>
          <p:cNvPicPr/>
          <p:nvPr/>
        </p:nvPicPr>
        <p:blipFill>
          <a:blip r:embed="rId2"/>
          <a:stretch/>
        </p:blipFill>
        <p:spPr>
          <a:xfrm>
            <a:off x="444600" y="1418040"/>
            <a:ext cx="4571640" cy="2943000"/>
          </a:xfrm>
          <a:prstGeom prst="rect">
            <a:avLst/>
          </a:prstGeom>
          <a:ln>
            <a:noFill/>
          </a:ln>
        </p:spPr>
      </p:pic>
      <p:pic>
        <p:nvPicPr>
          <p:cNvPr id="233" name="Picture 9" descr=""/>
          <p:cNvPicPr/>
          <p:nvPr/>
        </p:nvPicPr>
        <p:blipFill>
          <a:blip r:embed="rId3"/>
          <a:stretch/>
        </p:blipFill>
        <p:spPr>
          <a:xfrm>
            <a:off x="5803920" y="1400760"/>
            <a:ext cx="5390640" cy="2190240"/>
          </a:xfrm>
          <a:prstGeom prst="rect">
            <a:avLst/>
          </a:prstGeom>
          <a:ln>
            <a:noFill/>
          </a:ln>
        </p:spPr>
      </p:pic>
      <p:pic>
        <p:nvPicPr>
          <p:cNvPr id="234" name="Picture 10" descr=""/>
          <p:cNvPicPr/>
          <p:nvPr/>
        </p:nvPicPr>
        <p:blipFill>
          <a:blip r:embed="rId4"/>
          <a:stretch/>
        </p:blipFill>
        <p:spPr>
          <a:xfrm>
            <a:off x="5738400" y="4267800"/>
            <a:ext cx="5716800" cy="16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GET vs POST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44D5C0-2C10-4D6A-8AC3-7907008A74AA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444600" y="1625400"/>
            <a:ext cx="7632360" cy="409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Baik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GET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dan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POST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membuat sebuah array (misalnya array (key1 =&gt; value1, key2 =&gt; value2, key3 =&gt; value3, ...)). Larik ini menampung pasangan kunci / nilai, di mana kunci adalah nama dari kontrol formulir dan nilai adalah data masukan dari pengguna.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Baik GET dan POST diperlakukan sebagai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$ _GET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dan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$ _POST.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Ini adalah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superglobals,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yang artinya selalu dapat diakses, apa pun cakupannya - dan Anda dapat mengaksesnya dari fungsi, kelas, atau file apa pun tanpa harus melakukan sesuatu yang khusus.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$ _GET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adalah larik variabel yang diteruskan ke skrip saat ini melalui </a:t>
            </a: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parameter URL.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c000"/>
                </a:solidFill>
                <a:latin typeface="Arial"/>
              </a:rPr>
              <a:t>$ _POST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adalah larik variabel yang diteruskan ke skrip saat ini melalui </a:t>
            </a:r>
            <a:r>
              <a:rPr b="0" lang="en-US" sz="1600" spc="-1" strike="noStrike">
                <a:solidFill>
                  <a:srgbClr val="ffc000"/>
                </a:solidFill>
                <a:latin typeface="Arial"/>
              </a:rPr>
              <a:t>metode HTTP POST.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Penggunaan GET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D43E62-5005-4EAD-B215-BC332EBCC251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444600" y="1625400"/>
            <a:ext cx="7564680" cy="409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Informasi yang dikirim dari formulir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dengan metode GET dapat dilihat oleh semua orang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(semua nama dan nilai variabel ditampilkan di URL). GET juga memiliki batasan jumlah informasi yang akan dikirim.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Batasannya sekitar 2000 karakter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. Namun, karena variabel ditampilkan di URL, dimungkinkan untuk menandai halaman. Ini dapat berguna dalam beberapa kasus.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GET dapat digunakan untuk mengirim data non-sensitif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Catatan: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GET TIDAK PERNAH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digunakan untuk mengirim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sandi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atau </a:t>
            </a:r>
            <a:r>
              <a:rPr b="1" lang="en-US" sz="2000" spc="-1" strike="noStrike">
                <a:solidFill>
                  <a:srgbClr val="ffc000"/>
                </a:solidFill>
                <a:latin typeface="Arial"/>
              </a:rPr>
              <a:t>informasi sensitif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lainnya!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159</TotalTime>
  <Application>LibreOffice/6.4.5.2$Linux_X86_64 LibreOffice_project/40$Build-2</Application>
  <Words>589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2020-09-16T01:38:36Z</dcterms:created>
  <dc:creator/>
  <dc:description/>
  <dc:language>en-US</dc:language>
  <cp:lastModifiedBy/>
  <dcterms:modified xsi:type="dcterms:W3CDTF">2020-09-22T17:01:26Z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