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4" r:id="rId3"/>
    <p:sldId id="257" r:id="rId4"/>
    <p:sldId id="258" r:id="rId5"/>
    <p:sldId id="259" r:id="rId6"/>
    <p:sldId id="269" r:id="rId7"/>
    <p:sldId id="270" r:id="rId8"/>
    <p:sldId id="271" r:id="rId9"/>
    <p:sldId id="272" r:id="rId10"/>
    <p:sldId id="273" r:id="rId11"/>
    <p:sldId id="262" r:id="rId12"/>
    <p:sldId id="275" r:id="rId13"/>
    <p:sldId id="276" r:id="rId14"/>
    <p:sldId id="266" r:id="rId15"/>
    <p:sldId id="277" r:id="rId16"/>
    <p:sldId id="263" r:id="rId17"/>
    <p:sldId id="268" r:id="rId18"/>
    <p:sldId id="278" r:id="rId19"/>
    <p:sldId id="279" r:id="rId20"/>
    <p:sldId id="265" r:id="rId21"/>
    <p:sldId id="264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557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D648E1-CC5D-410F-A011-455C0F808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93E6A0-F3D8-4C03-AB95-B7DA482AF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DEC1FF-752F-4019-AF15-B7EA5972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60733-BBEE-40D1-AC98-EA5D6950493E}" type="datetimeFigureOut">
              <a:rPr lang="ru-RU" smtClean="0"/>
              <a:t>27.03.2021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F81C1B-DAF0-4214-A785-A1039545B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2C5AEE-0E79-4CCE-9680-3FF4B2AB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1A3292-C08E-4EF5-A38E-38B48994F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8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5E0F9-0BD4-43C3-8614-566F170E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F70CE97-79BC-43C8-9EDF-7344D7B81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85C01-226E-493A-9FD1-0C0EF4EC8E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60733-BBEE-40D1-AC98-EA5D6950493E}" type="datetimeFigureOut">
              <a:rPr lang="ru-RU" smtClean="0"/>
              <a:t>27.03.2021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89DF6C-130A-49C3-BB15-C0F1B79B2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B0EDFD-6205-411F-A2F2-0E8657A3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1A3292-C08E-4EF5-A38E-38B48994F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94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C0BBC02-B25C-437F-A1AC-AA7A41DF2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171E9D-916E-41F2-9884-403072BB8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9084D5-8C5B-4B46-96F0-44E69532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60733-BBEE-40D1-AC98-EA5D6950493E}" type="datetimeFigureOut">
              <a:rPr lang="ru-RU" smtClean="0"/>
              <a:t>27.03.2021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33F69B-9497-4F9B-9878-6B03CBED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96E187-EB05-4986-AB3D-E24C96EC6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1A3292-C08E-4EF5-A38E-38B48994F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99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247A3D-B3E8-4B23-97BE-8B25BCA46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000" b="1" i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AE5371-49D2-4362-9855-D0714ADAD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6260"/>
            <a:ext cx="10515600" cy="4351338"/>
          </a:xfrm>
        </p:spPr>
        <p:txBody>
          <a:bodyPr/>
          <a:lstStyle>
            <a:lvl1pPr>
              <a:lnSpc>
                <a:spcPct val="110000"/>
              </a:lnSpc>
              <a:spcBef>
                <a:spcPts val="1500"/>
              </a:spcBef>
              <a:defRPr/>
            </a:lvl1pPr>
            <a:lvl2pPr>
              <a:lnSpc>
                <a:spcPct val="110000"/>
              </a:lnSpc>
              <a:spcBef>
                <a:spcPts val="1500"/>
              </a:spcBef>
              <a:defRPr/>
            </a:lvl2pPr>
            <a:lvl3pPr>
              <a:lnSpc>
                <a:spcPct val="110000"/>
              </a:lnSpc>
              <a:spcBef>
                <a:spcPts val="1500"/>
              </a:spcBef>
              <a:defRPr/>
            </a:lvl3pPr>
            <a:lvl4pPr>
              <a:lnSpc>
                <a:spcPct val="110000"/>
              </a:lnSpc>
              <a:spcBef>
                <a:spcPts val="1500"/>
              </a:spcBef>
              <a:defRPr/>
            </a:lvl4pPr>
            <a:lvl5pPr>
              <a:lnSpc>
                <a:spcPct val="110000"/>
              </a:lnSpc>
              <a:spcBef>
                <a:spcPts val="1500"/>
              </a:spcBef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64D5E2-56F2-41B7-B821-2797C22ECA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60733-BBEE-40D1-AC98-EA5D6950493E}" type="datetimeFigureOut">
              <a:rPr lang="ru-RU" smtClean="0"/>
              <a:t>27.03.2021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82AA35-CA33-47B8-B29F-C4257A546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5D831C-499E-4849-A754-9D7FC747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1A3292-C08E-4EF5-A38E-38B48994F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55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8A132-E6A3-4C10-81D0-A69F7EFD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29D218-4A7B-41E8-9F59-B64F72F14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EB21E3-84EC-4383-93D7-39A9C195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60733-BBEE-40D1-AC98-EA5D6950493E}" type="datetimeFigureOut">
              <a:rPr lang="ru-RU" smtClean="0"/>
              <a:t>27.03.2021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5E43CA-D683-40BC-AFAA-3D3BAC7F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A20B6B-7A9F-448F-B791-62DBCBB5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1A3292-C08E-4EF5-A38E-38B48994F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19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CA0040-5322-41F8-9A8D-17109D2F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B542DB-8649-4CA5-9E2C-835BA0F81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943734-D9A8-4ECB-8253-CE5E07C9B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DDC3F2-9AE3-4BAF-8615-6E63BF02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60733-BBEE-40D1-AC98-EA5D6950493E}" type="datetimeFigureOut">
              <a:rPr lang="ru-RU" smtClean="0"/>
              <a:t>27.03.2021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568923-1E60-4A69-BAC4-59B2AAD6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1162ED-763E-434C-8F49-E7554223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1A3292-C08E-4EF5-A38E-38B48994F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76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BD7CA-7216-4D69-9E60-BDFB561B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E4C541-0282-41F8-8CBB-39338A2AD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F7DB4A-C860-49F2-BA67-56B9E2BDC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C74BA5C-BA99-4BDA-8CDB-9CB8EA361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354812C-6436-41C9-8467-4D1DF78AB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F93D36-1A25-490D-8CD0-CFBC1D12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60733-BBEE-40D1-AC98-EA5D6950493E}" type="datetimeFigureOut">
              <a:rPr lang="ru-RU" smtClean="0"/>
              <a:t>27.03.2021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DADED1A-CF4F-4296-986C-2648E328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421DCD3-1C86-46B7-8386-93FE61B9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1A3292-C08E-4EF5-A38E-38B48994F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7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A4EE2-1406-4611-92E1-7A686241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563062C-0BDD-45C7-947B-FF947FD5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60733-BBEE-40D1-AC98-EA5D6950493E}" type="datetimeFigureOut">
              <a:rPr lang="ru-RU" smtClean="0"/>
              <a:t>27.03.2021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C8D546-3390-488E-9E0E-271D5B5A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FE86DAA-6B20-4A59-8D7E-BAC9B104F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1A3292-C08E-4EF5-A38E-38B48994F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65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832D030-1984-45D9-8875-F16D949C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60733-BBEE-40D1-AC98-EA5D6950493E}" type="datetimeFigureOut">
              <a:rPr lang="ru-RU" smtClean="0"/>
              <a:t>27.03.2021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D9552E-A67F-423B-A6EA-17B7EFE8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9EF551-7D29-4DDF-AA29-C255E1FF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1A3292-C08E-4EF5-A38E-38B48994F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56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A290B2-70A1-4BAF-9061-731FD8FA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B61069-74AC-4D4C-8E72-156CA206D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0964A3-2036-4511-B66C-9769AA119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9ADBE0-5DD5-4DBE-BBD2-5B1C81D3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60733-BBEE-40D1-AC98-EA5D6950493E}" type="datetimeFigureOut">
              <a:rPr lang="ru-RU" smtClean="0"/>
              <a:t>27.03.2021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96C7C0-6408-4F5A-A268-F8CF3EFB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558C6A-8E48-48BF-BA90-662ADB2D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1A3292-C08E-4EF5-A38E-38B48994F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97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676996-B9E0-41C0-B450-4FF7D9FD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7513C3E-9916-421E-AB79-2BA442FF9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452C2E-0103-4E35-840C-79F818173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0B6720-5BBA-47BB-B835-61B12E42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60733-BBEE-40D1-AC98-EA5D6950493E}" type="datetimeFigureOut">
              <a:rPr lang="ru-RU" smtClean="0"/>
              <a:t>27.03.2021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A6F1D2-000F-4C12-B70E-9AFC2EA2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38FC68-8F89-4B00-B42C-8D187F7D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1A3292-C08E-4EF5-A38E-38B48994F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7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436E947-69B9-4292-B651-A5D4BC80573D}"/>
              </a:ext>
            </a:extLst>
          </p:cNvPr>
          <p:cNvSpPr/>
          <p:nvPr userDrawn="1"/>
        </p:nvSpPr>
        <p:spPr>
          <a:xfrm rot="20413561">
            <a:off x="-791175" y="-1143373"/>
            <a:ext cx="8145659" cy="2457445"/>
          </a:xfrm>
          <a:prstGeom prst="rect">
            <a:avLst/>
          </a:prstGeom>
          <a:solidFill>
            <a:srgbClr val="FEC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3AE53-1732-4BDF-8A06-80DF26966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4C4065-E51A-4866-80BC-A1587B370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F7F18B3-C869-4445-91EB-92B56836D7AD}"/>
              </a:ext>
            </a:extLst>
          </p:cNvPr>
          <p:cNvSpPr/>
          <p:nvPr userDrawn="1"/>
        </p:nvSpPr>
        <p:spPr>
          <a:xfrm rot="3669874">
            <a:off x="8874991" y="7238625"/>
            <a:ext cx="8145659" cy="2457445"/>
          </a:xfrm>
          <a:prstGeom prst="rect">
            <a:avLst/>
          </a:prstGeom>
          <a:solidFill>
            <a:srgbClr val="FEC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14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chemeClr val="tx1"/>
          </a:solidFill>
          <a:latin typeface="Golos Text VF" pitchFamily="2" charset="0"/>
          <a:ea typeface="Golos Text VF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PT Serif Caption" panose="02060603050505020204" pitchFamily="18" charset="-52"/>
          <a:ea typeface="PT Serif Caption" panose="02060603050505020204" pitchFamily="18" charset="-5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T Serif" panose="020A0603040505020204" pitchFamily="18" charset="-52"/>
          <a:ea typeface="PT Serif" panose="020A0603040505020204" pitchFamily="18" charset="-5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T Serif" panose="020A0603040505020204" pitchFamily="18" charset="-52"/>
          <a:ea typeface="PT Serif" panose="020A0603040505020204" pitchFamily="18" charset="-5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T Serif" panose="020A0603040505020204" pitchFamily="18" charset="-52"/>
          <a:ea typeface="PT Serif" panose="020A0603040505020204" pitchFamily="18" charset="-5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T Serif" panose="020A0603040505020204" pitchFamily="18" charset="-52"/>
          <a:ea typeface="PT Serif" panose="020A0603040505020204" pitchFamily="18" charset="-5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F2FA8F-30E8-4AD1-9002-44DC22ED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239356-F0C1-411B-89F7-3105A37C9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F67ED4F-6D99-4E83-93E0-AD8917C19D68}"/>
              </a:ext>
            </a:extLst>
          </p:cNvPr>
          <p:cNvSpPr/>
          <p:nvPr/>
        </p:nvSpPr>
        <p:spPr>
          <a:xfrm>
            <a:off x="-100584" y="-137160"/>
            <a:ext cx="12454128" cy="7068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98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CB2B6E4-2008-48BB-B9AC-F30A428D8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0"/>
            <a:ext cx="8547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92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D066F-7749-495E-85C8-6C9665D25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это нужно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94C920-441D-451C-B7E1-C7EE0D560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133"/>
            <a:ext cx="10515600" cy="503237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dirty="0"/>
              <a:t>Pycon </a:t>
            </a:r>
            <a:r>
              <a:rPr lang="ru-RU" dirty="0"/>
              <a:t>уникален в первую очередь из-за своей гибкости.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ru-RU" dirty="0"/>
              <a:t>Существующие решения (готовые площадки или информационные системы с </a:t>
            </a:r>
            <a:r>
              <a:rPr lang="en-US" dirty="0"/>
              <a:t>API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заставляют адаптироваться под их формат работы.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dirty="0"/>
              <a:t>Pycon </a:t>
            </a:r>
            <a:r>
              <a:rPr lang="ru-RU" dirty="0"/>
              <a:t>разработан специально для интеграции в образовательные учреждения, поэтому адаптируется под его запросы и осуществляет его основные функции — обучение и контроль.</a:t>
            </a:r>
          </a:p>
        </p:txBody>
      </p:sp>
    </p:spTree>
    <p:extLst>
      <p:ext uri="{BB962C8B-B14F-4D97-AF65-F5344CB8AC3E}">
        <p14:creationId xmlns:p14="http://schemas.microsoft.com/office/powerpoint/2010/main" val="448969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87686-C811-4AF2-8023-EFC7016C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/>
              <a:t>1. Проект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EF87CDDB-37E5-4F5E-BC92-831BA71C7AAF}"/>
              </a:ext>
            </a:extLst>
          </p:cNvPr>
          <p:cNvSpPr txBox="1">
            <a:spLocks/>
          </p:cNvSpPr>
          <p:nvPr/>
        </p:nvSpPr>
        <p:spPr>
          <a:xfrm>
            <a:off x="838200" y="135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>
                <a:solidFill>
                  <a:schemeClr val="tx1"/>
                </a:solidFill>
                <a:latin typeface="Golos Text VF" pitchFamily="2" charset="0"/>
                <a:ea typeface="Golos Text VF" pitchFamily="2" charset="0"/>
                <a:cs typeface="+mj-cs"/>
              </a:defRPr>
            </a:lvl1pPr>
          </a:lstStyle>
          <a:p>
            <a:r>
              <a:rPr lang="ru-RU" dirty="0"/>
              <a:t>2. Альфа-тестирование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83826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87686-C811-4AF2-8023-EFC7016C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/>
              <a:t>1. Проект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EF87CDDB-37E5-4F5E-BC92-831BA71C7AAF}"/>
              </a:ext>
            </a:extLst>
          </p:cNvPr>
          <p:cNvSpPr txBox="1">
            <a:spLocks/>
          </p:cNvSpPr>
          <p:nvPr/>
        </p:nvSpPr>
        <p:spPr>
          <a:xfrm>
            <a:off x="838200" y="135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>
                <a:solidFill>
                  <a:schemeClr val="tx1"/>
                </a:solidFill>
                <a:latin typeface="Golos Text VF" pitchFamily="2" charset="0"/>
                <a:ea typeface="Golos Text VF" pitchFamily="2" charset="0"/>
                <a:cs typeface="+mj-cs"/>
              </a:defRPr>
            </a:lvl1pPr>
          </a:lstStyle>
          <a:p>
            <a:r>
              <a:rPr lang="ru-RU" b="0" dirty="0"/>
              <a:t>2. Альфа-тестирование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5140541-EFD2-44B7-9404-FB7D2CAE1805}"/>
              </a:ext>
            </a:extLst>
          </p:cNvPr>
          <p:cNvSpPr txBox="1">
            <a:spLocks/>
          </p:cNvSpPr>
          <p:nvPr/>
        </p:nvSpPr>
        <p:spPr>
          <a:xfrm>
            <a:off x="838200" y="23524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>
                <a:solidFill>
                  <a:schemeClr val="tx1"/>
                </a:solidFill>
                <a:latin typeface="Golos Text VF" pitchFamily="2" charset="0"/>
                <a:ea typeface="Golos Text VF" pitchFamily="2" charset="0"/>
                <a:cs typeface="+mj-cs"/>
              </a:defRPr>
            </a:lvl1pPr>
          </a:lstStyle>
          <a:p>
            <a:r>
              <a:rPr lang="ru-RU" dirty="0"/>
              <a:t>3. Акселерация</a:t>
            </a:r>
          </a:p>
        </p:txBody>
      </p:sp>
    </p:spTree>
    <p:extLst>
      <p:ext uri="{BB962C8B-B14F-4D97-AF65-F5344CB8AC3E}">
        <p14:creationId xmlns:p14="http://schemas.microsoft.com/office/powerpoint/2010/main" val="3767979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C3BF37C-37FD-488B-B3D3-35DC59507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2741">
            <a:off x="7122937" y="833119"/>
            <a:ext cx="2612500" cy="52324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3BFA500-9598-4EC7-9CBB-B7E8B0B14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3382">
            <a:off x="9270936" y="425764"/>
            <a:ext cx="3448050" cy="6276975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57ABDD76-D44F-4560-B10A-7B4CD072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Акселерация</a:t>
            </a: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6FF21E40-9525-41E6-9861-7A7FD849E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133"/>
            <a:ext cx="6080760" cy="456274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ru-RU" sz="2400" dirty="0"/>
              <a:t>Главное, что было сделано</a:t>
            </a:r>
            <a:r>
              <a:rPr lang="en-US" sz="24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dirty="0"/>
              <a:t>— </a:t>
            </a:r>
            <a:r>
              <a:rPr lang="ru-RU" sz="2400" dirty="0"/>
              <a:t>создана система </a:t>
            </a:r>
            <a:r>
              <a:rPr lang="ru-RU" sz="2400" i="1" dirty="0"/>
              <a:t>работ</a:t>
            </a:r>
            <a:r>
              <a:rPr lang="en-US" sz="24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dirty="0"/>
              <a:t>— </a:t>
            </a:r>
            <a:r>
              <a:rPr lang="ru-RU" sz="2400" dirty="0"/>
              <a:t>система прав и ролей</a:t>
            </a:r>
            <a:r>
              <a:rPr lang="en-US" sz="2400" i="1" dirty="0"/>
              <a:t>;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i="1" dirty="0"/>
              <a:t>—</a:t>
            </a:r>
            <a:r>
              <a:rPr lang="ru-RU" sz="2400" dirty="0"/>
              <a:t> улучшение </a:t>
            </a:r>
            <a:r>
              <a:rPr lang="ru-RU" sz="2400" dirty="0" err="1"/>
              <a:t>чекера</a:t>
            </a:r>
            <a:r>
              <a:rPr lang="en-US" sz="2400" i="1" dirty="0"/>
              <a:t>;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i="1" dirty="0"/>
              <a:t>— </a:t>
            </a:r>
            <a:r>
              <a:rPr lang="ru-RU" sz="2400" dirty="0"/>
              <a:t>раздел новостей</a:t>
            </a:r>
            <a:r>
              <a:rPr lang="en-US" sz="24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i="1" dirty="0"/>
              <a:t>— </a:t>
            </a:r>
            <a:r>
              <a:rPr lang="ru-RU" sz="2400" dirty="0"/>
              <a:t>большой рефакторинг</a:t>
            </a:r>
            <a:r>
              <a:rPr lang="en-US" sz="2400" dirty="0"/>
              <a:t>;</a:t>
            </a:r>
            <a:endParaRPr lang="ru-RU" sz="2400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ru-RU" sz="2400" i="1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ru-RU" sz="2400" dirty="0"/>
              <a:t>Всего реализовано</a:t>
            </a:r>
            <a:r>
              <a:rPr lang="en-US" sz="2400" dirty="0"/>
              <a:t> </a:t>
            </a:r>
            <a:r>
              <a:rPr lang="ru-RU" sz="2400" i="1" dirty="0"/>
              <a:t>около 35 </a:t>
            </a:r>
            <a:r>
              <a:rPr lang="ru-RU" sz="2400" i="1" dirty="0" err="1"/>
              <a:t>тасков</a:t>
            </a:r>
            <a:r>
              <a:rPr lang="ru-RU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9767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87686-C811-4AF2-8023-EFC7016C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/>
              <a:t>1. Проект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EF87CDDB-37E5-4F5E-BC92-831BA71C7AAF}"/>
              </a:ext>
            </a:extLst>
          </p:cNvPr>
          <p:cNvSpPr txBox="1">
            <a:spLocks/>
          </p:cNvSpPr>
          <p:nvPr/>
        </p:nvSpPr>
        <p:spPr>
          <a:xfrm>
            <a:off x="838200" y="135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>
                <a:solidFill>
                  <a:schemeClr val="tx1"/>
                </a:solidFill>
                <a:latin typeface="Golos Text VF" pitchFamily="2" charset="0"/>
                <a:ea typeface="Golos Text VF" pitchFamily="2" charset="0"/>
                <a:cs typeface="+mj-cs"/>
              </a:defRPr>
            </a:lvl1pPr>
          </a:lstStyle>
          <a:p>
            <a:r>
              <a:rPr lang="ru-RU" b="0" dirty="0"/>
              <a:t>2. Альфа-тестирование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5140541-EFD2-44B7-9404-FB7D2CAE1805}"/>
              </a:ext>
            </a:extLst>
          </p:cNvPr>
          <p:cNvSpPr txBox="1">
            <a:spLocks/>
          </p:cNvSpPr>
          <p:nvPr/>
        </p:nvSpPr>
        <p:spPr>
          <a:xfrm>
            <a:off x="838200" y="23524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>
                <a:solidFill>
                  <a:schemeClr val="tx1"/>
                </a:solidFill>
                <a:latin typeface="Golos Text VF" pitchFamily="2" charset="0"/>
                <a:ea typeface="Golos Text VF" pitchFamily="2" charset="0"/>
                <a:cs typeface="+mj-cs"/>
              </a:defRPr>
            </a:lvl1pPr>
          </a:lstStyle>
          <a:p>
            <a:r>
              <a:rPr lang="ru-RU" b="0" dirty="0"/>
              <a:t>3. Акселерация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8966D88-E09A-43DE-BF65-E051D6D7730B}"/>
              </a:ext>
            </a:extLst>
          </p:cNvPr>
          <p:cNvSpPr txBox="1">
            <a:spLocks/>
          </p:cNvSpPr>
          <p:nvPr/>
        </p:nvSpPr>
        <p:spPr>
          <a:xfrm>
            <a:off x="838200" y="33460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>
                <a:solidFill>
                  <a:schemeClr val="tx1"/>
                </a:solidFill>
                <a:latin typeface="Golos Text VF" pitchFamily="2" charset="0"/>
                <a:ea typeface="Golos Text VF" pitchFamily="2" charset="0"/>
                <a:cs typeface="+mj-cs"/>
              </a:defRPr>
            </a:lvl1pPr>
          </a:lstStyle>
          <a:p>
            <a:r>
              <a:rPr lang="ru-RU" dirty="0"/>
              <a:t>4. Бета-тестирование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686344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D066F-7749-495E-85C8-6C9665D25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94C920-441D-451C-B7E1-C7EE0D560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133"/>
            <a:ext cx="10515600" cy="503237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ru-RU" dirty="0"/>
              <a:t>В период с 28 октября по 27 декабря прошло бета-тестирование </a:t>
            </a:r>
            <a:r>
              <a:rPr lang="en-US" dirty="0"/>
              <a:t>Pycon. </a:t>
            </a:r>
            <a:r>
              <a:rPr lang="ru-RU" dirty="0"/>
              <a:t>За время тестирования</a:t>
            </a:r>
            <a:r>
              <a:rPr lang="en-US" dirty="0"/>
              <a:t>:</a:t>
            </a:r>
            <a:endParaRPr lang="ru-RU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dirty="0"/>
              <a:t>— </a:t>
            </a:r>
            <a:r>
              <a:rPr lang="ru-RU" dirty="0"/>
              <a:t>зарегистрировались более 300</a:t>
            </a:r>
            <a:r>
              <a:rPr lang="ru-RU" i="1" dirty="0"/>
              <a:t> человек</a:t>
            </a:r>
            <a:r>
              <a:rPr lang="en-US" dirty="0"/>
              <a:t>;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dirty="0"/>
              <a:t>— </a:t>
            </a:r>
            <a:r>
              <a:rPr lang="ru-RU" dirty="0"/>
              <a:t>было отправлено более </a:t>
            </a:r>
            <a:r>
              <a:rPr lang="ru-RU" i="1" dirty="0"/>
              <a:t>10000 посылок</a:t>
            </a:r>
            <a:r>
              <a:rPr lang="en-US" i="1" dirty="0"/>
              <a:t>;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i="1" dirty="0"/>
              <a:t>—</a:t>
            </a:r>
            <a:r>
              <a:rPr lang="ru-RU" dirty="0"/>
              <a:t> получено </a:t>
            </a:r>
            <a:r>
              <a:rPr lang="ru-RU" i="1" dirty="0"/>
              <a:t>4500 правильных решений</a:t>
            </a:r>
            <a:r>
              <a:rPr lang="en-US" i="1" dirty="0"/>
              <a:t>;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i="1" dirty="0"/>
              <a:t>— </a:t>
            </a:r>
            <a:r>
              <a:rPr lang="ru-RU" dirty="0"/>
              <a:t>проведено </a:t>
            </a:r>
            <a:r>
              <a:rPr lang="ru-RU" i="1" dirty="0"/>
              <a:t>9 работ </a:t>
            </a:r>
            <a:r>
              <a:rPr lang="ru-RU" dirty="0"/>
              <a:t>по основам </a:t>
            </a:r>
            <a:r>
              <a:rPr lang="en-US" dirty="0"/>
              <a:t>Python</a:t>
            </a:r>
            <a:r>
              <a:rPr lang="ru-RU" dirty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3073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E827A6-53ED-4B91-BEF4-EAAF8B28C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581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78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87686-C811-4AF2-8023-EFC7016C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/>
              <a:t>1. Проект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EF87CDDB-37E5-4F5E-BC92-831BA71C7AAF}"/>
              </a:ext>
            </a:extLst>
          </p:cNvPr>
          <p:cNvSpPr txBox="1">
            <a:spLocks/>
          </p:cNvSpPr>
          <p:nvPr/>
        </p:nvSpPr>
        <p:spPr>
          <a:xfrm>
            <a:off x="838200" y="135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>
                <a:solidFill>
                  <a:schemeClr val="tx1"/>
                </a:solidFill>
                <a:latin typeface="Golos Text VF" pitchFamily="2" charset="0"/>
                <a:ea typeface="Golos Text VF" pitchFamily="2" charset="0"/>
                <a:cs typeface="+mj-cs"/>
              </a:defRPr>
            </a:lvl1pPr>
          </a:lstStyle>
          <a:p>
            <a:r>
              <a:rPr lang="ru-RU" b="0" dirty="0"/>
              <a:t>2. Альфа-тестирование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5140541-EFD2-44B7-9404-FB7D2CAE1805}"/>
              </a:ext>
            </a:extLst>
          </p:cNvPr>
          <p:cNvSpPr txBox="1">
            <a:spLocks/>
          </p:cNvSpPr>
          <p:nvPr/>
        </p:nvSpPr>
        <p:spPr>
          <a:xfrm>
            <a:off x="838200" y="23524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>
                <a:solidFill>
                  <a:schemeClr val="tx1"/>
                </a:solidFill>
                <a:latin typeface="Golos Text VF" pitchFamily="2" charset="0"/>
                <a:ea typeface="Golos Text VF" pitchFamily="2" charset="0"/>
                <a:cs typeface="+mj-cs"/>
              </a:defRPr>
            </a:lvl1pPr>
          </a:lstStyle>
          <a:p>
            <a:r>
              <a:rPr lang="ru-RU" b="0" dirty="0"/>
              <a:t>3. Акселерация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8966D88-E09A-43DE-BF65-E051D6D7730B}"/>
              </a:ext>
            </a:extLst>
          </p:cNvPr>
          <p:cNvSpPr txBox="1">
            <a:spLocks/>
          </p:cNvSpPr>
          <p:nvPr/>
        </p:nvSpPr>
        <p:spPr>
          <a:xfrm>
            <a:off x="838200" y="33460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>
                <a:solidFill>
                  <a:schemeClr val="tx1"/>
                </a:solidFill>
                <a:latin typeface="Golos Text VF" pitchFamily="2" charset="0"/>
                <a:ea typeface="Golos Text VF" pitchFamily="2" charset="0"/>
                <a:cs typeface="+mj-cs"/>
              </a:defRPr>
            </a:lvl1pPr>
          </a:lstStyle>
          <a:p>
            <a:r>
              <a:rPr lang="ru-RU" b="0" dirty="0"/>
              <a:t>4. Бета-тестирование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4EF119C-FE6D-413B-8AA0-097D104BDFF8}"/>
              </a:ext>
            </a:extLst>
          </p:cNvPr>
          <p:cNvSpPr txBox="1">
            <a:spLocks/>
          </p:cNvSpPr>
          <p:nvPr/>
        </p:nvSpPr>
        <p:spPr>
          <a:xfrm>
            <a:off x="838200" y="43397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>
                <a:solidFill>
                  <a:schemeClr val="tx1"/>
                </a:solidFill>
                <a:latin typeface="Golos Text VF" pitchFamily="2" charset="0"/>
                <a:ea typeface="Golos Text VF" pitchFamily="2" charset="0"/>
                <a:cs typeface="+mj-cs"/>
              </a:defRPr>
            </a:lvl1pPr>
          </a:lstStyle>
          <a:p>
            <a:r>
              <a:rPr lang="ru-RU" dirty="0"/>
              <a:t>5. Конкурс</a:t>
            </a:r>
          </a:p>
        </p:txBody>
      </p:sp>
    </p:spTree>
    <p:extLst>
      <p:ext uri="{BB962C8B-B14F-4D97-AF65-F5344CB8AC3E}">
        <p14:creationId xmlns:p14="http://schemas.microsoft.com/office/powerpoint/2010/main" val="1990344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D066F-7749-495E-85C8-6C9665D25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всё получилось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94C920-441D-451C-B7E1-C7EE0D560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133"/>
            <a:ext cx="10515600" cy="503237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1800"/>
              </a:spcBef>
              <a:buAutoNum type="arabicPeriod"/>
            </a:pPr>
            <a:r>
              <a:rPr lang="ru-RU" dirty="0"/>
              <a:t>Я сделал проект;</a:t>
            </a:r>
          </a:p>
          <a:p>
            <a:pPr marL="514350" indent="-514350">
              <a:lnSpc>
                <a:spcPct val="100000"/>
              </a:lnSpc>
              <a:spcBef>
                <a:spcPts val="1800"/>
              </a:spcBef>
              <a:buAutoNum type="arabicPeriod"/>
            </a:pPr>
            <a:r>
              <a:rPr lang="ru-RU" dirty="0"/>
              <a:t>Продолжал его развивать и адаптировать;</a:t>
            </a:r>
          </a:p>
          <a:p>
            <a:pPr marL="514350" indent="-514350">
              <a:lnSpc>
                <a:spcPct val="100000"/>
              </a:lnSpc>
              <a:spcBef>
                <a:spcPts val="1800"/>
              </a:spcBef>
              <a:buAutoNum type="arabicPeriod"/>
            </a:pPr>
            <a:r>
              <a:rPr lang="ru-RU" dirty="0"/>
              <a:t>Он </a:t>
            </a:r>
            <a:r>
              <a:rPr lang="ru-RU" i="1" dirty="0"/>
              <a:t>решал задачу;</a:t>
            </a:r>
          </a:p>
          <a:p>
            <a:pPr marL="514350" indent="-514350">
              <a:lnSpc>
                <a:spcPct val="100000"/>
              </a:lnSpc>
              <a:spcBef>
                <a:spcPts val="1800"/>
              </a:spcBef>
              <a:buAutoNum type="arabicPeriod"/>
            </a:pPr>
            <a:r>
              <a:rPr lang="ru-RU" dirty="0"/>
              <a:t>Была возможность его протестировать;</a:t>
            </a:r>
          </a:p>
          <a:p>
            <a:pPr marL="514350" indent="-514350">
              <a:lnSpc>
                <a:spcPct val="100000"/>
              </a:lnSpc>
              <a:spcBef>
                <a:spcPts val="1800"/>
              </a:spcBef>
              <a:buAutoNum type="arabicPeriod"/>
            </a:pPr>
            <a:r>
              <a:rPr lang="ru-RU" dirty="0"/>
              <a:t>Повезло.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5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87686-C811-4AF2-8023-EFC7016C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Проект</a:t>
            </a:r>
          </a:p>
        </p:txBody>
      </p:sp>
    </p:spTree>
    <p:extLst>
      <p:ext uri="{BB962C8B-B14F-4D97-AF65-F5344CB8AC3E}">
        <p14:creationId xmlns:p14="http://schemas.microsoft.com/office/powerpoint/2010/main" val="3678019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D066F-7749-495E-85C8-6C9665D25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будет дальше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94C920-441D-451C-B7E1-C7EE0D560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133"/>
            <a:ext cx="10515600" cy="503237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ru-RU" dirty="0"/>
              <a:t>Проект продолжит развиваться по трём главным направлениям</a:t>
            </a:r>
            <a:r>
              <a:rPr lang="en-US" dirty="0"/>
              <a:t>: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dirty="0"/>
              <a:t>— </a:t>
            </a:r>
            <a:r>
              <a:rPr lang="ru-RU" dirty="0"/>
              <a:t>техническое (улучшение внутренней архитектуры, новые функции, повышение гибкости </a:t>
            </a:r>
            <a:r>
              <a:rPr lang="ru-RU" dirty="0" err="1"/>
              <a:t>чекера</a:t>
            </a:r>
            <a:r>
              <a:rPr lang="ru-RU" dirty="0"/>
              <a:t>)</a:t>
            </a:r>
            <a:r>
              <a:rPr lang="en-US" dirty="0"/>
              <a:t>;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dirty="0"/>
              <a:t>— </a:t>
            </a:r>
            <a:r>
              <a:rPr lang="ru-RU" dirty="0"/>
              <a:t>контентное (создание задач, проведение контестов и работ)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dirty="0"/>
              <a:t>—</a:t>
            </a:r>
            <a:r>
              <a:rPr lang="ru-RU" dirty="0"/>
              <a:t> интеграционное (создание </a:t>
            </a:r>
            <a:r>
              <a:rPr lang="en-US" dirty="0"/>
              <a:t>API, </a:t>
            </a:r>
            <a:r>
              <a:rPr lang="ru-RU" dirty="0"/>
              <a:t>сотрудничество с образовательными учреждениями)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2979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D652FC4-E13F-42AB-9DA5-1DD87B1D5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9914" y="2277793"/>
            <a:ext cx="811693" cy="81169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9FBAC-DD78-4C60-9638-24215545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я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F4ABB6F8-6786-4E84-92A8-798C3585B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276338"/>
            <a:ext cx="10515600" cy="8116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>
                <a:latin typeface="Golos Text VF" pitchFamily="2" charset="0"/>
                <a:ea typeface="Golos Text VF" pitchFamily="2" charset="0"/>
              </a:rPr>
              <a:t>cdarr.ru</a:t>
            </a:r>
            <a:endParaRPr lang="ru-RU" sz="4000" b="1" dirty="0">
              <a:latin typeface="Golos Text VF" pitchFamily="2" charset="0"/>
              <a:ea typeface="Golos Text VF" pitchFamily="2" charset="0"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A4EAD318-7ABD-4B85-85DF-A05A2D031DE5}"/>
              </a:ext>
            </a:extLst>
          </p:cNvPr>
          <p:cNvSpPr txBox="1">
            <a:spLocks/>
          </p:cNvSpPr>
          <p:nvPr/>
        </p:nvSpPr>
        <p:spPr>
          <a:xfrm>
            <a:off x="838200" y="2758304"/>
            <a:ext cx="10515600" cy="61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PT Serif Caption" panose="02060603050505020204" pitchFamily="18" charset="-52"/>
                <a:ea typeface="PT Serif Caption" panose="02060603050505020204" pitchFamily="18" charset="-5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T Serif" panose="020A0603040505020204" pitchFamily="18" charset="-52"/>
                <a:ea typeface="PT Serif" panose="020A0603040505020204" pitchFamily="18" charset="-5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T Serif" panose="020A0603040505020204" pitchFamily="18" charset="-52"/>
                <a:ea typeface="PT Serif" panose="020A0603040505020204" pitchFamily="18" charset="-5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T Serif" panose="020A0603040505020204" pitchFamily="18" charset="-52"/>
                <a:ea typeface="PT Serif" panose="020A0603040505020204" pitchFamily="18" charset="-5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T Serif" panose="020A0603040505020204" pitchFamily="18" charset="-52"/>
                <a:ea typeface="PT Serif" panose="020A0603040505020204" pitchFamily="18" charset="-5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C14B475F-B4FB-492A-8262-71FCD93FE9EC}"/>
              </a:ext>
            </a:extLst>
          </p:cNvPr>
          <p:cNvSpPr txBox="1">
            <a:spLocks/>
          </p:cNvSpPr>
          <p:nvPr/>
        </p:nvSpPr>
        <p:spPr>
          <a:xfrm>
            <a:off x="1981200" y="3309999"/>
            <a:ext cx="10515600" cy="61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PT Serif Caption" panose="02060603050505020204" pitchFamily="18" charset="-52"/>
                <a:ea typeface="PT Serif Caption" panose="02060603050505020204" pitchFamily="18" charset="-5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T Serif" panose="020A0603040505020204" pitchFamily="18" charset="-52"/>
                <a:ea typeface="PT Serif" panose="020A0603040505020204" pitchFamily="18" charset="-5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T Serif" panose="020A0603040505020204" pitchFamily="18" charset="-52"/>
                <a:ea typeface="PT Serif" panose="020A0603040505020204" pitchFamily="18" charset="-5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T Serif" panose="020A0603040505020204" pitchFamily="18" charset="-52"/>
                <a:ea typeface="PT Serif" panose="020A0603040505020204" pitchFamily="18" charset="-5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T Serif" panose="020A0603040505020204" pitchFamily="18" charset="-52"/>
                <a:ea typeface="PT Serif" panose="020A0603040505020204" pitchFamily="18" charset="-5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t.me/</a:t>
            </a:r>
            <a:r>
              <a:rPr lang="en-US" sz="3200" dirty="0" err="1"/>
              <a:t>wspectator</a:t>
            </a:r>
            <a:endParaRPr lang="ru-RU" sz="32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A0C9C7F-B586-4A71-A6E6-172394EAD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14" y="3210766"/>
            <a:ext cx="811693" cy="81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15CCA3B-B13E-46F9-B1FF-F6A649BEB8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2" t="35012" r="12666" b="34861"/>
          <a:stretch/>
        </p:blipFill>
        <p:spPr bwMode="auto">
          <a:xfrm>
            <a:off x="446126" y="5339257"/>
            <a:ext cx="2647407" cy="107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31C83F5-0ECE-4E55-9088-47B8D8C1E1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4" t="2941" r="6771" b="5005"/>
          <a:stretch/>
        </p:blipFill>
        <p:spPr bwMode="auto">
          <a:xfrm>
            <a:off x="3587385" y="5125720"/>
            <a:ext cx="1457960" cy="152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ECA9AA7-55E3-4271-ABDB-E8ED98E1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268" y="5213981"/>
            <a:ext cx="2646423" cy="132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7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6E8BB-CA66-402A-A80F-81720247C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2006"/>
            <a:ext cx="9144000" cy="2387600"/>
          </a:xfrm>
        </p:spPr>
        <p:txBody>
          <a:bodyPr/>
          <a:lstStyle/>
          <a:p>
            <a:r>
              <a:rPr lang="en-US" sz="9600" dirty="0"/>
              <a:t>Pycon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7B4692-487C-470E-801B-0FDB8C1DA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1681"/>
            <a:ext cx="9144000" cy="1655762"/>
          </a:xfrm>
        </p:spPr>
        <p:txBody>
          <a:bodyPr/>
          <a:lstStyle/>
          <a:p>
            <a:r>
              <a:rPr lang="ru-RU" dirty="0"/>
              <a:t>Платформа для обучения программированию</a:t>
            </a:r>
          </a:p>
        </p:txBody>
      </p:sp>
    </p:spTree>
    <p:extLst>
      <p:ext uri="{BB962C8B-B14F-4D97-AF65-F5344CB8AC3E}">
        <p14:creationId xmlns:p14="http://schemas.microsoft.com/office/powerpoint/2010/main" val="91832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D066F-7749-495E-85C8-6C9665D25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94C920-441D-451C-B7E1-C7EE0D560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133"/>
            <a:ext cx="10515600" cy="503237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ru-RU" dirty="0"/>
              <a:t>Обучение программированию всегда предполагает </a:t>
            </a:r>
            <a:r>
              <a:rPr lang="ru-RU" i="1" dirty="0"/>
              <a:t>решение задач.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ru-RU" dirty="0"/>
              <a:t>Задач обычно много, а времени — мало. Преподаватель не успевает проверить все задачи всех студентов.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ru-RU" dirty="0"/>
              <a:t>Необходима информационная система, которая берёт на себя большую часть задачи по проверке.</a:t>
            </a:r>
          </a:p>
          <a:p>
            <a:pPr marL="0" indent="0">
              <a:lnSpc>
                <a:spcPct val="100000"/>
              </a:lnSpc>
              <a:spcBef>
                <a:spcPts val="1100"/>
              </a:spcBef>
              <a:buNone/>
            </a:pPr>
            <a:endParaRPr lang="ru-RU" dirty="0"/>
          </a:p>
          <a:p>
            <a:pPr marL="0" indent="0">
              <a:lnSpc>
                <a:spcPct val="100000"/>
              </a:lnSpc>
              <a:spcBef>
                <a:spcPts val="110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995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D066F-7749-495E-85C8-6C9665D25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94C920-441D-451C-B7E1-C7EE0D560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133"/>
            <a:ext cx="10515600" cy="503237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dirty="0"/>
              <a:t>Pycon —</a:t>
            </a:r>
            <a:r>
              <a:rPr lang="ru-RU" dirty="0"/>
              <a:t> платформа для обучения программированию на </a:t>
            </a:r>
            <a:r>
              <a:rPr lang="en-US" dirty="0"/>
              <a:t>Python </a:t>
            </a:r>
            <a:r>
              <a:rPr lang="ru-RU" dirty="0"/>
              <a:t>и </a:t>
            </a:r>
            <a:r>
              <a:rPr lang="en-US" dirty="0"/>
              <a:t>C#, </a:t>
            </a:r>
            <a:r>
              <a:rPr lang="ru-RU" dirty="0"/>
              <a:t>в которой есть </a:t>
            </a:r>
            <a:r>
              <a:rPr lang="ru-RU" i="1" dirty="0"/>
              <a:t>задачи, </a:t>
            </a:r>
            <a:r>
              <a:rPr lang="ru-RU" i="1" dirty="0" err="1"/>
              <a:t>контесты</a:t>
            </a:r>
            <a:r>
              <a:rPr lang="ru-RU" i="1" dirty="0"/>
              <a:t>, работы,</a:t>
            </a:r>
            <a:r>
              <a:rPr lang="ru-RU" dirty="0"/>
              <a:t> </a:t>
            </a:r>
            <a:r>
              <a:rPr lang="ru-RU" i="1" dirty="0"/>
              <a:t>автоматический </a:t>
            </a:r>
            <a:r>
              <a:rPr lang="ru-RU" i="1" dirty="0" err="1"/>
              <a:t>чекер</a:t>
            </a:r>
            <a:r>
              <a:rPr lang="ru-RU" i="1" dirty="0"/>
              <a:t> задач </a:t>
            </a:r>
            <a:r>
              <a:rPr lang="ru-RU" dirty="0"/>
              <a:t>и другие инструменты для работы с большим количеством учащихся.</a:t>
            </a:r>
          </a:p>
        </p:txBody>
      </p:sp>
    </p:spTree>
    <p:extLst>
      <p:ext uri="{BB962C8B-B14F-4D97-AF65-F5344CB8AC3E}">
        <p14:creationId xmlns:p14="http://schemas.microsoft.com/office/powerpoint/2010/main" val="2023904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A6F3B3-50AC-45AC-AF2A-5C412B3E6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831" y="0"/>
            <a:ext cx="9050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2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6A0F946-DD6F-4848-868C-FD4A5A0BD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2" y="0"/>
            <a:ext cx="5349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63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9FB64B9-45D7-40D8-B02D-397382677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833438"/>
            <a:ext cx="1125855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838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1849831-C4D5-43FE-BD92-A7A5C62D9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600075"/>
            <a:ext cx="12144375" cy="56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7553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340</Words>
  <Application>Microsoft Office PowerPoint</Application>
  <PresentationFormat>Широкоэкранный</PresentationFormat>
  <Paragraphs>57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Golos Text VF</vt:lpstr>
      <vt:lpstr>PT Serif</vt:lpstr>
      <vt:lpstr>PT Serif Caption</vt:lpstr>
      <vt:lpstr>Тема Office</vt:lpstr>
      <vt:lpstr>Презентация PowerPoint</vt:lpstr>
      <vt:lpstr>1. Проект</vt:lpstr>
      <vt:lpstr>Pycon</vt:lpstr>
      <vt:lpstr>Проблема</vt:lpstr>
      <vt:lpstr>Решение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Почему это нужно</vt:lpstr>
      <vt:lpstr>1. Проект</vt:lpstr>
      <vt:lpstr>1. Проект</vt:lpstr>
      <vt:lpstr>Акселерация</vt:lpstr>
      <vt:lpstr>1. Проект</vt:lpstr>
      <vt:lpstr>Тестирование</vt:lpstr>
      <vt:lpstr>Презентация PowerPoint</vt:lpstr>
      <vt:lpstr>1. Проект</vt:lpstr>
      <vt:lpstr>Почему всё получилось</vt:lpstr>
      <vt:lpstr>Что будет дальше</vt:lpstr>
      <vt:lpstr>Где 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Pycon</dc:title>
  <dc:creator>Adam</dc:creator>
  <cp:lastModifiedBy>Adam</cp:lastModifiedBy>
  <cp:revision>20</cp:revision>
  <dcterms:created xsi:type="dcterms:W3CDTF">2020-11-19T19:55:50Z</dcterms:created>
  <dcterms:modified xsi:type="dcterms:W3CDTF">2021-03-27T10:45:44Z</dcterms:modified>
</cp:coreProperties>
</file>