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QL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364" y="2926"/>
            <a:ext cx="13077026" cy="9747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xfrm>
            <a:off x="1270000" y="3266942"/>
            <a:ext cx="10464800" cy="1639492"/>
          </a:xfrm>
          <a:prstGeom prst="rect">
            <a:avLst/>
          </a:prstGeom>
        </p:spPr>
        <p:txBody>
          <a:bodyPr/>
          <a:lstStyle/>
          <a:p>
            <a:pPr/>
            <a:r>
              <a:t>Актуальность</a:t>
            </a:r>
          </a:p>
        </p:txBody>
      </p:sp>
      <p:sp>
        <p:nvSpPr>
          <p:cNvPr id="123" name="Shape 12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Почему современные программы для администрирования настолько сложны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4238690" y="3797300"/>
            <a:ext cx="4527420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Моя цель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664633" y="207433"/>
            <a:ext cx="11099801" cy="2159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Что я использовал</a:t>
            </a:r>
          </a:p>
        </p:txBody>
      </p:sp>
      <p:sp>
        <p:nvSpPr>
          <p:cNvPr id="128" name="Shape 128"/>
          <p:cNvSpPr/>
          <p:nvPr/>
        </p:nvSpPr>
        <p:spPr>
          <a:xfrm>
            <a:off x="711200" y="2368549"/>
            <a:ext cx="3620567" cy="501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Python 3</a:t>
            </a:r>
          </a:p>
          <a:p>
            <a:pPr algn="l"/>
            <a:r>
              <a:t>PyQt 5</a:t>
            </a:r>
          </a:p>
          <a:p>
            <a:pPr algn="l"/>
            <a:r>
              <a:t>SQLite 3</a:t>
            </a:r>
          </a:p>
          <a:p>
            <a:pPr algn="l"/>
            <a:r>
              <a:t>Qt Designer</a:t>
            </a:r>
          </a:p>
          <a:p>
            <a:pPr algn="l"/>
            <a:r>
              <a:t>Adobe Illustrator</a:t>
            </a:r>
          </a:p>
          <a:p>
            <a:pPr algn="l"/>
            <a:r>
              <a:t>GitHub</a:t>
            </a:r>
          </a:p>
          <a:p>
            <a:pPr algn="l"/>
            <a:r>
              <a:t>SourceTree</a:t>
            </a:r>
          </a:p>
          <a:p>
            <a:pPr algn="l"/>
            <a:r>
              <a:t>Terminal</a:t>
            </a:r>
          </a:p>
          <a:p>
            <a:pPr algn="l"/>
            <a:r>
              <a:t>Интернет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664633" y="207433"/>
            <a:ext cx="11099801" cy="2159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Требования</a:t>
            </a:r>
          </a:p>
        </p:txBody>
      </p:sp>
      <p:sp>
        <p:nvSpPr>
          <p:cNvPr id="131" name="Shape 131"/>
          <p:cNvSpPr/>
          <p:nvPr/>
        </p:nvSpPr>
        <p:spPr>
          <a:xfrm>
            <a:off x="728133" y="2838449"/>
            <a:ext cx="1154853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Python 3</a:t>
            </a:r>
          </a:p>
          <a:p>
            <a:pPr algn="l"/>
            <a:r>
              <a:t>PyQt 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676046" y="656166"/>
            <a:ext cx="75887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QLDatabaseViewWindow</a:t>
            </a:r>
          </a:p>
        </p:txBody>
      </p:sp>
      <p:sp>
        <p:nvSpPr>
          <p:cNvPr id="134" name="Shape 134"/>
          <p:cNvSpPr/>
          <p:nvPr/>
        </p:nvSpPr>
        <p:spPr>
          <a:xfrm>
            <a:off x="6352463" y="7818966"/>
            <a:ext cx="62434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QLTableViewWindow</a:t>
            </a:r>
          </a:p>
        </p:txBody>
      </p:sp>
      <p:sp>
        <p:nvSpPr>
          <p:cNvPr id="135" name="Shape 135"/>
          <p:cNvSpPr/>
          <p:nvPr/>
        </p:nvSpPr>
        <p:spPr>
          <a:xfrm>
            <a:off x="2819770" y="3715808"/>
            <a:ext cx="306419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FFFFFF"/>
                </a:solidFill>
              </a:defRPr>
            </a:lvl1pPr>
          </a:lstStyle>
          <a:p>
            <a:pPr/>
            <a:r>
              <a:t>PyQL</a:t>
            </a:r>
          </a:p>
        </p:txBody>
      </p:sp>
      <p:sp>
        <p:nvSpPr>
          <p:cNvPr id="136" name="Shape 136"/>
          <p:cNvSpPr/>
          <p:nvPr/>
        </p:nvSpPr>
        <p:spPr>
          <a:xfrm>
            <a:off x="9030148" y="3162300"/>
            <a:ext cx="2903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QLAdmin</a:t>
            </a:r>
          </a:p>
        </p:txBody>
      </p:sp>
      <p:sp>
        <p:nvSpPr>
          <p:cNvPr id="137" name="Shape 137"/>
          <p:cNvSpPr/>
          <p:nvPr/>
        </p:nvSpPr>
        <p:spPr>
          <a:xfrm>
            <a:off x="2457026" y="2482850"/>
            <a:ext cx="42976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QLFieldViewWindow</a:t>
            </a:r>
          </a:p>
        </p:txBody>
      </p:sp>
      <p:sp>
        <p:nvSpPr>
          <p:cNvPr id="138" name="Shape 138"/>
          <p:cNvSpPr/>
          <p:nvPr/>
        </p:nvSpPr>
        <p:spPr>
          <a:xfrm>
            <a:off x="2503660" y="6692370"/>
            <a:ext cx="42044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QLAddFieldWindow</a:t>
            </a:r>
          </a:p>
        </p:txBody>
      </p:sp>
      <p:sp>
        <p:nvSpPr>
          <p:cNvPr id="139" name="Shape 139"/>
          <p:cNvSpPr/>
          <p:nvPr/>
        </p:nvSpPr>
        <p:spPr>
          <a:xfrm>
            <a:off x="7769292" y="4918075"/>
            <a:ext cx="47644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QLTableCreateWindow</a:t>
            </a:r>
          </a:p>
        </p:txBody>
      </p:sp>
      <p:sp>
        <p:nvSpPr>
          <p:cNvPr id="140" name="Shape 140"/>
          <p:cNvSpPr/>
          <p:nvPr/>
        </p:nvSpPr>
        <p:spPr>
          <a:xfrm>
            <a:off x="7943172" y="2017183"/>
            <a:ext cx="47045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QLCreateFieldWindow</a:t>
            </a:r>
          </a:p>
        </p:txBody>
      </p:sp>
      <p:sp>
        <p:nvSpPr>
          <p:cNvPr id="141" name="Shape 141"/>
          <p:cNvSpPr/>
          <p:nvPr/>
        </p:nvSpPr>
        <p:spPr>
          <a:xfrm>
            <a:off x="8353276" y="6692370"/>
            <a:ext cx="425691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SQLResultsViewWindow</a:t>
            </a:r>
          </a:p>
        </p:txBody>
      </p:sp>
      <p:sp>
        <p:nvSpPr>
          <p:cNvPr id="142" name="Shape 142"/>
          <p:cNvSpPr/>
          <p:nvPr/>
        </p:nvSpPr>
        <p:spPr>
          <a:xfrm>
            <a:off x="4849579" y="5852583"/>
            <a:ext cx="367817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QLRowInsertWindow</a:t>
            </a:r>
          </a:p>
        </p:txBody>
      </p:sp>
      <p:sp>
        <p:nvSpPr>
          <p:cNvPr id="143" name="Shape 143"/>
          <p:cNvSpPr/>
          <p:nvPr/>
        </p:nvSpPr>
        <p:spPr>
          <a:xfrm>
            <a:off x="1559835" y="7677943"/>
            <a:ext cx="17232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QLDialog</a:t>
            </a:r>
          </a:p>
        </p:txBody>
      </p:sp>
      <p:sp>
        <p:nvSpPr>
          <p:cNvPr id="144" name="Shape 144"/>
          <p:cNvSpPr/>
          <p:nvPr/>
        </p:nvSpPr>
        <p:spPr>
          <a:xfrm>
            <a:off x="6273418" y="4068233"/>
            <a:ext cx="259156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QLInputDialog</a:t>
            </a:r>
          </a:p>
        </p:txBody>
      </p:sp>
      <p:sp>
        <p:nvSpPr>
          <p:cNvPr id="145" name="Shape 145"/>
          <p:cNvSpPr/>
          <p:nvPr/>
        </p:nvSpPr>
        <p:spPr>
          <a:xfrm>
            <a:off x="734419" y="5450416"/>
            <a:ext cx="30354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QLCommitDialog</a:t>
            </a:r>
          </a:p>
        </p:txBody>
      </p:sp>
      <p:sp>
        <p:nvSpPr>
          <p:cNvPr id="146" name="Shape 146"/>
          <p:cNvSpPr/>
          <p:nvPr/>
        </p:nvSpPr>
        <p:spPr>
          <a:xfrm>
            <a:off x="725720" y="3403600"/>
            <a:ext cx="193522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QLMessageBox</a:t>
            </a:r>
          </a:p>
        </p:txBody>
      </p:sp>
      <p:sp>
        <p:nvSpPr>
          <p:cNvPr id="147" name="Shape 147"/>
          <p:cNvSpPr/>
          <p:nvPr/>
        </p:nvSpPr>
        <p:spPr>
          <a:xfrm>
            <a:off x="821275" y="8574616"/>
            <a:ext cx="499531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QLLoginWindow</a:t>
            </a:r>
          </a:p>
        </p:txBody>
      </p:sp>
      <p:sp>
        <p:nvSpPr>
          <p:cNvPr id="148" name="Shape 148"/>
          <p:cNvSpPr/>
          <p:nvPr/>
        </p:nvSpPr>
        <p:spPr>
          <a:xfrm>
            <a:off x="7150396" y="8938683"/>
            <a:ext cx="285267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QLFieldRenameWindow</a:t>
            </a:r>
          </a:p>
        </p:txBody>
      </p:sp>
      <p:sp>
        <p:nvSpPr>
          <p:cNvPr id="149" name="Shape 149"/>
          <p:cNvSpPr/>
          <p:nvPr/>
        </p:nvSpPr>
        <p:spPr>
          <a:xfrm>
            <a:off x="9800791" y="438150"/>
            <a:ext cx="263188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QLWindow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2819770" y="3715808"/>
            <a:ext cx="306419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500">
                <a:solidFill>
                  <a:srgbClr val="323232"/>
                </a:solidFill>
              </a:defRPr>
            </a:lvl1pPr>
          </a:lstStyle>
          <a:p>
            <a:pPr/>
            <a:r>
              <a:t>PyQL</a:t>
            </a:r>
          </a:p>
        </p:txBody>
      </p:sp>
      <p:sp>
        <p:nvSpPr>
          <p:cNvPr id="152" name="Shape 152"/>
          <p:cNvSpPr/>
          <p:nvPr/>
        </p:nvSpPr>
        <p:spPr>
          <a:xfrm>
            <a:off x="676046" y="656166"/>
            <a:ext cx="75887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303338"/>
                </a:solidFill>
              </a:defRPr>
            </a:lvl1pPr>
          </a:lstStyle>
          <a:p>
            <a:pPr/>
            <a:r>
              <a:t>QLDatabaseViewWindow</a:t>
            </a:r>
          </a:p>
        </p:txBody>
      </p:sp>
      <p:sp>
        <p:nvSpPr>
          <p:cNvPr id="153" name="Shape 153"/>
          <p:cNvSpPr/>
          <p:nvPr/>
        </p:nvSpPr>
        <p:spPr>
          <a:xfrm>
            <a:off x="6352463" y="7818966"/>
            <a:ext cx="62434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303338"/>
                </a:solidFill>
              </a:defRPr>
            </a:lvl1pPr>
          </a:lstStyle>
          <a:p>
            <a:pPr/>
            <a:r>
              <a:t>QLTableViewWindow</a:t>
            </a:r>
          </a:p>
        </p:txBody>
      </p:sp>
      <p:sp>
        <p:nvSpPr>
          <p:cNvPr id="154" name="Shape 154"/>
          <p:cNvSpPr/>
          <p:nvPr/>
        </p:nvSpPr>
        <p:spPr>
          <a:xfrm>
            <a:off x="9030148" y="3162300"/>
            <a:ext cx="2903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303338"/>
                </a:solidFill>
              </a:defRPr>
            </a:lvl1pPr>
          </a:lstStyle>
          <a:p>
            <a:pPr/>
            <a:r>
              <a:t>QLAdmin</a:t>
            </a:r>
          </a:p>
        </p:txBody>
      </p:sp>
      <p:sp>
        <p:nvSpPr>
          <p:cNvPr id="155" name="Shape 155"/>
          <p:cNvSpPr/>
          <p:nvPr/>
        </p:nvSpPr>
        <p:spPr>
          <a:xfrm>
            <a:off x="2457026" y="2482850"/>
            <a:ext cx="42976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03338"/>
                </a:solidFill>
              </a:defRPr>
            </a:lvl1pPr>
          </a:lstStyle>
          <a:p>
            <a:pPr/>
            <a:r>
              <a:t>QLFieldViewWindow</a:t>
            </a:r>
          </a:p>
        </p:txBody>
      </p:sp>
      <p:sp>
        <p:nvSpPr>
          <p:cNvPr id="156" name="Shape 156"/>
          <p:cNvSpPr/>
          <p:nvPr/>
        </p:nvSpPr>
        <p:spPr>
          <a:xfrm>
            <a:off x="2503660" y="6692370"/>
            <a:ext cx="42044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03338"/>
                </a:solidFill>
              </a:defRPr>
            </a:lvl1pPr>
          </a:lstStyle>
          <a:p>
            <a:pPr/>
            <a:r>
              <a:t>QLAddFieldWindow</a:t>
            </a:r>
          </a:p>
        </p:txBody>
      </p:sp>
      <p:sp>
        <p:nvSpPr>
          <p:cNvPr id="157" name="Shape 157"/>
          <p:cNvSpPr/>
          <p:nvPr/>
        </p:nvSpPr>
        <p:spPr>
          <a:xfrm>
            <a:off x="7769292" y="4918075"/>
            <a:ext cx="47644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03338"/>
                </a:solidFill>
              </a:defRPr>
            </a:lvl1pPr>
          </a:lstStyle>
          <a:p>
            <a:pPr/>
            <a:r>
              <a:t>QLTableCreateWindow</a:t>
            </a:r>
          </a:p>
        </p:txBody>
      </p:sp>
      <p:sp>
        <p:nvSpPr>
          <p:cNvPr id="158" name="Shape 158"/>
          <p:cNvSpPr/>
          <p:nvPr/>
        </p:nvSpPr>
        <p:spPr>
          <a:xfrm>
            <a:off x="7943172" y="2017183"/>
            <a:ext cx="47045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03338"/>
                </a:solidFill>
              </a:defRPr>
            </a:lvl1pPr>
          </a:lstStyle>
          <a:p>
            <a:pPr/>
            <a:r>
              <a:t>QLCreateFieldWindow</a:t>
            </a:r>
          </a:p>
        </p:txBody>
      </p:sp>
      <p:sp>
        <p:nvSpPr>
          <p:cNvPr id="159" name="Shape 159"/>
          <p:cNvSpPr/>
          <p:nvPr/>
        </p:nvSpPr>
        <p:spPr>
          <a:xfrm>
            <a:off x="8353276" y="6692370"/>
            <a:ext cx="425691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303338"/>
                </a:solidFill>
              </a:defRPr>
            </a:lvl1pPr>
          </a:lstStyle>
          <a:p>
            <a:pPr/>
            <a:r>
              <a:t>SQLResultsViewWindow</a:t>
            </a:r>
          </a:p>
        </p:txBody>
      </p:sp>
      <p:sp>
        <p:nvSpPr>
          <p:cNvPr id="160" name="Shape 160"/>
          <p:cNvSpPr/>
          <p:nvPr/>
        </p:nvSpPr>
        <p:spPr>
          <a:xfrm>
            <a:off x="4849579" y="5852583"/>
            <a:ext cx="367817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303338"/>
                </a:solidFill>
              </a:defRPr>
            </a:lvl1pPr>
          </a:lstStyle>
          <a:p>
            <a:pPr/>
            <a:r>
              <a:t>QLRowInsertWindow</a:t>
            </a:r>
          </a:p>
        </p:txBody>
      </p:sp>
      <p:sp>
        <p:nvSpPr>
          <p:cNvPr id="161" name="Shape 161"/>
          <p:cNvSpPr/>
          <p:nvPr/>
        </p:nvSpPr>
        <p:spPr>
          <a:xfrm>
            <a:off x="1559835" y="7677943"/>
            <a:ext cx="17232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303338"/>
                </a:solidFill>
              </a:defRPr>
            </a:lvl1pPr>
          </a:lstStyle>
          <a:p>
            <a:pPr/>
            <a:r>
              <a:t>QLDialog</a:t>
            </a:r>
          </a:p>
        </p:txBody>
      </p:sp>
      <p:sp>
        <p:nvSpPr>
          <p:cNvPr id="162" name="Shape 162"/>
          <p:cNvSpPr/>
          <p:nvPr/>
        </p:nvSpPr>
        <p:spPr>
          <a:xfrm>
            <a:off x="6273418" y="4068233"/>
            <a:ext cx="259156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303338"/>
                </a:solidFill>
              </a:defRPr>
            </a:lvl1pPr>
          </a:lstStyle>
          <a:p>
            <a:pPr/>
            <a:r>
              <a:t>QLInputDialog</a:t>
            </a:r>
          </a:p>
        </p:txBody>
      </p:sp>
      <p:sp>
        <p:nvSpPr>
          <p:cNvPr id="163" name="Shape 163"/>
          <p:cNvSpPr/>
          <p:nvPr/>
        </p:nvSpPr>
        <p:spPr>
          <a:xfrm>
            <a:off x="734419" y="5450416"/>
            <a:ext cx="30354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303338"/>
                </a:solidFill>
              </a:defRPr>
            </a:lvl1pPr>
          </a:lstStyle>
          <a:p>
            <a:pPr/>
            <a:r>
              <a:t>QLCommitDialog</a:t>
            </a:r>
          </a:p>
        </p:txBody>
      </p:sp>
      <p:sp>
        <p:nvSpPr>
          <p:cNvPr id="164" name="Shape 164"/>
          <p:cNvSpPr/>
          <p:nvPr/>
        </p:nvSpPr>
        <p:spPr>
          <a:xfrm>
            <a:off x="725720" y="3403600"/>
            <a:ext cx="193522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303338"/>
                </a:solidFill>
              </a:defRPr>
            </a:lvl1pPr>
          </a:lstStyle>
          <a:p>
            <a:pPr/>
            <a:r>
              <a:t>QLMessageBox</a:t>
            </a:r>
          </a:p>
        </p:txBody>
      </p:sp>
      <p:sp>
        <p:nvSpPr>
          <p:cNvPr id="165" name="Shape 165"/>
          <p:cNvSpPr/>
          <p:nvPr/>
        </p:nvSpPr>
        <p:spPr>
          <a:xfrm>
            <a:off x="821275" y="8574616"/>
            <a:ext cx="499531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303338"/>
                </a:solidFill>
              </a:defRPr>
            </a:lvl1pPr>
          </a:lstStyle>
          <a:p>
            <a:pPr/>
            <a:r>
              <a:t>QLLoginWindow</a:t>
            </a:r>
          </a:p>
        </p:txBody>
      </p:sp>
      <p:sp>
        <p:nvSpPr>
          <p:cNvPr id="166" name="Shape 166"/>
          <p:cNvSpPr/>
          <p:nvPr/>
        </p:nvSpPr>
        <p:spPr>
          <a:xfrm>
            <a:off x="7150396" y="8938683"/>
            <a:ext cx="285267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303338"/>
                </a:solidFill>
              </a:defRPr>
            </a:lvl1pPr>
          </a:lstStyle>
          <a:p>
            <a:pPr/>
            <a:r>
              <a:t>QLFieldRenameWindow</a:t>
            </a:r>
          </a:p>
        </p:txBody>
      </p:sp>
      <p:sp>
        <p:nvSpPr>
          <p:cNvPr id="167" name="Shape 167"/>
          <p:cNvSpPr/>
          <p:nvPr/>
        </p:nvSpPr>
        <p:spPr>
          <a:xfrm>
            <a:off x="9800791" y="438150"/>
            <a:ext cx="263188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303338"/>
                </a:solidFill>
              </a:defRPr>
            </a:lvl1pPr>
          </a:lstStyle>
          <a:p>
            <a:pPr/>
            <a:r>
              <a:t>QLWindow</a:t>
            </a:r>
          </a:p>
        </p:txBody>
      </p:sp>
      <p:sp>
        <p:nvSpPr>
          <p:cNvPr id="168" name="Shape 168"/>
          <p:cNvSpPr/>
          <p:nvPr/>
        </p:nvSpPr>
        <p:spPr>
          <a:xfrm>
            <a:off x="4434046" y="4254499"/>
            <a:ext cx="413670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</a:defRPr>
            </a:lvl1pPr>
          </a:lstStyle>
          <a:p>
            <a:pPr/>
            <a:r>
              <a:t>QLAdmin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Требования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