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3" r:id="rId5"/>
    <p:sldId id="289" r:id="rId6"/>
    <p:sldId id="287" r:id="rId7"/>
    <p:sldId id="262" r:id="rId8"/>
    <p:sldId id="288" r:id="rId9"/>
    <p:sldId id="259" r:id="rId10"/>
    <p:sldId id="260" r:id="rId11"/>
    <p:sldId id="263" r:id="rId12"/>
    <p:sldId id="268" r:id="rId13"/>
    <p:sldId id="265" r:id="rId14"/>
    <p:sldId id="266" r:id="rId15"/>
    <p:sldId id="269" r:id="rId16"/>
    <p:sldId id="276" r:id="rId17"/>
    <p:sldId id="277" r:id="rId18"/>
    <p:sldId id="271" r:id="rId19"/>
    <p:sldId id="270" r:id="rId20"/>
    <p:sldId id="272" r:id="rId21"/>
    <p:sldId id="279" r:id="rId22"/>
    <p:sldId id="280" r:id="rId23"/>
    <p:sldId id="281" r:id="rId24"/>
    <p:sldId id="282" r:id="rId25"/>
    <p:sldId id="290" r:id="rId26"/>
    <p:sldId id="292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symiuk Szymon (STUD)" initials="MS(" lastIdx="2" clrIdx="0">
    <p:extLst>
      <p:ext uri="{19B8F6BF-5375-455C-9EA6-DF929625EA0E}">
        <p15:presenceInfo xmlns:p15="http://schemas.microsoft.com/office/powerpoint/2012/main" userId="Maksymiuk Szymon (STUD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79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8669-BE38-4F9D-A34E-EB8017DE7669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E5392-B2BA-4A4A-B503-902FB9C83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6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Przedstawić się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Powiedzieć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coś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„today I’d like to talk about comparison of predictive models”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3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mnie coś powiedzieć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Reprezentuję uczelnię oraz MILAB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Interesuję się XAI oraz integracją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far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ripleyed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 but I try not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discorauge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since it it’s a ticket to exclusive #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teamripleyed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20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 but all jokes aside, at least for a while…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may seems philosophical, but it is a really simple question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different methods in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Pyhton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like LIME, anchors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twice as more in R, mainly DALEX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compare them in a unified way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same tools even if models were fit and created in a different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languges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Speaking of R tools explanations. Lets talk a bit about DALEX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DrWhy universe –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iBreakDown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Ingredients,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ModelStudio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auditor etc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importance – shows impact of variables on the model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response – Shows impact of one variable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9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66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B2C3C1-1262-43CE-BCDA-B546CBD68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B7067CC-8AF0-4630-B8C3-0D05070D9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206011-7076-4F62-996F-A8AD44E7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F15E81-2CB7-4262-AAFD-03CFFFA7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848135-573B-4187-A886-04053293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2E8275-F145-4200-95BB-CA9606D2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39C371-81B8-4BC1-ABDE-9A3FA962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1EAFB-CFBA-422E-B5E9-05FA3E3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FB1C47-7899-408F-95ED-FE4771A9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F6D221-E04F-4129-8573-B8F60C1D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8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F50519-FBDF-4AAB-8D29-BC0F5AF71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3A2DE0A-09BA-433C-A5B9-EB1D29A2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6A7491-03B7-405A-85C5-A0DDBAE8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6C96D6-4503-4D33-AA32-4A217C10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23EDD2-F0A9-41C0-83D5-BD324D6B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4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5A85D-E1CD-4C56-95BA-87DC5851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9AA09D-B400-42BB-81AD-DACC82A6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019A59-C8E0-4E89-A384-56B10777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BC11F1-8880-4626-8CE6-7F381D34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60F8C5-426A-4DB7-B69C-D9FCDAB1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9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0A9-9C8C-44C8-B12D-5CBD4562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85EB703-2530-433B-82E8-2B392221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9390E9-C41F-4E57-958A-E5F32B58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9CA0FB-C2F4-4DF2-9814-6DFE7FC7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ABFA06-5764-4B36-AC06-4E4BF4A4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D5EAB-E1D5-400A-A8BC-0870C60F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B7F046-D521-4D1E-881F-76C9353BA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6EA781-9720-49EA-B2CF-A4258CEB4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542D05-B8D3-47E2-958E-6E261B15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CD2D94-9A1D-4F0F-964D-8ED04FAB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53E8B8-DBC1-463B-B130-5B22C774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67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1AC57C-46A9-400A-AB9D-DFB395D7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0A7352-E51C-4D6F-BF64-C9D16713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D2591A-025B-433C-B7DD-FA2F03D0C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3092119-9A48-4275-BB7D-0AF4A3D83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30E35A1-9DAA-4241-B39C-A96B9C90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4E912B3-38A4-40AD-8390-E03F7536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8CAC1C2-E8F3-4B86-9E25-86C044E3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7B60721-F691-4B88-9B5B-A4277D1F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91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E3606-62FF-497C-A3B0-7B54B37A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C2C26D-34D0-447C-85F8-CDA43B5A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5E6D6F9-57BE-4CDD-9FD7-1E722254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D03DE51-E5E9-4480-B05A-DDEA0AD8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6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2E89547-396C-4D81-A49A-8361F18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1AD26B9-7935-48F9-BF40-81E7AAAF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D16A283-D9A7-47FD-AF19-A84012DC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18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397EA-D48C-430A-8312-91871191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567D98-312C-4502-92F8-DBF7E354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40A65A-75E6-49F2-B5D5-F61C198E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F0E874-4BB1-4D59-9773-BB085561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E765FA2-4876-445B-841D-55C64829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E86BB3-8BEA-46F9-A0FE-73AA65D5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F7E35-2A80-44FE-A11E-05370078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A26F437-0000-4E91-BAB3-01E9E4070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8862C6-8D7F-4C75-8B21-F33D30E83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2A7591-62AA-4708-805C-1C1860B3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C286D6-269F-4153-B527-111B3801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8DA5A6-33CA-4DE5-AFDC-EA2E9E99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89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B49E145-E402-449B-B9A1-35B99387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477A69-348F-4FFD-86FB-EBF5AFF6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EBFA41-0D4E-4C40-86DE-BFDE724C2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2CDF7F-FB58-4022-B4F1-DE0143CB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B736A9-8E8A-4957-91C9-C1ABAF9DE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9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DALEX" TargetMode="External"/><Relationship Id="rId2" Type="http://schemas.openxmlformats.org/officeDocument/2006/relationships/hyperlink" Target="https://cran.r-project.org/package=audi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ingredients" TargetMode="External"/><Relationship Id="rId4" Type="http://schemas.openxmlformats.org/officeDocument/2006/relationships/hyperlink" Target="https://cran.r-project.org/package=iBreakDow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62D94-A64F-4C28-A78C-2DEDD08D3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17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Compare predictive models created in different languages with DALEX and friends</a:t>
            </a:r>
            <a:br>
              <a:rPr lang="en-GB" b="1" dirty="0"/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EC81AE7-7F53-49FC-9E84-A303CB0A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3147"/>
            <a:ext cx="9144000" cy="1655762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Szymon Maksymiuk</a:t>
            </a:r>
          </a:p>
          <a:p>
            <a:r>
              <a:rPr lang="pl-PL" dirty="0" err="1">
                <a:solidFill>
                  <a:schemeClr val="bg1"/>
                </a:solidFill>
              </a:rPr>
              <a:t>Why</a:t>
            </a:r>
            <a:r>
              <a:rPr lang="pl-PL" dirty="0">
                <a:solidFill>
                  <a:schemeClr val="bg1"/>
                </a:solidFill>
              </a:rPr>
              <a:t> R? 2019, </a:t>
            </a:r>
            <a:r>
              <a:rPr lang="pl-PL" dirty="0" err="1">
                <a:solidFill>
                  <a:schemeClr val="bg1"/>
                </a:solidFill>
              </a:rPr>
              <a:t>Warsaw</a:t>
            </a:r>
            <a:r>
              <a:rPr lang="pl-PL" dirty="0">
                <a:solidFill>
                  <a:schemeClr val="bg1"/>
                </a:solidFill>
              </a:rPr>
              <a:t>, 30 </a:t>
            </a:r>
            <a:r>
              <a:rPr lang="pl-PL" dirty="0" err="1">
                <a:solidFill>
                  <a:schemeClr val="bg1"/>
                </a:solidFill>
              </a:rPr>
              <a:t>September</a:t>
            </a:r>
            <a:r>
              <a:rPr lang="pl-PL" dirty="0">
                <a:solidFill>
                  <a:schemeClr val="bg1"/>
                </a:solidFill>
              </a:rPr>
              <a:t> 2019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7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9D3E31-DC84-46E0-94A4-E982C57E7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How to </a:t>
            </a:r>
            <a:r>
              <a:rPr lang="pl-PL" dirty="0" err="1">
                <a:solidFill>
                  <a:schemeClr val="bg1"/>
                </a:solidFill>
              </a:rPr>
              <a:t>integrate</a:t>
            </a:r>
            <a:r>
              <a:rPr lang="pl-PL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3EA2293-403B-4424-B1BE-D6D63DD8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5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2DBCA-E2EF-4C40-8588-B164E141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36" y="94961"/>
            <a:ext cx="10515600" cy="1325563"/>
          </a:xfrm>
        </p:spPr>
        <p:txBody>
          <a:bodyPr/>
          <a:lstStyle/>
          <a:p>
            <a:r>
              <a:rPr lang="pl-PL" dirty="0" err="1"/>
              <a:t>Reticulate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AE50EBB-0147-4611-AF78-BD3B7397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0636" y="1619997"/>
            <a:ext cx="5181600" cy="2959966"/>
          </a:xfrm>
        </p:spPr>
        <p:txBody>
          <a:bodyPr/>
          <a:lstStyle/>
          <a:p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</a:t>
            </a:r>
            <a:r>
              <a:rPr lang="pl-PL" dirty="0" err="1"/>
              <a:t>evoke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commands</a:t>
            </a:r>
            <a:r>
              <a:rPr lang="pl-PL" dirty="0"/>
              <a:t> from R </a:t>
            </a:r>
            <a:r>
              <a:rPr lang="pl-PL" dirty="0" err="1"/>
              <a:t>code</a:t>
            </a:r>
            <a:r>
              <a:rPr lang="pl-PL" dirty="0"/>
              <a:t>. </a:t>
            </a:r>
          </a:p>
          <a:p>
            <a:r>
              <a:rPr lang="pl-PL" dirty="0" err="1"/>
              <a:t>Allows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as R one. </a:t>
            </a:r>
          </a:p>
          <a:p>
            <a:r>
              <a:rPr lang="pl-PL" dirty="0"/>
              <a:t>Trivia – </a:t>
            </a:r>
            <a:r>
              <a:rPr lang="pl-PL" dirty="0" err="1"/>
              <a:t>will</a:t>
            </a:r>
            <a:r>
              <a:rPr lang="pl-PL" dirty="0"/>
              <a:t> not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non-ASCII </a:t>
            </a:r>
            <a:r>
              <a:rPr lang="pl-PL" dirty="0" err="1"/>
              <a:t>signs</a:t>
            </a:r>
            <a:endParaRPr lang="en-GB" dirty="0"/>
          </a:p>
        </p:txBody>
      </p:sp>
      <p:pic>
        <p:nvPicPr>
          <p:cNvPr id="4098" name="Picture 2" descr="Znalezione obrazy dla zapytania reticulate">
            <a:extLst>
              <a:ext uri="{FF2B5EF4-FFF2-40B4-BE49-F238E27FC236}">
                <a16:creationId xmlns:a16="http://schemas.microsoft.com/office/drawing/2014/main" id="{E9B101E2-7644-4CE8-8C67-837A6DAB565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9997"/>
            <a:ext cx="4024745" cy="281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EFAC0BE-C3CF-441C-8F0B-4527E0A5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4" y="4879950"/>
            <a:ext cx="11971064" cy="1325563"/>
          </a:xfrm>
          <a:prstGeom prst="rect">
            <a:avLst/>
          </a:prstGeom>
        </p:spPr>
      </p:pic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C3F26A4-A1A3-4F7B-B191-393A1BB0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AFB878-529A-4347-A4D2-03882100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17606B9-01EE-40C5-AED7-4CC21DB2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61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267E32-70C1-4E5B-BD97-3A65011A5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Explain</a:t>
            </a:r>
            <a:r>
              <a:rPr lang="pl-PL" dirty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900F3979-48E2-4108-A608-0479FE54B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4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5BAB4A-3714-4FB8-827F-57BFAF0B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68"/>
            <a:ext cx="10515600" cy="1325563"/>
          </a:xfrm>
        </p:spPr>
        <p:txBody>
          <a:bodyPr/>
          <a:lstStyle/>
          <a:p>
            <a:r>
              <a:rPr lang="pl-PL" dirty="0" err="1"/>
              <a:t>explain_scikitlearn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en-GB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5BACBCC-E089-4D9F-85FE-51D64FD7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43" y="919687"/>
            <a:ext cx="8767713" cy="1627957"/>
          </a:xfrm>
          <a:prstGeom prst="rect">
            <a:avLst/>
          </a:prstGeom>
        </p:spPr>
      </p:pic>
      <p:sp>
        <p:nvSpPr>
          <p:cNvPr id="9" name="AutoShape 2" descr="http://127.0.0.1:29580/graphics/plot_zoom_png?width=1200&amp;height=900">
            <a:extLst>
              <a:ext uri="{FF2B5EF4-FFF2-40B4-BE49-F238E27FC236}">
                <a16:creationId xmlns:a16="http://schemas.microsoft.com/office/drawing/2014/main" id="{CD3C773A-06F5-46DC-9D41-C745F3ADBC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DD4C8A0-291E-4297-A9A1-7EFD41707543}"/>
              </a:ext>
            </a:extLst>
          </p:cNvPr>
          <p:cNvSpPr txBox="1"/>
          <p:nvPr/>
        </p:nvSpPr>
        <p:spPr>
          <a:xfrm>
            <a:off x="930787" y="2322956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ingredients</a:t>
            </a:r>
            <a:endParaRPr lang="en-GB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B4CE623-3E71-45F7-87EA-5ACC82285388}"/>
              </a:ext>
            </a:extLst>
          </p:cNvPr>
          <p:cNvSpPr txBox="1"/>
          <p:nvPr/>
        </p:nvSpPr>
        <p:spPr>
          <a:xfrm>
            <a:off x="9907479" y="2322956"/>
            <a:ext cx="353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iBreakDown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0F777FF-3058-48F4-8E21-B8D31016D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2" y="2792179"/>
            <a:ext cx="4606970" cy="3455229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5C8A2BB1-EA4C-4375-8A1C-55BEDCEB5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2" y="2703834"/>
            <a:ext cx="4743676" cy="3557758"/>
          </a:xfrm>
          <a:prstGeom prst="rect">
            <a:avLst/>
          </a:prstGeom>
        </p:spPr>
      </p:pic>
      <p:sp>
        <p:nvSpPr>
          <p:cNvPr id="17" name="Symbol zastępczy daty 16">
            <a:extLst>
              <a:ext uri="{FF2B5EF4-FFF2-40B4-BE49-F238E27FC236}">
                <a16:creationId xmlns:a16="http://schemas.microsoft.com/office/drawing/2014/main" id="{E0AB3FD2-3E7D-4EDE-BC5B-2FE561B9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18" name="Symbol zastępczy stopki 17">
            <a:extLst>
              <a:ext uri="{FF2B5EF4-FFF2-40B4-BE49-F238E27FC236}">
                <a16:creationId xmlns:a16="http://schemas.microsoft.com/office/drawing/2014/main" id="{84CF9905-F433-4933-BA0A-AEA7BBB2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19" name="Symbol zastępczy numeru slajdu 18">
            <a:extLst>
              <a:ext uri="{FF2B5EF4-FFF2-40B4-BE49-F238E27FC236}">
                <a16:creationId xmlns:a16="http://schemas.microsoft.com/office/drawing/2014/main" id="{8B0512F8-7CDA-44E1-BBD2-5E0629BE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4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9148AE0E-FA1F-4953-A040-B815F68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4"/>
            <a:ext cx="10515600" cy="1325563"/>
          </a:xfrm>
        </p:spPr>
        <p:txBody>
          <a:bodyPr/>
          <a:lstStyle/>
          <a:p>
            <a:r>
              <a:rPr lang="pl-PL" dirty="0" err="1"/>
              <a:t>explain_scikitlearn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en-GB" dirty="0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44E6B983-C27D-4DEC-98F3-0F77D457F9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436" y="933613"/>
            <a:ext cx="7975133" cy="1629560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2697869-0B32-4DC4-9B20-6D4C8BE1956C}"/>
              </a:ext>
            </a:extLst>
          </p:cNvPr>
          <p:cNvSpPr txBox="1"/>
          <p:nvPr/>
        </p:nvSpPr>
        <p:spPr>
          <a:xfrm>
            <a:off x="710072" y="2259176"/>
            <a:ext cx="3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auditor </a:t>
            </a:r>
            <a:r>
              <a:rPr lang="pl-PL" dirty="0" err="1"/>
              <a:t>package</a:t>
            </a:r>
            <a:endParaRPr lang="en-GB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EAD3A496-B701-49E0-8D84-98F9FB9E8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32" y="2563173"/>
            <a:ext cx="2624976" cy="367936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F4D86F5-42FE-49F6-A355-9413EB643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0" y="2628508"/>
            <a:ext cx="5589622" cy="4192218"/>
          </a:xfrm>
          <a:prstGeom prst="rect">
            <a:avLst/>
          </a:prstGeo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3A05E7-4F94-4C16-BC13-9BEF17F5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62E918-8338-445E-A174-77050257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EC2537-11BB-4706-9612-625DED26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60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9E81CC43-DF48-4205-ACB5-9FF3C7B8E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we </a:t>
            </a:r>
            <a:r>
              <a:rPr lang="pl-PL" dirty="0" err="1">
                <a:solidFill>
                  <a:schemeClr val="bg1"/>
                </a:solidFill>
              </a:rPr>
              <a:t>use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integration</a:t>
            </a:r>
            <a:r>
              <a:rPr lang="pl-PL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81208022-17B8-4487-B521-CE5BADC63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9E81CC43-DF48-4205-ACB5-9FF3C7B8E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we </a:t>
            </a:r>
            <a:r>
              <a:rPr lang="pl-PL" dirty="0" err="1">
                <a:solidFill>
                  <a:schemeClr val="bg1"/>
                </a:solidFill>
              </a:rPr>
              <a:t>compare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models</a:t>
            </a:r>
            <a:r>
              <a:rPr lang="pl-PL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81208022-17B8-4487-B521-CE5BADC63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12BD25-CE6C-4D99-AF30-9F9620A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 err="1"/>
              <a:t>Examples</a:t>
            </a:r>
            <a:r>
              <a:rPr lang="pl-PL" dirty="0"/>
              <a:t> of </a:t>
            </a:r>
            <a:r>
              <a:rPr lang="pl-PL" dirty="0" err="1"/>
              <a:t>methods</a:t>
            </a:r>
            <a:r>
              <a:rPr lang="pl-PL" dirty="0"/>
              <a:t> for model </a:t>
            </a:r>
            <a:r>
              <a:rPr lang="pl-PL" dirty="0" err="1"/>
              <a:t>comparison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321744-E6D2-403C-96B1-E08FE0AC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GB" sz="2000" dirty="0"/>
              <a:t>Residual audit</a:t>
            </a:r>
          </a:p>
          <a:p>
            <a:pPr lvl="1"/>
            <a:r>
              <a:rPr lang="en-GB" sz="2000" dirty="0"/>
              <a:t>auditor package</a:t>
            </a:r>
          </a:p>
          <a:p>
            <a:r>
              <a:rPr lang="en-GB" sz="2000" dirty="0"/>
              <a:t>Explanation</a:t>
            </a:r>
            <a:r>
              <a:rPr lang="pl-PL" sz="2000" dirty="0"/>
              <a:t> </a:t>
            </a:r>
            <a:r>
              <a:rPr lang="en-GB" sz="2000" dirty="0"/>
              <a:t>comparison</a:t>
            </a:r>
          </a:p>
          <a:p>
            <a:pPr lvl="1"/>
            <a:r>
              <a:rPr lang="en-GB" sz="2000" dirty="0"/>
              <a:t>Variable importance, variable response </a:t>
            </a:r>
          </a:p>
          <a:p>
            <a:r>
              <a:rPr lang="en-GB" sz="2000" dirty="0"/>
              <a:t>Performance </a:t>
            </a:r>
          </a:p>
          <a:p>
            <a:pPr lvl="1"/>
            <a:r>
              <a:rPr lang="en-GB" sz="2000" dirty="0"/>
              <a:t>Comparison of measures across whole test set or its subset</a:t>
            </a:r>
            <a:r>
              <a:rPr lang="pl-PL" sz="2000" dirty="0"/>
              <a:t>s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8EAD602-FEB1-4AA0-A10F-5EC094A50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33" y="1929320"/>
            <a:ext cx="5405860" cy="405439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139AE38-1B13-4AD2-B863-F24CC9CF0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91" y="1690688"/>
            <a:ext cx="5687509" cy="426563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83E02BC4-A73B-46CD-9B23-AB9D75C3B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33" y="1642083"/>
            <a:ext cx="5477689" cy="4108268"/>
          </a:xfrm>
          <a:prstGeom prst="rect">
            <a:avLst/>
          </a:prstGeom>
        </p:spPr>
      </p:pic>
      <p:sp>
        <p:nvSpPr>
          <p:cNvPr id="13" name="Symbol zastępczy daty 12">
            <a:extLst>
              <a:ext uri="{FF2B5EF4-FFF2-40B4-BE49-F238E27FC236}">
                <a16:creationId xmlns:a16="http://schemas.microsoft.com/office/drawing/2014/main" id="{7449220E-FD00-4FDF-B320-676E40AC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14" name="Symbol zastępczy stopki 13">
            <a:extLst>
              <a:ext uri="{FF2B5EF4-FFF2-40B4-BE49-F238E27FC236}">
                <a16:creationId xmlns:a16="http://schemas.microsoft.com/office/drawing/2014/main" id="{5E5CEABB-359F-4F6A-9148-C2163165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CEF0FC6E-314C-4CA4-A648-27FEDB3E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1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CF4AC7C-01DF-4550-A767-65246C179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Funnel</a:t>
            </a:r>
            <a:r>
              <a:rPr lang="pl-PL" dirty="0">
                <a:solidFill>
                  <a:schemeClr val="bg1"/>
                </a:solidFill>
              </a:rPr>
              <a:t> plot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4761179B-5FF8-4980-8C1E-00121DFE1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daty 7">
            <a:extLst>
              <a:ext uri="{FF2B5EF4-FFF2-40B4-BE49-F238E27FC236}">
                <a16:creationId xmlns:a16="http://schemas.microsoft.com/office/drawing/2014/main" id="{BE0255D5-D3DD-4693-97A7-9C735F8F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18C4D981-0C83-4839-A973-2DFE4825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Szymon Maksymiuk - </a:t>
            </a:r>
            <a:r>
              <a:rPr lang="en-GB" dirty="0" err="1"/>
              <a:t>DALEXtra</a:t>
            </a:r>
            <a:r>
              <a:rPr lang="en-GB" dirty="0"/>
              <a:t> package</a:t>
            </a: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27AF2EE2-06A1-48DA-AA3A-29FF8270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19</a:t>
            </a:fld>
            <a:endParaRPr lang="en-GB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CC01D322-D0DF-4719-BACB-05236A552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9" y="314322"/>
            <a:ext cx="10919561" cy="5692959"/>
          </a:xfrm>
        </p:spPr>
      </p:pic>
    </p:spTree>
    <p:extLst>
      <p:ext uri="{BB962C8B-B14F-4D97-AF65-F5344CB8AC3E}">
        <p14:creationId xmlns:p14="http://schemas.microsoft.com/office/powerpoint/2010/main" val="381472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BF0F7E-7130-41D3-9B3A-FE71D422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DFFCC3-B9F6-4759-9EFC-F115A9798A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Bachelor </a:t>
            </a:r>
            <a:r>
              <a:rPr lang="pl-PL" dirty="0" err="1"/>
              <a:t>candidate</a:t>
            </a:r>
            <a:r>
              <a:rPr lang="pl-PL" dirty="0"/>
              <a:t> in Data Science</a:t>
            </a:r>
          </a:p>
          <a:p>
            <a:r>
              <a:rPr lang="en-GB" dirty="0"/>
              <a:t>Int</a:t>
            </a:r>
            <a:r>
              <a:rPr lang="pl-PL" dirty="0"/>
              <a:t>e</a:t>
            </a:r>
            <a:r>
              <a:rPr lang="en-GB" dirty="0"/>
              <a:t>rested</a:t>
            </a:r>
            <a:r>
              <a:rPr lang="pl-PL" dirty="0"/>
              <a:t> in:</a:t>
            </a:r>
          </a:p>
          <a:p>
            <a:pPr lvl="1"/>
            <a:r>
              <a:rPr lang="pl-PL" dirty="0"/>
              <a:t>XAI</a:t>
            </a:r>
          </a:p>
          <a:p>
            <a:pPr lvl="1"/>
            <a:r>
              <a:rPr lang="pl-PL" dirty="0"/>
              <a:t>R and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integration</a:t>
            </a:r>
            <a:endParaRPr lang="pl-PL" dirty="0"/>
          </a:p>
          <a:p>
            <a:r>
              <a:rPr lang="pl-PL" dirty="0" err="1"/>
              <a:t>So</a:t>
            </a:r>
            <a:r>
              <a:rPr lang="pl-PL" dirty="0"/>
              <a:t> far </a:t>
            </a:r>
            <a:r>
              <a:rPr lang="pl-PL" dirty="0" err="1"/>
              <a:t>ripleyed</a:t>
            </a:r>
            <a:r>
              <a:rPr lang="pl-PL" dirty="0"/>
              <a:t> </a:t>
            </a:r>
            <a:r>
              <a:rPr lang="pl-PL" dirty="0" err="1"/>
              <a:t>once</a:t>
            </a:r>
            <a:endParaRPr lang="en-GB" dirty="0"/>
          </a:p>
        </p:txBody>
      </p:sp>
      <p:pic>
        <p:nvPicPr>
          <p:cNvPr id="1026" name="Picture 2" descr="https://lh4.googleusercontent.com/oq-BwAslKpfQJSy-QfGmbOKZqYIENcdcxk52QKAI7VxesgHx026Pi67mPxNNXyxRVbIWWdxXEcm5sg8qL_Z7MFZPPAsMn-gZw24ZbcIeBdUqf2ZyGyZI97NtUptekq-IG5IBu_tMSF0">
            <a:extLst>
              <a:ext uri="{FF2B5EF4-FFF2-40B4-BE49-F238E27FC236}">
                <a16:creationId xmlns:a16="http://schemas.microsoft.com/office/drawing/2014/main" id="{B770C1D6-540D-4A3B-895D-F118E36519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518596"/>
            <a:ext cx="4928903" cy="348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115DD6C-F575-4B8A-B6E2-8C742E2F1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25" y="3242611"/>
            <a:ext cx="3465855" cy="998394"/>
          </a:xfrm>
          <a:prstGeom prst="rect">
            <a:avLst/>
          </a:prstGeo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9D93F8-E12F-43D5-84B6-6F484F3B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835F43-F947-4143-A7D2-CB8681B4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871140-3201-407A-94BF-D13B3AA1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47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93D096-526C-4248-B896-49A7956A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? 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FE81304-D3B9-466E-B7E9-87B42B44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2225"/>
            <a:ext cx="3324225" cy="50482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A415D7B-1FC8-40FE-945F-234CDED2498A}"/>
              </a:ext>
            </a:extLst>
          </p:cNvPr>
          <p:cNvSpPr txBox="1"/>
          <p:nvPr/>
        </p:nvSpPr>
        <p:spPr>
          <a:xfrm>
            <a:off x="838200" y="1970843"/>
            <a:ext cx="3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Most </a:t>
            </a:r>
            <a:r>
              <a:rPr lang="pl-PL" dirty="0" err="1"/>
              <a:t>simple</a:t>
            </a:r>
            <a:r>
              <a:rPr lang="pl-PL" dirty="0"/>
              <a:t> scenerio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9BF0A29-1913-4789-995F-00CD4DC0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5" y="3750955"/>
            <a:ext cx="8442378" cy="225922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353EBF1-56ED-4732-A77C-72940B7C9441}"/>
              </a:ext>
            </a:extLst>
          </p:cNvPr>
          <p:cNvSpPr txBox="1"/>
          <p:nvPr/>
        </p:nvSpPr>
        <p:spPr>
          <a:xfrm>
            <a:off x="6551720" y="3244334"/>
            <a:ext cx="523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Pro scenerio</a:t>
            </a:r>
            <a:endParaRPr lang="en-GB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5FD7799-083F-40E8-80FC-CF97F11F4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080" y="1699851"/>
            <a:ext cx="3200400" cy="1028700"/>
          </a:xfrm>
          <a:prstGeom prst="rect">
            <a:avLst/>
          </a:prstGeom>
        </p:spPr>
      </p:pic>
      <p:sp>
        <p:nvSpPr>
          <p:cNvPr id="8" name="Symbol zastępczy daty 7">
            <a:extLst>
              <a:ext uri="{FF2B5EF4-FFF2-40B4-BE49-F238E27FC236}">
                <a16:creationId xmlns:a16="http://schemas.microsoft.com/office/drawing/2014/main" id="{FF4CA896-ADAC-4216-A807-AA387300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C120FF7A-16AD-48C5-BDDA-04ADABB6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D5C4D289-6238-409C-A1A3-C36AC081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3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61E2EA5-C9FF-4FB3-9009-DFCD8981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6972F85-5AB5-422E-A23E-AEA8D47E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14BF2E6-6DDE-437A-9DB5-6916628B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613C1097-1FA4-4C4E-9F9D-ABAE684CD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80" y="262696"/>
            <a:ext cx="10806439" cy="5633983"/>
          </a:xfrm>
        </p:spPr>
      </p:pic>
    </p:spTree>
    <p:extLst>
      <p:ext uri="{BB962C8B-B14F-4D97-AF65-F5344CB8AC3E}">
        <p14:creationId xmlns:p14="http://schemas.microsoft.com/office/powerpoint/2010/main" val="93033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472F9BD7-DEC3-4739-998B-2B6F104D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DCE9BF17-E719-4512-B8D1-18E2D497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995E5104-6359-480C-954F-CDF85687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22</a:t>
            </a:fld>
            <a:endParaRPr lang="en-GB"/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0D3F1BDE-B45E-49FD-B0BB-9D989441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96" y="821211"/>
            <a:ext cx="6639564" cy="4979674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DD76A30-5841-434B-B1C4-493794C2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240837"/>
            <a:ext cx="10515600" cy="1325563"/>
          </a:xfrm>
        </p:spPr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audit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16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FD1CF19-7CD6-4515-85BE-D1D4FC0E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Overall</a:t>
            </a:r>
            <a:r>
              <a:rPr lang="pl-PL" dirty="0"/>
              <a:t> </a:t>
            </a:r>
            <a:r>
              <a:rPr lang="pl-PL" dirty="0" err="1"/>
              <a:t>comparison</a:t>
            </a:r>
            <a:endParaRPr lang="en-GB" dirty="0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58DE1892-EB01-4B46-A483-BA21EA6381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9" y="2004179"/>
            <a:ext cx="5563711" cy="4172784"/>
          </a:xfrm>
        </p:spPr>
      </p:pic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8856CC0F-E4D0-4527-A63A-7CB620791B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2906"/>
            <a:ext cx="5563711" cy="4172784"/>
          </a:xfrm>
        </p:spPr>
      </p:pic>
      <p:sp>
        <p:nvSpPr>
          <p:cNvPr id="15" name="Symbol zastępczy daty 14">
            <a:extLst>
              <a:ext uri="{FF2B5EF4-FFF2-40B4-BE49-F238E27FC236}">
                <a16:creationId xmlns:a16="http://schemas.microsoft.com/office/drawing/2014/main" id="{A68B582C-99E5-456B-A195-6C92A4E8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17" name="Symbol zastępczy stopki 16">
            <a:extLst>
              <a:ext uri="{FF2B5EF4-FFF2-40B4-BE49-F238E27FC236}">
                <a16:creationId xmlns:a16="http://schemas.microsoft.com/office/drawing/2014/main" id="{185647BB-FFF5-440A-8A30-DEBE4C06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19" name="Symbol zastępczy numeru slajdu 18">
            <a:extLst>
              <a:ext uri="{FF2B5EF4-FFF2-40B4-BE49-F238E27FC236}">
                <a16:creationId xmlns:a16="http://schemas.microsoft.com/office/drawing/2014/main" id="{A46666B1-F058-4F22-8FBE-9EE00DB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66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727478-E685-4D31-B819-C50D71FC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report!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A46F87-D3D5-4CB3-8318-E1908380FF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Creates</a:t>
            </a:r>
            <a:r>
              <a:rPr lang="pl-PL" dirty="0"/>
              <a:t> a report out of </a:t>
            </a:r>
            <a:r>
              <a:rPr lang="pl-PL" dirty="0" err="1"/>
              <a:t>explanations</a:t>
            </a:r>
            <a:r>
              <a:rPr lang="pl-PL" dirty="0"/>
              <a:t>. </a:t>
            </a:r>
          </a:p>
          <a:p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explanation</a:t>
            </a:r>
            <a:r>
              <a:rPr lang="pl-PL" dirty="0"/>
              <a:t> with </a:t>
            </a:r>
            <a:r>
              <a:rPr lang="pl-PL" dirty="0" err="1"/>
              <a:t>generic</a:t>
            </a:r>
            <a:r>
              <a:rPr lang="pl-PL" dirty="0"/>
              <a:t> plot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included</a:t>
            </a:r>
            <a:r>
              <a:rPr lang="pl-PL" dirty="0"/>
              <a:t> in the report as </a:t>
            </a:r>
            <a:r>
              <a:rPr lang="pl-PL" dirty="0" err="1"/>
              <a:t>separate</a:t>
            </a:r>
            <a:r>
              <a:rPr lang="pl-PL" dirty="0"/>
              <a:t> </a:t>
            </a:r>
            <a:r>
              <a:rPr lang="pl-PL" dirty="0" err="1"/>
              <a:t>section</a:t>
            </a:r>
            <a:endParaRPr lang="pl-PL" dirty="0"/>
          </a:p>
          <a:p>
            <a:r>
              <a:rPr lang="pl-PL" dirty="0" err="1"/>
              <a:t>Sections</a:t>
            </a:r>
            <a:r>
              <a:rPr lang="pl-PL" dirty="0"/>
              <a:t> </a:t>
            </a:r>
            <a:r>
              <a:rPr lang="pl-PL" dirty="0" err="1"/>
              <a:t>provided</a:t>
            </a:r>
            <a:r>
              <a:rPr lang="pl-PL" dirty="0"/>
              <a:t> with </a:t>
            </a:r>
            <a:r>
              <a:rPr lang="pl-PL" dirty="0" err="1"/>
              <a:t>DALEXtra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description</a:t>
            </a:r>
            <a:r>
              <a:rPr lang="pl-PL" dirty="0"/>
              <a:t> in the </a:t>
            </a:r>
            <a:r>
              <a:rPr lang="pl-PL" dirty="0" err="1"/>
              <a:t>output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9AD3DF-4543-4463-9670-4FBFE50C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280" y="2766218"/>
            <a:ext cx="5181600" cy="132556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Here </a:t>
            </a:r>
            <a:r>
              <a:rPr lang="pl-PL" dirty="0" err="1"/>
              <a:t>should</a:t>
            </a:r>
            <a:r>
              <a:rPr lang="pl-PL" dirty="0"/>
              <a:t> be a </a:t>
            </a:r>
            <a:r>
              <a:rPr lang="pl-PL" dirty="0" err="1"/>
              <a:t>screen</a:t>
            </a:r>
            <a:r>
              <a:rPr lang="pl-PL" dirty="0"/>
              <a:t> of the report but </a:t>
            </a:r>
            <a:r>
              <a:rPr lang="pl-PL" dirty="0" err="1"/>
              <a:t>I’ve</a:t>
            </a:r>
            <a:r>
              <a:rPr lang="pl-PL" dirty="0"/>
              <a:t> </a:t>
            </a:r>
            <a:r>
              <a:rPr lang="pl-PL" dirty="0" err="1"/>
              <a:t>decided</a:t>
            </a:r>
            <a:r>
              <a:rPr lang="pl-PL" dirty="0"/>
              <a:t> to show </a:t>
            </a: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instead</a:t>
            </a:r>
            <a:r>
              <a:rPr lang="pl-PL" dirty="0"/>
              <a:t>! </a:t>
            </a:r>
            <a:r>
              <a:rPr lang="pl-PL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F74FA36-7F11-4AEF-9FEF-EB874973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E6B8E95-EC83-4D34-9F03-F23C4C3D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97F1E57-1974-4D60-829A-49F61C36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06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C6087B5-17C6-4AEF-A401-FAD9D978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6A8D0D-D0CF-4F6E-B9E4-8DCACC39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CF9CC73-67D6-4391-89CF-71D79B72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25</a:t>
            </a:fld>
            <a:endParaRPr lang="en-GB"/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0DB14E02-531E-46F6-85FB-710123A4E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866" y="1825625"/>
            <a:ext cx="77242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0A5BC2B4-DC84-485E-A1B8-BC58BC36C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550"/>
            <a:ext cx="11430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FED8B0-D0D9-4533-9639-F2778C3B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9EEC75-D981-4E0E-AB61-EB5AFEE6E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dr hab. Przemysław </a:t>
            </a:r>
            <a:r>
              <a:rPr lang="pl-PL" dirty="0" err="1"/>
              <a:t>Biecek</a:t>
            </a:r>
            <a:r>
              <a:rPr lang="pl-PL" dirty="0"/>
              <a:t>, prof. PW</a:t>
            </a:r>
          </a:p>
          <a:p>
            <a:r>
              <a:rPr lang="pl-PL" dirty="0"/>
              <a:t>dr Michał </a:t>
            </a:r>
            <a:r>
              <a:rPr lang="pl-PL" dirty="0" err="1"/>
              <a:t>Burdukiewicz</a:t>
            </a:r>
            <a:endParaRPr lang="pl-PL" dirty="0"/>
          </a:p>
          <a:p>
            <a:r>
              <a:rPr lang="pl-PL" dirty="0"/>
              <a:t>Alicja Gosiewska</a:t>
            </a:r>
          </a:p>
          <a:p>
            <a:r>
              <a:rPr lang="pl-PL" dirty="0"/>
              <a:t>Mateusz Staniak</a:t>
            </a:r>
          </a:p>
          <a:p>
            <a:r>
              <a:rPr lang="pl-PL" dirty="0" err="1"/>
              <a:t>Whole</a:t>
            </a:r>
            <a:r>
              <a:rPr lang="pl-PL" dirty="0"/>
              <a:t> MI2DataLab team 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en-GB" dirty="0"/>
              <a:t>Work on this package was financially supported by the ‘NCN Opus grant 2016/21/B/ST6/02176’.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AD43D4-CDD9-4278-BA0B-362230EE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8402FB-DB16-440D-8433-B24299B3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EEC39F-98D0-43A8-833C-7BBD4024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60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1EADA-4736-40CE-B78E-19B4F34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48E887-95A6-49CA-8284-AFB29360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https://CRAN.R-project.org/package=auditor</a:t>
            </a:r>
            <a:endParaRPr lang="pl-PL" dirty="0"/>
          </a:p>
          <a:p>
            <a:r>
              <a:rPr lang="en-GB" dirty="0">
                <a:hlinkClick r:id="rId3"/>
              </a:rPr>
              <a:t>https://CRAN.R-project.org/package=</a:t>
            </a:r>
            <a:r>
              <a:rPr lang="pl-PL" dirty="0">
                <a:hlinkClick r:id="rId3"/>
              </a:rPr>
              <a:t>DALEX</a:t>
            </a:r>
            <a:endParaRPr lang="pl-PL" dirty="0"/>
          </a:p>
          <a:p>
            <a:r>
              <a:rPr lang="en-GB" dirty="0">
                <a:hlinkClick r:id="rId4"/>
              </a:rPr>
              <a:t>https://CRAN.R-project.org/package=</a:t>
            </a:r>
            <a:r>
              <a:rPr lang="pl-PL" dirty="0" err="1">
                <a:hlinkClick r:id="rId4"/>
              </a:rPr>
              <a:t>iBreakDown</a:t>
            </a:r>
            <a:endParaRPr lang="pl-PL" dirty="0"/>
          </a:p>
          <a:p>
            <a:r>
              <a:rPr lang="en-GB" dirty="0">
                <a:hlinkClick r:id="rId5"/>
              </a:rPr>
              <a:t>https://CRAN.R-project.org/package=</a:t>
            </a:r>
            <a:r>
              <a:rPr lang="pl-PL" dirty="0" err="1">
                <a:hlinkClick r:id="rId5"/>
              </a:rPr>
              <a:t>ingredients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33949C-2B08-4CF2-A2BD-8A7B2C0A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EE79A3-F58E-44B6-8C0C-870622E8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11C654-6488-433A-8526-7DFF5158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841DE58-5076-47CE-B9A8-F588BD1CFC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70256" y="235816"/>
            <a:ext cx="6051488" cy="6113029"/>
          </a:xfrm>
          <a:prstGeom prst="rect">
            <a:avLst/>
          </a:prstGeom>
        </p:spPr>
      </p:pic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97D7F0-C440-4B97-8FB8-4BDC884A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84FC7EC-09ED-4C31-89DD-006C9DFF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62AA64F-B7D5-4289-9BE6-9BE6A3A3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B4B97A-17DA-4468-85FF-9266C4ED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605698-9D71-47C4-8912-91773B343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Explaining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in R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/>
              <a:t>DALEX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reticulate</a:t>
            </a:r>
            <a:endParaRPr lang="pl-PL" dirty="0"/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explain_scikitlearn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Comparison</a:t>
            </a:r>
            <a:r>
              <a:rPr lang="pl-PL" dirty="0"/>
              <a:t> of </a:t>
            </a:r>
            <a:r>
              <a:rPr lang="pl-PL" dirty="0" err="1"/>
              <a:t>models</a:t>
            </a:r>
            <a:endParaRPr lang="pl-PL" dirty="0"/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Funnel</a:t>
            </a:r>
            <a:r>
              <a:rPr lang="pl-PL" dirty="0"/>
              <a:t> plot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/>
              <a:t>Performance </a:t>
            </a:r>
            <a:r>
              <a:rPr lang="pl-PL" dirty="0" err="1"/>
              <a:t>audit</a:t>
            </a:r>
            <a:endParaRPr lang="pl-PL" dirty="0"/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Overall</a:t>
            </a:r>
            <a:r>
              <a:rPr lang="pl-PL" dirty="0"/>
              <a:t> </a:t>
            </a:r>
            <a:r>
              <a:rPr lang="pl-PL" dirty="0" err="1"/>
              <a:t>comparison</a:t>
            </a:r>
            <a:endParaRPr lang="pl-PL" dirty="0"/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report! </a:t>
            </a:r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08BC2E4-4715-4792-8547-BADB1638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818777-FEB5-499B-85DB-FE968FE5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21BA96-CC8D-44B6-888E-A036A0FB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7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BE9361-D775-46A6-A4E3-A5446F643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What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actually</a:t>
            </a:r>
            <a:r>
              <a:rPr lang="pl-PL" dirty="0">
                <a:solidFill>
                  <a:schemeClr val="bg1"/>
                </a:solidFill>
              </a:rPr>
              <a:t> XAI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A7932695-13C0-47BA-962A-CA2188A86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2839B7F-D07B-4F28-A456-9E13304B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1E5B03B-98A4-476B-AD11-11E05F48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5D2F80-559C-43A0-A449-8DF60E4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1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D8555C-103F-4ABD-B362-867E34FF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XAI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B9B146-64B1-471D-8469-3F72ED7D5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and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en-GB" dirty="0"/>
              <a:t>sophisticated</a:t>
            </a:r>
            <a:r>
              <a:rPr lang="pl-PL" dirty="0"/>
              <a:t>.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thousands</a:t>
            </a:r>
            <a:r>
              <a:rPr lang="pl-PL" dirty="0"/>
              <a:t> of </a:t>
            </a:r>
            <a:r>
              <a:rPr lang="pl-PL" dirty="0" err="1"/>
              <a:t>coefficients</a:t>
            </a:r>
            <a:r>
              <a:rPr lang="pl-PL" dirty="0"/>
              <a:t>.</a:t>
            </a:r>
          </a:p>
          <a:p>
            <a:r>
              <a:rPr lang="pl-PL" dirty="0"/>
              <a:t>In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we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inspect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model </a:t>
            </a:r>
            <a:r>
              <a:rPr lang="pl-PL" dirty="0" err="1"/>
              <a:t>treats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.</a:t>
            </a:r>
          </a:p>
          <a:p>
            <a:r>
              <a:rPr lang="pl-PL" dirty="0"/>
              <a:t>We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to </a:t>
            </a:r>
            <a:r>
              <a:rPr lang="pl-PL" dirty="0" err="1"/>
              <a:t>estimate</a:t>
            </a:r>
            <a:r>
              <a:rPr lang="pl-PL" dirty="0"/>
              <a:t> model </a:t>
            </a:r>
            <a:r>
              <a:rPr lang="pl-PL" dirty="0" err="1"/>
              <a:t>parameters</a:t>
            </a:r>
            <a:r>
              <a:rPr lang="pl-PL" dirty="0"/>
              <a:t>.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849CDE86-C6BA-4695-97D6-419A272B1A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12882"/>
            <a:ext cx="5683082" cy="2000313"/>
          </a:xfrm>
          <a:prstGeom prst="rect">
            <a:avLst/>
          </a:prstGeo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DAF226-ED2B-4FF6-9915-A1BB9013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A64251-3293-4ECF-8BE6-D3F65509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1990296-F694-4F9B-8D42-EA1717F9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55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462AAF-0F5E-4614-B0F8-049B7F71B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Why</a:t>
            </a:r>
            <a:r>
              <a:rPr lang="pl-PL" dirty="0">
                <a:solidFill>
                  <a:schemeClr val="bg1"/>
                </a:solidFill>
              </a:rPr>
              <a:t> do we </a:t>
            </a:r>
            <a:r>
              <a:rPr lang="pl-PL" dirty="0" err="1">
                <a:solidFill>
                  <a:schemeClr val="bg1"/>
                </a:solidFill>
              </a:rPr>
              <a:t>need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integrate</a:t>
            </a:r>
            <a:r>
              <a:rPr lang="pl-PL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46273119-F20D-4300-97BC-57510D13C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3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CF865A-BDEB-403A-9719-F185C8A4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/>
          <a:lstStyle/>
          <a:p>
            <a:r>
              <a:rPr lang="en-GB" dirty="0"/>
              <a:t>To establish common ground between two, significantly different, environments</a:t>
            </a:r>
          </a:p>
          <a:p>
            <a:pPr lvl="1"/>
            <a:r>
              <a:rPr lang="en-GB" dirty="0"/>
              <a:t>Compare models in a unified way</a:t>
            </a:r>
          </a:p>
          <a:p>
            <a:pPr lvl="1"/>
            <a:r>
              <a:rPr lang="en-GB" dirty="0"/>
              <a:t>Use same tools for every model</a:t>
            </a:r>
          </a:p>
          <a:p>
            <a:pPr lvl="1"/>
            <a:r>
              <a:rPr lang="en-GB" dirty="0"/>
              <a:t>Make benchmarks that will not be affected by runtime environment </a:t>
            </a:r>
          </a:p>
          <a:p>
            <a:endParaRPr lang="pl-PL" dirty="0"/>
          </a:p>
          <a:p>
            <a:endParaRPr lang="en-GB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513616-4DBC-4368-884F-7D93716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8AB1B3-F413-437E-930E-FFB721BB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4E96E8-E339-4E0F-B1D0-7CD1112C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6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E3049C-4D5D-4EE4-B3B3-B9130830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DALEX - </a:t>
            </a:r>
            <a:r>
              <a:rPr lang="en-GB" dirty="0"/>
              <a:t>Descriptive </a:t>
            </a:r>
            <a:r>
              <a:rPr lang="en-GB" dirty="0" err="1"/>
              <a:t>mAchine</a:t>
            </a:r>
            <a:r>
              <a:rPr lang="en-GB" dirty="0"/>
              <a:t> Learning </a:t>
            </a:r>
            <a:r>
              <a:rPr lang="en-GB" dirty="0" err="1"/>
              <a:t>EXplanations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251D12-8AC5-47C8-A65B-1547F26A27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Wrapper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a model. </a:t>
            </a:r>
            <a:r>
              <a:rPr lang="pl-PL" dirty="0" err="1"/>
              <a:t>Core</a:t>
            </a:r>
            <a:r>
              <a:rPr lang="pl-PL" dirty="0"/>
              <a:t> of DrWhy.ai </a:t>
            </a:r>
            <a:r>
              <a:rPr lang="pl-PL" dirty="0" err="1"/>
              <a:t>universe</a:t>
            </a:r>
            <a:r>
              <a:rPr lang="pl-PL" dirty="0"/>
              <a:t>.</a:t>
            </a:r>
          </a:p>
          <a:p>
            <a:r>
              <a:rPr lang="pl-PL" dirty="0"/>
              <a:t>H</a:t>
            </a:r>
            <a:r>
              <a:rPr lang="en-GB" dirty="0" err="1"/>
              <a:t>elps</a:t>
            </a:r>
            <a:r>
              <a:rPr lang="en-GB" dirty="0"/>
              <a:t> to understand how complex models are working.</a:t>
            </a:r>
            <a:endParaRPr lang="pl-PL" dirty="0"/>
          </a:p>
          <a:p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with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of </a:t>
            </a:r>
            <a:r>
              <a:rPr lang="pl-PL" dirty="0" err="1"/>
              <a:t>black-box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en-GB" dirty="0"/>
          </a:p>
        </p:txBody>
      </p:sp>
      <p:pic>
        <p:nvPicPr>
          <p:cNvPr id="3074" name="Picture 2" descr="https://camo.githubusercontent.com/77f30ad4e2260a5e57a159ac1cee445ced5d7c05/68747470733a2f2f6d6f64656c6f7269656e7465642e6769746875622e696f2f44414c45582f7265666572656e63652f666967757265732f6c6f676f2e706e67">
            <a:extLst>
              <a:ext uri="{FF2B5EF4-FFF2-40B4-BE49-F238E27FC236}">
                <a16:creationId xmlns:a16="http://schemas.microsoft.com/office/drawing/2014/main" id="{D3BB1699-7576-40BE-AC33-E77FDEEA9F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406" y="1825625"/>
            <a:ext cx="3114365" cy="26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1951AB-E889-4C27-B408-D5E77044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7A936C-09D7-46D8-BA3C-ECFF5220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325E22-0C4F-4DCF-9D4E-A79C7EF4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4001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713</Words>
  <Application>Microsoft Office PowerPoint</Application>
  <PresentationFormat>Panoramiczny</PresentationFormat>
  <Paragraphs>160</Paragraphs>
  <Slides>27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Motyw pakietu Office</vt:lpstr>
      <vt:lpstr>Compare predictive models created in different languages with DALEX and friends </vt:lpstr>
      <vt:lpstr>About me</vt:lpstr>
      <vt:lpstr>Prezentacja programu PowerPoint</vt:lpstr>
      <vt:lpstr>Agenda</vt:lpstr>
      <vt:lpstr>What actually XAI is?</vt:lpstr>
      <vt:lpstr>XAI</vt:lpstr>
      <vt:lpstr>Why do we need to integrate?</vt:lpstr>
      <vt:lpstr>Prezentacja programu PowerPoint</vt:lpstr>
      <vt:lpstr>DALEX - Descriptive mAchine Learning EXplanations</vt:lpstr>
      <vt:lpstr>How to integrate?</vt:lpstr>
      <vt:lpstr>Reticulate</vt:lpstr>
      <vt:lpstr>Explain!</vt:lpstr>
      <vt:lpstr>explain_scikitlearn function</vt:lpstr>
      <vt:lpstr>explain_scikitlearn function</vt:lpstr>
      <vt:lpstr>How can we use integration?</vt:lpstr>
      <vt:lpstr>How can we compare models?</vt:lpstr>
      <vt:lpstr>Examples of methods for model comparison</vt:lpstr>
      <vt:lpstr>Funnel plot</vt:lpstr>
      <vt:lpstr>Prezentacja programu PowerPoint</vt:lpstr>
      <vt:lpstr>How to use it? </vt:lpstr>
      <vt:lpstr>Prezentacja programu PowerPoint</vt:lpstr>
      <vt:lpstr>Performance audit</vt:lpstr>
      <vt:lpstr>Overall comparison</vt:lpstr>
      <vt:lpstr>Create report! </vt:lpstr>
      <vt:lpstr>Prezentacja programu PowerPoint</vt:lpstr>
      <vt:lpstr>Acknowledgments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predictive models created in different languages with DALEX and friends </dc:title>
  <dc:creator>Maksymiuk Szymon (STUD)</dc:creator>
  <cp:lastModifiedBy>Maksymiuk Szymon (STUD)</cp:lastModifiedBy>
  <cp:revision>35</cp:revision>
  <dcterms:created xsi:type="dcterms:W3CDTF">2019-09-24T22:06:45Z</dcterms:created>
  <dcterms:modified xsi:type="dcterms:W3CDTF">2019-09-28T11:18:52Z</dcterms:modified>
</cp:coreProperties>
</file>