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3" r:id="rId9"/>
    <p:sldId id="264" r:id="rId10"/>
    <p:sldId id="268" r:id="rId11"/>
    <p:sldId id="273" r:id="rId12"/>
    <p:sldId id="271" r:id="rId13"/>
    <p:sldId id="274" r:id="rId14"/>
    <p:sldId id="27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Mikos" initials="MM" lastIdx="1" clrIdx="0">
    <p:extLst>
      <p:ext uri="{19B8F6BF-5375-455C-9EA6-DF929625EA0E}">
        <p15:presenceInfo xmlns:p15="http://schemas.microsoft.com/office/powerpoint/2012/main" userId="a58ae1ab42a049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D3168-E36C-4F32-AEF4-64F4FE4717D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01A3577B-E97E-4035-9E20-FC2E0371C21A}">
      <dgm:prSet/>
      <dgm:spPr/>
      <dgm:t>
        <a:bodyPr/>
        <a:lstStyle/>
        <a:p>
          <a:r>
            <a:rPr lang="en-US" dirty="0" err="1"/>
            <a:t>spdep</a:t>
          </a:r>
          <a:r>
            <a:rPr lang="en-US" dirty="0"/>
            <a:t>::mat2nb()</a:t>
          </a:r>
          <a:r>
            <a:rPr lang="pl-PL" dirty="0"/>
            <a:t> </a:t>
          </a:r>
          <a:br>
            <a:rPr lang="pl-PL" dirty="0"/>
          </a:br>
          <a:r>
            <a:rPr lang="en-US" dirty="0"/>
            <a:t>allows to build </a:t>
          </a:r>
          <a:r>
            <a:rPr lang="pl-PL" dirty="0" err="1"/>
            <a:t>own</a:t>
          </a:r>
          <a:br>
            <a:rPr lang="pl-PL" dirty="0"/>
          </a:br>
          <a:r>
            <a:rPr lang="en-US" dirty="0"/>
            <a:t>W matrixes</a:t>
          </a:r>
        </a:p>
      </dgm:t>
    </dgm:pt>
    <dgm:pt modelId="{F6D7190B-32A0-4B0A-912A-E12EA9E1982B}" type="parTrans" cxnId="{1465749D-500E-40E6-B01F-12D5FADF3C56}">
      <dgm:prSet/>
      <dgm:spPr/>
      <dgm:t>
        <a:bodyPr/>
        <a:lstStyle/>
        <a:p>
          <a:endParaRPr lang="en-US"/>
        </a:p>
      </dgm:t>
    </dgm:pt>
    <dgm:pt modelId="{03950FE2-5B36-4AA5-A9F3-F7029E585150}" type="sibTrans" cxnId="{1465749D-500E-40E6-B01F-12D5FADF3C56}">
      <dgm:prSet/>
      <dgm:spPr/>
      <dgm:t>
        <a:bodyPr/>
        <a:lstStyle/>
        <a:p>
          <a:endParaRPr lang="en-US"/>
        </a:p>
      </dgm:t>
    </dgm:pt>
    <dgm:pt modelId="{437077D6-C161-429B-AD50-0F01C7C5BBF7}">
      <dgm:prSet/>
      <dgm:spPr/>
      <dgm:t>
        <a:bodyPr/>
        <a:lstStyle/>
        <a:p>
          <a:r>
            <a:rPr lang="en-US" noProof="0" dirty="0"/>
            <a:t>Numerous</a:t>
          </a:r>
          <a:r>
            <a:rPr lang="pl-PL" dirty="0"/>
            <a:t> </a:t>
          </a:r>
          <a:r>
            <a:rPr lang="en-US" noProof="0" dirty="0"/>
            <a:t>combinations</a:t>
          </a:r>
          <a:r>
            <a:rPr lang="pl-PL" dirty="0"/>
            <a:t> for </a:t>
          </a:r>
          <a:r>
            <a:rPr lang="en-US" noProof="0" dirty="0"/>
            <a:t>spatial-like</a:t>
          </a:r>
          <a:r>
            <a:rPr lang="pl-PL" dirty="0"/>
            <a:t> </a:t>
          </a:r>
          <a:r>
            <a:rPr lang="en-US" noProof="0" dirty="0"/>
            <a:t>models</a:t>
          </a:r>
        </a:p>
      </dgm:t>
    </dgm:pt>
    <dgm:pt modelId="{D78BE595-5C6D-4F31-98D9-80994B462E15}" type="parTrans" cxnId="{1F161A50-C0E9-4E60-A6CF-F67F9ED766F4}">
      <dgm:prSet/>
      <dgm:spPr/>
      <dgm:t>
        <a:bodyPr/>
        <a:lstStyle/>
        <a:p>
          <a:endParaRPr lang="en-US"/>
        </a:p>
      </dgm:t>
    </dgm:pt>
    <dgm:pt modelId="{6F2DF060-452F-4527-B2FB-1375BD89B120}" type="sibTrans" cxnId="{1F161A50-C0E9-4E60-A6CF-F67F9ED766F4}">
      <dgm:prSet/>
      <dgm:spPr/>
      <dgm:t>
        <a:bodyPr/>
        <a:lstStyle/>
        <a:p>
          <a:endParaRPr lang="en-US"/>
        </a:p>
      </dgm:t>
    </dgm:pt>
    <dgm:pt modelId="{C1CA0395-CD97-4E26-BCC0-98DD2E6EF238}">
      <dgm:prSet/>
      <dgm:spPr/>
      <dgm:t>
        <a:bodyPr/>
        <a:lstStyle/>
        <a:p>
          <a:r>
            <a:rPr lang="pl-PL" dirty="0"/>
            <a:t>E</a:t>
          </a:r>
          <a:r>
            <a:rPr lang="en-US" dirty="0" err="1"/>
            <a:t>ncode</a:t>
          </a:r>
          <a:r>
            <a:rPr lang="en-US" dirty="0"/>
            <a:t> categorical variable and groups in dataset</a:t>
          </a:r>
          <a:r>
            <a:rPr lang="pl-PL" dirty="0"/>
            <a:t> in a W matrix</a:t>
          </a:r>
          <a:endParaRPr lang="en-US" dirty="0"/>
        </a:p>
      </dgm:t>
    </dgm:pt>
    <dgm:pt modelId="{F7278135-A4AE-4C99-ABCC-9FA1F5149469}" type="parTrans" cxnId="{6A890ECB-66B6-4185-9B5C-A0A2399ABC70}">
      <dgm:prSet/>
      <dgm:spPr/>
      <dgm:t>
        <a:bodyPr/>
        <a:lstStyle/>
        <a:p>
          <a:endParaRPr lang="en-US"/>
        </a:p>
      </dgm:t>
    </dgm:pt>
    <dgm:pt modelId="{2C7EAD8B-87FF-48FB-9DCF-96A7493BBDD3}" type="sibTrans" cxnId="{6A890ECB-66B6-4185-9B5C-A0A2399ABC70}">
      <dgm:prSet/>
      <dgm:spPr/>
      <dgm:t>
        <a:bodyPr/>
        <a:lstStyle/>
        <a:p>
          <a:endParaRPr lang="en-US"/>
        </a:p>
      </dgm:t>
    </dgm:pt>
    <dgm:pt modelId="{D9B4FD15-ACAF-4617-9F83-8FDEA6B34D22}">
      <dgm:prSet/>
      <dgm:spPr/>
      <dgm:t>
        <a:bodyPr/>
        <a:lstStyle/>
        <a:p>
          <a:r>
            <a:rPr lang="en-US" noProof="0" dirty="0"/>
            <a:t>Possibility</a:t>
          </a:r>
          <a:r>
            <a:rPr lang="pl-PL" dirty="0"/>
            <a:t> to i</a:t>
          </a:r>
          <a:r>
            <a:rPr lang="en-US" dirty="0" err="1"/>
            <a:t>mprove</a:t>
          </a:r>
          <a:r>
            <a:rPr lang="en-US" dirty="0"/>
            <a:t> econometrical estimation</a:t>
          </a:r>
        </a:p>
      </dgm:t>
    </dgm:pt>
    <dgm:pt modelId="{9D0EF3F8-8594-4D8F-BABA-8EFC1B430D7D}" type="parTrans" cxnId="{749740C1-22AA-4590-849B-FC044EE4EBE5}">
      <dgm:prSet/>
      <dgm:spPr/>
      <dgm:t>
        <a:bodyPr/>
        <a:lstStyle/>
        <a:p>
          <a:endParaRPr lang="en-US"/>
        </a:p>
      </dgm:t>
    </dgm:pt>
    <dgm:pt modelId="{0AE45345-C848-4893-A8C4-3A64D9C754F0}" type="sibTrans" cxnId="{749740C1-22AA-4590-849B-FC044EE4EBE5}">
      <dgm:prSet/>
      <dgm:spPr/>
      <dgm:t>
        <a:bodyPr/>
        <a:lstStyle/>
        <a:p>
          <a:endParaRPr lang="en-US"/>
        </a:p>
      </dgm:t>
    </dgm:pt>
    <dgm:pt modelId="{EE5A6BFB-300A-47F9-ABE7-7737731C04FF}">
      <dgm:prSet/>
      <dgm:spPr/>
      <dgm:t>
        <a:bodyPr/>
        <a:lstStyle/>
        <a:p>
          <a:r>
            <a:rPr lang="pl-PL" dirty="0"/>
            <a:t>O</a:t>
          </a:r>
          <a:r>
            <a:rPr lang="en-US" dirty="0" err="1"/>
            <a:t>mit</a:t>
          </a:r>
          <a:r>
            <a:rPr lang="en-US" dirty="0"/>
            <a:t> the </a:t>
          </a:r>
          <a:r>
            <a:rPr lang="en-US" dirty="0" err="1"/>
            <a:t>overbias</a:t>
          </a:r>
          <a:r>
            <a:rPr lang="en-US" dirty="0"/>
            <a:t> </a:t>
          </a:r>
        </a:p>
      </dgm:t>
    </dgm:pt>
    <dgm:pt modelId="{7EAEA53F-4A87-44DF-859D-34B19986227C}" type="parTrans" cxnId="{AA49E3BE-EE19-4612-A804-97E9B0C5CF39}">
      <dgm:prSet/>
      <dgm:spPr/>
      <dgm:t>
        <a:bodyPr/>
        <a:lstStyle/>
        <a:p>
          <a:endParaRPr lang="en-US"/>
        </a:p>
      </dgm:t>
    </dgm:pt>
    <dgm:pt modelId="{50F7740F-B35B-4407-B59C-8E8191F0FC94}" type="sibTrans" cxnId="{AA49E3BE-EE19-4612-A804-97E9B0C5CF39}">
      <dgm:prSet/>
      <dgm:spPr/>
      <dgm:t>
        <a:bodyPr/>
        <a:lstStyle/>
        <a:p>
          <a:endParaRPr lang="en-US"/>
        </a:p>
      </dgm:t>
    </dgm:pt>
    <dgm:pt modelId="{D18D1B0D-B422-489B-A552-2AC0F547BABB}">
      <dgm:prSet/>
      <dgm:spPr/>
      <dgm:t>
        <a:bodyPr/>
        <a:lstStyle/>
        <a:p>
          <a:r>
            <a:rPr lang="pl-PL" dirty="0"/>
            <a:t>B</a:t>
          </a:r>
          <a:r>
            <a:rPr lang="en-US" dirty="0" err="1"/>
            <a:t>etter</a:t>
          </a:r>
          <a:r>
            <a:rPr lang="en-US" dirty="0"/>
            <a:t> fit of the model</a:t>
          </a:r>
        </a:p>
      </dgm:t>
    </dgm:pt>
    <dgm:pt modelId="{0171C607-F642-45F8-B91E-EC036CAF48ED}" type="parTrans" cxnId="{99DBC9B4-050D-4AB8-BF3A-3209C5543876}">
      <dgm:prSet/>
      <dgm:spPr/>
      <dgm:t>
        <a:bodyPr/>
        <a:lstStyle/>
        <a:p>
          <a:endParaRPr lang="en-US"/>
        </a:p>
      </dgm:t>
    </dgm:pt>
    <dgm:pt modelId="{3B891D7A-5E43-4999-91B5-04C440D3DEF2}" type="sibTrans" cxnId="{99DBC9B4-050D-4AB8-BF3A-3209C5543876}">
      <dgm:prSet/>
      <dgm:spPr/>
      <dgm:t>
        <a:bodyPr/>
        <a:lstStyle/>
        <a:p>
          <a:endParaRPr lang="en-US"/>
        </a:p>
      </dgm:t>
    </dgm:pt>
    <dgm:pt modelId="{B08F7A67-915C-4B84-996B-A2F124E27F47}" type="pres">
      <dgm:prSet presAssocID="{2E6D3168-E36C-4F32-AEF4-64F4FE4717D7}" presName="root" presStyleCnt="0">
        <dgm:presLayoutVars>
          <dgm:dir/>
          <dgm:resizeHandles val="exact"/>
        </dgm:presLayoutVars>
      </dgm:prSet>
      <dgm:spPr/>
    </dgm:pt>
    <dgm:pt modelId="{82E01F0A-0A38-423B-8C8A-F5E2D1BB5667}" type="pres">
      <dgm:prSet presAssocID="{2E6D3168-E36C-4F32-AEF4-64F4FE4717D7}" presName="container" presStyleCnt="0">
        <dgm:presLayoutVars>
          <dgm:dir/>
          <dgm:resizeHandles val="exact"/>
        </dgm:presLayoutVars>
      </dgm:prSet>
      <dgm:spPr/>
    </dgm:pt>
    <dgm:pt modelId="{24B6E096-9C16-4759-88A3-01239E833BB5}" type="pres">
      <dgm:prSet presAssocID="{01A3577B-E97E-4035-9E20-FC2E0371C21A}" presName="compNode" presStyleCnt="0"/>
      <dgm:spPr/>
    </dgm:pt>
    <dgm:pt modelId="{B3E8E939-0172-4DAE-B8F9-146449B487F3}" type="pres">
      <dgm:prSet presAssocID="{01A3577B-E97E-4035-9E20-FC2E0371C21A}" presName="iconBgRect" presStyleLbl="bgShp" presStyleIdx="0" presStyleCnt="6"/>
      <dgm:spPr/>
    </dgm:pt>
    <dgm:pt modelId="{0F4FD3E7-4F08-4753-9329-D88A07844C28}" type="pres">
      <dgm:prSet presAssocID="{01A3577B-E97E-4035-9E20-FC2E0371C21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9F0835B-3B44-45FC-8901-60180907D8D1}" type="pres">
      <dgm:prSet presAssocID="{01A3577B-E97E-4035-9E20-FC2E0371C21A}" presName="spaceRect" presStyleCnt="0"/>
      <dgm:spPr/>
    </dgm:pt>
    <dgm:pt modelId="{838E2CEC-E633-4225-9468-DBD291CBA018}" type="pres">
      <dgm:prSet presAssocID="{01A3577B-E97E-4035-9E20-FC2E0371C21A}" presName="textRect" presStyleLbl="revTx" presStyleIdx="0" presStyleCnt="6">
        <dgm:presLayoutVars>
          <dgm:chMax val="1"/>
          <dgm:chPref val="1"/>
        </dgm:presLayoutVars>
      </dgm:prSet>
      <dgm:spPr/>
    </dgm:pt>
    <dgm:pt modelId="{97C6C631-2231-4CCE-AFEC-8AC8C40B0079}" type="pres">
      <dgm:prSet presAssocID="{03950FE2-5B36-4AA5-A9F3-F7029E585150}" presName="sibTrans" presStyleLbl="sibTrans2D1" presStyleIdx="0" presStyleCnt="0"/>
      <dgm:spPr/>
    </dgm:pt>
    <dgm:pt modelId="{DC67DFC5-1BD2-4900-92B7-EADEC9188DAF}" type="pres">
      <dgm:prSet presAssocID="{437077D6-C161-429B-AD50-0F01C7C5BBF7}" presName="compNode" presStyleCnt="0"/>
      <dgm:spPr/>
    </dgm:pt>
    <dgm:pt modelId="{6394B654-0B0C-46A3-BA25-A79DFEBD7D6E}" type="pres">
      <dgm:prSet presAssocID="{437077D6-C161-429B-AD50-0F01C7C5BBF7}" presName="iconBgRect" presStyleLbl="bgShp" presStyleIdx="1" presStyleCnt="6"/>
      <dgm:spPr/>
    </dgm:pt>
    <dgm:pt modelId="{B85FD39F-3534-4015-8C34-6F7DA33475B7}" type="pres">
      <dgm:prSet presAssocID="{437077D6-C161-429B-AD50-0F01C7C5BBF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9C2CF1-6542-40AE-9DE6-C4378BD57DDB}" type="pres">
      <dgm:prSet presAssocID="{437077D6-C161-429B-AD50-0F01C7C5BBF7}" presName="spaceRect" presStyleCnt="0"/>
      <dgm:spPr/>
    </dgm:pt>
    <dgm:pt modelId="{CC13BF20-0FE1-4C79-BEB8-895AA9A90403}" type="pres">
      <dgm:prSet presAssocID="{437077D6-C161-429B-AD50-0F01C7C5BBF7}" presName="textRect" presStyleLbl="revTx" presStyleIdx="1" presStyleCnt="6">
        <dgm:presLayoutVars>
          <dgm:chMax val="1"/>
          <dgm:chPref val="1"/>
        </dgm:presLayoutVars>
      </dgm:prSet>
      <dgm:spPr/>
    </dgm:pt>
    <dgm:pt modelId="{CFCCF477-C3F4-4BFB-B121-C5B95C3FD8C3}" type="pres">
      <dgm:prSet presAssocID="{6F2DF060-452F-4527-B2FB-1375BD89B120}" presName="sibTrans" presStyleLbl="sibTrans2D1" presStyleIdx="0" presStyleCnt="0"/>
      <dgm:spPr/>
    </dgm:pt>
    <dgm:pt modelId="{D15CEA0A-C23C-4E4B-9D74-3F9145BB1A75}" type="pres">
      <dgm:prSet presAssocID="{C1CA0395-CD97-4E26-BCC0-98DD2E6EF238}" presName="compNode" presStyleCnt="0"/>
      <dgm:spPr/>
    </dgm:pt>
    <dgm:pt modelId="{A3E81572-5888-48BB-906D-4F53CC814C5A}" type="pres">
      <dgm:prSet presAssocID="{C1CA0395-CD97-4E26-BCC0-98DD2E6EF238}" presName="iconBgRect" presStyleLbl="bgShp" presStyleIdx="2" presStyleCnt="6"/>
      <dgm:spPr/>
    </dgm:pt>
    <dgm:pt modelId="{26D33A60-D227-4B20-AA30-304C325DE886}" type="pres">
      <dgm:prSet presAssocID="{C1CA0395-CD97-4E26-BCC0-98DD2E6EF23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448EE6FC-561A-4103-9C67-611CB2876D79}" type="pres">
      <dgm:prSet presAssocID="{C1CA0395-CD97-4E26-BCC0-98DD2E6EF238}" presName="spaceRect" presStyleCnt="0"/>
      <dgm:spPr/>
    </dgm:pt>
    <dgm:pt modelId="{F63B8007-4AA8-4030-8631-0F8B8EB4E1FD}" type="pres">
      <dgm:prSet presAssocID="{C1CA0395-CD97-4E26-BCC0-98DD2E6EF238}" presName="textRect" presStyleLbl="revTx" presStyleIdx="2" presStyleCnt="6">
        <dgm:presLayoutVars>
          <dgm:chMax val="1"/>
          <dgm:chPref val="1"/>
        </dgm:presLayoutVars>
      </dgm:prSet>
      <dgm:spPr/>
    </dgm:pt>
    <dgm:pt modelId="{7D052639-EADD-4F95-A304-8AE7C657E5D0}" type="pres">
      <dgm:prSet presAssocID="{2C7EAD8B-87FF-48FB-9DCF-96A7493BBDD3}" presName="sibTrans" presStyleLbl="sibTrans2D1" presStyleIdx="0" presStyleCnt="0"/>
      <dgm:spPr/>
    </dgm:pt>
    <dgm:pt modelId="{945F9319-ACB7-4A22-9B23-A5ADC2348698}" type="pres">
      <dgm:prSet presAssocID="{D9B4FD15-ACAF-4617-9F83-8FDEA6B34D22}" presName="compNode" presStyleCnt="0"/>
      <dgm:spPr/>
    </dgm:pt>
    <dgm:pt modelId="{7A5C27FE-1165-4BCF-A826-4604C7DC743A}" type="pres">
      <dgm:prSet presAssocID="{D9B4FD15-ACAF-4617-9F83-8FDEA6B34D22}" presName="iconBgRect" presStyleLbl="bgShp" presStyleIdx="3" presStyleCnt="6"/>
      <dgm:spPr/>
    </dgm:pt>
    <dgm:pt modelId="{1BD0B97C-6633-48BE-A362-3A3E95A15DCC}" type="pres">
      <dgm:prSet presAssocID="{D9B4FD15-ACAF-4617-9F83-8FDEA6B34D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8C61CFD-5C44-4710-B107-4CA55D3ED338}" type="pres">
      <dgm:prSet presAssocID="{D9B4FD15-ACAF-4617-9F83-8FDEA6B34D22}" presName="spaceRect" presStyleCnt="0"/>
      <dgm:spPr/>
    </dgm:pt>
    <dgm:pt modelId="{5A1CD96B-5FC1-447B-900D-7725E79B29A4}" type="pres">
      <dgm:prSet presAssocID="{D9B4FD15-ACAF-4617-9F83-8FDEA6B34D22}" presName="textRect" presStyleLbl="revTx" presStyleIdx="3" presStyleCnt="6">
        <dgm:presLayoutVars>
          <dgm:chMax val="1"/>
          <dgm:chPref val="1"/>
        </dgm:presLayoutVars>
      </dgm:prSet>
      <dgm:spPr/>
    </dgm:pt>
    <dgm:pt modelId="{68DE42BF-1A45-438E-B5E2-E25C8DAD90FC}" type="pres">
      <dgm:prSet presAssocID="{0AE45345-C848-4893-A8C4-3A64D9C754F0}" presName="sibTrans" presStyleLbl="sibTrans2D1" presStyleIdx="0" presStyleCnt="0"/>
      <dgm:spPr/>
    </dgm:pt>
    <dgm:pt modelId="{82F1CD56-5EB4-48D2-B966-CFFA08AEDD56}" type="pres">
      <dgm:prSet presAssocID="{EE5A6BFB-300A-47F9-ABE7-7737731C04FF}" presName="compNode" presStyleCnt="0"/>
      <dgm:spPr/>
    </dgm:pt>
    <dgm:pt modelId="{A6DEDF7A-0431-460A-8021-D09EE85C8565}" type="pres">
      <dgm:prSet presAssocID="{EE5A6BFB-300A-47F9-ABE7-7737731C04FF}" presName="iconBgRect" presStyleLbl="bgShp" presStyleIdx="4" presStyleCnt="6"/>
      <dgm:spPr/>
    </dgm:pt>
    <dgm:pt modelId="{3ED8AB5D-6BCC-44BE-AD82-25E87ADE4C59}" type="pres">
      <dgm:prSet presAssocID="{EE5A6BFB-300A-47F9-ABE7-7737731C04F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66A439C0-EFFE-48B8-A9A3-A7C2A97181C0}" type="pres">
      <dgm:prSet presAssocID="{EE5A6BFB-300A-47F9-ABE7-7737731C04FF}" presName="spaceRect" presStyleCnt="0"/>
      <dgm:spPr/>
    </dgm:pt>
    <dgm:pt modelId="{B5FC1293-0BE2-4A03-8953-E7B75470D257}" type="pres">
      <dgm:prSet presAssocID="{EE5A6BFB-300A-47F9-ABE7-7737731C04FF}" presName="textRect" presStyleLbl="revTx" presStyleIdx="4" presStyleCnt="6">
        <dgm:presLayoutVars>
          <dgm:chMax val="1"/>
          <dgm:chPref val="1"/>
        </dgm:presLayoutVars>
      </dgm:prSet>
      <dgm:spPr/>
    </dgm:pt>
    <dgm:pt modelId="{D0A24555-3535-4000-BE06-BC72D9F7B835}" type="pres">
      <dgm:prSet presAssocID="{50F7740F-B35B-4407-B59C-8E8191F0FC94}" presName="sibTrans" presStyleLbl="sibTrans2D1" presStyleIdx="0" presStyleCnt="0"/>
      <dgm:spPr/>
    </dgm:pt>
    <dgm:pt modelId="{5A7D3669-3C05-4FC0-B218-92660639A6D1}" type="pres">
      <dgm:prSet presAssocID="{D18D1B0D-B422-489B-A552-2AC0F547BABB}" presName="compNode" presStyleCnt="0"/>
      <dgm:spPr/>
    </dgm:pt>
    <dgm:pt modelId="{1932886E-44B7-4EE9-9E31-B360CC90480A}" type="pres">
      <dgm:prSet presAssocID="{D18D1B0D-B422-489B-A552-2AC0F547BABB}" presName="iconBgRect" presStyleLbl="bgShp" presStyleIdx="5" presStyleCnt="6"/>
      <dgm:spPr/>
    </dgm:pt>
    <dgm:pt modelId="{D9CDFB58-1E07-4395-A7C2-C6276E9C4695}" type="pres">
      <dgm:prSet presAssocID="{D18D1B0D-B422-489B-A552-2AC0F547BAB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10386234-BCA1-4B01-A65F-9B837E1750C2}" type="pres">
      <dgm:prSet presAssocID="{D18D1B0D-B422-489B-A552-2AC0F547BABB}" presName="spaceRect" presStyleCnt="0"/>
      <dgm:spPr/>
    </dgm:pt>
    <dgm:pt modelId="{02D5176C-2B48-4409-AB55-5EAA8A42A309}" type="pres">
      <dgm:prSet presAssocID="{D18D1B0D-B422-489B-A552-2AC0F547BAB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E68E30B-C469-4413-A36E-29F58B111395}" type="presOf" srcId="{50F7740F-B35B-4407-B59C-8E8191F0FC94}" destId="{D0A24555-3535-4000-BE06-BC72D9F7B835}" srcOrd="0" destOrd="0" presId="urn:microsoft.com/office/officeart/2018/2/layout/IconCircleList"/>
    <dgm:cxn modelId="{B444411B-B13C-4646-92EA-A2E347CB4D45}" type="presOf" srcId="{6F2DF060-452F-4527-B2FB-1375BD89B120}" destId="{CFCCF477-C3F4-4BFB-B121-C5B95C3FD8C3}" srcOrd="0" destOrd="0" presId="urn:microsoft.com/office/officeart/2018/2/layout/IconCircleList"/>
    <dgm:cxn modelId="{FD51CD1F-89D1-4E84-912C-E5785B048154}" type="presOf" srcId="{D18D1B0D-B422-489B-A552-2AC0F547BABB}" destId="{02D5176C-2B48-4409-AB55-5EAA8A42A309}" srcOrd="0" destOrd="0" presId="urn:microsoft.com/office/officeart/2018/2/layout/IconCircleList"/>
    <dgm:cxn modelId="{342C5A2A-9B35-4785-BAD5-B2F07920387E}" type="presOf" srcId="{0AE45345-C848-4893-A8C4-3A64D9C754F0}" destId="{68DE42BF-1A45-438E-B5E2-E25C8DAD90FC}" srcOrd="0" destOrd="0" presId="urn:microsoft.com/office/officeart/2018/2/layout/IconCircleList"/>
    <dgm:cxn modelId="{29F23D68-3C8C-4A91-AB3A-413DBC8A8043}" type="presOf" srcId="{EE5A6BFB-300A-47F9-ABE7-7737731C04FF}" destId="{B5FC1293-0BE2-4A03-8953-E7B75470D257}" srcOrd="0" destOrd="0" presId="urn:microsoft.com/office/officeart/2018/2/layout/IconCircleList"/>
    <dgm:cxn modelId="{415F1A6B-CE14-4D8B-A875-D9C7F2F5AC25}" type="presOf" srcId="{437077D6-C161-429B-AD50-0F01C7C5BBF7}" destId="{CC13BF20-0FE1-4C79-BEB8-895AA9A90403}" srcOrd="0" destOrd="0" presId="urn:microsoft.com/office/officeart/2018/2/layout/IconCircleList"/>
    <dgm:cxn modelId="{1F161A50-C0E9-4E60-A6CF-F67F9ED766F4}" srcId="{2E6D3168-E36C-4F32-AEF4-64F4FE4717D7}" destId="{437077D6-C161-429B-AD50-0F01C7C5BBF7}" srcOrd="1" destOrd="0" parTransId="{D78BE595-5C6D-4F31-98D9-80994B462E15}" sibTransId="{6F2DF060-452F-4527-B2FB-1375BD89B120}"/>
    <dgm:cxn modelId="{E65AED70-19F5-4468-AE44-B1D3C97ECD7F}" type="presOf" srcId="{01A3577B-E97E-4035-9E20-FC2E0371C21A}" destId="{838E2CEC-E633-4225-9468-DBD291CBA018}" srcOrd="0" destOrd="0" presId="urn:microsoft.com/office/officeart/2018/2/layout/IconCircleList"/>
    <dgm:cxn modelId="{7F819081-389C-43BE-A962-D31ACCA22226}" type="presOf" srcId="{C1CA0395-CD97-4E26-BCC0-98DD2E6EF238}" destId="{F63B8007-4AA8-4030-8631-0F8B8EB4E1FD}" srcOrd="0" destOrd="0" presId="urn:microsoft.com/office/officeart/2018/2/layout/IconCircleList"/>
    <dgm:cxn modelId="{1396F48B-3D2B-478E-A776-7D1A5BD53974}" type="presOf" srcId="{D9B4FD15-ACAF-4617-9F83-8FDEA6B34D22}" destId="{5A1CD96B-5FC1-447B-900D-7725E79B29A4}" srcOrd="0" destOrd="0" presId="urn:microsoft.com/office/officeart/2018/2/layout/IconCircleList"/>
    <dgm:cxn modelId="{1465749D-500E-40E6-B01F-12D5FADF3C56}" srcId="{2E6D3168-E36C-4F32-AEF4-64F4FE4717D7}" destId="{01A3577B-E97E-4035-9E20-FC2E0371C21A}" srcOrd="0" destOrd="0" parTransId="{F6D7190B-32A0-4B0A-912A-E12EA9E1982B}" sibTransId="{03950FE2-5B36-4AA5-A9F3-F7029E585150}"/>
    <dgm:cxn modelId="{99DBC9B4-050D-4AB8-BF3A-3209C5543876}" srcId="{2E6D3168-E36C-4F32-AEF4-64F4FE4717D7}" destId="{D18D1B0D-B422-489B-A552-2AC0F547BABB}" srcOrd="5" destOrd="0" parTransId="{0171C607-F642-45F8-B91E-EC036CAF48ED}" sibTransId="{3B891D7A-5E43-4999-91B5-04C440D3DEF2}"/>
    <dgm:cxn modelId="{AA49E3BE-EE19-4612-A804-97E9B0C5CF39}" srcId="{2E6D3168-E36C-4F32-AEF4-64F4FE4717D7}" destId="{EE5A6BFB-300A-47F9-ABE7-7737731C04FF}" srcOrd="4" destOrd="0" parTransId="{7EAEA53F-4A87-44DF-859D-34B19986227C}" sibTransId="{50F7740F-B35B-4407-B59C-8E8191F0FC94}"/>
    <dgm:cxn modelId="{749740C1-22AA-4590-849B-FC044EE4EBE5}" srcId="{2E6D3168-E36C-4F32-AEF4-64F4FE4717D7}" destId="{D9B4FD15-ACAF-4617-9F83-8FDEA6B34D22}" srcOrd="3" destOrd="0" parTransId="{9D0EF3F8-8594-4D8F-BABA-8EFC1B430D7D}" sibTransId="{0AE45345-C848-4893-A8C4-3A64D9C754F0}"/>
    <dgm:cxn modelId="{6A890ECB-66B6-4185-9B5C-A0A2399ABC70}" srcId="{2E6D3168-E36C-4F32-AEF4-64F4FE4717D7}" destId="{C1CA0395-CD97-4E26-BCC0-98DD2E6EF238}" srcOrd="2" destOrd="0" parTransId="{F7278135-A4AE-4C99-ABCC-9FA1F5149469}" sibTransId="{2C7EAD8B-87FF-48FB-9DCF-96A7493BBDD3}"/>
    <dgm:cxn modelId="{472BC8D8-8622-4D50-8AB8-C082BA35BDF4}" type="presOf" srcId="{03950FE2-5B36-4AA5-A9F3-F7029E585150}" destId="{97C6C631-2231-4CCE-AFEC-8AC8C40B0079}" srcOrd="0" destOrd="0" presId="urn:microsoft.com/office/officeart/2018/2/layout/IconCircleList"/>
    <dgm:cxn modelId="{96CDFED8-93CE-445A-8496-1F212D9A9C7D}" type="presOf" srcId="{2C7EAD8B-87FF-48FB-9DCF-96A7493BBDD3}" destId="{7D052639-EADD-4F95-A304-8AE7C657E5D0}" srcOrd="0" destOrd="0" presId="urn:microsoft.com/office/officeart/2018/2/layout/IconCircleList"/>
    <dgm:cxn modelId="{6635D1E4-BC25-4794-AB63-EAFB14CA31FD}" type="presOf" srcId="{2E6D3168-E36C-4F32-AEF4-64F4FE4717D7}" destId="{B08F7A67-915C-4B84-996B-A2F124E27F47}" srcOrd="0" destOrd="0" presId="urn:microsoft.com/office/officeart/2018/2/layout/IconCircleList"/>
    <dgm:cxn modelId="{050EE179-AAB5-419C-926E-2AFB3107DD1D}" type="presParOf" srcId="{B08F7A67-915C-4B84-996B-A2F124E27F47}" destId="{82E01F0A-0A38-423B-8C8A-F5E2D1BB5667}" srcOrd="0" destOrd="0" presId="urn:microsoft.com/office/officeart/2018/2/layout/IconCircleList"/>
    <dgm:cxn modelId="{A8FCDB94-45FE-4E3D-A44B-849E28C6A616}" type="presParOf" srcId="{82E01F0A-0A38-423B-8C8A-F5E2D1BB5667}" destId="{24B6E096-9C16-4759-88A3-01239E833BB5}" srcOrd="0" destOrd="0" presId="urn:microsoft.com/office/officeart/2018/2/layout/IconCircleList"/>
    <dgm:cxn modelId="{5F5D6E9F-4203-4181-96EF-40F17CDDF182}" type="presParOf" srcId="{24B6E096-9C16-4759-88A3-01239E833BB5}" destId="{B3E8E939-0172-4DAE-B8F9-146449B487F3}" srcOrd="0" destOrd="0" presId="urn:microsoft.com/office/officeart/2018/2/layout/IconCircleList"/>
    <dgm:cxn modelId="{34BF91E3-4B87-4DD8-A033-E529E3058352}" type="presParOf" srcId="{24B6E096-9C16-4759-88A3-01239E833BB5}" destId="{0F4FD3E7-4F08-4753-9329-D88A07844C28}" srcOrd="1" destOrd="0" presId="urn:microsoft.com/office/officeart/2018/2/layout/IconCircleList"/>
    <dgm:cxn modelId="{E0126009-10DA-4332-8E02-27C897782D89}" type="presParOf" srcId="{24B6E096-9C16-4759-88A3-01239E833BB5}" destId="{D9F0835B-3B44-45FC-8901-60180907D8D1}" srcOrd="2" destOrd="0" presId="urn:microsoft.com/office/officeart/2018/2/layout/IconCircleList"/>
    <dgm:cxn modelId="{33CAC836-CDE0-45FE-84D8-1E77924AF8DB}" type="presParOf" srcId="{24B6E096-9C16-4759-88A3-01239E833BB5}" destId="{838E2CEC-E633-4225-9468-DBD291CBA018}" srcOrd="3" destOrd="0" presId="urn:microsoft.com/office/officeart/2018/2/layout/IconCircleList"/>
    <dgm:cxn modelId="{EF898D5D-2484-4ABA-BF0A-9A45C137F54C}" type="presParOf" srcId="{82E01F0A-0A38-423B-8C8A-F5E2D1BB5667}" destId="{97C6C631-2231-4CCE-AFEC-8AC8C40B0079}" srcOrd="1" destOrd="0" presId="urn:microsoft.com/office/officeart/2018/2/layout/IconCircleList"/>
    <dgm:cxn modelId="{2D67C627-6035-4146-95DD-541E4789A151}" type="presParOf" srcId="{82E01F0A-0A38-423B-8C8A-F5E2D1BB5667}" destId="{DC67DFC5-1BD2-4900-92B7-EADEC9188DAF}" srcOrd="2" destOrd="0" presId="urn:microsoft.com/office/officeart/2018/2/layout/IconCircleList"/>
    <dgm:cxn modelId="{C731303B-8E5B-42F3-AA28-2BDD9024B1EE}" type="presParOf" srcId="{DC67DFC5-1BD2-4900-92B7-EADEC9188DAF}" destId="{6394B654-0B0C-46A3-BA25-A79DFEBD7D6E}" srcOrd="0" destOrd="0" presId="urn:microsoft.com/office/officeart/2018/2/layout/IconCircleList"/>
    <dgm:cxn modelId="{343FBFF8-55F3-49AB-8E8B-C59B944A4A6F}" type="presParOf" srcId="{DC67DFC5-1BD2-4900-92B7-EADEC9188DAF}" destId="{B85FD39F-3534-4015-8C34-6F7DA33475B7}" srcOrd="1" destOrd="0" presId="urn:microsoft.com/office/officeart/2018/2/layout/IconCircleList"/>
    <dgm:cxn modelId="{A1815950-3458-45C6-A15D-2353DA639DC0}" type="presParOf" srcId="{DC67DFC5-1BD2-4900-92B7-EADEC9188DAF}" destId="{319C2CF1-6542-40AE-9DE6-C4378BD57DDB}" srcOrd="2" destOrd="0" presId="urn:microsoft.com/office/officeart/2018/2/layout/IconCircleList"/>
    <dgm:cxn modelId="{629D5461-5CE9-488B-B031-1849BDA898DA}" type="presParOf" srcId="{DC67DFC5-1BD2-4900-92B7-EADEC9188DAF}" destId="{CC13BF20-0FE1-4C79-BEB8-895AA9A90403}" srcOrd="3" destOrd="0" presId="urn:microsoft.com/office/officeart/2018/2/layout/IconCircleList"/>
    <dgm:cxn modelId="{8B7D32C6-BF6B-46CB-8E03-87B2D04A1EAA}" type="presParOf" srcId="{82E01F0A-0A38-423B-8C8A-F5E2D1BB5667}" destId="{CFCCF477-C3F4-4BFB-B121-C5B95C3FD8C3}" srcOrd="3" destOrd="0" presId="urn:microsoft.com/office/officeart/2018/2/layout/IconCircleList"/>
    <dgm:cxn modelId="{AFBBE645-7D80-4A1A-A04F-43817C100A73}" type="presParOf" srcId="{82E01F0A-0A38-423B-8C8A-F5E2D1BB5667}" destId="{D15CEA0A-C23C-4E4B-9D74-3F9145BB1A75}" srcOrd="4" destOrd="0" presId="urn:microsoft.com/office/officeart/2018/2/layout/IconCircleList"/>
    <dgm:cxn modelId="{F36CC376-203C-4D13-B536-0A887CCB8C5A}" type="presParOf" srcId="{D15CEA0A-C23C-4E4B-9D74-3F9145BB1A75}" destId="{A3E81572-5888-48BB-906D-4F53CC814C5A}" srcOrd="0" destOrd="0" presId="urn:microsoft.com/office/officeart/2018/2/layout/IconCircleList"/>
    <dgm:cxn modelId="{2914EF2E-8639-43D5-8DB0-815904D04323}" type="presParOf" srcId="{D15CEA0A-C23C-4E4B-9D74-3F9145BB1A75}" destId="{26D33A60-D227-4B20-AA30-304C325DE886}" srcOrd="1" destOrd="0" presId="urn:microsoft.com/office/officeart/2018/2/layout/IconCircleList"/>
    <dgm:cxn modelId="{17B71506-3D1A-4FDF-BD99-9EACBF288773}" type="presParOf" srcId="{D15CEA0A-C23C-4E4B-9D74-3F9145BB1A75}" destId="{448EE6FC-561A-4103-9C67-611CB2876D79}" srcOrd="2" destOrd="0" presId="urn:microsoft.com/office/officeart/2018/2/layout/IconCircleList"/>
    <dgm:cxn modelId="{B83078AA-69FA-4BE2-9D83-D93E787E3775}" type="presParOf" srcId="{D15CEA0A-C23C-4E4B-9D74-3F9145BB1A75}" destId="{F63B8007-4AA8-4030-8631-0F8B8EB4E1FD}" srcOrd="3" destOrd="0" presId="urn:microsoft.com/office/officeart/2018/2/layout/IconCircleList"/>
    <dgm:cxn modelId="{4C224E71-9C11-481A-A3F0-7181D18194F8}" type="presParOf" srcId="{82E01F0A-0A38-423B-8C8A-F5E2D1BB5667}" destId="{7D052639-EADD-4F95-A304-8AE7C657E5D0}" srcOrd="5" destOrd="0" presId="urn:microsoft.com/office/officeart/2018/2/layout/IconCircleList"/>
    <dgm:cxn modelId="{C275D556-747D-4A21-AFC0-E1DE88C44104}" type="presParOf" srcId="{82E01F0A-0A38-423B-8C8A-F5E2D1BB5667}" destId="{945F9319-ACB7-4A22-9B23-A5ADC2348698}" srcOrd="6" destOrd="0" presId="urn:microsoft.com/office/officeart/2018/2/layout/IconCircleList"/>
    <dgm:cxn modelId="{C8BFD33F-A4CA-4567-A1D0-6C5B6E329C7D}" type="presParOf" srcId="{945F9319-ACB7-4A22-9B23-A5ADC2348698}" destId="{7A5C27FE-1165-4BCF-A826-4604C7DC743A}" srcOrd="0" destOrd="0" presId="urn:microsoft.com/office/officeart/2018/2/layout/IconCircleList"/>
    <dgm:cxn modelId="{809EBDF0-2709-4F2E-B2A0-B60FA191AD8C}" type="presParOf" srcId="{945F9319-ACB7-4A22-9B23-A5ADC2348698}" destId="{1BD0B97C-6633-48BE-A362-3A3E95A15DCC}" srcOrd="1" destOrd="0" presId="urn:microsoft.com/office/officeart/2018/2/layout/IconCircleList"/>
    <dgm:cxn modelId="{EC1B3DE6-C435-4C71-921D-0BE8408E64FB}" type="presParOf" srcId="{945F9319-ACB7-4A22-9B23-A5ADC2348698}" destId="{08C61CFD-5C44-4710-B107-4CA55D3ED338}" srcOrd="2" destOrd="0" presId="urn:microsoft.com/office/officeart/2018/2/layout/IconCircleList"/>
    <dgm:cxn modelId="{68485C63-8EF8-4A14-BC1A-4FC8027A1A69}" type="presParOf" srcId="{945F9319-ACB7-4A22-9B23-A5ADC2348698}" destId="{5A1CD96B-5FC1-447B-900D-7725E79B29A4}" srcOrd="3" destOrd="0" presId="urn:microsoft.com/office/officeart/2018/2/layout/IconCircleList"/>
    <dgm:cxn modelId="{5E9173BE-3D94-43F0-BF80-342BC667641B}" type="presParOf" srcId="{82E01F0A-0A38-423B-8C8A-F5E2D1BB5667}" destId="{68DE42BF-1A45-438E-B5E2-E25C8DAD90FC}" srcOrd="7" destOrd="0" presId="urn:microsoft.com/office/officeart/2018/2/layout/IconCircleList"/>
    <dgm:cxn modelId="{0C2D90A5-BCB5-45B5-9FC7-42CECD215694}" type="presParOf" srcId="{82E01F0A-0A38-423B-8C8A-F5E2D1BB5667}" destId="{82F1CD56-5EB4-48D2-B966-CFFA08AEDD56}" srcOrd="8" destOrd="0" presId="urn:microsoft.com/office/officeart/2018/2/layout/IconCircleList"/>
    <dgm:cxn modelId="{DF86E7F3-2D28-46F4-924C-6B6C36A9E6BA}" type="presParOf" srcId="{82F1CD56-5EB4-48D2-B966-CFFA08AEDD56}" destId="{A6DEDF7A-0431-460A-8021-D09EE85C8565}" srcOrd="0" destOrd="0" presId="urn:microsoft.com/office/officeart/2018/2/layout/IconCircleList"/>
    <dgm:cxn modelId="{A03F074A-152E-42CA-8623-62C39E48551F}" type="presParOf" srcId="{82F1CD56-5EB4-48D2-B966-CFFA08AEDD56}" destId="{3ED8AB5D-6BCC-44BE-AD82-25E87ADE4C59}" srcOrd="1" destOrd="0" presId="urn:microsoft.com/office/officeart/2018/2/layout/IconCircleList"/>
    <dgm:cxn modelId="{E42B9B5D-CED8-47CB-8874-5D8FB05F7683}" type="presParOf" srcId="{82F1CD56-5EB4-48D2-B966-CFFA08AEDD56}" destId="{66A439C0-EFFE-48B8-A9A3-A7C2A97181C0}" srcOrd="2" destOrd="0" presId="urn:microsoft.com/office/officeart/2018/2/layout/IconCircleList"/>
    <dgm:cxn modelId="{26ACB930-6DBB-4B5F-88F2-1E5CD1982913}" type="presParOf" srcId="{82F1CD56-5EB4-48D2-B966-CFFA08AEDD56}" destId="{B5FC1293-0BE2-4A03-8953-E7B75470D257}" srcOrd="3" destOrd="0" presId="urn:microsoft.com/office/officeart/2018/2/layout/IconCircleList"/>
    <dgm:cxn modelId="{BFBEE18F-42FA-4A1B-B75D-EDE5D5D254F6}" type="presParOf" srcId="{82E01F0A-0A38-423B-8C8A-F5E2D1BB5667}" destId="{D0A24555-3535-4000-BE06-BC72D9F7B835}" srcOrd="9" destOrd="0" presId="urn:microsoft.com/office/officeart/2018/2/layout/IconCircleList"/>
    <dgm:cxn modelId="{261A8663-8D03-47F1-8FFF-F3DFF59260A1}" type="presParOf" srcId="{82E01F0A-0A38-423B-8C8A-F5E2D1BB5667}" destId="{5A7D3669-3C05-4FC0-B218-92660639A6D1}" srcOrd="10" destOrd="0" presId="urn:microsoft.com/office/officeart/2018/2/layout/IconCircleList"/>
    <dgm:cxn modelId="{BCBCD258-45C3-4D03-91E5-2A982E26D19B}" type="presParOf" srcId="{5A7D3669-3C05-4FC0-B218-92660639A6D1}" destId="{1932886E-44B7-4EE9-9E31-B360CC90480A}" srcOrd="0" destOrd="0" presId="urn:microsoft.com/office/officeart/2018/2/layout/IconCircleList"/>
    <dgm:cxn modelId="{CEDB9F99-C163-4728-97B6-9D3CA6DC4153}" type="presParOf" srcId="{5A7D3669-3C05-4FC0-B218-92660639A6D1}" destId="{D9CDFB58-1E07-4395-A7C2-C6276E9C4695}" srcOrd="1" destOrd="0" presId="urn:microsoft.com/office/officeart/2018/2/layout/IconCircleList"/>
    <dgm:cxn modelId="{5EE3A2A9-BE18-4458-B750-74D9251BBCFF}" type="presParOf" srcId="{5A7D3669-3C05-4FC0-B218-92660639A6D1}" destId="{10386234-BCA1-4B01-A65F-9B837E1750C2}" srcOrd="2" destOrd="0" presId="urn:microsoft.com/office/officeart/2018/2/layout/IconCircleList"/>
    <dgm:cxn modelId="{31E18A6C-099F-4CD2-B4FD-F35AAFF71755}" type="presParOf" srcId="{5A7D3669-3C05-4FC0-B218-92660639A6D1}" destId="{02D5176C-2B48-4409-AB55-5EAA8A42A30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8E939-0172-4DAE-B8F9-146449B487F3}">
      <dsp:nvSpPr>
        <dsp:cNvPr id="0" name=""/>
        <dsp:cNvSpPr/>
      </dsp:nvSpPr>
      <dsp:spPr>
        <a:xfrm>
          <a:off x="109363" y="692144"/>
          <a:ext cx="833364" cy="8333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FD3E7-4F08-4753-9329-D88A07844C28}">
      <dsp:nvSpPr>
        <dsp:cNvPr id="0" name=""/>
        <dsp:cNvSpPr/>
      </dsp:nvSpPr>
      <dsp:spPr>
        <a:xfrm>
          <a:off x="284370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E2CEC-E633-4225-9468-DBD291CBA018}">
      <dsp:nvSpPr>
        <dsp:cNvPr id="0" name=""/>
        <dsp:cNvSpPr/>
      </dsp:nvSpPr>
      <dsp:spPr>
        <a:xfrm>
          <a:off x="1121306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spdep</a:t>
          </a:r>
          <a:r>
            <a:rPr lang="en-US" sz="1700" kern="1200" dirty="0"/>
            <a:t>::mat2nb()</a:t>
          </a:r>
          <a:r>
            <a:rPr lang="pl-PL" sz="1700" kern="1200" dirty="0"/>
            <a:t> </a:t>
          </a:r>
          <a:br>
            <a:rPr lang="pl-PL" sz="1700" kern="1200" dirty="0"/>
          </a:br>
          <a:r>
            <a:rPr lang="en-US" sz="1700" kern="1200" dirty="0"/>
            <a:t>allows to build </a:t>
          </a:r>
          <a:r>
            <a:rPr lang="pl-PL" sz="1700" kern="1200" dirty="0" err="1"/>
            <a:t>own</a:t>
          </a:r>
          <a:br>
            <a:rPr lang="pl-PL" sz="1700" kern="1200" dirty="0"/>
          </a:br>
          <a:r>
            <a:rPr lang="en-US" sz="1700" kern="1200" dirty="0"/>
            <a:t>W matrixes</a:t>
          </a:r>
        </a:p>
      </dsp:txBody>
      <dsp:txXfrm>
        <a:off x="1121306" y="692144"/>
        <a:ext cx="1964358" cy="833364"/>
      </dsp:txXfrm>
    </dsp:sp>
    <dsp:sp modelId="{6394B654-0B0C-46A3-BA25-A79DFEBD7D6E}">
      <dsp:nvSpPr>
        <dsp:cNvPr id="0" name=""/>
        <dsp:cNvSpPr/>
      </dsp:nvSpPr>
      <dsp:spPr>
        <a:xfrm>
          <a:off x="3427939" y="692144"/>
          <a:ext cx="833364" cy="8333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FD39F-3534-4015-8C34-6F7DA33475B7}">
      <dsp:nvSpPr>
        <dsp:cNvPr id="0" name=""/>
        <dsp:cNvSpPr/>
      </dsp:nvSpPr>
      <dsp:spPr>
        <a:xfrm>
          <a:off x="3602945" y="867150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3BF20-0FE1-4C79-BEB8-895AA9A90403}">
      <dsp:nvSpPr>
        <dsp:cNvPr id="0" name=""/>
        <dsp:cNvSpPr/>
      </dsp:nvSpPr>
      <dsp:spPr>
        <a:xfrm>
          <a:off x="4439881" y="69214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noProof="0" dirty="0"/>
            <a:t>Numerous</a:t>
          </a:r>
          <a:r>
            <a:rPr lang="pl-PL" sz="1700" kern="1200" dirty="0"/>
            <a:t> </a:t>
          </a:r>
          <a:r>
            <a:rPr lang="en-US" sz="1700" kern="1200" noProof="0" dirty="0"/>
            <a:t>combinations</a:t>
          </a:r>
          <a:r>
            <a:rPr lang="pl-PL" sz="1700" kern="1200" dirty="0"/>
            <a:t> for </a:t>
          </a:r>
          <a:r>
            <a:rPr lang="en-US" sz="1700" kern="1200" noProof="0" dirty="0"/>
            <a:t>spatial-like</a:t>
          </a:r>
          <a:r>
            <a:rPr lang="pl-PL" sz="1700" kern="1200" dirty="0"/>
            <a:t> </a:t>
          </a:r>
          <a:r>
            <a:rPr lang="en-US" sz="1700" kern="1200" noProof="0" dirty="0"/>
            <a:t>models</a:t>
          </a:r>
        </a:p>
      </dsp:txBody>
      <dsp:txXfrm>
        <a:off x="4439881" y="692144"/>
        <a:ext cx="1964358" cy="833364"/>
      </dsp:txXfrm>
    </dsp:sp>
    <dsp:sp modelId="{A3E81572-5888-48BB-906D-4F53CC814C5A}">
      <dsp:nvSpPr>
        <dsp:cNvPr id="0" name=""/>
        <dsp:cNvSpPr/>
      </dsp:nvSpPr>
      <dsp:spPr>
        <a:xfrm>
          <a:off x="109363" y="2526030"/>
          <a:ext cx="833364" cy="8333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33A60-D227-4B20-AA30-304C325DE886}">
      <dsp:nvSpPr>
        <dsp:cNvPr id="0" name=""/>
        <dsp:cNvSpPr/>
      </dsp:nvSpPr>
      <dsp:spPr>
        <a:xfrm>
          <a:off x="284370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B8007-4AA8-4030-8631-0F8B8EB4E1FD}">
      <dsp:nvSpPr>
        <dsp:cNvPr id="0" name=""/>
        <dsp:cNvSpPr/>
      </dsp:nvSpPr>
      <dsp:spPr>
        <a:xfrm>
          <a:off x="1121306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E</a:t>
          </a:r>
          <a:r>
            <a:rPr lang="en-US" sz="1700" kern="1200" dirty="0" err="1"/>
            <a:t>ncode</a:t>
          </a:r>
          <a:r>
            <a:rPr lang="en-US" sz="1700" kern="1200" dirty="0"/>
            <a:t> categorical variable and groups in dataset</a:t>
          </a:r>
          <a:r>
            <a:rPr lang="pl-PL" sz="1700" kern="1200" dirty="0"/>
            <a:t> in a W matrix</a:t>
          </a:r>
          <a:endParaRPr lang="en-US" sz="1700" kern="1200" dirty="0"/>
        </a:p>
      </dsp:txBody>
      <dsp:txXfrm>
        <a:off x="1121306" y="2526030"/>
        <a:ext cx="1964358" cy="833364"/>
      </dsp:txXfrm>
    </dsp:sp>
    <dsp:sp modelId="{7A5C27FE-1165-4BCF-A826-4604C7DC743A}">
      <dsp:nvSpPr>
        <dsp:cNvPr id="0" name=""/>
        <dsp:cNvSpPr/>
      </dsp:nvSpPr>
      <dsp:spPr>
        <a:xfrm>
          <a:off x="3427939" y="2526030"/>
          <a:ext cx="833364" cy="8333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0B97C-6633-48BE-A362-3A3E95A15DCC}">
      <dsp:nvSpPr>
        <dsp:cNvPr id="0" name=""/>
        <dsp:cNvSpPr/>
      </dsp:nvSpPr>
      <dsp:spPr>
        <a:xfrm>
          <a:off x="3602945" y="2701037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CD96B-5FC1-447B-900D-7725E79B29A4}">
      <dsp:nvSpPr>
        <dsp:cNvPr id="0" name=""/>
        <dsp:cNvSpPr/>
      </dsp:nvSpPr>
      <dsp:spPr>
        <a:xfrm>
          <a:off x="4439881" y="2526030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noProof="0" dirty="0"/>
            <a:t>Possibility</a:t>
          </a:r>
          <a:r>
            <a:rPr lang="pl-PL" sz="1700" kern="1200" dirty="0"/>
            <a:t> to i</a:t>
          </a:r>
          <a:r>
            <a:rPr lang="en-US" sz="1700" kern="1200" dirty="0" err="1"/>
            <a:t>mprove</a:t>
          </a:r>
          <a:r>
            <a:rPr lang="en-US" sz="1700" kern="1200" dirty="0"/>
            <a:t> econometrical estimation</a:t>
          </a:r>
        </a:p>
      </dsp:txBody>
      <dsp:txXfrm>
        <a:off x="4439881" y="2526030"/>
        <a:ext cx="1964358" cy="833364"/>
      </dsp:txXfrm>
    </dsp:sp>
    <dsp:sp modelId="{A6DEDF7A-0431-460A-8021-D09EE85C8565}">
      <dsp:nvSpPr>
        <dsp:cNvPr id="0" name=""/>
        <dsp:cNvSpPr/>
      </dsp:nvSpPr>
      <dsp:spPr>
        <a:xfrm>
          <a:off x="109363" y="4359917"/>
          <a:ext cx="833364" cy="8333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8AB5D-6BCC-44BE-AD82-25E87ADE4C59}">
      <dsp:nvSpPr>
        <dsp:cNvPr id="0" name=""/>
        <dsp:cNvSpPr/>
      </dsp:nvSpPr>
      <dsp:spPr>
        <a:xfrm>
          <a:off x="284370" y="4534924"/>
          <a:ext cx="483351" cy="4833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C1293-0BE2-4A03-8953-E7B75470D257}">
      <dsp:nvSpPr>
        <dsp:cNvPr id="0" name=""/>
        <dsp:cNvSpPr/>
      </dsp:nvSpPr>
      <dsp:spPr>
        <a:xfrm>
          <a:off x="1121306" y="43599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O</a:t>
          </a:r>
          <a:r>
            <a:rPr lang="en-US" sz="1700" kern="1200" dirty="0" err="1"/>
            <a:t>mit</a:t>
          </a:r>
          <a:r>
            <a:rPr lang="en-US" sz="1700" kern="1200" dirty="0"/>
            <a:t> the </a:t>
          </a:r>
          <a:r>
            <a:rPr lang="en-US" sz="1700" kern="1200" dirty="0" err="1"/>
            <a:t>overbias</a:t>
          </a:r>
          <a:r>
            <a:rPr lang="en-US" sz="1700" kern="1200" dirty="0"/>
            <a:t> </a:t>
          </a:r>
        </a:p>
      </dsp:txBody>
      <dsp:txXfrm>
        <a:off x="1121306" y="4359917"/>
        <a:ext cx="1964358" cy="833364"/>
      </dsp:txXfrm>
    </dsp:sp>
    <dsp:sp modelId="{1932886E-44B7-4EE9-9E31-B360CC90480A}">
      <dsp:nvSpPr>
        <dsp:cNvPr id="0" name=""/>
        <dsp:cNvSpPr/>
      </dsp:nvSpPr>
      <dsp:spPr>
        <a:xfrm>
          <a:off x="3427939" y="4359917"/>
          <a:ext cx="833364" cy="8333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DFB58-1E07-4395-A7C2-C6276E9C4695}">
      <dsp:nvSpPr>
        <dsp:cNvPr id="0" name=""/>
        <dsp:cNvSpPr/>
      </dsp:nvSpPr>
      <dsp:spPr>
        <a:xfrm>
          <a:off x="3602945" y="4534924"/>
          <a:ext cx="483351" cy="4833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5176C-2B48-4409-AB55-5EAA8A42A309}">
      <dsp:nvSpPr>
        <dsp:cNvPr id="0" name=""/>
        <dsp:cNvSpPr/>
      </dsp:nvSpPr>
      <dsp:spPr>
        <a:xfrm>
          <a:off x="4439881" y="435991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B</a:t>
          </a:r>
          <a:r>
            <a:rPr lang="en-US" sz="1700" kern="1200" dirty="0" err="1"/>
            <a:t>etter</a:t>
          </a:r>
          <a:r>
            <a:rPr lang="en-US" sz="1700" kern="1200" dirty="0"/>
            <a:t> fit of the model</a:t>
          </a:r>
        </a:p>
      </dsp:txBody>
      <dsp:txXfrm>
        <a:off x="4439881" y="4359917"/>
        <a:ext cx="1964358" cy="83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E5044-461D-475D-A656-30A3D7C988B8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8BD2F-9EC2-4F41-9EE1-B5A06C173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80BC-FC3C-44F3-B394-748FF485DEEC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Maria Mikos (WNE UW) mariamikos7@gmail.com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2B3-A5FE-4800-8A4B-84A236F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05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C233-8F9B-4FE1-9E8C-F67AF81B4002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Maria Mikos (WNE UW) mariamikos7@gmail.com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2B3-A5FE-4800-8A4B-84A236F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47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F86F-07D6-4443-9D27-31F0CEBEB556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Maria Mikos (WNE UW) mariamikos7@gmail.com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2B3-A5FE-4800-8A4B-84A236F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1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18F4-E216-4AB9-BE3C-455D3D5D9109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Maria Mikos (WNE UW) mariamikos7@gmail.com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2B3-A5FE-4800-8A4B-84A236F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B3C7-13AC-4E73-8EA3-0D601043A4CF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Maria Mikos (WNE UW) mariamikos7@gmail.com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2B3-A5FE-4800-8A4B-84A236F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0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529-F5A1-4EA6-8515-EAF207C7BFBA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Maria Mikos (WNE UW) mariamikos7@gmail.com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2B3-A5FE-4800-8A4B-84A236F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51FD-73F5-4CB4-97E6-226B0A66DCBB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Maria Mikos (WNE UW) mariamikos7@gmail.com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2B3-A5FE-4800-8A4B-84A236F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1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9D2A-29EB-4B4B-B211-B5B1F560C248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Maria Mikos (WNE UW) mariamikos7@gmail.com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2B3-A5FE-4800-8A4B-84A236F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57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3DFD-27AC-4ABA-8FF7-19A56DBDED9E}" type="datetime1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Maria Mikos (WNE UW) mariamikos7@gmail.com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2B3-A5FE-4800-8A4B-84A236F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8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E29A-C90A-4D7A-AA12-7C3438E4E39D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Maria Mikos (WNE UW) mariamikos7@gmail.com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2B3-A5FE-4800-8A4B-84A236F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2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7334-49C3-40F7-B0EC-16DF5417CE9D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Maria Mikos (WNE UW) mariamikos7@gmail.com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72B3-A5FE-4800-8A4B-84A236F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06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F755-C100-4947-8AF0-10A7C18B823B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Maria Mikos (WNE UW) mariamikos7@gmail.com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72B3-A5FE-4800-8A4B-84A236F90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32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2784D268-ADC0-4B57-8FE1-E6FD3D044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pl-PL" sz="1800"/>
              <a:t>Maria Mikos</a:t>
            </a:r>
          </a:p>
          <a:p>
            <a:r>
              <a:rPr lang="pl-PL" sz="1800"/>
              <a:t>mariamikos7@gmail.com</a:t>
            </a:r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C297BD3-58F8-4B2C-B31A-9A9353CAF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600"/>
            <a:ext cx="9144000" cy="1643126"/>
          </a:xfrm>
        </p:spPr>
        <p:txBody>
          <a:bodyPr anchor="ctr">
            <a:normAutofit fontScale="90000"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Spatial econometrics with self-made weighting matrixes</a:t>
            </a:r>
            <a:r>
              <a:rPr lang="pl-PL" sz="3200" dirty="0">
                <a:solidFill>
                  <a:schemeClr val="bg2"/>
                </a:solidFill>
              </a:rPr>
              <a:t>: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br>
              <a:rPr lang="pl-PL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uncovering similarity of sample</a:t>
            </a:r>
            <a:r>
              <a:rPr lang="pl-PL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with machine learning </a:t>
            </a:r>
            <a:br>
              <a:rPr lang="pl-PL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result and categorical variables. </a:t>
            </a:r>
          </a:p>
        </p:txBody>
      </p:sp>
    </p:spTree>
    <p:extLst>
      <p:ext uri="{BB962C8B-B14F-4D97-AF65-F5344CB8AC3E}">
        <p14:creationId xmlns:p14="http://schemas.microsoft.com/office/powerpoint/2010/main" val="156626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322E0AD-162C-40C4-8E28-3529D5CD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Iris – comparison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48D0661-EB0C-4383-B8F7-6031B043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>
                <a:solidFill>
                  <a:schemeClr val="tx1"/>
                </a:solidFill>
              </a:rPr>
              <a:t>Maria Mikos (WNE UW) mariamikos7@gmail.com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BC11150-12DA-4AD0-9F8B-82D94F7E841C}"/>
              </a:ext>
            </a:extLst>
          </p:cNvPr>
          <p:cNvSpPr/>
          <p:nvPr/>
        </p:nvSpPr>
        <p:spPr>
          <a:xfrm>
            <a:off x="1432278" y="3107704"/>
            <a:ext cx="95927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pl-PL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AIC       BIC</a:t>
            </a:r>
            <a:br>
              <a:rPr lang="pl-PL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linear</a:t>
            </a:r>
            <a:r>
              <a:rPr lang="pl-PL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pl-PL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l-PL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84.64272  99.69590</a:t>
            </a:r>
            <a:br>
              <a:rPr lang="pl-PL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lin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ear with levels </a:t>
            </a:r>
            <a:r>
              <a:rPr lang="pl-PL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l-PL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l-PL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79.11602 100.19047</a:t>
            </a:r>
            <a:br>
              <a:rPr lang="pl-PL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 matrix in error term </a:t>
            </a:r>
            <a:r>
              <a:rPr lang="pl-PL" sz="28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-21.97994  -3.91613</a:t>
            </a:r>
            <a:endParaRPr lang="en-US" sz="2800" b="1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88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322E0AD-162C-40C4-8E28-3529D5CD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GUS dataset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E74641-FD92-40BB-AF7C-9279ABC4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644518"/>
            <a:ext cx="9416935" cy="3383788"/>
          </a:xfrm>
        </p:spPr>
        <p:txBody>
          <a:bodyPr>
            <a:normAutofit/>
          </a:bodyPr>
          <a:lstStyle/>
          <a:p>
            <a:r>
              <a:rPr lang="en-US" sz="2000" dirty="0"/>
              <a:t>Dataset </a:t>
            </a:r>
            <a:endParaRPr lang="pl-PL" sz="2000" dirty="0"/>
          </a:p>
          <a:p>
            <a:pPr lvl="1"/>
            <a:r>
              <a:rPr lang="pl-PL" sz="1600" dirty="0"/>
              <a:t>2011 </a:t>
            </a:r>
            <a:r>
              <a:rPr lang="pl-PL" sz="1600" dirty="0" err="1"/>
              <a:t>Poviat</a:t>
            </a:r>
            <a:r>
              <a:rPr lang="pl-PL" sz="1600" dirty="0"/>
              <a:t> data (NUTS4) </a:t>
            </a:r>
          </a:p>
          <a:p>
            <a:pPr lvl="1"/>
            <a:r>
              <a:rPr lang="pl-PL" sz="1600" dirty="0" err="1"/>
              <a:t>Geocoded</a:t>
            </a:r>
            <a:r>
              <a:rPr lang="pl-PL" sz="1600" dirty="0"/>
              <a:t> </a:t>
            </a:r>
            <a:r>
              <a:rPr lang="pl-PL" sz="1600" dirty="0" err="1"/>
              <a:t>variables</a:t>
            </a:r>
            <a:endParaRPr lang="pl-PL" sz="1600" dirty="0"/>
          </a:p>
          <a:p>
            <a:pPr marL="457200" lvl="1" indent="0">
              <a:buNone/>
            </a:pPr>
            <a:endParaRPr lang="pl-PL" sz="1600" dirty="0"/>
          </a:p>
          <a:p>
            <a:r>
              <a:rPr lang="pl-PL" sz="2000" dirty="0"/>
              <a:t>Basic </a:t>
            </a:r>
            <a:r>
              <a:rPr lang="pl-PL" sz="2000" dirty="0" err="1"/>
              <a:t>linear</a:t>
            </a:r>
            <a:r>
              <a:rPr lang="pl-PL" sz="2000" dirty="0"/>
              <a:t> model:</a:t>
            </a:r>
          </a:p>
          <a:p>
            <a:pPr lvl="1"/>
            <a:r>
              <a:rPr lang="pl-PL" sz="1600" dirty="0"/>
              <a:t>Dependent </a:t>
            </a:r>
            <a:r>
              <a:rPr lang="pl-PL" sz="1600" dirty="0" err="1"/>
              <a:t>variable</a:t>
            </a:r>
            <a:r>
              <a:rPr lang="pl-PL" sz="1600" dirty="0"/>
              <a:t>: </a:t>
            </a:r>
            <a:r>
              <a:rPr lang="pl-PL" sz="16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births</a:t>
            </a:r>
            <a:r>
              <a:rPr lang="pl-PL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/>
              <a:t>- </a:t>
            </a:r>
            <a:r>
              <a:rPr lang="pl-PL" sz="1600" dirty="0" err="1"/>
              <a:t>number</a:t>
            </a:r>
            <a:r>
              <a:rPr lang="pl-PL" sz="1600" dirty="0"/>
              <a:t> of </a:t>
            </a:r>
            <a:r>
              <a:rPr lang="pl-PL" sz="1600" dirty="0" err="1"/>
              <a:t>births</a:t>
            </a:r>
            <a:r>
              <a:rPr lang="pl-PL" sz="1600" dirty="0"/>
              <a:t> in a </a:t>
            </a:r>
            <a:r>
              <a:rPr lang="pl-PL" sz="1600" dirty="0" err="1"/>
              <a:t>poviat</a:t>
            </a:r>
            <a:endParaRPr lang="pl-PL" sz="1600" b="1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pl-PL" sz="1600" dirty="0"/>
              <a:t>Independent </a:t>
            </a:r>
            <a:r>
              <a:rPr lang="pl-PL" sz="1600" dirty="0" err="1"/>
              <a:t>variables</a:t>
            </a:r>
            <a:r>
              <a:rPr lang="pl-PL" sz="1600" dirty="0"/>
              <a:t> (</a:t>
            </a:r>
            <a:r>
              <a:rPr lang="pl-PL" sz="1600" dirty="0" err="1"/>
              <a:t>Becker’s</a:t>
            </a:r>
            <a:r>
              <a:rPr lang="pl-PL" sz="1600" dirty="0"/>
              <a:t> </a:t>
            </a:r>
            <a:r>
              <a:rPr lang="pl-PL" sz="1600" dirty="0" err="1"/>
              <a:t>theory</a:t>
            </a:r>
            <a:r>
              <a:rPr lang="pl-PL" sz="1600" dirty="0"/>
              <a:t>):</a:t>
            </a:r>
          </a:p>
          <a:p>
            <a:pPr lvl="2"/>
            <a:r>
              <a:rPr lang="pl-PL" sz="16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marriages</a:t>
            </a:r>
            <a:r>
              <a:rPr lang="pl-PL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/>
              <a:t>- </a:t>
            </a:r>
            <a:r>
              <a:rPr lang="pl-PL" sz="1600" dirty="0" err="1"/>
              <a:t>Number</a:t>
            </a:r>
            <a:r>
              <a:rPr lang="pl-PL" sz="1600" dirty="0"/>
              <a:t> of </a:t>
            </a:r>
            <a:r>
              <a:rPr lang="pl-PL" sz="1600" dirty="0" err="1"/>
              <a:t>marriages</a:t>
            </a:r>
            <a:endParaRPr lang="pl-PL" sz="1600" dirty="0"/>
          </a:p>
          <a:p>
            <a:pPr lvl="2"/>
            <a:r>
              <a:rPr lang="pl-PL" sz="16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fhigher</a:t>
            </a:r>
            <a:r>
              <a:rPr lang="pl-PL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/>
              <a:t>- </a:t>
            </a:r>
            <a:r>
              <a:rPr lang="pl-PL" sz="1600" dirty="0" err="1"/>
              <a:t>Women</a:t>
            </a:r>
            <a:r>
              <a:rPr lang="pl-PL" sz="1600" dirty="0"/>
              <a:t> with </a:t>
            </a:r>
            <a:r>
              <a:rPr lang="pl-PL" sz="1600" dirty="0" err="1"/>
              <a:t>higher</a:t>
            </a:r>
            <a:r>
              <a:rPr lang="pl-PL" sz="1600" dirty="0"/>
              <a:t> </a:t>
            </a:r>
            <a:r>
              <a:rPr lang="pl-PL" sz="1600" dirty="0" err="1"/>
              <a:t>education</a:t>
            </a:r>
            <a:r>
              <a:rPr lang="pl-PL" sz="1600" dirty="0"/>
              <a:t> per 1000 </a:t>
            </a:r>
            <a:r>
              <a:rPr lang="pl-PL" sz="1600" dirty="0" err="1"/>
              <a:t>women</a:t>
            </a:r>
            <a:r>
              <a:rPr lang="pl-PL" sz="1600" dirty="0"/>
              <a:t> in a </a:t>
            </a:r>
            <a:r>
              <a:rPr lang="pl-PL" sz="1600" dirty="0" err="1"/>
              <a:t>poviat</a:t>
            </a:r>
            <a:endParaRPr lang="pl-PL" sz="1600" dirty="0"/>
          </a:p>
          <a:p>
            <a:pPr lvl="2"/>
            <a:r>
              <a:rPr lang="pl-PL" sz="16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fdependant</a:t>
            </a:r>
            <a:r>
              <a:rPr lang="pl-PL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/>
              <a:t>- </a:t>
            </a:r>
            <a:r>
              <a:rPr lang="pl-PL" sz="1600" dirty="0" err="1"/>
              <a:t>Percentage</a:t>
            </a:r>
            <a:r>
              <a:rPr lang="pl-PL" sz="1600" dirty="0"/>
              <a:t> of </a:t>
            </a:r>
            <a:r>
              <a:rPr lang="pl-PL" sz="1600" dirty="0" err="1"/>
              <a:t>dependant</a:t>
            </a:r>
            <a:r>
              <a:rPr lang="pl-PL" sz="1600" dirty="0"/>
              <a:t> </a:t>
            </a:r>
            <a:r>
              <a:rPr lang="pl-PL" sz="1600" dirty="0" err="1"/>
              <a:t>women</a:t>
            </a:r>
            <a:r>
              <a:rPr lang="pl-PL" sz="1600" dirty="0"/>
              <a:t> in a </a:t>
            </a:r>
            <a:r>
              <a:rPr lang="pl-PL" sz="1600" dirty="0" err="1"/>
              <a:t>poviat</a:t>
            </a:r>
            <a:endParaRPr lang="pl-PL" sz="1600" dirty="0"/>
          </a:p>
          <a:p>
            <a:pPr lvl="2"/>
            <a:r>
              <a:rPr lang="pl-PL" sz="16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menunempl</a:t>
            </a:r>
            <a:r>
              <a:rPr lang="pl-PL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/>
              <a:t>- </a:t>
            </a:r>
            <a:r>
              <a:rPr lang="pl-PL" sz="1600" dirty="0" err="1"/>
              <a:t>Unemployment</a:t>
            </a:r>
            <a:r>
              <a:rPr lang="pl-PL" sz="1600" dirty="0"/>
              <a:t> index for men in a </a:t>
            </a:r>
            <a:r>
              <a:rPr lang="pl-PL" sz="1600" dirty="0" err="1"/>
              <a:t>poviat</a:t>
            </a:r>
            <a:endParaRPr lang="pl-PL" sz="1600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48D0661-EB0C-4383-B8F7-6031B043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 dirty="0">
                <a:solidFill>
                  <a:schemeClr val="tx1"/>
                </a:solidFill>
              </a:rPr>
              <a:t>Maria Mikos (WNE UW) mariamikos7@gmail.com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1BEBA3F-4AB4-4DDC-A655-C8FD2A529C72}"/>
              </a:ext>
            </a:extLst>
          </p:cNvPr>
          <p:cNvSpPr/>
          <p:nvPr/>
        </p:nvSpPr>
        <p:spPr>
          <a:xfrm>
            <a:off x="4878461" y="544493"/>
            <a:ext cx="6888874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pl-PL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colnames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poviatdata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[1] "ID_MAP"          "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Code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          "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Name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           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[4] "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births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         "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marriages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     "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fhigher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     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[7] "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fdependant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     "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munempl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     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2689D02-7B67-4D3E-9360-7E40A96861E1}"/>
              </a:ext>
            </a:extLst>
          </p:cNvPr>
          <p:cNvSpPr/>
          <p:nvPr/>
        </p:nvSpPr>
        <p:spPr>
          <a:xfrm>
            <a:off x="5123996" y="3087937"/>
            <a:ext cx="5864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modelBase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pl-PL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births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~ 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marriages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 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fhigher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fdependant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 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menunempl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data=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poviatdata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05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322E0AD-162C-40C4-8E28-3529D5CD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GUS dataset – other matrixes and models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E74641-FD92-40BB-AF7C-9279ABC4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3367891"/>
            <a:ext cx="4114799" cy="1735568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pl-PL" sz="2000" dirty="0"/>
              <a:t>Lag in error </a:t>
            </a:r>
          </a:p>
          <a:p>
            <a:pPr marL="0" indent="0">
              <a:buNone/>
            </a:pPr>
            <a:r>
              <a:rPr lang="pl-PL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matrixW</a:t>
            </a:r>
            <a:r>
              <a:rPr lang="pl-PL" sz="1800" dirty="0"/>
              <a:t> – </a:t>
            </a:r>
            <a:r>
              <a:rPr lang="pl-PL" sz="1800" dirty="0" err="1"/>
              <a:t>clustering</a:t>
            </a:r>
            <a:r>
              <a:rPr lang="pl-PL" sz="1800" dirty="0"/>
              <a:t> </a:t>
            </a:r>
            <a:r>
              <a:rPr lang="pl-PL" sz="1800" dirty="0" err="1"/>
              <a:t>result</a:t>
            </a:r>
            <a:r>
              <a:rPr lang="pl-PL" sz="1800" dirty="0"/>
              <a:t> for independent </a:t>
            </a:r>
            <a:r>
              <a:rPr lang="pl-PL" sz="1800" dirty="0" err="1"/>
              <a:t>variables</a:t>
            </a:r>
            <a:r>
              <a:rPr lang="pl-PL" sz="1800" dirty="0"/>
              <a:t> (</a:t>
            </a:r>
            <a:r>
              <a:rPr lang="pl-PL" sz="1800" dirty="0" err="1"/>
              <a:t>kmeans</a:t>
            </a:r>
            <a:r>
              <a:rPr lang="pl-PL" sz="1800" dirty="0"/>
              <a:t>, k=2)</a:t>
            </a:r>
          </a:p>
          <a:p>
            <a:pPr marL="0" indent="0">
              <a:buNone/>
            </a:pPr>
            <a:r>
              <a:rPr lang="pl-PL" sz="2000" dirty="0"/>
              <a:t> 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48D0661-EB0C-4383-B8F7-6031B043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>
                <a:solidFill>
                  <a:schemeClr val="tx1"/>
                </a:solidFill>
              </a:rPr>
              <a:t>Maria Mikos (WNE UW) mariamikos7@gmail.com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4DC097B-89C1-4B40-84B5-C2FC66A5412C}"/>
              </a:ext>
            </a:extLst>
          </p:cNvPr>
          <p:cNvSpPr/>
          <p:nvPr/>
        </p:nvSpPr>
        <p:spPr>
          <a:xfrm>
            <a:off x="5440680" y="5214549"/>
            <a:ext cx="555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model</a:t>
            </a:r>
            <a:r>
              <a:rPr lang="pl-PL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lagsarlm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pl-PL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births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~ </a:t>
            </a:r>
            <a:r>
              <a:rPr lang="pl-PL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marriages</a:t>
            </a:r>
            <a:r>
              <a:rPr lang="pl-PL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 </a:t>
            </a:r>
            <a:r>
              <a:rPr lang="pl-PL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fhigher</a:t>
            </a:r>
            <a:r>
              <a:rPr lang="pl-PL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pl-PL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fdependant</a:t>
            </a:r>
            <a:r>
              <a:rPr lang="pl-PL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 </a:t>
            </a:r>
            <a:r>
              <a:rPr lang="pl-PL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menunempl</a:t>
            </a:r>
            <a:r>
              <a:rPr lang="pl-PL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data</a:t>
            </a:r>
            <a:r>
              <a:rPr lang="pl-PL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pl-PL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poviatdata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l-PL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matrixW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method="eigen", quiet=FALSE)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>
                <a:extLst>
                  <a:ext uri="{FF2B5EF4-FFF2-40B4-BE49-F238E27FC236}">
                    <a16:creationId xmlns:a16="http://schemas.microsoft.com/office/drawing/2014/main" id="{0303E270-959C-4263-9E30-C2C26B971F2D}"/>
                  </a:ext>
                </a:extLst>
              </p:cNvPr>
              <p:cNvSpPr/>
              <p:nvPr/>
            </p:nvSpPr>
            <p:spPr>
              <a:xfrm>
                <a:off x="6729825" y="2651930"/>
                <a:ext cx="23275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l-PL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𝑊𝑦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pl-PL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7" name="Prostokąt 6">
                <a:extLst>
                  <a:ext uri="{FF2B5EF4-FFF2-40B4-BE49-F238E27FC236}">
                    <a16:creationId xmlns:a16="http://schemas.microsoft.com/office/drawing/2014/main" id="{0303E270-959C-4263-9E30-C2C26B971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825" y="2651930"/>
                <a:ext cx="2327563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>
                <a:extLst>
                  <a:ext uri="{FF2B5EF4-FFF2-40B4-BE49-F238E27FC236}">
                    <a16:creationId xmlns:a16="http://schemas.microsoft.com/office/drawing/2014/main" id="{414B3C03-F65D-448D-9E9D-7454458C0047}"/>
                  </a:ext>
                </a:extLst>
              </p:cNvPr>
              <p:cNvSpPr/>
              <p:nvPr/>
            </p:nvSpPr>
            <p:spPr>
              <a:xfrm>
                <a:off x="1625137" y="2519020"/>
                <a:ext cx="21751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l-PL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pl-PL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pl-PL" b="1" dirty="0"/>
              </a:p>
            </p:txBody>
          </p:sp>
        </mc:Choice>
        <mc:Fallback xmlns="">
          <p:sp>
            <p:nvSpPr>
              <p:cNvPr id="10" name="Prostokąt 9">
                <a:extLst>
                  <a:ext uri="{FF2B5EF4-FFF2-40B4-BE49-F238E27FC236}">
                    <a16:creationId xmlns:a16="http://schemas.microsoft.com/office/drawing/2014/main" id="{414B3C03-F65D-448D-9E9D-7454458C0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137" y="2519020"/>
                <a:ext cx="2175164" cy="646331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rostokąt 7">
            <a:extLst>
              <a:ext uri="{FF2B5EF4-FFF2-40B4-BE49-F238E27FC236}">
                <a16:creationId xmlns:a16="http://schemas.microsoft.com/office/drawing/2014/main" id="{EA3CF9CB-A80C-4518-B412-16BC34E7B5A5}"/>
              </a:ext>
            </a:extLst>
          </p:cNvPr>
          <p:cNvSpPr/>
          <p:nvPr/>
        </p:nvSpPr>
        <p:spPr>
          <a:xfrm>
            <a:off x="364018" y="5193513"/>
            <a:ext cx="48955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model</a:t>
            </a:r>
            <a:r>
              <a:rPr lang="pl-PL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sz="16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errorsarlm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pl-PL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births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~ </a:t>
            </a:r>
            <a:r>
              <a:rPr lang="pl-PL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marriages</a:t>
            </a:r>
            <a:r>
              <a:rPr lang="pl-PL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+ </a:t>
            </a:r>
            <a:r>
              <a:rPr lang="pl-PL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fhigher</a:t>
            </a:r>
            <a:r>
              <a:rPr lang="pl-PL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pl-PL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fdependant</a:t>
            </a:r>
            <a:r>
              <a:rPr lang="pl-PL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pl-PL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pl-PL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enunempl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data=po</a:t>
            </a:r>
            <a:r>
              <a:rPr lang="pl-PL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viatdata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l-PL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matrixW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tol.solve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=2e-40)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329E65FA-8A06-4CB5-8728-EAA53837CB8D}"/>
              </a:ext>
            </a:extLst>
          </p:cNvPr>
          <p:cNvSpPr/>
          <p:nvPr/>
        </p:nvSpPr>
        <p:spPr>
          <a:xfrm>
            <a:off x="5440680" y="3194576"/>
            <a:ext cx="6096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000" dirty="0"/>
              <a:t>2a) </a:t>
            </a:r>
            <a:r>
              <a:rPr lang="pl-PL" sz="2000" dirty="0" err="1"/>
              <a:t>Spatial</a:t>
            </a:r>
            <a:r>
              <a:rPr lang="pl-PL" sz="2000" dirty="0"/>
              <a:t> </a:t>
            </a:r>
            <a:r>
              <a:rPr lang="pl-PL" sz="2000" dirty="0" err="1"/>
              <a:t>lagging</a:t>
            </a:r>
            <a:r>
              <a:rPr lang="pl-PL" sz="2000" dirty="0"/>
              <a:t> the dependent </a:t>
            </a:r>
            <a:r>
              <a:rPr lang="pl-PL" sz="2000" dirty="0" err="1"/>
              <a:t>variable</a:t>
            </a:r>
            <a:r>
              <a:rPr lang="pl-PL" sz="2000" dirty="0"/>
              <a:t> </a:t>
            </a:r>
          </a:p>
          <a:p>
            <a:r>
              <a:rPr lang="pl-PL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matrixW</a:t>
            </a:r>
            <a:r>
              <a:rPr lang="pl-PL" dirty="0"/>
              <a:t> -&gt; </a:t>
            </a:r>
            <a:r>
              <a:rPr lang="pl-PL" dirty="0" err="1"/>
              <a:t>spatial</a:t>
            </a:r>
            <a:r>
              <a:rPr lang="pl-PL" dirty="0"/>
              <a:t> </a:t>
            </a:r>
            <a:r>
              <a:rPr lang="pl-PL" dirty="0" err="1"/>
              <a:t>neighbourhood</a:t>
            </a:r>
            <a:r>
              <a:rPr lang="pl-PL" dirty="0"/>
              <a:t> (</a:t>
            </a:r>
            <a:r>
              <a:rPr lang="pl-PL" dirty="0" err="1"/>
              <a:t>contingency</a:t>
            </a:r>
            <a:r>
              <a:rPr lang="pl-PL" dirty="0"/>
              <a:t> matrix)</a:t>
            </a:r>
          </a:p>
          <a:p>
            <a:r>
              <a:rPr lang="pl-PL" sz="1000" dirty="0"/>
              <a:t>  </a:t>
            </a:r>
            <a:endParaRPr lang="pl-PL" sz="900" dirty="0"/>
          </a:p>
          <a:p>
            <a:r>
              <a:rPr lang="pl-PL" sz="2000" dirty="0"/>
              <a:t>2b) L</a:t>
            </a:r>
            <a:r>
              <a:rPr lang="nn-NO" sz="2000" dirty="0"/>
              <a:t>ag</a:t>
            </a:r>
            <a:r>
              <a:rPr lang="en-US" sz="2000" dirty="0" err="1"/>
              <a:t>ging</a:t>
            </a:r>
            <a:r>
              <a:rPr lang="pl-PL" sz="2000" dirty="0"/>
              <a:t> the dependent </a:t>
            </a:r>
            <a:r>
              <a:rPr lang="pl-PL" sz="2000" dirty="0" err="1"/>
              <a:t>variable</a:t>
            </a:r>
            <a:r>
              <a:rPr lang="pl-PL" sz="2000" dirty="0"/>
              <a:t> with </a:t>
            </a:r>
            <a:r>
              <a:rPr lang="pl-PL" sz="2000" dirty="0" err="1"/>
              <a:t>groups</a:t>
            </a:r>
            <a:r>
              <a:rPr lang="nn-NO" sz="2000" dirty="0"/>
              <a:t> </a:t>
            </a:r>
            <a:endParaRPr lang="pl-PL" sz="2000" dirty="0"/>
          </a:p>
          <a:p>
            <a:r>
              <a:rPr lang="pl-PL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matrixW</a:t>
            </a:r>
            <a:r>
              <a:rPr lang="pl-P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pl-PL" dirty="0"/>
              <a:t>-&gt; 3 </a:t>
            </a:r>
            <a:r>
              <a:rPr lang="pl-PL" dirty="0" err="1"/>
              <a:t>groups</a:t>
            </a:r>
            <a:r>
              <a:rPr lang="pl-PL" dirty="0"/>
              <a:t> for dependent </a:t>
            </a:r>
            <a:r>
              <a:rPr lang="pl-PL" dirty="0" err="1"/>
              <a:t>variable</a:t>
            </a:r>
            <a:r>
              <a:rPr lang="pl-PL" dirty="0"/>
              <a:t> – </a:t>
            </a:r>
            <a:r>
              <a:rPr lang="en-US" dirty="0" err="1"/>
              <a:t>neighours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simmiliar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for </a:t>
            </a:r>
            <a:r>
              <a:rPr lang="pl-PL" dirty="0" err="1"/>
              <a:t>births</a:t>
            </a:r>
            <a:r>
              <a:rPr lang="pl-P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3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322E0AD-162C-40C4-8E28-3529D5CD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GUS dataset - comparison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48D0661-EB0C-4383-B8F7-6031B043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>
                <a:solidFill>
                  <a:schemeClr val="tx1"/>
                </a:solidFill>
              </a:rPr>
              <a:t>Maria Mikos (WNE UW) mariamikos7@gmail.com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3CDA263E-11D6-4A90-BF6A-92164DFCF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6" y="2644775"/>
            <a:ext cx="115363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1">
              <a:spcAft>
                <a:spcPts val="1000"/>
              </a:spcAft>
              <a:buNone/>
            </a:pP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AIC      BIC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modelBase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951.5496  975.1906  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linear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model1     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947.1243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974.7055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clust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in error</a:t>
            </a:r>
            <a:b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model2a     817.7146  845.2958  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spatial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lag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model2b     </a:t>
            </a:r>
            <a:r>
              <a:rPr lang="pl-PL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413.3107  440.8919  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</a:t>
            </a:r>
            <a:r>
              <a:rPr lang="pl-PL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births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groups</a:t>
            </a:r>
            <a:r>
              <a:rPr lang="pl-PL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lagged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2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5B1E9F1-13A7-45FC-970B-170246DB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85753C9-AC89-494D-BBB9-9B3F6B4D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>
                <a:solidFill>
                  <a:prstClr val="black">
                    <a:tint val="75000"/>
                  </a:prstClr>
                </a:solidFill>
              </a:rPr>
              <a:t>Maria Mikos (WNE UW) mariamikos7@gmail.com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3" name="Symbol zastępczy zawartości 2">
            <a:extLst>
              <a:ext uri="{FF2B5EF4-FFF2-40B4-BE49-F238E27FC236}">
                <a16:creationId xmlns:a16="http://schemas.microsoft.com/office/drawing/2014/main" id="{C0514BF6-3946-4ABB-A00A-C36D73A0D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93209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385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8CDCF2-02F3-4136-A373-C97F0545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F543D08-AB49-4C59-B339-551DABD3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9969" y="4256436"/>
            <a:ext cx="4572061" cy="1448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Maria Mikos (WNE UW) </a:t>
            </a:r>
            <a:endParaRPr lang="pl-PL" sz="16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>
              <a:spcAft>
                <a:spcPts val="600"/>
              </a:spcAft>
            </a:pPr>
            <a:r>
              <a:rPr lang="en-US" sz="16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mariamikos7@gmail.com</a:t>
            </a:r>
          </a:p>
        </p:txBody>
      </p:sp>
    </p:spTree>
    <p:extLst>
      <p:ext uri="{BB962C8B-B14F-4D97-AF65-F5344CB8AC3E}">
        <p14:creationId xmlns:p14="http://schemas.microsoft.com/office/powerpoint/2010/main" val="3057002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99FF0F-686D-47AC-896F-DFD7032E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pl-PL" sz="4000" dirty="0"/>
              <a:t> </a:t>
            </a:r>
            <a:endParaRPr lang="en-US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9463C9-A5B4-4AA2-A992-4AF78D25B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 </a:t>
            </a:r>
            <a:endParaRPr lang="en-US" sz="2000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AB247E3-4396-448A-A267-CB71ECC5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>
                <a:solidFill>
                  <a:schemeClr val="tx1"/>
                </a:solidFill>
              </a:rPr>
              <a:t>Maria Mikos (WNE UW) mariamikos7@gmail.com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C8ABE68A-D7A2-4A11-9BE0-EDFD47F297D4}"/>
              </a:ext>
            </a:extLst>
          </p:cNvPr>
          <p:cNvSpPr/>
          <p:nvPr/>
        </p:nvSpPr>
        <p:spPr>
          <a:xfrm>
            <a:off x="740512" y="2000533"/>
            <a:ext cx="2513520" cy="258893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b="1" dirty="0" err="1"/>
              <a:t>Linear</a:t>
            </a:r>
            <a:r>
              <a:rPr lang="pl-PL" sz="2400" b="1" dirty="0"/>
              <a:t> </a:t>
            </a:r>
            <a:r>
              <a:rPr lang="pl-PL" sz="2400" b="1" dirty="0" err="1"/>
              <a:t>regression</a:t>
            </a:r>
            <a:endParaRPr lang="en-US" sz="2400" b="1" dirty="0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99122A46-E918-465E-AB51-F39E072FEA4F}"/>
              </a:ext>
            </a:extLst>
          </p:cNvPr>
          <p:cNvSpPr/>
          <p:nvPr/>
        </p:nvSpPr>
        <p:spPr>
          <a:xfrm>
            <a:off x="3447234" y="2000533"/>
            <a:ext cx="2513520" cy="258893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b="1" dirty="0" err="1"/>
              <a:t>Spatial</a:t>
            </a:r>
            <a:r>
              <a:rPr lang="pl-PL" sz="2400" b="1" dirty="0"/>
              <a:t> modeling</a:t>
            </a:r>
            <a:endParaRPr lang="en-US" sz="2400" b="1" dirty="0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E9A1D9E0-94CA-4088-B5C3-3743F8548A59}"/>
              </a:ext>
            </a:extLst>
          </p:cNvPr>
          <p:cNvSpPr/>
          <p:nvPr/>
        </p:nvSpPr>
        <p:spPr>
          <a:xfrm>
            <a:off x="6209318" y="2000533"/>
            <a:ext cx="2513520" cy="258893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b="1" dirty="0"/>
              <a:t>User-</a:t>
            </a:r>
            <a:r>
              <a:rPr lang="pl-PL" sz="2400" b="1" dirty="0" err="1"/>
              <a:t>build</a:t>
            </a:r>
            <a:r>
              <a:rPr lang="pl-PL" sz="2400" b="1" dirty="0"/>
              <a:t> </a:t>
            </a:r>
            <a:r>
              <a:rPr lang="pl-PL" sz="2400" b="1" dirty="0" err="1"/>
              <a:t>matrixes</a:t>
            </a:r>
            <a:endParaRPr lang="en-US" sz="2400" b="1" dirty="0"/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9BC591F7-C1A2-4D1E-8F37-63400BA3F439}"/>
              </a:ext>
            </a:extLst>
          </p:cNvPr>
          <p:cNvSpPr/>
          <p:nvPr/>
        </p:nvSpPr>
        <p:spPr>
          <a:xfrm>
            <a:off x="8956992" y="2000533"/>
            <a:ext cx="2513520" cy="258893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b="1" dirty="0" err="1"/>
              <a:t>Testing</a:t>
            </a:r>
            <a:r>
              <a:rPr lang="pl-PL" sz="2400" b="1" dirty="0"/>
              <a:t> the </a:t>
            </a:r>
            <a:r>
              <a:rPr lang="pl-PL" sz="2400" b="1" dirty="0" err="1"/>
              <a:t>solution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6416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BBADF02-B01E-4822-B287-64D52A1F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l-PL" dirty="0" err="1">
                <a:solidFill>
                  <a:schemeClr val="accent1"/>
                </a:solidFill>
              </a:rPr>
              <a:t>Linear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r>
              <a:rPr lang="pl-PL" dirty="0" err="1">
                <a:solidFill>
                  <a:schemeClr val="accent1"/>
                </a:solidFill>
              </a:rPr>
              <a:t>regression</a:t>
            </a:r>
            <a:r>
              <a:rPr lang="pl-PL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19CFCDA-027B-462E-BBB9-6D3A94947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1198000"/>
                <a:ext cx="6377769" cy="199415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l-PL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l-PL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pl-PL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19CFCDA-027B-462E-BBB9-6D3A94947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1198000"/>
                <a:ext cx="6377769" cy="19941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2C18A46-1BB9-405C-AD89-2A510A93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 sz="1050">
                <a:solidFill>
                  <a:schemeClr val="tx1">
                    <a:alpha val="80000"/>
                  </a:schemeClr>
                </a:solidFill>
              </a:rPr>
              <a:t>Maria Mikos (WNE UW) mariamikos7@gmail.com</a:t>
            </a:r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FC94EF93-0029-4841-9F9A-0925161188F4}"/>
              </a:ext>
            </a:extLst>
          </p:cNvPr>
          <p:cNvGrpSpPr/>
          <p:nvPr/>
        </p:nvGrpSpPr>
        <p:grpSpPr>
          <a:xfrm>
            <a:off x="6428975" y="3429000"/>
            <a:ext cx="3666782" cy="2202873"/>
            <a:chOff x="6391601" y="3317434"/>
            <a:chExt cx="3740770" cy="2551289"/>
          </a:xfrm>
        </p:grpSpPr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F2D48B9D-3F66-4C4A-94CE-77A414025E90}"/>
                </a:ext>
              </a:extLst>
            </p:cNvPr>
            <p:cNvSpPr/>
            <p:nvPr/>
          </p:nvSpPr>
          <p:spPr>
            <a:xfrm>
              <a:off x="6391601" y="3317434"/>
              <a:ext cx="3740770" cy="255128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D1B6E973-FEAA-4E90-8393-F71A07BC4370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4805" y="3439236"/>
              <a:ext cx="3494361" cy="2309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827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0C12566-36DE-42E1-8448-8717469C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Categorical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D9CA5736-7E23-4F30-8EF9-BBFE4052E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123362"/>
              </p:ext>
            </p:extLst>
          </p:nvPr>
        </p:nvGraphicFramePr>
        <p:xfrm>
          <a:off x="5777124" y="2895851"/>
          <a:ext cx="4461087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1147">
                  <a:extLst>
                    <a:ext uri="{9D8B030D-6E8A-4147-A177-3AD203B41FA5}">
                      <a16:colId xmlns:a16="http://schemas.microsoft.com/office/drawing/2014/main" val="1199066110"/>
                    </a:ext>
                  </a:extLst>
                </a:gridCol>
                <a:gridCol w="1199980">
                  <a:extLst>
                    <a:ext uri="{9D8B030D-6E8A-4147-A177-3AD203B41FA5}">
                      <a16:colId xmlns:a16="http://schemas.microsoft.com/office/drawing/2014/main" val="448078555"/>
                    </a:ext>
                  </a:extLst>
                </a:gridCol>
                <a:gridCol w="1199980">
                  <a:extLst>
                    <a:ext uri="{9D8B030D-6E8A-4147-A177-3AD203B41FA5}">
                      <a16:colId xmlns:a16="http://schemas.microsoft.com/office/drawing/2014/main" val="969143934"/>
                    </a:ext>
                  </a:extLst>
                </a:gridCol>
                <a:gridCol w="1199980">
                  <a:extLst>
                    <a:ext uri="{9D8B030D-6E8A-4147-A177-3AD203B41FA5}">
                      <a16:colId xmlns:a16="http://schemas.microsoft.com/office/drawing/2014/main" val="1133584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8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6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4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4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278614"/>
                  </a:ext>
                </a:extLst>
              </a:tr>
            </a:tbl>
          </a:graphicData>
        </a:graphic>
      </p:graphicFrame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81C3AAB-F4A5-4ED1-8CCD-86C4F208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>
                <a:solidFill>
                  <a:schemeClr val="tx1"/>
                </a:solidFill>
              </a:rPr>
              <a:t>Maria Mikos (WNE UW) mariamikos7@gmail.com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3F66D7B7-125D-4CFD-A30F-5CB5DDA8A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316388"/>
              </p:ext>
            </p:extLst>
          </p:nvPr>
        </p:nvGraphicFramePr>
        <p:xfrm>
          <a:off x="1953789" y="2895851"/>
          <a:ext cx="297327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8570">
                  <a:extLst>
                    <a:ext uri="{9D8B030D-6E8A-4147-A177-3AD203B41FA5}">
                      <a16:colId xmlns:a16="http://schemas.microsoft.com/office/drawing/2014/main" val="1199066110"/>
                    </a:ext>
                  </a:extLst>
                </a:gridCol>
                <a:gridCol w="1112353">
                  <a:extLst>
                    <a:ext uri="{9D8B030D-6E8A-4147-A177-3AD203B41FA5}">
                      <a16:colId xmlns:a16="http://schemas.microsoft.com/office/drawing/2014/main" val="448078555"/>
                    </a:ext>
                  </a:extLst>
                </a:gridCol>
                <a:gridCol w="1112353">
                  <a:extLst>
                    <a:ext uri="{9D8B030D-6E8A-4147-A177-3AD203B41FA5}">
                      <a16:colId xmlns:a16="http://schemas.microsoft.com/office/drawing/2014/main" val="781870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-&gt; encode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8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6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4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4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4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2786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AF02F5F6-CA20-4DE9-88EC-3564EB364A4D}"/>
                  </a:ext>
                </a:extLst>
              </p:cNvPr>
              <p:cNvSpPr txBox="1"/>
              <p:nvPr/>
            </p:nvSpPr>
            <p:spPr>
              <a:xfrm>
                <a:off x="6585625" y="776394"/>
                <a:ext cx="43445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…+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…+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AF02F5F6-CA20-4DE9-88EC-3564EB364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625" y="776394"/>
                <a:ext cx="4344561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ole tekstowe 7">
            <a:extLst>
              <a:ext uri="{FF2B5EF4-FFF2-40B4-BE49-F238E27FC236}">
                <a16:creationId xmlns:a16="http://schemas.microsoft.com/office/drawing/2014/main" id="{1ADE7479-F857-490C-B6C4-AD5455602DA0}"/>
              </a:ext>
            </a:extLst>
          </p:cNvPr>
          <p:cNvSpPr txBox="1"/>
          <p:nvPr/>
        </p:nvSpPr>
        <p:spPr>
          <a:xfrm>
            <a:off x="2875547" y="5289980"/>
            <a:ext cx="92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Levels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0FBED21-DAF6-44CE-8EC1-B7256168931C}"/>
              </a:ext>
            </a:extLst>
          </p:cNvPr>
          <p:cNvSpPr txBox="1"/>
          <p:nvPr/>
        </p:nvSpPr>
        <p:spPr>
          <a:xfrm>
            <a:off x="7037181" y="5289980"/>
            <a:ext cx="181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Dummy variable</a:t>
            </a:r>
          </a:p>
        </p:txBody>
      </p:sp>
    </p:spTree>
    <p:extLst>
      <p:ext uri="{BB962C8B-B14F-4D97-AF65-F5344CB8AC3E}">
        <p14:creationId xmlns:p14="http://schemas.microsoft.com/office/powerpoint/2010/main" val="2099156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511569-D539-4F87-A27D-32588EA8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chemeClr val="accent1"/>
                </a:solidFill>
              </a:rPr>
              <a:t>Spatial models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135DF90-AF26-4AA5-9A71-DBD4AA511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l-PL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pl-PL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pl-PL" sz="2400" b="1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135DF90-AF26-4AA5-9A71-DBD4AA511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BA82953-86F6-4E4D-B103-4F17C64B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 sz="1050">
                <a:solidFill>
                  <a:schemeClr val="tx1">
                    <a:alpha val="80000"/>
                  </a:schemeClr>
                </a:solidFill>
              </a:rPr>
              <a:t>Maria Mikos (WNE UW) mariamikos7@gmail.com</a:t>
            </a:r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22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322E0AD-162C-40C4-8E28-3529D5CD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Weighting matrix 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9545FC5-543C-4E24-A2BC-1F3B873AF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868030"/>
              </p:ext>
            </p:extLst>
          </p:nvPr>
        </p:nvGraphicFramePr>
        <p:xfrm>
          <a:off x="869366" y="2896435"/>
          <a:ext cx="483947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579">
                  <a:extLst>
                    <a:ext uri="{9D8B030D-6E8A-4147-A177-3AD203B41FA5}">
                      <a16:colId xmlns:a16="http://schemas.microsoft.com/office/drawing/2014/main" val="4235217545"/>
                    </a:ext>
                  </a:extLst>
                </a:gridCol>
                <a:gridCol w="806579">
                  <a:extLst>
                    <a:ext uri="{9D8B030D-6E8A-4147-A177-3AD203B41FA5}">
                      <a16:colId xmlns:a16="http://schemas.microsoft.com/office/drawing/2014/main" val="2820755710"/>
                    </a:ext>
                  </a:extLst>
                </a:gridCol>
                <a:gridCol w="806579">
                  <a:extLst>
                    <a:ext uri="{9D8B030D-6E8A-4147-A177-3AD203B41FA5}">
                      <a16:colId xmlns:a16="http://schemas.microsoft.com/office/drawing/2014/main" val="2629237568"/>
                    </a:ext>
                  </a:extLst>
                </a:gridCol>
                <a:gridCol w="806579">
                  <a:extLst>
                    <a:ext uri="{9D8B030D-6E8A-4147-A177-3AD203B41FA5}">
                      <a16:colId xmlns:a16="http://schemas.microsoft.com/office/drawing/2014/main" val="3474157950"/>
                    </a:ext>
                  </a:extLst>
                </a:gridCol>
                <a:gridCol w="806579">
                  <a:extLst>
                    <a:ext uri="{9D8B030D-6E8A-4147-A177-3AD203B41FA5}">
                      <a16:colId xmlns:a16="http://schemas.microsoft.com/office/drawing/2014/main" val="2892524132"/>
                    </a:ext>
                  </a:extLst>
                </a:gridCol>
                <a:gridCol w="806579">
                  <a:extLst>
                    <a:ext uri="{9D8B030D-6E8A-4147-A177-3AD203B41FA5}">
                      <a16:colId xmlns:a16="http://schemas.microsoft.com/office/drawing/2014/main" val="2963565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4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5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8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9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5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225"/>
                  </a:ext>
                </a:extLst>
              </a:tr>
            </a:tbl>
          </a:graphicData>
        </a:graphic>
      </p:graphicFrame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48D0661-EB0C-4383-B8F7-6031B043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>
                <a:solidFill>
                  <a:schemeClr val="tx1"/>
                </a:solidFill>
              </a:rPr>
              <a:t>Maria Mikos (WNE UW) mariamikos7@gmail.com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12E5EDF6-0D5D-4961-B129-726D1A29ACEA}"/>
              </a:ext>
            </a:extLst>
          </p:cNvPr>
          <p:cNvGrpSpPr/>
          <p:nvPr/>
        </p:nvGrpSpPr>
        <p:grpSpPr>
          <a:xfrm>
            <a:off x="6925732" y="2896434"/>
            <a:ext cx="4396902" cy="2225042"/>
            <a:chOff x="7373566" y="3190638"/>
            <a:chExt cx="4396902" cy="2225042"/>
          </a:xfrm>
        </p:grpSpPr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A42FCF7D-611C-4CE6-8BBE-BEFDF01F373F}"/>
                </a:ext>
              </a:extLst>
            </p:cNvPr>
            <p:cNvGrpSpPr/>
            <p:nvPr/>
          </p:nvGrpSpPr>
          <p:grpSpPr>
            <a:xfrm>
              <a:off x="7373566" y="3190638"/>
              <a:ext cx="4396902" cy="2225042"/>
              <a:chOff x="7373566" y="3190638"/>
              <a:chExt cx="4396902" cy="2225042"/>
            </a:xfrm>
          </p:grpSpPr>
          <p:sp>
            <p:nvSpPr>
              <p:cNvPr id="7" name="Prostokąt: zaokrąglone rogi 6">
                <a:extLst>
                  <a:ext uri="{FF2B5EF4-FFF2-40B4-BE49-F238E27FC236}">
                    <a16:creationId xmlns:a16="http://schemas.microsoft.com/office/drawing/2014/main" id="{213ADD8A-F72C-4DB9-AAA2-B61C033081A6}"/>
                  </a:ext>
                </a:extLst>
              </p:cNvPr>
              <p:cNvSpPr/>
              <p:nvPr/>
            </p:nvSpPr>
            <p:spPr>
              <a:xfrm>
                <a:off x="7373566" y="3190672"/>
                <a:ext cx="4396902" cy="22250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Łącznik prosty 9">
                <a:extLst>
                  <a:ext uri="{FF2B5EF4-FFF2-40B4-BE49-F238E27FC236}">
                    <a16:creationId xmlns:a16="http://schemas.microsoft.com/office/drawing/2014/main" id="{E315E24B-3323-4407-9A0A-018604B88D72}"/>
                  </a:ext>
                </a:extLst>
              </p:cNvPr>
              <p:cNvCxnSpPr/>
              <p:nvPr/>
            </p:nvCxnSpPr>
            <p:spPr>
              <a:xfrm>
                <a:off x="8190689" y="3190640"/>
                <a:ext cx="802572" cy="22250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Łącznik prosty 12">
                <a:extLst>
                  <a:ext uri="{FF2B5EF4-FFF2-40B4-BE49-F238E27FC236}">
                    <a16:creationId xmlns:a16="http://schemas.microsoft.com/office/drawing/2014/main" id="{EEE176E8-7574-472D-99D2-9FFA751B8F8A}"/>
                  </a:ext>
                </a:extLst>
              </p:cNvPr>
              <p:cNvCxnSpPr/>
              <p:nvPr/>
            </p:nvCxnSpPr>
            <p:spPr>
              <a:xfrm flipV="1">
                <a:off x="8599251" y="3190639"/>
                <a:ext cx="1692613" cy="110898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Łącznik prosty 14">
                <a:extLst>
                  <a:ext uri="{FF2B5EF4-FFF2-40B4-BE49-F238E27FC236}">
                    <a16:creationId xmlns:a16="http://schemas.microsoft.com/office/drawing/2014/main" id="{B0623820-383E-4F8A-A8AA-1B782F81F50E}"/>
                  </a:ext>
                </a:extLst>
              </p:cNvPr>
              <p:cNvCxnSpPr/>
              <p:nvPr/>
            </p:nvCxnSpPr>
            <p:spPr>
              <a:xfrm flipH="1">
                <a:off x="10136262" y="3190638"/>
                <a:ext cx="1463976" cy="222500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Owal 15">
                <a:extLst>
                  <a:ext uri="{FF2B5EF4-FFF2-40B4-BE49-F238E27FC236}">
                    <a16:creationId xmlns:a16="http://schemas.microsoft.com/office/drawing/2014/main" id="{1A9EB362-F1CF-40AE-9823-3432ABA3782C}"/>
                  </a:ext>
                </a:extLst>
              </p:cNvPr>
              <p:cNvSpPr/>
              <p:nvPr/>
            </p:nvSpPr>
            <p:spPr>
              <a:xfrm>
                <a:off x="9992781" y="3429000"/>
                <a:ext cx="953270" cy="870626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DFC9AB51-0AE3-4809-AC1A-8E7C8D34D83D}"/>
                </a:ext>
              </a:extLst>
            </p:cNvPr>
            <p:cNvSpPr txBox="1"/>
            <p:nvPr/>
          </p:nvSpPr>
          <p:spPr>
            <a:xfrm>
              <a:off x="7819816" y="4147251"/>
              <a:ext cx="4012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DE658DFD-692D-404F-BFAF-EB9749A30FD1}"/>
                </a:ext>
              </a:extLst>
            </p:cNvPr>
            <p:cNvSpPr txBox="1"/>
            <p:nvPr/>
          </p:nvSpPr>
          <p:spPr>
            <a:xfrm>
              <a:off x="8743908" y="3365932"/>
              <a:ext cx="4012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2C633C38-C41F-4C7B-8E63-5F5671472512}"/>
                </a:ext>
              </a:extLst>
            </p:cNvPr>
            <p:cNvSpPr txBox="1"/>
            <p:nvPr/>
          </p:nvSpPr>
          <p:spPr>
            <a:xfrm>
              <a:off x="9445557" y="4386297"/>
              <a:ext cx="4012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3</a:t>
              </a:r>
            </a:p>
          </p:txBody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ADB05C64-0FF7-4B77-96C7-D04CC1DFEC89}"/>
                </a:ext>
              </a:extLst>
            </p:cNvPr>
            <p:cNvSpPr txBox="1"/>
            <p:nvPr/>
          </p:nvSpPr>
          <p:spPr>
            <a:xfrm>
              <a:off x="11090611" y="4386297"/>
              <a:ext cx="4012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8F4AC0EA-9453-4F40-A2FB-B0CF70781C7E}"/>
                </a:ext>
              </a:extLst>
            </p:cNvPr>
            <p:cNvSpPr txBox="1"/>
            <p:nvPr/>
          </p:nvSpPr>
          <p:spPr>
            <a:xfrm>
              <a:off x="10277273" y="3562476"/>
              <a:ext cx="4012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3B4DF332-7579-48B1-9C41-4B4D278C3D1C}"/>
              </a:ext>
            </a:extLst>
          </p:cNvPr>
          <p:cNvSpPr txBox="1"/>
          <p:nvPr/>
        </p:nvSpPr>
        <p:spPr>
          <a:xfrm>
            <a:off x="7371982" y="764717"/>
            <a:ext cx="3002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Contingency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Neighbors in distance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K-nearest neighbors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…</a:t>
            </a:r>
            <a:endParaRPr lang="en-US" sz="2000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F26D1B4-ED21-417D-931A-D88CA6815E1F}"/>
              </a:ext>
            </a:extLst>
          </p:cNvPr>
          <p:cNvSpPr txBox="1"/>
          <p:nvPr/>
        </p:nvSpPr>
        <p:spPr>
          <a:xfrm>
            <a:off x="2256891" y="5403218"/>
            <a:ext cx="171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spdep</a:t>
            </a:r>
            <a:r>
              <a:rPr lang="en-US" dirty="0"/>
              <a:t>:: </a:t>
            </a:r>
            <a:r>
              <a:rPr lang="en-US" dirty="0" err="1"/>
              <a:t>nb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04425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511569-D539-4F87-A27D-32588EA8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45" y="1066138"/>
            <a:ext cx="3642283" cy="198252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User-build matrixes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135DF90-AF26-4AA5-9A71-DBD4AA511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2" y="1158866"/>
                <a:ext cx="6245124" cy="213077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𝑇𝑟𝑒𝑎𝑡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𝑔𝑟𝑜𝑢𝑝𝑠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𝑛𝑒𝑖𝑔h𝑏𝑜𝑢𝑟𝑠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𝐶𝑎𝑡𝑒𝑔𝑜𝑟𝑖𝑒𝑠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135DF90-AF26-4AA5-9A71-DBD4AA511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2" y="1158866"/>
                <a:ext cx="6245124" cy="21307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BA82953-86F6-4E4D-B103-4F17C64B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 sz="1050">
                <a:solidFill>
                  <a:schemeClr val="tx1">
                    <a:alpha val="80000"/>
                  </a:schemeClr>
                </a:solidFill>
              </a:rPr>
              <a:t>Maria Mikos (WNE UW) mariamikos7@gmail.com</a:t>
            </a:r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46B8A816-3D45-4093-A176-27B3520586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843477"/>
              </p:ext>
            </p:extLst>
          </p:nvPr>
        </p:nvGraphicFramePr>
        <p:xfrm>
          <a:off x="1407240" y="3289644"/>
          <a:ext cx="2973276" cy="22334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8570">
                  <a:extLst>
                    <a:ext uri="{9D8B030D-6E8A-4147-A177-3AD203B41FA5}">
                      <a16:colId xmlns:a16="http://schemas.microsoft.com/office/drawing/2014/main" val="1199066110"/>
                    </a:ext>
                  </a:extLst>
                </a:gridCol>
                <a:gridCol w="1112353">
                  <a:extLst>
                    <a:ext uri="{9D8B030D-6E8A-4147-A177-3AD203B41FA5}">
                      <a16:colId xmlns:a16="http://schemas.microsoft.com/office/drawing/2014/main" val="448078555"/>
                    </a:ext>
                  </a:extLst>
                </a:gridCol>
                <a:gridCol w="1112353">
                  <a:extLst>
                    <a:ext uri="{9D8B030D-6E8A-4147-A177-3AD203B41FA5}">
                      <a16:colId xmlns:a16="http://schemas.microsoft.com/office/drawing/2014/main" val="781870394"/>
                    </a:ext>
                  </a:extLst>
                </a:gridCol>
              </a:tblGrid>
              <a:tr h="379245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-&gt; encode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8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6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44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4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40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27861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CE5C36F3-C370-448A-9945-140B093162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150748"/>
              </p:ext>
            </p:extLst>
          </p:nvPr>
        </p:nvGraphicFramePr>
        <p:xfrm>
          <a:off x="5845330" y="3289644"/>
          <a:ext cx="450652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1088">
                  <a:extLst>
                    <a:ext uri="{9D8B030D-6E8A-4147-A177-3AD203B41FA5}">
                      <a16:colId xmlns:a16="http://schemas.microsoft.com/office/drawing/2014/main" val="1424368195"/>
                    </a:ext>
                  </a:extLst>
                </a:gridCol>
                <a:gridCol w="751088">
                  <a:extLst>
                    <a:ext uri="{9D8B030D-6E8A-4147-A177-3AD203B41FA5}">
                      <a16:colId xmlns:a16="http://schemas.microsoft.com/office/drawing/2014/main" val="657125936"/>
                    </a:ext>
                  </a:extLst>
                </a:gridCol>
                <a:gridCol w="751088">
                  <a:extLst>
                    <a:ext uri="{9D8B030D-6E8A-4147-A177-3AD203B41FA5}">
                      <a16:colId xmlns:a16="http://schemas.microsoft.com/office/drawing/2014/main" val="1186328213"/>
                    </a:ext>
                  </a:extLst>
                </a:gridCol>
                <a:gridCol w="751088">
                  <a:extLst>
                    <a:ext uri="{9D8B030D-6E8A-4147-A177-3AD203B41FA5}">
                      <a16:colId xmlns:a16="http://schemas.microsoft.com/office/drawing/2014/main" val="3737727575"/>
                    </a:ext>
                  </a:extLst>
                </a:gridCol>
                <a:gridCol w="751088">
                  <a:extLst>
                    <a:ext uri="{9D8B030D-6E8A-4147-A177-3AD203B41FA5}">
                      <a16:colId xmlns:a16="http://schemas.microsoft.com/office/drawing/2014/main" val="76966246"/>
                    </a:ext>
                  </a:extLst>
                </a:gridCol>
                <a:gridCol w="751088">
                  <a:extLst>
                    <a:ext uri="{9D8B030D-6E8A-4147-A177-3AD203B41FA5}">
                      <a16:colId xmlns:a16="http://schemas.microsoft.com/office/drawing/2014/main" val="411749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6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5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2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9913"/>
                  </a:ext>
                </a:extLst>
              </a:tr>
            </a:tbl>
          </a:graphicData>
        </a:graphic>
      </p:graphicFrame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82BE6726-6BD7-475F-BA37-329E3F57B715}"/>
              </a:ext>
            </a:extLst>
          </p:cNvPr>
          <p:cNvCxnSpPr/>
          <p:nvPr/>
        </p:nvCxnSpPr>
        <p:spPr>
          <a:xfrm flipV="1">
            <a:off x="4654296" y="857956"/>
            <a:ext cx="0" cy="1199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77DA1B6-4BAC-473F-AA74-D78A43AF7C6D}"/>
              </a:ext>
            </a:extLst>
          </p:cNvPr>
          <p:cNvSpPr txBox="1"/>
          <p:nvPr/>
        </p:nvSpPr>
        <p:spPr>
          <a:xfrm>
            <a:off x="1955984" y="5664147"/>
            <a:ext cx="202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base:: </a:t>
            </a:r>
            <a:r>
              <a:rPr lang="en-US" dirty="0" err="1"/>
              <a:t>matix</a:t>
            </a:r>
            <a:r>
              <a:rPr lang="en-US" dirty="0"/>
              <a:t> class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4450B65-4705-4CE6-8D7C-6DC97D9A698F}"/>
              </a:ext>
            </a:extLst>
          </p:cNvPr>
          <p:cNvSpPr txBox="1"/>
          <p:nvPr/>
        </p:nvSpPr>
        <p:spPr>
          <a:xfrm>
            <a:off x="7367083" y="5656990"/>
            <a:ext cx="202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spdep</a:t>
            </a:r>
            <a:r>
              <a:rPr lang="en-US" dirty="0"/>
              <a:t>:: </a:t>
            </a:r>
            <a:r>
              <a:rPr lang="en-US" dirty="0" err="1"/>
              <a:t>nb</a:t>
            </a:r>
            <a:r>
              <a:rPr lang="en-US" dirty="0"/>
              <a:t> class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84762F2-DACA-431D-8883-688B783F9C4C}"/>
              </a:ext>
            </a:extLst>
          </p:cNvPr>
          <p:cNvSpPr txBox="1"/>
          <p:nvPr/>
        </p:nvSpPr>
        <p:spPr>
          <a:xfrm>
            <a:off x="4612090" y="4938031"/>
            <a:ext cx="123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spdep</a:t>
            </a:r>
            <a:r>
              <a:rPr lang="en-US" dirty="0"/>
              <a:t>:: mat2nb()</a:t>
            </a:r>
          </a:p>
        </p:txBody>
      </p:sp>
    </p:spTree>
    <p:extLst>
      <p:ext uri="{BB962C8B-B14F-4D97-AF65-F5344CB8AC3E}">
        <p14:creationId xmlns:p14="http://schemas.microsoft.com/office/powerpoint/2010/main" val="52946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22E0AD-162C-40C4-8E28-3529D5CD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dirty="0"/>
              <a:t>Iris dataset 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48D0661-EB0C-4383-B8F7-6031B043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>
                <a:solidFill>
                  <a:schemeClr val="tx1"/>
                </a:solidFill>
              </a:rPr>
              <a:t>Maria Mikos (WNE UW) mariamikos7@gmail.com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6016C65-EE01-41F1-84E7-9EBAF6580AFE}"/>
              </a:ext>
            </a:extLst>
          </p:cNvPr>
          <p:cNvSpPr/>
          <p:nvPr/>
        </p:nvSpPr>
        <p:spPr>
          <a:xfrm>
            <a:off x="5035873" y="457200"/>
            <a:ext cx="6964215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pl-PL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("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")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names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Sepal.Length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"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Sepal.Width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[3] "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Petal.Length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"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Petal.Width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"Species"</a:t>
            </a:r>
          </a:p>
          <a:p>
            <a:pPr latinLnBrk="1">
              <a:spcAft>
                <a:spcPts val="1000"/>
              </a:spcAft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levels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Species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[1] "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setosa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 "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versicolor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 "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virginica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2AF3017-1D0B-4535-AA8D-FEA29F388A2B}"/>
              </a:ext>
            </a:extLst>
          </p:cNvPr>
          <p:cNvSpPr/>
          <p:nvPr/>
        </p:nvSpPr>
        <p:spPr>
          <a:xfrm>
            <a:off x="970845" y="3429000"/>
            <a:ext cx="10348238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#only numerical variables</a:t>
            </a: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mod1&lt;-</a:t>
            </a:r>
            <a:r>
              <a:rPr lang="en-US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Sepal.Length</a:t>
            </a:r>
            <a:r>
              <a:rPr lang="en-US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Sepal.Width</a:t>
            </a:r>
            <a:r>
              <a:rPr lang="en-US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Petal.Length</a:t>
            </a:r>
            <a:r>
              <a:rPr lang="en-US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Petal.Width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data=iris)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#with categorical variable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mod1a&lt;-</a:t>
            </a:r>
            <a:r>
              <a:rPr lang="en-US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epal.Length</a:t>
            </a:r>
            <a:r>
              <a:rPr lang="en-US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Sepal.Width</a:t>
            </a:r>
            <a:r>
              <a:rPr lang="en-US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Petal.Length</a:t>
            </a:r>
            <a:r>
              <a:rPr lang="en-US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Petal.Width</a:t>
            </a:r>
            <a:r>
              <a:rPr lang="en-US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Species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data=iris)</a:t>
            </a:r>
          </a:p>
        </p:txBody>
      </p:sp>
    </p:spTree>
    <p:extLst>
      <p:ext uri="{BB962C8B-B14F-4D97-AF65-F5344CB8AC3E}">
        <p14:creationId xmlns:p14="http://schemas.microsoft.com/office/powerpoint/2010/main" val="739871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22E0AD-162C-40C4-8E28-3529D5CD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57989" cy="1600200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Iris dataset</a:t>
            </a:r>
            <a:br>
              <a:rPr lang="en-US" sz="4000" dirty="0"/>
            </a:br>
            <a:r>
              <a:rPr lang="en-US" sz="4000" dirty="0"/>
              <a:t>W matrix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ymbol zastępczy tekstu 6">
                <a:extLst>
                  <a:ext uri="{FF2B5EF4-FFF2-40B4-BE49-F238E27FC236}">
                    <a16:creationId xmlns:a16="http://schemas.microsoft.com/office/drawing/2014/main" id="{CC7CEEA7-614E-4A8E-BECA-4EFD6685E74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524000" y="2558453"/>
                <a:ext cx="2347734" cy="64052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0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l-P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pl-PL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pl-PL" sz="2000" b="1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7" name="Symbol zastępczy tekstu 6">
                <a:extLst>
                  <a:ext uri="{FF2B5EF4-FFF2-40B4-BE49-F238E27FC236}">
                    <a16:creationId xmlns:a16="http://schemas.microsoft.com/office/drawing/2014/main" id="{CC7CEEA7-614E-4A8E-BECA-4EFD6685E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524000" y="2558453"/>
                <a:ext cx="2347734" cy="640523"/>
              </a:xfrm>
              <a:blipFill>
                <a:blip r:embed="rId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48D0661-EB0C-4383-B8F7-6031B043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>
                <a:solidFill>
                  <a:schemeClr val="tx1"/>
                </a:solidFill>
              </a:rPr>
              <a:t>Maria Mikos (WNE UW) mariamikos7@gmail.com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56E359B-B087-4F20-9CEE-1A7EB5953948}"/>
              </a:ext>
            </a:extLst>
          </p:cNvPr>
          <p:cNvSpPr/>
          <p:nvPr/>
        </p:nvSpPr>
        <p:spPr>
          <a:xfrm>
            <a:off x="6096000" y="457200"/>
            <a:ext cx="4774845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matt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pl-PL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matrix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(0, 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nrow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=150, 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ncol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=150)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c1&lt;-</a:t>
            </a:r>
            <a:r>
              <a:rPr lang="pl-PL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which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pl-PL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$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Species</a:t>
            </a:r>
            <a:r>
              <a:rPr lang="pl-PL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==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setosa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#repeat for each category</a:t>
            </a:r>
          </a:p>
          <a:p>
            <a:pPr latinLnBrk="1">
              <a:spcAft>
                <a:spcPts val="1000"/>
              </a:spcAft>
            </a:pP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 </a:t>
            </a:r>
            <a:r>
              <a:rPr lang="pl-PL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</a:t>
            </a:r>
            <a:r>
              <a:rPr lang="pl-PL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pl-PL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(c1)</a:t>
            </a:r>
            <a:r>
              <a:rPr lang="pl-PL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1)){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pl-PL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l-PL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(j </a:t>
            </a:r>
            <a:r>
              <a:rPr lang="pl-PL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(i</a:t>
            </a:r>
            <a:r>
              <a:rPr lang="pl-PL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1)</a:t>
            </a:r>
            <a:r>
              <a:rPr lang="pl-PL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pl-PL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(c1))){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matt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[c1[i],c1[j]]&lt;-1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matt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[c1[j],c1[i]]&lt;-1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}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#repeat for each category</a:t>
            </a:r>
          </a:p>
          <a:p>
            <a:pPr latinLnBrk="1">
              <a:spcAft>
                <a:spcPts val="1000"/>
              </a:spcAft>
            </a:pP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 </a:t>
            </a:r>
            <a:r>
              <a:rPr lang="pl-PL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</a:t>
            </a:r>
            <a:r>
              <a:rPr lang="pl-PL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150){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#row-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standariz</a:t>
            </a:r>
            <a:r>
              <a:rPr lang="pl-PL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ing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c&lt;-</a:t>
            </a:r>
            <a:r>
              <a:rPr lang="pl-PL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matt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[i,])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pl-PL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l-PL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(j </a:t>
            </a:r>
            <a:r>
              <a:rPr lang="pl-PL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</a:t>
            </a:r>
            <a:r>
              <a:rPr lang="pl-PL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150){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matt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]&lt;-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matt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pl-PL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}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sim.listw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&lt;-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spdep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pl-PL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mat2listw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pl-PL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matt</a:t>
            </a:r>
            <a: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pl-PL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5CE5A655-AE2E-4829-9732-172B6C82EA1F}"/>
              </a:ext>
            </a:extLst>
          </p:cNvPr>
          <p:cNvSpPr/>
          <p:nvPr/>
        </p:nvSpPr>
        <p:spPr>
          <a:xfrm>
            <a:off x="502178" y="3877271"/>
            <a:ext cx="5018089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spdep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mod2&lt;- </a:t>
            </a:r>
            <a:r>
              <a:rPr lang="en-US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errorsarlm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Sepal.Length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 </a:t>
            </a:r>
            <a:b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Sepal.Width</a:t>
            </a:r>
            <a:r>
              <a:rPr lang="en-US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Petal.Length</a:t>
            </a:r>
            <a:r>
              <a:rPr lang="en-US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Petal.Width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data=iris, </a:t>
            </a:r>
            <a:r>
              <a:rPr lang="en-US" b="1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sim.listw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tol.solve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=2e-40)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349E3F8-1D43-4826-B3DC-550AB33DD052}"/>
              </a:ext>
            </a:extLst>
          </p:cNvPr>
          <p:cNvSpPr/>
          <p:nvPr/>
        </p:nvSpPr>
        <p:spPr>
          <a:xfrm>
            <a:off x="502178" y="5684080"/>
            <a:ext cx="50180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Building</a:t>
            </a:r>
            <a:r>
              <a:rPr lang="pl-PL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W matrix – </a:t>
            </a:r>
            <a:r>
              <a:rPr lang="pl-PL" sz="20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Species</a:t>
            </a:r>
            <a:r>
              <a:rPr lang="pl-PL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l-PL" sz="20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are</a:t>
            </a:r>
            <a:r>
              <a:rPr lang="pl-PL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l-PL" sz="20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neighbours</a:t>
            </a:r>
            <a:endParaRPr lang="pl-PL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17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3410</TotalTime>
  <Words>801</Words>
  <Application>Microsoft Office PowerPoint</Application>
  <PresentationFormat>Panoramiczny</PresentationFormat>
  <Paragraphs>245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Office Theme</vt:lpstr>
      <vt:lpstr>Spatial econometrics with self-made weighting matrixes:  uncovering similarity of sample with machine learning  result and categorical variables. </vt:lpstr>
      <vt:lpstr> </vt:lpstr>
      <vt:lpstr>Linear regression </vt:lpstr>
      <vt:lpstr>Categorical data</vt:lpstr>
      <vt:lpstr>Spatial models</vt:lpstr>
      <vt:lpstr>Weighting matrix W</vt:lpstr>
      <vt:lpstr>User-build matrixes</vt:lpstr>
      <vt:lpstr>Iris dataset </vt:lpstr>
      <vt:lpstr>Iris dataset W matrix approach</vt:lpstr>
      <vt:lpstr>Iris – comparison</vt:lpstr>
      <vt:lpstr>GUS dataset</vt:lpstr>
      <vt:lpstr>GUS dataset – other matrixes and models</vt:lpstr>
      <vt:lpstr>GUS dataset - comparison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econometrics with  self-made weighting matrixes:   uncovering similarity of sample  with machine learning result  and categorical variables. </dc:title>
  <dc:creator>Maria Mikos</dc:creator>
  <cp:lastModifiedBy>Maria Mikos</cp:lastModifiedBy>
  <cp:revision>46</cp:revision>
  <dcterms:created xsi:type="dcterms:W3CDTF">2019-08-23T20:28:39Z</dcterms:created>
  <dcterms:modified xsi:type="dcterms:W3CDTF">2019-09-25T21:51:20Z</dcterms:modified>
</cp:coreProperties>
</file>