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4" r:id="rId1"/>
  </p:sldMasterIdLst>
  <p:notesMasterIdLst>
    <p:notesMasterId r:id="rId9"/>
  </p:notesMasterIdLst>
  <p:handoutMasterIdLst>
    <p:handoutMasterId r:id="rId10"/>
  </p:handoutMasterIdLst>
  <p:sldIdLst>
    <p:sldId id="256" r:id="rId2"/>
    <p:sldId id="357" r:id="rId3"/>
    <p:sldId id="358" r:id="rId4"/>
    <p:sldId id="361" r:id="rId5"/>
    <p:sldId id="362" r:id="rId6"/>
    <p:sldId id="359" r:id="rId7"/>
    <p:sldId id="360" r:id="rId8"/>
  </p:sldIdLst>
  <p:sldSz cx="9144000" cy="6858000" type="screen4x3"/>
  <p:notesSz cx="6904038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5pPr>
    <a:lvl6pPr marL="22860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6pPr>
    <a:lvl7pPr marL="27432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7pPr>
    <a:lvl8pPr marL="32004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8pPr>
    <a:lvl9pPr marL="36576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00"/>
    <a:srgbClr val="000066"/>
    <a:srgbClr val="FFFF99"/>
    <a:srgbClr val="969696"/>
    <a:srgbClr val="CCFFFF"/>
    <a:srgbClr val="5C090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-8"/>
      </p:cViewPr>
      <p:guideLst>
        <p:guide orient="horz" pos="211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1160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4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4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1160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3D35F818-8F95-4D4B-8511-C68E4BFDA9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43349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1160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7763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0750" y="4379913"/>
            <a:ext cx="5062538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1160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ED3BBFB6-EA16-814E-8BA7-170BD94223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02113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auto">
          <a:xfrm>
            <a:off x="8739188" y="214313"/>
            <a:ext cx="74612" cy="214312"/>
          </a:xfrm>
          <a:prstGeom prst="rect">
            <a:avLst/>
          </a:prstGeom>
          <a:noFill/>
          <a:ln>
            <a:noFill/>
          </a:ln>
        </p:spPr>
        <p:txBody>
          <a:bodyPr wrap="none" lIns="0" r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9pPr>
          </a:lstStyle>
          <a:p>
            <a:pPr>
              <a:defRPr/>
            </a:pPr>
            <a:r>
              <a:rPr lang="en-US" altLang="en-US" sz="800">
                <a:solidFill>
                  <a:srgbClr val="FFFFFF"/>
                </a:solidFill>
                <a:latin typeface="Arial" charset="0"/>
              </a:rPr>
              <a:t>®</a:t>
            </a:r>
          </a:p>
        </p:txBody>
      </p:sp>
      <p:pic>
        <p:nvPicPr>
          <p:cNvPr id="5" name="Picture 10" descr="OGC header 2010122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 descr="Picture 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000" y="6096000"/>
            <a:ext cx="13811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38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3276600"/>
            <a:ext cx="7772400" cy="1143000"/>
          </a:xfrm>
        </p:spPr>
        <p:txBody>
          <a:bodyPr/>
          <a:lstStyle>
            <a:lvl1pPr>
              <a:defRPr sz="3200">
                <a:latin typeface="Arial Black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638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4572000"/>
            <a:ext cx="6400800" cy="1371600"/>
          </a:xfrm>
        </p:spPr>
        <p:txBody>
          <a:bodyPr/>
          <a:lstStyle>
            <a:lvl1pPr marL="0" indent="0" algn="ctr">
              <a:buFontTx/>
              <a:buNone/>
              <a:defRPr sz="1800">
                <a:solidFill>
                  <a:srgbClr val="092E5C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009900" y="6400800"/>
            <a:ext cx="3276600" cy="3048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8B13933-3126-964D-BB68-34B6D82CF12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250" y="1123950"/>
            <a:ext cx="6559550" cy="158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936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5F5C08-9863-464B-8ADE-A89BC41090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4566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5288" y="136525"/>
            <a:ext cx="2170112" cy="6034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1775" y="136525"/>
            <a:ext cx="6361113" cy="6034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3E5D2-22FF-DE40-BB45-5904AFD691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7656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BF124-AF04-5448-81DF-7A81BF3CA4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5088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096FCB-D23A-A24C-9D82-3F41F4AC5D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372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075" y="1279525"/>
            <a:ext cx="4152900" cy="4891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1279525"/>
            <a:ext cx="4152900" cy="4891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966CF4-B06C-C644-947A-3193A300C1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6163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46F97B-9CFF-B245-85B9-914B1C89C3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215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045999-4989-CE46-9052-5F6CD8C2D6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904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4E257F-3AC2-0942-956E-433F540C01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4679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35DC85-1E39-6F45-8D26-88CB57EE5C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511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0941DA-054F-A74C-AF1A-5876988B7C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5985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5"/>
          <p:cNvPicPr>
            <a:picLocks noChangeAspect="1" noChangeArrowheads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5125" y="776288"/>
            <a:ext cx="8455025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36525"/>
            <a:ext cx="86836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6075" y="1279525"/>
            <a:ext cx="8458200" cy="489108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6285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88" y="6553200"/>
            <a:ext cx="3200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900" b="0">
                <a:solidFill>
                  <a:srgbClr val="092E5C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4628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96100" y="65532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900" b="0">
                <a:solidFill>
                  <a:srgbClr val="092E5C"/>
                </a:solidFill>
                <a:latin typeface="Arial" charset="0"/>
              </a:defRPr>
            </a:lvl1pPr>
          </a:lstStyle>
          <a:p>
            <a:pPr>
              <a:defRPr/>
            </a:pPr>
            <a:fld id="{27D0F9EB-4EAC-1044-9312-C01285DE51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Text Box 16"/>
          <p:cNvSpPr txBox="1">
            <a:spLocks noChangeArrowheads="1"/>
          </p:cNvSpPr>
          <p:nvPr/>
        </p:nvSpPr>
        <p:spPr bwMode="auto">
          <a:xfrm>
            <a:off x="333375" y="6219825"/>
            <a:ext cx="1157288" cy="6096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4000">
                <a:solidFill>
                  <a:schemeClr val="tx2"/>
                </a:solidFill>
                <a:latin typeface="Times New Roman" charset="0"/>
              </a:rPr>
              <a:t>OGC</a:t>
            </a:r>
          </a:p>
        </p:txBody>
      </p:sp>
      <p:sp>
        <p:nvSpPr>
          <p:cNvPr id="1032" name="Text Box 20"/>
          <p:cNvSpPr txBox="1">
            <a:spLocks noChangeArrowheads="1"/>
          </p:cNvSpPr>
          <p:nvPr/>
        </p:nvSpPr>
        <p:spPr bwMode="auto">
          <a:xfrm>
            <a:off x="1498600" y="6270625"/>
            <a:ext cx="93663" cy="244475"/>
          </a:xfrm>
          <a:prstGeom prst="rect">
            <a:avLst/>
          </a:prstGeom>
          <a:noFill/>
          <a:ln>
            <a:noFill/>
          </a:ln>
        </p:spPr>
        <p:txBody>
          <a:bodyPr wrap="none" lIns="0" r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9pPr>
          </a:lstStyle>
          <a:p>
            <a:pPr>
              <a:defRPr/>
            </a:pPr>
            <a:r>
              <a:rPr lang="en-US" altLang="en-US">
                <a:solidFill>
                  <a:schemeClr val="tx2"/>
                </a:solidFill>
                <a:latin typeface="Arial" charset="0"/>
              </a:rPr>
              <a:t>®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2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</p:sldLayoutIdLst>
  <p:hf sldNum="0" hd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MS PGothic" pitchFamily="34" charset="-128"/>
          <a:cs typeface="MS PGothic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233363" indent="-233363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•"/>
        <a:defRPr sz="24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1pPr>
      <a:lvl2pPr marL="569913" indent="-22225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–"/>
        <a:defRPr sz="20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2pPr>
      <a:lvl3pPr marL="9128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•"/>
        <a:defRPr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3pPr>
      <a:lvl4pPr marL="12557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–"/>
        <a:defRPr sz="16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4pPr>
      <a:lvl5pPr marL="15986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5pPr>
      <a:lvl6pPr marL="20558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6pPr>
      <a:lvl7pPr marL="25130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7pPr>
      <a:lvl8pPr marL="29702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8pPr>
      <a:lvl9pPr marL="34274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Joan.Maso@uab.cat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OGC API Map Tiles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>
                <a:ea typeface="MS PGothic" charset="-128"/>
              </a:rPr>
              <a:t>OGC API Hackathon 2019</a:t>
            </a:r>
          </a:p>
          <a:p>
            <a:r>
              <a:rPr lang="en-US" altLang="en-US" dirty="0">
                <a:ea typeface="MS PGothic" charset="-128"/>
              </a:rPr>
              <a:t>London, United Kingdom</a:t>
            </a:r>
          </a:p>
          <a:p>
            <a:r>
              <a:rPr lang="en-US" altLang="en-US" dirty="0">
                <a:ea typeface="MS PGothic" charset="-128"/>
              </a:rPr>
              <a:t>20 June 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24181" y="1253896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806921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74226-A7D7-4A5B-B2A2-59C402AC1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87" y="249004"/>
            <a:ext cx="8683625" cy="68580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D3BA-A8A1-455D-91A8-266B66AAE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Defines an OGC standard for a Web Map Tile API that can serve map tiles of spatially referenced data</a:t>
            </a:r>
          </a:p>
          <a:p>
            <a:endParaRPr lang="en-US" dirty="0"/>
          </a:p>
          <a:p>
            <a:r>
              <a:rPr lang="en-US" dirty="0"/>
              <a:t>Describes the discovery and query operations of an API that provides access to Map Tiles in a manner independent of the underlying data store</a:t>
            </a:r>
          </a:p>
          <a:p>
            <a:endParaRPr lang="en-US" dirty="0"/>
          </a:p>
          <a:p>
            <a:r>
              <a:rPr lang="en-US" dirty="0"/>
              <a:t>Builds upon the WMTS standard and recent work on Tiled Feature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3B72CC-2334-4D32-93E3-6CF542CB7E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2019 Open Geospatial Consortium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12419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0DD59-3F5C-433B-BAEB-AD810C386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OGC API Common – Paths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D4A61-501D-40C5-A0FD-C4F7FC590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 Path = /</a:t>
            </a:r>
          </a:p>
          <a:p>
            <a:pPr lvl="1"/>
            <a:r>
              <a:rPr lang="en-US" sz="1600" dirty="0"/>
              <a:t> Returns landing page (inherited from OGC API - Common)</a:t>
            </a:r>
          </a:p>
          <a:p>
            <a:r>
              <a:rPr lang="en-US" sz="2000" dirty="0"/>
              <a:t> Path = /conformance</a:t>
            </a:r>
          </a:p>
          <a:p>
            <a:pPr lvl="1"/>
            <a:r>
              <a:rPr lang="en-US" sz="1600" dirty="0"/>
              <a:t> Returns a set of conformance class URIs. (inherited from OGC API - Common)</a:t>
            </a:r>
          </a:p>
          <a:p>
            <a:r>
              <a:rPr lang="en-US" sz="2000" dirty="0"/>
              <a:t> Path = /collections</a:t>
            </a:r>
          </a:p>
          <a:p>
            <a:pPr lvl="1"/>
            <a:r>
              <a:rPr lang="en-US" sz="1600" dirty="0"/>
              <a:t> Returns metadata describing the collections accessible through this API (inherited from OGC API - Common)</a:t>
            </a:r>
          </a:p>
          <a:p>
            <a:r>
              <a:rPr lang="en-US" sz="2000" dirty="0"/>
              <a:t> Path = /collections/{</a:t>
            </a:r>
            <a:r>
              <a:rPr lang="en-US" sz="2000" dirty="0" err="1"/>
              <a:t>collectionId</a:t>
            </a:r>
            <a:r>
              <a:rPr lang="en-US" sz="2000" dirty="0"/>
              <a:t>}</a:t>
            </a:r>
          </a:p>
          <a:p>
            <a:pPr lvl="1"/>
            <a:r>
              <a:rPr lang="en-US" sz="1600" dirty="0"/>
              <a:t> Returns metadata describing the collection identified by {</a:t>
            </a:r>
            <a:r>
              <a:rPr lang="en-US" sz="1600" dirty="0" err="1"/>
              <a:t>collectionId</a:t>
            </a:r>
            <a:r>
              <a:rPr lang="en-US" sz="1600" dirty="0"/>
              <a:t>}</a:t>
            </a:r>
          </a:p>
          <a:p>
            <a:r>
              <a:rPr lang="en-US" sz="2000" dirty="0"/>
              <a:t> Path = /collections/{</a:t>
            </a:r>
            <a:r>
              <a:rPr lang="en-US" sz="2000" dirty="0" err="1"/>
              <a:t>collectionId</a:t>
            </a:r>
            <a:r>
              <a:rPr lang="en-US" sz="2000" dirty="0"/>
              <a:t>}/</a:t>
            </a:r>
            <a:r>
              <a:rPr lang="en-US" sz="2000" dirty="0" err="1"/>
              <a:t>queryables</a:t>
            </a:r>
            <a:endParaRPr lang="en-US" sz="2000" dirty="0"/>
          </a:p>
          <a:p>
            <a:pPr lvl="1"/>
            <a:r>
              <a:rPr lang="en-US" sz="1600" dirty="0"/>
              <a:t>  Returns the </a:t>
            </a:r>
            <a:r>
              <a:rPr lang="en-US" sz="1600" dirty="0" err="1"/>
              <a:t>queryable</a:t>
            </a:r>
            <a:r>
              <a:rPr lang="en-US" sz="1600" dirty="0"/>
              <a:t> properties of the feature collection</a:t>
            </a:r>
          </a:p>
          <a:p>
            <a:r>
              <a:rPr lang="en-US" sz="2000" dirty="0"/>
              <a:t> Path = /collections/{</a:t>
            </a:r>
            <a:r>
              <a:rPr lang="en-US" sz="2000" dirty="0" err="1"/>
              <a:t>collectionId</a:t>
            </a:r>
            <a:r>
              <a:rPr lang="en-US" sz="2000" dirty="0"/>
              <a:t>}/items</a:t>
            </a:r>
          </a:p>
          <a:p>
            <a:pPr lvl="1"/>
            <a:r>
              <a:rPr lang="en-US" sz="1600" dirty="0"/>
              <a:t> Returns features of the feature collection</a:t>
            </a:r>
          </a:p>
          <a:p>
            <a:r>
              <a:rPr lang="en-US" sz="2000" dirty="0"/>
              <a:t> Path = /collections/{</a:t>
            </a:r>
            <a:r>
              <a:rPr lang="en-US" sz="2000" dirty="0" err="1"/>
              <a:t>collectionId</a:t>
            </a:r>
            <a:r>
              <a:rPr lang="en-US" sz="2000" dirty="0"/>
              <a:t>}/items/{</a:t>
            </a:r>
            <a:r>
              <a:rPr lang="en-US" sz="2000" dirty="0" err="1"/>
              <a:t>featureId</a:t>
            </a:r>
            <a:r>
              <a:rPr lang="en-US" sz="2000" dirty="0"/>
              <a:t>}</a:t>
            </a:r>
          </a:p>
          <a:p>
            <a:pPr lvl="1"/>
            <a:r>
              <a:rPr lang="en-US" sz="1600" dirty="0"/>
              <a:t> Returns a feature</a:t>
            </a:r>
          </a:p>
          <a:p>
            <a:r>
              <a:rPr lang="en-US" sz="2000" dirty="0"/>
              <a:t> Path = /</a:t>
            </a:r>
            <a:r>
              <a:rPr lang="en-US" sz="2000" dirty="0" err="1"/>
              <a:t>tileMatrixSet</a:t>
            </a:r>
            <a:endParaRPr lang="en-US" sz="2000" dirty="0"/>
          </a:p>
          <a:p>
            <a:r>
              <a:rPr lang="en-US" sz="2000" dirty="0"/>
              <a:t>  Returns all available tile matrix sets (tiling schemes)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2576B7-5C60-474B-B71B-1762FD9B05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2019 Open Geospatial Consortium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59421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0DD59-3F5C-433B-BAEB-AD810C386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OGC API Common – Paths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D4A61-501D-40C5-A0FD-C4F7FC590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Path = /</a:t>
            </a:r>
            <a:r>
              <a:rPr lang="en-US" sz="2000" dirty="0" err="1"/>
              <a:t>tileMatrixSet</a:t>
            </a:r>
            <a:endParaRPr lang="en-US" sz="2000" dirty="0"/>
          </a:p>
          <a:p>
            <a:pPr lvl="1"/>
            <a:r>
              <a:rPr lang="en-US" sz="1600" dirty="0"/>
              <a:t>Returns all available tile matrix sets (tiling schemes)</a:t>
            </a:r>
          </a:p>
          <a:p>
            <a:r>
              <a:rPr lang="en-US" sz="2000" dirty="0"/>
              <a:t> Path = /</a:t>
            </a:r>
            <a:r>
              <a:rPr lang="en-US" sz="2000" dirty="0" err="1"/>
              <a:t>tileMatrixSet</a:t>
            </a:r>
            <a:r>
              <a:rPr lang="en-US" sz="2000" dirty="0"/>
              <a:t>/{</a:t>
            </a:r>
            <a:r>
              <a:rPr lang="en-US" sz="2000" dirty="0" err="1"/>
              <a:t>tileMatrixSetId</a:t>
            </a:r>
            <a:r>
              <a:rPr lang="en-US" sz="2000" dirty="0"/>
              <a:t>}</a:t>
            </a:r>
          </a:p>
          <a:p>
            <a:pPr lvl="1"/>
            <a:r>
              <a:rPr lang="en-US" sz="1600" dirty="0"/>
              <a:t>Returns a tiling scheme by id</a:t>
            </a:r>
          </a:p>
          <a:p>
            <a:r>
              <a:rPr lang="en-US" sz="2000" dirty="0"/>
              <a:t> Path = /tiles/{</a:t>
            </a:r>
            <a:r>
              <a:rPr lang="en-US" sz="2000" dirty="0" err="1"/>
              <a:t>tileMatrixSetId</a:t>
            </a:r>
            <a:r>
              <a:rPr lang="en-US" sz="2000" dirty="0"/>
              <a:t>}/{</a:t>
            </a:r>
            <a:r>
              <a:rPr lang="en-US" sz="2000" dirty="0" err="1"/>
              <a:t>tileMatrix</a:t>
            </a:r>
            <a:r>
              <a:rPr lang="en-US" sz="2000" dirty="0"/>
              <a:t>}/{</a:t>
            </a:r>
            <a:r>
              <a:rPr lang="en-US" sz="2000" dirty="0" err="1"/>
              <a:t>tileRow</a:t>
            </a:r>
            <a:r>
              <a:rPr lang="en-US" sz="2000" dirty="0"/>
              <a:t>}/{</a:t>
            </a:r>
            <a:r>
              <a:rPr lang="en-US" sz="2000" dirty="0" err="1"/>
              <a:t>tileCol</a:t>
            </a:r>
            <a:r>
              <a:rPr lang="en-US" sz="2000" dirty="0"/>
              <a:t>}</a:t>
            </a:r>
          </a:p>
          <a:p>
            <a:pPr lvl="1"/>
            <a:r>
              <a:rPr lang="en-US" sz="1600" dirty="0"/>
              <a:t>Returns a tile of the dataset</a:t>
            </a:r>
          </a:p>
          <a:p>
            <a:r>
              <a:rPr lang="en-US" sz="2000" dirty="0"/>
              <a:t> Path = /collections/{</a:t>
            </a:r>
            <a:r>
              <a:rPr lang="en-US" sz="2000" dirty="0" err="1"/>
              <a:t>collectionId</a:t>
            </a:r>
            <a:r>
              <a:rPr lang="en-US" sz="2000" dirty="0"/>
              <a:t>}/tiles/{</a:t>
            </a:r>
            <a:r>
              <a:rPr lang="en-US" sz="2000" dirty="0" err="1"/>
              <a:t>tileMatrixSetId</a:t>
            </a:r>
            <a:r>
              <a:rPr lang="en-US" sz="2000" dirty="0"/>
              <a:t>}/{</a:t>
            </a:r>
            <a:r>
              <a:rPr lang="en-US" sz="2000" dirty="0" err="1"/>
              <a:t>tileMatrix</a:t>
            </a:r>
            <a:r>
              <a:rPr lang="en-US" sz="2000" dirty="0"/>
              <a:t>}/{</a:t>
            </a:r>
            <a:r>
              <a:rPr lang="en-US" sz="2000" dirty="0" err="1"/>
              <a:t>tileRow</a:t>
            </a:r>
            <a:r>
              <a:rPr lang="en-US" sz="2000" dirty="0"/>
              <a:t>}/{</a:t>
            </a:r>
            <a:r>
              <a:rPr lang="en-US" sz="2000" dirty="0" err="1"/>
              <a:t>tileCol</a:t>
            </a:r>
            <a:r>
              <a:rPr lang="en-US" sz="2000" dirty="0"/>
              <a:t>}</a:t>
            </a:r>
          </a:p>
          <a:p>
            <a:pPr lvl="1"/>
            <a:r>
              <a:rPr lang="en-US" sz="1600" dirty="0"/>
              <a:t> Returns a tile of the collection with or without style</a:t>
            </a:r>
          </a:p>
          <a:p>
            <a:r>
              <a:rPr lang="en-US" sz="2000" dirty="0"/>
              <a:t> Path = /tiles/{</a:t>
            </a:r>
            <a:r>
              <a:rPr lang="en-US" sz="2000" dirty="0" err="1"/>
              <a:t>tileMatrixSetId</a:t>
            </a:r>
            <a:r>
              <a:rPr lang="en-US" sz="2000" dirty="0"/>
              <a:t>}/{</a:t>
            </a:r>
            <a:r>
              <a:rPr lang="en-US" sz="2000" dirty="0" err="1"/>
              <a:t>tileMatrix</a:t>
            </a:r>
            <a:r>
              <a:rPr lang="en-US" sz="2000" dirty="0"/>
              <a:t>}/{</a:t>
            </a:r>
            <a:r>
              <a:rPr lang="en-US" sz="2000" dirty="0" err="1"/>
              <a:t>tileRow</a:t>
            </a:r>
            <a:r>
              <a:rPr lang="en-US" sz="2000" dirty="0"/>
              <a:t>}/{</a:t>
            </a:r>
            <a:r>
              <a:rPr lang="en-US" sz="2000" dirty="0" err="1"/>
              <a:t>tileCol</a:t>
            </a:r>
            <a:r>
              <a:rPr lang="en-US" sz="2000" dirty="0"/>
              <a:t>}/info</a:t>
            </a:r>
          </a:p>
          <a:p>
            <a:pPr lvl="1"/>
            <a:r>
              <a:rPr lang="en-US" sz="1600" dirty="0"/>
              <a:t> Returns information on a point of a tile with or without style</a:t>
            </a:r>
          </a:p>
          <a:p>
            <a:r>
              <a:rPr lang="en-US" sz="2000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2576B7-5C60-474B-B71B-1762FD9B05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2019 Open Geospatial Consortium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7438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0DD59-3F5C-433B-BAEB-AD810C386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OGC API Common – Paths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D4A61-501D-40C5-A0FD-C4F7FC590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43000"/>
            <a:ext cx="8874125" cy="4891088"/>
          </a:xfrm>
        </p:spPr>
        <p:txBody>
          <a:bodyPr/>
          <a:lstStyle/>
          <a:p>
            <a:r>
              <a:rPr lang="en-US" sz="2000" dirty="0"/>
              <a:t>Path = /collections/{</a:t>
            </a:r>
            <a:r>
              <a:rPr lang="en-US" sz="2000" dirty="0" err="1"/>
              <a:t>collectionId</a:t>
            </a:r>
            <a:r>
              <a:rPr lang="en-US" sz="2000" dirty="0"/>
              <a:t>}/tiles/{</a:t>
            </a:r>
            <a:r>
              <a:rPr lang="en-US" sz="2000" dirty="0" err="1"/>
              <a:t>tileMatrixSetId</a:t>
            </a:r>
            <a:r>
              <a:rPr lang="en-US" sz="2000" dirty="0"/>
              <a:t>}/{</a:t>
            </a:r>
            <a:r>
              <a:rPr lang="en-US" sz="2000" dirty="0" err="1"/>
              <a:t>tileMatrix</a:t>
            </a:r>
            <a:r>
              <a:rPr lang="en-US" sz="2000" dirty="0"/>
              <a:t>}/{</a:t>
            </a:r>
            <a:r>
              <a:rPr lang="en-US" sz="2000" dirty="0" err="1"/>
              <a:t>tileRow</a:t>
            </a:r>
            <a:r>
              <a:rPr lang="en-US" sz="2000" dirty="0"/>
              <a:t>}/{</a:t>
            </a:r>
            <a:r>
              <a:rPr lang="en-US" sz="2000" dirty="0" err="1"/>
              <a:t>tileCol</a:t>
            </a:r>
            <a:r>
              <a:rPr lang="en-US" sz="2000" dirty="0"/>
              <a:t>}/info</a:t>
            </a:r>
          </a:p>
          <a:p>
            <a:pPr lvl="1"/>
            <a:r>
              <a:rPr lang="en-US" sz="1600" dirty="0"/>
              <a:t> Returns information of a point in a tile of the collection with or without style</a:t>
            </a:r>
          </a:p>
          <a:p>
            <a:r>
              <a:rPr lang="en-US" sz="2000" dirty="0"/>
              <a:t> Path = /tiles/{</a:t>
            </a:r>
            <a:r>
              <a:rPr lang="en-US" sz="2000" dirty="0" err="1"/>
              <a:t>tileMatrixSetId</a:t>
            </a:r>
            <a:r>
              <a:rPr lang="en-US" sz="2000" dirty="0"/>
              <a:t>}</a:t>
            </a:r>
          </a:p>
          <a:p>
            <a:pPr lvl="1"/>
            <a:r>
              <a:rPr lang="en-US" sz="1600" dirty="0"/>
              <a:t> Returns tiles from several collections.</a:t>
            </a:r>
          </a:p>
          <a:p>
            <a:r>
              <a:rPr lang="en-US" sz="2000" dirty="0"/>
              <a:t> Path = /collections/{</a:t>
            </a:r>
            <a:r>
              <a:rPr lang="en-US" sz="2000" dirty="0" err="1"/>
              <a:t>collectionId</a:t>
            </a:r>
            <a:r>
              <a:rPr lang="en-US" sz="2000" dirty="0"/>
              <a:t>}/tiles/{</a:t>
            </a:r>
            <a:r>
              <a:rPr lang="en-US" sz="2000" dirty="0" err="1"/>
              <a:t>tileMatrixSetId</a:t>
            </a:r>
            <a:r>
              <a:rPr lang="en-US" sz="2000" dirty="0"/>
              <a:t>}</a:t>
            </a:r>
          </a:p>
          <a:p>
            <a:pPr lvl="1"/>
            <a:r>
              <a:rPr lang="en-US" sz="1600" dirty="0"/>
              <a:t> Returns tiles of a collection</a:t>
            </a:r>
          </a:p>
          <a:p>
            <a:r>
              <a:rPr lang="en-US" sz="2000" dirty="0"/>
              <a:t> Path = /map</a:t>
            </a:r>
          </a:p>
          <a:p>
            <a:pPr lvl="1"/>
            <a:r>
              <a:rPr lang="en-US" sz="1600" dirty="0"/>
              <a:t> Returns a map of collections with or without style</a:t>
            </a:r>
          </a:p>
          <a:p>
            <a:r>
              <a:rPr lang="en-US" sz="2000" dirty="0"/>
              <a:t> Path = /collections/{</a:t>
            </a:r>
            <a:r>
              <a:rPr lang="en-US" sz="2000" dirty="0" err="1"/>
              <a:t>collectionId</a:t>
            </a:r>
            <a:r>
              <a:rPr lang="en-US" sz="2000" dirty="0"/>
              <a:t>}/map</a:t>
            </a:r>
          </a:p>
          <a:p>
            <a:pPr lvl="1"/>
            <a:r>
              <a:rPr lang="en-US" sz="1600" dirty="0"/>
              <a:t> Returns a maps from the collection with or without style</a:t>
            </a:r>
          </a:p>
          <a:p>
            <a:r>
              <a:rPr lang="en-US" sz="2000" dirty="0"/>
              <a:t> Path = /map/info</a:t>
            </a:r>
          </a:p>
          <a:p>
            <a:pPr lvl="1"/>
            <a:r>
              <a:rPr lang="en-US" sz="1600" dirty="0"/>
              <a:t> Returns information about a map of the collection with or without style</a:t>
            </a:r>
          </a:p>
          <a:p>
            <a:r>
              <a:rPr lang="en-US" sz="2000" dirty="0"/>
              <a:t> Path = /collections/{</a:t>
            </a:r>
            <a:r>
              <a:rPr lang="en-US" sz="2000" dirty="0" err="1"/>
              <a:t>collectionId</a:t>
            </a:r>
            <a:r>
              <a:rPr lang="en-US" sz="2000" dirty="0"/>
              <a:t>}/map/info</a:t>
            </a:r>
          </a:p>
          <a:p>
            <a:pPr lvl="1"/>
            <a:r>
              <a:rPr lang="en-US" sz="1600" dirty="0"/>
              <a:t>  Returns information about a map from the collection with or without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2576B7-5C60-474B-B71B-1762FD9B05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2019 Open Geospatial Consortium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44421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57E43-2878-4378-BEE4-4B70CD4EE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FB805F-8CAB-401D-B20C-94EE464D8D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2019 Open Geospatial Consortium</a:t>
            </a:r>
            <a:endParaRPr lang="en-US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BD0286-3A36-E641-A7A4-5D33E1732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9336"/>
            <a:ext cx="9144000" cy="317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850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158CF-24A0-49D2-91EA-59B82AC12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1905000"/>
            <a:ext cx="7772400" cy="2286000"/>
          </a:xfrm>
        </p:spPr>
        <p:txBody>
          <a:bodyPr/>
          <a:lstStyle/>
          <a:p>
            <a:pPr algn="ctr"/>
            <a:r>
              <a:rPr lang="en-US" sz="2400" b="1" dirty="0"/>
              <a:t>Points of Contact: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Joan </a:t>
            </a:r>
            <a:r>
              <a:rPr lang="en-US" b="1" dirty="0" err="1"/>
              <a:t>Maso</a:t>
            </a:r>
            <a:endParaRPr lang="en-US" b="1" dirty="0"/>
          </a:p>
          <a:p>
            <a:pPr algn="ctr"/>
            <a:r>
              <a:rPr lang="en-US" b="1" dirty="0">
                <a:hlinkClick r:id="rId2"/>
              </a:rPr>
              <a:t>Joan.Maso@uab.cat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584C69-815A-4F4D-8663-FE3C1CDC2A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2019 Open Geospatial Consortium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57201570"/>
      </p:ext>
    </p:extLst>
  </p:cSld>
  <p:clrMapOvr>
    <a:masterClrMapping/>
  </p:clrMapOvr>
</p:sld>
</file>

<file path=ppt/theme/theme1.xml><?xml version="1.0" encoding="utf-8"?>
<a:theme xmlns:a="http://schemas.openxmlformats.org/drawingml/2006/main" name="OGC_PowerPoint_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GC_PowerPoin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1270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noAutofit/>
      </a:bodyPr>
      <a:lstStyle>
        <a:defPPr>
          <a:defRPr dirty="0" err="1" smtClean="0"/>
        </a:defPPr>
      </a:lstStyle>
    </a:txDef>
  </a:objectDefaults>
  <a:extraClrSchemeLst>
    <a:extraClrScheme>
      <a:clrScheme name="OGC_PowerPoin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GC_PowerPoint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1777</TotalTime>
  <Words>549</Words>
  <Application>Microsoft Macintosh PowerPoint</Application>
  <PresentationFormat>On-screen Show (4:3)</PresentationFormat>
  <Paragraphs>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CG Times</vt:lpstr>
      <vt:lpstr>Times New Roman</vt:lpstr>
      <vt:lpstr>OGC_PowerPoint_Template</vt:lpstr>
      <vt:lpstr>OGC API Map Tiles</vt:lpstr>
      <vt:lpstr>Introduction</vt:lpstr>
      <vt:lpstr>OGC API Common – Paths (1)</vt:lpstr>
      <vt:lpstr>OGC API Common – Paths (2)</vt:lpstr>
      <vt:lpstr>OGC API Common – Paths (3)</vt:lpstr>
      <vt:lpstr>Issues</vt:lpstr>
      <vt:lpstr>PowerPoint Presentation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Volunteered Geographic Information (VGI) Workshop</dc:title>
  <dc:subject>OGC TC/PC</dc:subject>
  <dc:creator>Scott Simmons</dc:creator>
  <cp:lastModifiedBy>Gobe Hobona</cp:lastModifiedBy>
  <cp:revision>106</cp:revision>
  <cp:lastPrinted>2003-02-03T21:59:32Z</cp:lastPrinted>
  <dcterms:created xsi:type="dcterms:W3CDTF">2015-09-08T23:47:11Z</dcterms:created>
  <dcterms:modified xsi:type="dcterms:W3CDTF">2019-06-18T18:30:15Z</dcterms:modified>
</cp:coreProperties>
</file>