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600" cy="49032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333720" y="6219720"/>
            <a:ext cx="1156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1498680" y="6270480"/>
            <a:ext cx="93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8739360" y="214200"/>
            <a:ext cx="741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Arial"/>
                <a:ea typeface="MS PGothic"/>
              </a:rPr>
              <a:t>®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" name="Picture 10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2247480"/>
          </a:xfrm>
          <a:prstGeom prst="rect">
            <a:avLst/>
          </a:prstGeom>
          <a:ln>
            <a:noFill/>
          </a:ln>
        </p:spPr>
      </p:pic>
      <p:pic>
        <p:nvPicPr>
          <p:cNvPr id="5" name="Picture 11" descr=""/>
          <p:cNvPicPr/>
          <p:nvPr/>
        </p:nvPicPr>
        <p:blipFill>
          <a:blip r:embed="rId4"/>
          <a:stretch/>
        </p:blipFill>
        <p:spPr>
          <a:xfrm>
            <a:off x="380880" y="6095880"/>
            <a:ext cx="1380600" cy="6091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762120" y="327672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 Black"/>
                <a:ea typeface="MS P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3009960" y="6400800"/>
            <a:ext cx="3276360" cy="304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8" name="Picture 13" descr=""/>
          <p:cNvPicPr/>
          <p:nvPr/>
        </p:nvPicPr>
        <p:blipFill>
          <a:blip r:embed="rId5"/>
          <a:stretch/>
        </p:blipFill>
        <p:spPr>
          <a:xfrm>
            <a:off x="2254320" y="1123920"/>
            <a:ext cx="6559200" cy="158760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600" cy="4903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333720" y="6219720"/>
            <a:ext cx="1156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498680" y="6270480"/>
            <a:ext cx="93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231840" y="136440"/>
            <a:ext cx="8683200" cy="685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45960" y="1279440"/>
            <a:ext cx="8457840" cy="4890600"/>
          </a:xfrm>
          <a:prstGeom prst="rect">
            <a:avLst/>
          </a:prstGeom>
        </p:spPr>
        <p:txBody>
          <a:bodyPr/>
          <a:p>
            <a:pPr marL="233280" indent="-232920">
              <a:lnSpc>
                <a:spcPct val="100000"/>
              </a:lnSpc>
              <a:spcBef>
                <a:spcPts val="479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Click to edit Master text styles</a:t>
            </a: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Second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2" marL="912960" indent="-228240">
              <a:lnSpc>
                <a:spcPct val="100000"/>
              </a:lnSpc>
              <a:spcBef>
                <a:spcPts val="36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3" marL="1255680" indent="-22824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Fourth level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4" marL="1598760" indent="-22824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Fifth level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2973240" y="6553080"/>
            <a:ext cx="3200040" cy="228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6896160" y="6553080"/>
            <a:ext cx="1904760" cy="228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34F79D7-C3D7-46B5-9859-DE02C09A1564}" type="slidenum"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5" descr=""/>
          <p:cNvPicPr/>
          <p:nvPr/>
        </p:nvPicPr>
        <p:blipFill>
          <a:blip r:embed="rId2"/>
          <a:stretch/>
        </p:blipFill>
        <p:spPr>
          <a:xfrm>
            <a:off x="365040" y="776160"/>
            <a:ext cx="8454600" cy="4903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33720" y="6219720"/>
            <a:ext cx="11563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4546a"/>
                </a:solidFill>
                <a:latin typeface="Times New Roman"/>
                <a:ea typeface="MS PGothic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98680" y="6270480"/>
            <a:ext cx="932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44546a"/>
                </a:solidFill>
                <a:latin typeface="Arial"/>
                <a:ea typeface="MS PGothic"/>
              </a:rPr>
              <a:t>®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92e5c"/>
                </a:solidFill>
                <a:latin typeface="Arial"/>
                <a:ea typeface="MS P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2973240" y="6553080"/>
            <a:ext cx="3200040" cy="228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6896160" y="6553080"/>
            <a:ext cx="1904760" cy="228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97C1360-5490-44B4-BC92-F609632733B0}" type="slidenum"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opengeospatial/ogc_api_coverages/projects/1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cmheazel@heazeltech.com" TargetMode="External"/><Relationship Id="rId2" Type="http://schemas.openxmlformats.org/officeDocument/2006/relationships/hyperlink" Target="mailto:baumann@rsdaman.com" TargetMode="External"/><Relationship Id="rId3" Type="http://schemas.openxmlformats.org/officeDocument/2006/relationships/hyperlink" Target="mailto:stephan.meissl@eox.at" TargetMode="External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62120" y="32767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 Black"/>
                <a:ea typeface="MS PGothic"/>
              </a:rPr>
              <a:t>OGC API Coverages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47920" y="45720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OGC API Hackathon 2019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London, United Kingdom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92e5c"/>
                </a:solidFill>
                <a:latin typeface="Arial"/>
                <a:ea typeface="MS PGothic"/>
              </a:rPr>
              <a:t>20 June 2019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009960" y="6400800"/>
            <a:ext cx="3276360" cy="304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724280" y="125388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30040" y="249120"/>
            <a:ext cx="8683200" cy="685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Intro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45960" y="1279440"/>
            <a:ext cx="8457840" cy="489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479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Establishes how to access coverages as defined by the Coverage Implementation Schema (CIS) 1.1 through OpenAPI</a:t>
            </a: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79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Current scope</a:t>
            </a: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gridded coverages are addressed, not MultiPoint/Curve/Surface/SolidCoverages. 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GeneralGridCoverage is addressed, other coverage types will follow later. 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Only coverage extraction functionality is considered, not general processing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Subsetting is considered in the query component only for now. 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31840" y="136440"/>
            <a:ext cx="8683200" cy="685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Paths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85800" y="1135800"/>
            <a:ext cx="8457840" cy="541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From Common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/api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/conformance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list of coverages in the collection. Supports bbox parameter.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the coverage itself. Typically as an image file.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/collections/{collectionId}/coverages/{coverageID}/domainset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 description of the domain set of the coverage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/collections/{collectionId}/coverages/{coverageID}/rangetype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lnSpc>
                <a:spcPct val="100000"/>
              </a:lnSpc>
              <a:spcBef>
                <a:spcPts val="320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 description of the range type of the coverage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Path = /collections/{collectionId}/coverages/{coverageID}/metadata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569880" indent="-221760">
              <a:spcBef>
                <a:spcPts val="1134"/>
              </a:spcBef>
              <a:buClr>
                <a:srgbClr val="092e5c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MS PGothic"/>
              </a:rPr>
              <a:t>Returns additional metadata about a coverage.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spcBef>
                <a:spcPts val="1417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 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31840" y="136440"/>
            <a:ext cx="8683200" cy="685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45960" y="1279440"/>
            <a:ext cx="8457840" cy="336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21: Tree structure vs features API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features and coverages in same service?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19: Identifier syntax for OAPI Common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any restrictions (cf. NCNAME)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15: What extensions should API Coverages have?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CRS transformation extension - part of common?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for extensions &amp; application profiles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38080" y="5105520"/>
            <a:ext cx="7543440" cy="47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31840" y="136440"/>
            <a:ext cx="8683200" cy="685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45960" y="1279440"/>
            <a:ext cx="8457840" cy="336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HTML representation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13: HTML not optimal for findabilty/discovery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14: Coverage representation in HTML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Hypermedia As The Engine Of Application State (HATEOAS) https://en.wikipedia.org/wiki/HATEOAS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9: Make use of HTTP headers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Multiple formats in one request (multipart/related; JSON + GeoTIFF)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from common (#28)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 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838080" y="5105520"/>
            <a:ext cx="7543440" cy="47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31840" y="136440"/>
            <a:ext cx="8683200" cy="6854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92e5c"/>
                </a:solidFill>
                <a:latin typeface="Arial"/>
                <a:ea typeface="MS PGothic"/>
              </a:rPr>
              <a:t>OGC API Coverages - Issues</a:t>
            </a:r>
            <a:endParaRPr b="0" lang="en-US" sz="3200" spc="-1" strike="noStrike">
              <a:solidFill>
                <a:srgbClr val="000000"/>
              </a:solidFill>
              <a:latin typeface="CG Time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45960" y="1279440"/>
            <a:ext cx="8457840" cy="336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8: Coverage collections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Hierarchies, nesting, member of more than one set, and not member of any set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Unique IDs needed?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OpenAPI Common - CRS: representation of same coverage in different CRS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33280" indent="-232920">
              <a:lnSpc>
                <a:spcPct val="100000"/>
              </a:lnSpc>
              <a:spcBef>
                <a:spcPts val="400"/>
              </a:spcBef>
              <a:buClr>
                <a:srgbClr val="092e5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Issue 5: How to model resource (sub) selection based on the coverage model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Guidance for using conformance classes from common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38080" y="5105520"/>
            <a:ext cx="7543440" cy="47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CG Times"/>
                <a:ea typeface="MS PGothic"/>
                <a:hlinkClick r:id="rId1"/>
              </a:rPr>
              <a:t>https://github.com/opengeospatial/ogc_api_coverages/projects/1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33520" y="1905120"/>
            <a:ext cx="7772040" cy="3580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MS PGothic"/>
              </a:rPr>
              <a:t>Points of Contact:</a:t>
            </a: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Chuck Heazel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Arial"/>
                <a:ea typeface="MS PGothic"/>
                <a:hlinkClick r:id="rId1"/>
              </a:rPr>
              <a:t>cmheazel@heazeltech.com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Peter Baumann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0563c1"/>
                </a:solidFill>
                <a:uFillTx/>
                <a:latin typeface="Arial"/>
                <a:ea typeface="MS PGothic"/>
                <a:hlinkClick r:id="rId2"/>
              </a:rPr>
              <a:t>baumann@rsdaman.com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</a:rPr>
              <a:t>Stephan Meißl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44546a"/>
                </a:solidFill>
                <a:latin typeface="Arial"/>
                <a:ea typeface="MS PGothic"/>
                <a:hlinkClick r:id="rId3"/>
              </a:rPr>
              <a:t>stephan.meissl@eox.at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973240" y="6553080"/>
            <a:ext cx="3200040" cy="228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92e5c"/>
                </a:solidFill>
                <a:latin typeface="Arial"/>
                <a:ea typeface="MS PGothic"/>
              </a:rPr>
              <a:t>Copyright © 2019 Open Geospatial Consortium</a:t>
            </a:r>
            <a:endParaRPr b="0" lang="en-US" sz="9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Application>LibreOffice/6.0.7.3$Linux_X86_64 LibreOffice_project/00m0$Build-3</Application>
  <Words>359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2015-09-08T23:47:11Z</dcterms:created>
  <dc:creator>Scott Simmons</dc:creator>
  <dc:description/>
  <dc:language>en-US</dc:language>
  <cp:lastModifiedBy/>
  <cp:lastPrinted>2003-02-03T21:59:32Z</cp:lastPrinted>
  <dcterms:modified xsi:type="dcterms:W3CDTF">2019-06-20T10:27:02Z</dcterms:modified>
  <cp:revision>97</cp:revision>
  <dc:subject>OGC TC/PC</dc:subject>
  <dc:title>Volunteered Geographic Information (VGI)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