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68" r:id="rId5"/>
    <p:sldId id="259" r:id="rId6"/>
    <p:sldId id="262" r:id="rId7"/>
    <p:sldId id="263" r:id="rId8"/>
    <p:sldId id="264" r:id="rId9"/>
    <p:sldId id="265" r:id="rId10"/>
    <p:sldId id="266" r:id="rId11"/>
    <p:sldId id="267" r:id="rId12"/>
    <p:sldId id="272" r:id="rId13"/>
    <p:sldId id="273" r:id="rId14"/>
    <p:sldId id="274" r:id="rId15"/>
    <p:sldId id="271" r:id="rId16"/>
    <p:sldId id="269" r:id="rId17"/>
    <p:sldId id="275" r:id="rId18"/>
    <p:sldId id="270" r:id="rId19"/>
    <p:sldId id="277"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258"/>
    <p:restoredTop sz="71898"/>
  </p:normalViewPr>
  <p:slideViewPr>
    <p:cSldViewPr snapToGrid="0" snapToObjects="1">
      <p:cViewPr varScale="1">
        <p:scale>
          <a:sx n="65" d="100"/>
          <a:sy n="65" d="100"/>
        </p:scale>
        <p:origin x="520" y="20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2" d="100"/>
          <a:sy n="102" d="100"/>
        </p:scale>
        <p:origin x="3768"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81A7E6-0CEF-B340-8834-9D8A8B57763E}" type="datetimeFigureOut">
              <a:rPr lang="en-US" smtClean="0"/>
              <a:t>11/11/20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C6374-C72A-E646-A2C6-38026DA8FDEC}" type="slidenum">
              <a:rPr lang="en-US" smtClean="0"/>
              <a:t>‹#›</a:t>
            </a:fld>
            <a:endParaRPr lang="en-US" dirty="0"/>
          </a:p>
        </p:txBody>
      </p:sp>
    </p:spTree>
    <p:extLst>
      <p:ext uri="{BB962C8B-B14F-4D97-AF65-F5344CB8AC3E}">
        <p14:creationId xmlns:p14="http://schemas.microsoft.com/office/powerpoint/2010/main" val="3289278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excited to present this talk, because this is an area where my thinking is changing very fast. I’m reading the proofs of a paper now which is about to go into print, but I’m not sure I totally agree with it any more. </a:t>
            </a:r>
          </a:p>
          <a:p>
            <a:r>
              <a:rPr lang="en-US" dirty="0"/>
              <a:t>First of an overview of this presentation. I will briefly give a summary of the theoretical background involved in the ongoing debate about agreement in sign languages. I will discuss, again briefly, data from spoken language agreement systems and from signed language verb directionality</a:t>
            </a:r>
          </a:p>
          <a:p>
            <a:r>
              <a:rPr lang="en-US" dirty="0"/>
              <a:t>In particular, I wish to focus on new work in cognitive linguistics by the Russian linguist, Andrej Kibrik, whose work on ‘cognition to form mapping’ presents a challenge to what Kibrik calls the ‘form to form’ mapping approach used by some typologists, including Greville Corbett. Corbett’s work has been playing a key role in the debate about agreement in sign language linguistics over the last decade. I will briefly explore how this work can be applied to sign languages, and I will hint that perhaps it offers a way out of the terminological and conceptual disagreements between sign language linguists working in different theoretical frameworks. </a:t>
            </a:r>
          </a:p>
        </p:txBody>
      </p:sp>
      <p:sp>
        <p:nvSpPr>
          <p:cNvPr id="4" name="Slide Number Placeholder 3"/>
          <p:cNvSpPr>
            <a:spLocks noGrp="1"/>
          </p:cNvSpPr>
          <p:nvPr>
            <p:ph type="sldNum" sz="quarter" idx="10"/>
          </p:nvPr>
        </p:nvSpPr>
        <p:spPr/>
        <p:txBody>
          <a:bodyPr/>
          <a:lstStyle/>
          <a:p>
            <a:fld id="{0FBC6374-C72A-E646-A2C6-38026DA8FDEC}" type="slidenum">
              <a:rPr lang="en-US" smtClean="0"/>
              <a:t>2</a:t>
            </a:fld>
            <a:endParaRPr lang="en-US" dirty="0"/>
          </a:p>
        </p:txBody>
      </p:sp>
    </p:spTree>
    <p:extLst>
      <p:ext uri="{BB962C8B-B14F-4D97-AF65-F5344CB8AC3E}">
        <p14:creationId xmlns:p14="http://schemas.microsoft.com/office/powerpoint/2010/main" val="3029143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What is verb directionality and agreement marking for anyhow?</a:t>
            </a:r>
          </a:p>
          <a:p>
            <a:r>
              <a:rPr lang="en-GB" sz="1200" dirty="0"/>
              <a:t>BSL Corpus data support reference-tracking function: coreference was a significant factor in our analyses, with co-reference leading to more use of modification in indicating verbs</a:t>
            </a:r>
          </a:p>
          <a:p>
            <a:r>
              <a:rPr lang="en-GB" sz="1200" dirty="0"/>
              <a:t>Agreement and verb directionality both work as part of the tracking system of language (Talmy, 2018), ), or argument indexing (Haspelmath, 2013)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Why agreement marking and verb directionality is so common cross-linguistically is not explained by formalist agreement accounts </a:t>
            </a:r>
          </a:p>
          <a:p>
            <a:endParaRPr lang="en-GB" sz="1200" dirty="0"/>
          </a:p>
          <a:p>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11</a:t>
            </a:fld>
            <a:endParaRPr lang="en-US" dirty="0"/>
          </a:p>
        </p:txBody>
      </p:sp>
    </p:spTree>
    <p:extLst>
      <p:ext uri="{BB962C8B-B14F-4D97-AF65-F5344CB8AC3E}">
        <p14:creationId xmlns:p14="http://schemas.microsoft.com/office/powerpoint/2010/main" val="2609847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In this paper that is currently in press, Kibrik (in press) challenges assumptions in canonical typology and indeed in formalist accounts of agreement in general: how do we know that there is a control relationship?</a:t>
            </a:r>
          </a:p>
          <a:p>
            <a:r>
              <a:rPr lang="en-GB" sz="1200" dirty="0"/>
              <a:t>Co-occurrence does not mean there is cause and effect. </a:t>
            </a:r>
          </a:p>
          <a:p>
            <a:r>
              <a:rPr lang="en-GB" sz="1200" dirty="0"/>
              <a:t>He argues that instead a language-external cause, and the cognitive representation of this cause, leads to the coding of the same features on different sites in the language: this is what he calls cognition to form mapping rather than form-to-form mapping.</a:t>
            </a:r>
          </a:p>
        </p:txBody>
      </p:sp>
      <p:sp>
        <p:nvSpPr>
          <p:cNvPr id="4" name="Slide Number Placeholder 3"/>
          <p:cNvSpPr>
            <a:spLocks noGrp="1"/>
          </p:cNvSpPr>
          <p:nvPr>
            <p:ph type="sldNum" sz="quarter" idx="10"/>
          </p:nvPr>
        </p:nvSpPr>
        <p:spPr/>
        <p:txBody>
          <a:bodyPr/>
          <a:lstStyle/>
          <a:p>
            <a:fld id="{0FBC6374-C72A-E646-A2C6-38026DA8FDEC}" type="slidenum">
              <a:rPr lang="en-US" smtClean="0"/>
              <a:t>12</a:t>
            </a:fld>
            <a:endParaRPr lang="en-US" dirty="0"/>
          </a:p>
        </p:txBody>
      </p:sp>
    </p:spTree>
    <p:extLst>
      <p:ext uri="{BB962C8B-B14F-4D97-AF65-F5344CB8AC3E}">
        <p14:creationId xmlns:p14="http://schemas.microsoft.com/office/powerpoint/2010/main" val="2913412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Kibrik (in press) proposes a broad definition of agreement as cognition to form mapping</a:t>
            </a:r>
          </a:p>
          <a:p>
            <a:r>
              <a:rPr lang="en-GB" sz="1200" dirty="0"/>
              <a:t>When mentioning a referent, a speaker has a cognitive representation of the referent</a:t>
            </a:r>
          </a:p>
          <a:p>
            <a:r>
              <a:rPr lang="en-GB" sz="1200" dirty="0"/>
              <a:t>This includes features, such as person, number, gender etc activated along with the referent during ‘thinking for speaking’</a:t>
            </a:r>
          </a:p>
          <a:p>
            <a:r>
              <a:rPr lang="en-GB" sz="1200" dirty="0"/>
              <a:t>This feature activation occurs with or without a controller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Although we have a Russian example here, with gender and number marking on the verb, the sites vary from language to language</a:t>
            </a:r>
          </a:p>
          <a:p>
            <a:endParaRPr lang="en-GB" sz="1200" dirty="0"/>
          </a:p>
        </p:txBody>
      </p:sp>
      <p:sp>
        <p:nvSpPr>
          <p:cNvPr id="4" name="Slide Number Placeholder 3"/>
          <p:cNvSpPr>
            <a:spLocks noGrp="1"/>
          </p:cNvSpPr>
          <p:nvPr>
            <p:ph type="sldNum" sz="quarter" idx="10"/>
          </p:nvPr>
        </p:nvSpPr>
        <p:spPr/>
        <p:txBody>
          <a:bodyPr/>
          <a:lstStyle/>
          <a:p>
            <a:fld id="{0FBC6374-C72A-E646-A2C6-38026DA8FDEC}" type="slidenum">
              <a:rPr lang="en-US" smtClean="0"/>
              <a:t>13</a:t>
            </a:fld>
            <a:endParaRPr lang="en-US" dirty="0"/>
          </a:p>
        </p:txBody>
      </p:sp>
    </p:spTree>
    <p:extLst>
      <p:ext uri="{BB962C8B-B14F-4D97-AF65-F5344CB8AC3E}">
        <p14:creationId xmlns:p14="http://schemas.microsoft.com/office/powerpoint/2010/main" val="3119906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Compare this with Liddell (2003): real space blends in indicating verbs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Although he did not use the term, it’s clearly cognition to form mapping model</a:t>
            </a:r>
          </a:p>
          <a:p>
            <a:endParaRPr lang="en-GB" sz="1200" dirty="0"/>
          </a:p>
        </p:txBody>
      </p:sp>
      <p:sp>
        <p:nvSpPr>
          <p:cNvPr id="4" name="Slide Number Placeholder 3"/>
          <p:cNvSpPr>
            <a:spLocks noGrp="1"/>
          </p:cNvSpPr>
          <p:nvPr>
            <p:ph type="sldNum" sz="quarter" idx="10"/>
          </p:nvPr>
        </p:nvSpPr>
        <p:spPr/>
        <p:txBody>
          <a:bodyPr/>
          <a:lstStyle/>
          <a:p>
            <a:fld id="{0FBC6374-C72A-E646-A2C6-38026DA8FDEC}" type="slidenum">
              <a:rPr lang="en-US" smtClean="0"/>
              <a:t>14</a:t>
            </a:fld>
            <a:endParaRPr lang="en-US" dirty="0"/>
          </a:p>
        </p:txBody>
      </p:sp>
    </p:spTree>
    <p:extLst>
      <p:ext uri="{BB962C8B-B14F-4D97-AF65-F5344CB8AC3E}">
        <p14:creationId xmlns:p14="http://schemas.microsoft.com/office/powerpoint/2010/main" val="1626919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Corbett’s model (2006) makes form-to-form mapping central in its typology of agreement, and other types peripheral </a:t>
            </a:r>
          </a:p>
          <a:p>
            <a:r>
              <a:rPr lang="en-US" dirty="0"/>
              <a:t>Kibrik (in press): the form-to-form approach encounters massive difficulties when confronted with data, such as missing controllers or feature mismatches.</a:t>
            </a:r>
            <a:r>
              <a:rPr lang="en-GB" dirty="0"/>
              <a:t> In fact, the </a:t>
            </a:r>
            <a:r>
              <a:rPr lang="en-US" dirty="0"/>
              <a:t>the peripheral phenomena are too numerous!</a:t>
            </a:r>
            <a:endParaRPr lang="en-GB" dirty="0"/>
          </a:p>
          <a:p>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15</a:t>
            </a:fld>
            <a:endParaRPr lang="en-US" dirty="0"/>
          </a:p>
        </p:txBody>
      </p:sp>
    </p:spTree>
    <p:extLst>
      <p:ext uri="{BB962C8B-B14F-4D97-AF65-F5344CB8AC3E}">
        <p14:creationId xmlns:p14="http://schemas.microsoft.com/office/powerpoint/2010/main" val="4200724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Analysis of Russian evidence suggests that the cognition-to-form mapping approach has a much greater explanatory force than the traditional directed form-to-form approach</a:t>
            </a:r>
            <a:r>
              <a:rPr lang="en-GB"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 argues, cognition to form mapping is the driving force behind agreement systems</a:t>
            </a:r>
          </a:p>
          <a:p>
            <a:r>
              <a:rPr lang="en-GB" dirty="0"/>
              <a:t>Form to form mapping is not central, but a side effect of mappings from the same cognitive representation</a:t>
            </a:r>
          </a:p>
          <a:p>
            <a:r>
              <a:rPr lang="en-US" sz="1200" kern="1200" dirty="0">
                <a:solidFill>
                  <a:schemeClr val="tx1"/>
                </a:solidFill>
                <a:effectLst/>
                <a:latin typeface="+mn-lt"/>
                <a:ea typeface="+mn-ea"/>
                <a:cs typeface="+mn-cs"/>
              </a:rPr>
              <a:t>It may be that the cognition-to-form mapping approach, simple and clear in its logic, will be shown to apply to a variety of languages</a:t>
            </a:r>
            <a:r>
              <a:rPr lang="en-GB" sz="1200" kern="1200" dirty="0">
                <a:solidFill>
                  <a:schemeClr val="tx1"/>
                </a:solidFill>
                <a:effectLst/>
                <a:latin typeface="+mn-lt"/>
                <a:ea typeface="+mn-ea"/>
                <a:cs typeface="+mn-cs"/>
              </a:rPr>
              <a:t>.</a:t>
            </a:r>
            <a:endParaRPr lang="en-GB" dirty="0"/>
          </a:p>
          <a:p>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16</a:t>
            </a:fld>
            <a:endParaRPr lang="en-US" dirty="0"/>
          </a:p>
        </p:txBody>
      </p:sp>
    </p:spTree>
    <p:extLst>
      <p:ext uri="{BB962C8B-B14F-4D97-AF65-F5344CB8AC3E}">
        <p14:creationId xmlns:p14="http://schemas.microsoft.com/office/powerpoint/2010/main" val="1359127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focus on form-to-form mapping reflects linguists’ traditional focus on formal structure. Kibrik’s proposal, like others by Talmy and Haspelmath, is that agreement is a functionally based process. Under the cognition-to-form mapping approach, the vast majority of instances do not require any formal considerations. There are only little pockets in which we need to solicit support of such considerations. This cognition-to-form mapping approach is in line with the view that language is a functional system serving human needs.</a:t>
            </a:r>
            <a:endParaRPr lang="en-GB"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17</a:t>
            </a:fld>
            <a:endParaRPr lang="en-US" dirty="0"/>
          </a:p>
        </p:txBody>
      </p:sp>
    </p:spTree>
    <p:extLst>
      <p:ext uri="{BB962C8B-B14F-4D97-AF65-F5344CB8AC3E}">
        <p14:creationId xmlns:p14="http://schemas.microsoft.com/office/powerpoint/2010/main" val="194076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 functionalist approach, a larger range of phenomena are relevant to an understanding of agreement. Apart from person, number, and gender, there are other agreement features, such as definiteness and location. </a:t>
            </a:r>
          </a:p>
          <a:p>
            <a:r>
              <a:rPr lang="en-US" sz="1200" kern="1200" dirty="0">
                <a:solidFill>
                  <a:schemeClr val="tx1"/>
                </a:solidFill>
                <a:effectLst/>
                <a:latin typeface="+mn-lt"/>
                <a:ea typeface="+mn-ea"/>
                <a:cs typeface="+mn-cs"/>
              </a:rPr>
              <a:t>Languages may differ in the extent to which lend themselves to this or that analysis of agreement, and that is an empirical question. It may be that the cognition-to-form mapping approach, simple and clear in its logic, will be shown to apply to a variety of languages</a:t>
            </a:r>
            <a:r>
              <a:rPr lang="en-GB" sz="120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18</a:t>
            </a:fld>
            <a:endParaRPr lang="en-US" dirty="0"/>
          </a:p>
        </p:txBody>
      </p:sp>
    </p:spTree>
    <p:extLst>
      <p:ext uri="{BB962C8B-B14F-4D97-AF65-F5344CB8AC3E}">
        <p14:creationId xmlns:p14="http://schemas.microsoft.com/office/powerpoint/2010/main" val="1376474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looking back at the picture of verb directionality we get from the BSL Corpus study, </a:t>
            </a:r>
            <a:r>
              <a:rPr lang="en-GB" sz="1200" dirty="0"/>
              <a:t>we see that all of the factors involved in verb directionality in the BSL Corpus study (Fenlon et al., 2018) can be accounted for under a cognition to form approach combined with a construction grammar account (Schembri et al., in press)</a:t>
            </a:r>
          </a:p>
          <a:p>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19</a:t>
            </a:fld>
            <a:endParaRPr lang="en-US" dirty="0"/>
          </a:p>
        </p:txBody>
      </p:sp>
    </p:spTree>
    <p:extLst>
      <p:ext uri="{BB962C8B-B14F-4D97-AF65-F5344CB8AC3E}">
        <p14:creationId xmlns:p14="http://schemas.microsoft.com/office/powerpoint/2010/main" val="3189244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Liddell (2000, 2003) partly right: cognition-to-form mapping at work in sign languages </a:t>
            </a:r>
          </a:p>
          <a:p>
            <a:r>
              <a:rPr lang="en-GB" dirty="0"/>
              <a:t>Partly wrong: not all linguists think agreement is form-to-form mapping in spoken languages</a:t>
            </a:r>
          </a:p>
          <a:p>
            <a:r>
              <a:rPr lang="en-US" dirty="0"/>
              <a:t>Formalists partly right: sign language and spoken language agreement systems have much in common</a:t>
            </a:r>
          </a:p>
          <a:p>
            <a:r>
              <a:rPr lang="en-US" dirty="0"/>
              <a:t>Partly wrong: a functionalist cognition-to-form mapping unifies a range of agreement phenomena more effectively</a:t>
            </a:r>
          </a:p>
          <a:p>
            <a:endParaRPr lang="en-GB" dirty="0"/>
          </a:p>
        </p:txBody>
      </p:sp>
      <p:sp>
        <p:nvSpPr>
          <p:cNvPr id="4" name="Slide Number Placeholder 3"/>
          <p:cNvSpPr>
            <a:spLocks noGrp="1"/>
          </p:cNvSpPr>
          <p:nvPr>
            <p:ph type="sldNum" sz="quarter" idx="10"/>
          </p:nvPr>
        </p:nvSpPr>
        <p:spPr/>
        <p:txBody>
          <a:bodyPr/>
          <a:lstStyle/>
          <a:p>
            <a:fld id="{0FBC6374-C72A-E646-A2C6-38026DA8FDEC}" type="slidenum">
              <a:rPr lang="en-US" smtClean="0"/>
              <a:t>20</a:t>
            </a:fld>
            <a:endParaRPr lang="en-US" dirty="0"/>
          </a:p>
        </p:txBody>
      </p:sp>
    </p:spTree>
    <p:extLst>
      <p:ext uri="{BB962C8B-B14F-4D97-AF65-F5344CB8AC3E}">
        <p14:creationId xmlns:p14="http://schemas.microsoft.com/office/powerpoint/2010/main" val="216082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Currently, there is no consensus amongst sign language linguists about the nature of verb directionality.</a:t>
            </a:r>
          </a:p>
          <a:p>
            <a:r>
              <a:rPr lang="en-US" dirty="0"/>
              <a:t>Despite a number of alternative analyses, researchers in the generative tradition mostly agree that verb directionality represents an agreement system.</a:t>
            </a:r>
          </a:p>
          <a:p>
            <a:r>
              <a:rPr lang="en-US" dirty="0"/>
              <a:t>Researchers in the cognitive/functional tradition fall into number subgroupings, with some arguing against the agreement analysis.</a:t>
            </a:r>
          </a:p>
          <a:p>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3</a:t>
            </a:fld>
            <a:endParaRPr lang="en-US" dirty="0"/>
          </a:p>
        </p:txBody>
      </p:sp>
    </p:spTree>
    <p:extLst>
      <p:ext uri="{BB962C8B-B14F-4D97-AF65-F5344CB8AC3E}">
        <p14:creationId xmlns:p14="http://schemas.microsoft.com/office/powerpoint/2010/main" val="3846330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topic important?</a:t>
            </a:r>
          </a:p>
          <a:p>
            <a:r>
              <a:rPr lang="en-US" dirty="0"/>
              <a:t>It represents a key example of the debate between different theoretical perspectives in linguistics</a:t>
            </a:r>
          </a:p>
          <a:p>
            <a:r>
              <a:rPr lang="en-US" dirty="0"/>
              <a:t>Does verb directionality in sign languages have something to teach us about linguistic universals, about linguistic diversity, or both?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sign language linguists have not problematised the notion of agreement very much</a:t>
            </a:r>
          </a:p>
          <a:p>
            <a:endParaRPr lang="en-US" dirty="0"/>
          </a:p>
          <a:p>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4</a:t>
            </a:fld>
            <a:endParaRPr lang="en-US" dirty="0"/>
          </a:p>
        </p:txBody>
      </p:sp>
    </p:spTree>
    <p:extLst>
      <p:ext uri="{BB962C8B-B14F-4D97-AF65-F5344CB8AC3E}">
        <p14:creationId xmlns:p14="http://schemas.microsoft.com/office/powerpoint/2010/main" val="387256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Greville Corbett’s (2006) book included a typology of agreement systems in spoken languages. He described agreement as involving a feature originating in one linguistic element – the controller – that is copied onto another one – the target. We can see this in the English verb ’help’ which takes the third person singular –s suffix in this context. Although he claimed that verb directionality in sign languages did not fit into his definition of an agreement system, and did not include it in his typology, his work has become very influential in sign language linguistics. </a:t>
            </a:r>
          </a:p>
          <a:p>
            <a:r>
              <a:rPr lang="en-US" dirty="0"/>
              <a:t>In particular, his definition of agreement has been used to show how directionality – if one takes location as a feature – can in fact sometimes look like an agreement system, as in this BSL example here. </a:t>
            </a:r>
          </a:p>
        </p:txBody>
      </p:sp>
      <p:sp>
        <p:nvSpPr>
          <p:cNvPr id="4" name="Slide Number Placeholder 3"/>
          <p:cNvSpPr>
            <a:spLocks noGrp="1"/>
          </p:cNvSpPr>
          <p:nvPr>
            <p:ph type="sldNum" sz="quarter" idx="10"/>
          </p:nvPr>
        </p:nvSpPr>
        <p:spPr/>
        <p:txBody>
          <a:bodyPr/>
          <a:lstStyle/>
          <a:p>
            <a:fld id="{0FBC6374-C72A-E646-A2C6-38026DA8FDEC}" type="slidenum">
              <a:rPr lang="en-US" smtClean="0"/>
              <a:t>5</a:t>
            </a:fld>
            <a:endParaRPr lang="en-US" dirty="0"/>
          </a:p>
        </p:txBody>
      </p:sp>
    </p:spTree>
    <p:extLst>
      <p:ext uri="{BB962C8B-B14F-4D97-AF65-F5344CB8AC3E}">
        <p14:creationId xmlns:p14="http://schemas.microsoft.com/office/powerpoint/2010/main" val="405910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Corbett’s canonical typology is intended, however, to recognise that there are range of phenomena which might be considered examples of agreement marking in spoken languages. Some languages have canonical agreement that fits into Corbett’s definition in every way, such as we see here in Italian, where the masculine gender and singular number is marked on the controller noun, and the target determiners and adjectives. Other languages have less clearly canonical agreement systems, such as definite marking in Norwegian, where we do not see the marking on the controller. </a:t>
            </a:r>
          </a:p>
        </p:txBody>
      </p:sp>
      <p:sp>
        <p:nvSpPr>
          <p:cNvPr id="4" name="Slide Number Placeholder 3"/>
          <p:cNvSpPr>
            <a:spLocks noGrp="1"/>
          </p:cNvSpPr>
          <p:nvPr>
            <p:ph type="sldNum" sz="quarter" idx="10"/>
          </p:nvPr>
        </p:nvSpPr>
        <p:spPr/>
        <p:txBody>
          <a:bodyPr/>
          <a:lstStyle/>
          <a:p>
            <a:fld id="{0FBC6374-C72A-E646-A2C6-38026DA8FDEC}" type="slidenum">
              <a:rPr lang="en-US" smtClean="0"/>
              <a:t>6</a:t>
            </a:fld>
            <a:endParaRPr lang="en-US" dirty="0"/>
          </a:p>
        </p:txBody>
      </p:sp>
    </p:spTree>
    <p:extLst>
      <p:ext uri="{BB962C8B-B14F-4D97-AF65-F5344CB8AC3E}">
        <p14:creationId xmlns:p14="http://schemas.microsoft.com/office/powerpoint/2010/main" val="722610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with a less clearly canonical agreement system is the example here of gender marking from French, where we do not see the marking on the controller. Instead here the gender marking comes from the gender of referent of the pronoun ‘je’. Examples of something similar are common in BSL where it is possible to have clauses without any controller being present, and the location marking might come from the location of the present referents, or associated with absent referents.</a:t>
            </a:r>
          </a:p>
        </p:txBody>
      </p:sp>
      <p:sp>
        <p:nvSpPr>
          <p:cNvPr id="4" name="Slide Number Placeholder 3"/>
          <p:cNvSpPr>
            <a:spLocks noGrp="1"/>
          </p:cNvSpPr>
          <p:nvPr>
            <p:ph type="sldNum" sz="quarter" idx="10"/>
          </p:nvPr>
        </p:nvSpPr>
        <p:spPr/>
        <p:txBody>
          <a:bodyPr/>
          <a:lstStyle/>
          <a:p>
            <a:fld id="{0FBC6374-C72A-E646-A2C6-38026DA8FDEC}" type="slidenum">
              <a:rPr lang="en-US" smtClean="0"/>
              <a:t>7</a:t>
            </a:fld>
            <a:endParaRPr lang="en-US" dirty="0"/>
          </a:p>
        </p:txBody>
      </p:sp>
    </p:spTree>
    <p:extLst>
      <p:ext uri="{BB962C8B-B14F-4D97-AF65-F5344CB8AC3E}">
        <p14:creationId xmlns:p14="http://schemas.microsoft.com/office/powerpoint/2010/main" val="833316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GB" sz="2400" dirty="0">
                <a:latin typeface="Lucida Grande" panose="020B0600040502020204" pitchFamily="34" charset="0"/>
                <a:ea typeface="Times New Roman" panose="02020603050405020304" pitchFamily="18" charset="0"/>
                <a:cs typeface="Times New Roman" panose="02020603050405020304" pitchFamily="18" charset="0"/>
              </a:rPr>
              <a:t>Researchers have variously interpreted this approach as suggesting that indicating verbs represent:</a:t>
            </a:r>
          </a:p>
          <a:p>
            <a:pPr lvl="1"/>
            <a:r>
              <a:rPr lang="en-GB" dirty="0">
                <a:latin typeface="Lucida Grande" panose="020B0600040502020204" pitchFamily="34" charset="0"/>
                <a:ea typeface="Times New Roman" panose="02020603050405020304" pitchFamily="18" charset="0"/>
                <a:cs typeface="Times New Roman" panose="02020603050405020304" pitchFamily="18" charset="0"/>
              </a:rPr>
              <a:t>a canonical type of agreement system (e.g., Costello, 2016) </a:t>
            </a:r>
          </a:p>
          <a:p>
            <a:pPr lvl="1"/>
            <a:r>
              <a:rPr lang="en-GB" dirty="0">
                <a:latin typeface="Lucida Grande" panose="020B0600040502020204" pitchFamily="34" charset="0"/>
                <a:ea typeface="Times New Roman" panose="02020603050405020304" pitchFamily="18" charset="0"/>
                <a:cs typeface="Times New Roman" panose="02020603050405020304" pitchFamily="18" charset="0"/>
              </a:rPr>
              <a:t>a non-canonical agreement system (e.g., Lillo-Martin &amp; Meier, 2011) </a:t>
            </a:r>
          </a:p>
          <a:p>
            <a:pPr lvl="1"/>
            <a:r>
              <a:rPr lang="en-GB" dirty="0">
                <a:latin typeface="Lucida Grande" panose="020B0600040502020204" pitchFamily="34" charset="0"/>
                <a:ea typeface="Times New Roman" panose="02020603050405020304" pitchFamily="18" charset="0"/>
                <a:cs typeface="Times New Roman" panose="02020603050405020304" pitchFamily="18" charset="0"/>
              </a:rPr>
              <a:t>a system that shares properties with, but is </a:t>
            </a:r>
            <a:r>
              <a:rPr lang="en-GB" dirty="0">
                <a:latin typeface="Lucida Grande" panose="020B0600040502020204" pitchFamily="34" charset="0"/>
                <a:ea typeface="Times New Roman" panose="02020603050405020304" pitchFamily="18" charset="0"/>
              </a:rPr>
              <a:t>ultimately distinct from, agreement systems (Liddell, 2000; Schembri et al., in press).</a:t>
            </a:r>
            <a:r>
              <a:rPr lang="en-GB" dirty="0"/>
              <a:t> </a:t>
            </a:r>
            <a:endParaRPr lang="en-US" dirty="0"/>
          </a:p>
          <a:p>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8</a:t>
            </a:fld>
            <a:endParaRPr lang="en-US" dirty="0"/>
          </a:p>
        </p:txBody>
      </p:sp>
    </p:spTree>
    <p:extLst>
      <p:ext uri="{BB962C8B-B14F-4D97-AF65-F5344CB8AC3E}">
        <p14:creationId xmlns:p14="http://schemas.microsoft.com/office/powerpoint/2010/main" val="303028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3200" dirty="0"/>
              <a:t>There appears to be good reason for such a range of views, at least for BSL (Fenlon et al., 2018)</a:t>
            </a:r>
          </a:p>
          <a:p>
            <a:r>
              <a:rPr lang="en-GB" sz="3200" dirty="0"/>
              <a:t>We have BSL Corpus evidence that seems to support an agreement account: we do see some examples where the location feature on targets matches location features on controllers. We also see, as in spoken languages that certain conditions, such as the animacy of the arguments, influence verb directionality. We see an interaction between verb directionality and syntax. I do not have time to go into detail today, but please read our paper on the BSL indicating verb study. </a:t>
            </a:r>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9</a:t>
            </a:fld>
            <a:endParaRPr lang="en-US" dirty="0"/>
          </a:p>
        </p:txBody>
      </p:sp>
    </p:spTree>
    <p:extLst>
      <p:ext uri="{BB962C8B-B14F-4D97-AF65-F5344CB8AC3E}">
        <p14:creationId xmlns:p14="http://schemas.microsoft.com/office/powerpoint/2010/main" val="1793183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We also have BSL Corpus evidence that does not seem to support an agreement account: we do see many examples where there is no directionality, no controller in a clause or indeed anywhere in the discourse, or no location features marked on the controller. We also see that certain conditions, such as the use of constructed action and the preference for the use of the body as subject or agent, which interact with verb directionality in ways predicted by the work of Liddell.</a:t>
            </a:r>
            <a:endParaRPr lang="en-US" dirty="0"/>
          </a:p>
          <a:p>
            <a:endParaRPr lang="en-US" dirty="0"/>
          </a:p>
        </p:txBody>
      </p:sp>
      <p:sp>
        <p:nvSpPr>
          <p:cNvPr id="4" name="Slide Number Placeholder 3"/>
          <p:cNvSpPr>
            <a:spLocks noGrp="1"/>
          </p:cNvSpPr>
          <p:nvPr>
            <p:ph type="sldNum" sz="quarter" idx="10"/>
          </p:nvPr>
        </p:nvSpPr>
        <p:spPr/>
        <p:txBody>
          <a:bodyPr/>
          <a:lstStyle/>
          <a:p>
            <a:fld id="{0FBC6374-C72A-E646-A2C6-38026DA8FDEC}" type="slidenum">
              <a:rPr lang="en-US" smtClean="0"/>
              <a:t>10</a:t>
            </a:fld>
            <a:endParaRPr lang="en-US" dirty="0"/>
          </a:p>
        </p:txBody>
      </p:sp>
    </p:spTree>
    <p:extLst>
      <p:ext uri="{BB962C8B-B14F-4D97-AF65-F5344CB8AC3E}">
        <p14:creationId xmlns:p14="http://schemas.microsoft.com/office/powerpoint/2010/main" val="427754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426841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8434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307780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81859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1146714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87255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68953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298466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338530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322488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B755A4-448A-DF4B-9312-85B0B36CBDB1}" type="datetimeFigureOut">
              <a:rPr lang="en-US" smtClean="0"/>
              <a:t>11/11/20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BFAC8C-30FB-FB40-8291-30FDF701A056}" type="slidenum">
              <a:rPr lang="en-US" smtClean="0"/>
              <a:t>‹#›</a:t>
            </a:fld>
            <a:endParaRPr lang="en-US" dirty="0"/>
          </a:p>
        </p:txBody>
      </p:sp>
    </p:spTree>
    <p:extLst>
      <p:ext uri="{BB962C8B-B14F-4D97-AF65-F5344CB8AC3E}">
        <p14:creationId xmlns:p14="http://schemas.microsoft.com/office/powerpoint/2010/main" val="125254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755A4-448A-DF4B-9312-85B0B36CBDB1}" type="datetimeFigureOut">
              <a:rPr lang="en-US" smtClean="0"/>
              <a:t>11/11/20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BFAC8C-30FB-FB40-8291-30FDF701A056}" type="slidenum">
              <a:rPr lang="en-US" smtClean="0"/>
              <a:t>‹#›</a:t>
            </a:fld>
            <a:endParaRPr lang="en-US" dirty="0"/>
          </a:p>
        </p:txBody>
      </p:sp>
    </p:spTree>
    <p:extLst>
      <p:ext uri="{BB962C8B-B14F-4D97-AF65-F5344CB8AC3E}">
        <p14:creationId xmlns:p14="http://schemas.microsoft.com/office/powerpoint/2010/main" val="25312768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3248-AFB2-F145-A53D-A8304FB1A30E}"/>
              </a:ext>
            </a:extLst>
          </p:cNvPr>
          <p:cNvSpPr>
            <a:spLocks noGrp="1"/>
          </p:cNvSpPr>
          <p:nvPr>
            <p:ph type="ctrTitle"/>
          </p:nvPr>
        </p:nvSpPr>
        <p:spPr>
          <a:xfrm>
            <a:off x="1524000" y="1122363"/>
            <a:ext cx="9129926" cy="2160483"/>
          </a:xfrm>
        </p:spPr>
        <p:txBody>
          <a:bodyPr>
            <a:normAutofit fontScale="90000"/>
          </a:bodyPr>
          <a:lstStyle/>
          <a:p>
            <a:r>
              <a:rPr lang="en-GB" dirty="0"/>
              <a:t>Indicating verbs and cognition-to-form mapping: Pointing away from 'agreement' and back again?</a:t>
            </a:r>
            <a:endParaRPr lang="en-US" dirty="0"/>
          </a:p>
        </p:txBody>
      </p:sp>
      <p:sp>
        <p:nvSpPr>
          <p:cNvPr id="3" name="Subtitle 2">
            <a:extLst>
              <a:ext uri="{FF2B5EF4-FFF2-40B4-BE49-F238E27FC236}">
                <a16:creationId xmlns:a16="http://schemas.microsoft.com/office/drawing/2014/main" id="{7F4D524C-5B59-4440-BA72-53127BB3E121}"/>
              </a:ext>
            </a:extLst>
          </p:cNvPr>
          <p:cNvSpPr>
            <a:spLocks noGrp="1"/>
          </p:cNvSpPr>
          <p:nvPr>
            <p:ph type="subTitle" idx="1"/>
          </p:nvPr>
        </p:nvSpPr>
        <p:spPr>
          <a:xfrm>
            <a:off x="1509926" y="4342328"/>
            <a:ext cx="9144000" cy="1655762"/>
          </a:xfrm>
        </p:spPr>
        <p:txBody>
          <a:bodyPr/>
          <a:lstStyle/>
          <a:p>
            <a:endParaRPr lang="en-US" dirty="0"/>
          </a:p>
          <a:p>
            <a:endParaRPr lang="en-US" dirty="0"/>
          </a:p>
          <a:p>
            <a:r>
              <a:rPr lang="en-US" sz="2800" i="1" dirty="0"/>
              <a:t>Adam Schembri</a:t>
            </a:r>
          </a:p>
          <a:p>
            <a:endParaRPr lang="en-US" dirty="0"/>
          </a:p>
        </p:txBody>
      </p:sp>
      <p:pic>
        <p:nvPicPr>
          <p:cNvPr id="5" name="Picture 4">
            <a:extLst>
              <a:ext uri="{FF2B5EF4-FFF2-40B4-BE49-F238E27FC236}">
                <a16:creationId xmlns:a16="http://schemas.microsoft.com/office/drawing/2014/main" id="{66BA429A-4D5A-2249-9D0A-25A19B96B87E}"/>
              </a:ext>
            </a:extLst>
          </p:cNvPr>
          <p:cNvPicPr>
            <a:picLocks noChangeAspect="1"/>
          </p:cNvPicPr>
          <p:nvPr/>
        </p:nvPicPr>
        <p:blipFill>
          <a:blip r:embed="rId2"/>
          <a:stretch>
            <a:fillRect/>
          </a:stretch>
        </p:blipFill>
        <p:spPr>
          <a:xfrm>
            <a:off x="4330036" y="5791907"/>
            <a:ext cx="3503779" cy="963239"/>
          </a:xfrm>
          <a:prstGeom prst="rect">
            <a:avLst/>
          </a:prstGeom>
        </p:spPr>
      </p:pic>
      <p:pic>
        <p:nvPicPr>
          <p:cNvPr id="11" name="Picture 10" descr="Body-sagittal.png">
            <a:extLst>
              <a:ext uri="{FF2B5EF4-FFF2-40B4-BE49-F238E27FC236}">
                <a16:creationId xmlns:a16="http://schemas.microsoft.com/office/drawing/2014/main" id="{D5222875-96FB-F045-80E5-48B7981DF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5744" y="3282846"/>
            <a:ext cx="1679503" cy="1887363"/>
          </a:xfrm>
          <a:prstGeom prst="rect">
            <a:avLst/>
          </a:prstGeom>
        </p:spPr>
      </p:pic>
    </p:spTree>
    <p:extLst>
      <p:ext uri="{BB962C8B-B14F-4D97-AF65-F5344CB8AC3E}">
        <p14:creationId xmlns:p14="http://schemas.microsoft.com/office/powerpoint/2010/main" val="3015517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15DD-F1FC-114B-BF7E-A3AD5CAAACBD}"/>
              </a:ext>
            </a:extLst>
          </p:cNvPr>
          <p:cNvSpPr>
            <a:spLocks noGrp="1"/>
          </p:cNvSpPr>
          <p:nvPr>
            <p:ph type="title"/>
          </p:nvPr>
        </p:nvSpPr>
        <p:spPr/>
        <p:txBody>
          <a:bodyPr/>
          <a:lstStyle/>
          <a:p>
            <a:r>
              <a:rPr lang="en-US" dirty="0"/>
              <a:t>Canonical typology of agreement: What do the data tell us?</a:t>
            </a:r>
          </a:p>
        </p:txBody>
      </p:sp>
      <p:sp>
        <p:nvSpPr>
          <p:cNvPr id="3" name="Content Placeholder 2">
            <a:extLst>
              <a:ext uri="{FF2B5EF4-FFF2-40B4-BE49-F238E27FC236}">
                <a16:creationId xmlns:a16="http://schemas.microsoft.com/office/drawing/2014/main" id="{775E98AA-0A20-C94F-8531-B7A96742D0C1}"/>
              </a:ext>
            </a:extLst>
          </p:cNvPr>
          <p:cNvSpPr>
            <a:spLocks noGrp="1"/>
          </p:cNvSpPr>
          <p:nvPr>
            <p:ph idx="1"/>
          </p:nvPr>
        </p:nvSpPr>
        <p:spPr>
          <a:xfrm>
            <a:off x="838200" y="2115671"/>
            <a:ext cx="10515600" cy="4061292"/>
          </a:xfrm>
        </p:spPr>
        <p:txBody>
          <a:bodyPr>
            <a:normAutofit/>
          </a:bodyPr>
          <a:lstStyle/>
          <a:p>
            <a:r>
              <a:rPr lang="en-GB" sz="3200" dirty="0"/>
              <a:t>BSL Corpus evidence that raise questions for a canonical agreement account:</a:t>
            </a:r>
          </a:p>
          <a:p>
            <a:pPr lvl="1"/>
            <a:r>
              <a:rPr lang="en-GB" sz="3200" dirty="0"/>
              <a:t>no verb directionality</a:t>
            </a:r>
          </a:p>
          <a:p>
            <a:pPr lvl="1"/>
            <a:r>
              <a:rPr lang="en-GB" sz="3200" dirty="0"/>
              <a:t>absent controllers</a:t>
            </a:r>
          </a:p>
          <a:p>
            <a:pPr lvl="1"/>
            <a:r>
              <a:rPr lang="en-GB" sz="3200" dirty="0"/>
              <a:t>no features marked on controllers</a:t>
            </a:r>
          </a:p>
          <a:p>
            <a:pPr lvl="1"/>
            <a:r>
              <a:rPr lang="en-GB" sz="3200" dirty="0"/>
              <a:t>constructed action</a:t>
            </a:r>
          </a:p>
          <a:p>
            <a:pPr lvl="1"/>
            <a:r>
              <a:rPr lang="en-GB" sz="3200" dirty="0"/>
              <a:t>motivated uses of space and body</a:t>
            </a:r>
          </a:p>
          <a:p>
            <a:pPr lvl="1"/>
            <a:endParaRPr lang="en-US" dirty="0"/>
          </a:p>
        </p:txBody>
      </p:sp>
      <p:pic>
        <p:nvPicPr>
          <p:cNvPr id="5" name="Picture 4">
            <a:extLst>
              <a:ext uri="{FF2B5EF4-FFF2-40B4-BE49-F238E27FC236}">
                <a16:creationId xmlns:a16="http://schemas.microsoft.com/office/drawing/2014/main" id="{1F265E0B-7C66-3C4A-9E67-18946D15024B}"/>
              </a:ext>
            </a:extLst>
          </p:cNvPr>
          <p:cNvPicPr>
            <a:picLocks noChangeAspect="1"/>
          </p:cNvPicPr>
          <p:nvPr/>
        </p:nvPicPr>
        <p:blipFill>
          <a:blip r:embed="rId3"/>
          <a:stretch>
            <a:fillRect/>
          </a:stretch>
        </p:blipFill>
        <p:spPr>
          <a:xfrm>
            <a:off x="8490819" y="3679265"/>
            <a:ext cx="2862981" cy="1766794"/>
          </a:xfrm>
          <a:prstGeom prst="rect">
            <a:avLst/>
          </a:prstGeom>
        </p:spPr>
      </p:pic>
    </p:spTree>
    <p:extLst>
      <p:ext uri="{BB962C8B-B14F-4D97-AF65-F5344CB8AC3E}">
        <p14:creationId xmlns:p14="http://schemas.microsoft.com/office/powerpoint/2010/main" val="116878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15DD-F1FC-114B-BF7E-A3AD5CAAACBD}"/>
              </a:ext>
            </a:extLst>
          </p:cNvPr>
          <p:cNvSpPr>
            <a:spLocks noGrp="1"/>
          </p:cNvSpPr>
          <p:nvPr>
            <p:ph type="title"/>
          </p:nvPr>
        </p:nvSpPr>
        <p:spPr/>
        <p:txBody>
          <a:bodyPr/>
          <a:lstStyle/>
          <a:p>
            <a:r>
              <a:rPr lang="en-US" dirty="0"/>
              <a:t>Canonical typology of agreement: What do the data tell us?</a:t>
            </a:r>
          </a:p>
        </p:txBody>
      </p:sp>
      <p:sp>
        <p:nvSpPr>
          <p:cNvPr id="3" name="Content Placeholder 2">
            <a:extLst>
              <a:ext uri="{FF2B5EF4-FFF2-40B4-BE49-F238E27FC236}">
                <a16:creationId xmlns:a16="http://schemas.microsoft.com/office/drawing/2014/main" id="{775E98AA-0A20-C94F-8531-B7A96742D0C1}"/>
              </a:ext>
            </a:extLst>
          </p:cNvPr>
          <p:cNvSpPr>
            <a:spLocks noGrp="1"/>
          </p:cNvSpPr>
          <p:nvPr>
            <p:ph idx="1"/>
          </p:nvPr>
        </p:nvSpPr>
        <p:spPr>
          <a:xfrm>
            <a:off x="838200" y="2115671"/>
            <a:ext cx="10515600" cy="4061292"/>
          </a:xfrm>
        </p:spPr>
        <p:txBody>
          <a:bodyPr>
            <a:normAutofit/>
          </a:bodyPr>
          <a:lstStyle/>
          <a:p>
            <a:r>
              <a:rPr lang="en-GB" sz="3200" dirty="0"/>
              <a:t>Why agreement marking and verb directionality is so common cross-linguistically is not explained by formalist agreement accounts </a:t>
            </a:r>
          </a:p>
          <a:p>
            <a:r>
              <a:rPr lang="en-GB" sz="3200" dirty="0"/>
              <a:t>BSL Corpus data support reference-tracking function</a:t>
            </a:r>
          </a:p>
          <a:p>
            <a:r>
              <a:rPr lang="en-GB" sz="3200" dirty="0"/>
              <a:t>Agreement and verb directionality both work as part of the tracking system of language (Talmy, 2018), or argument indexing (Haspelmath, 2013)</a:t>
            </a:r>
          </a:p>
          <a:p>
            <a:pPr lvl="1"/>
            <a:endParaRPr lang="en-US" dirty="0"/>
          </a:p>
        </p:txBody>
      </p:sp>
      <p:pic>
        <p:nvPicPr>
          <p:cNvPr id="4" name="Picture 3">
            <a:extLst>
              <a:ext uri="{FF2B5EF4-FFF2-40B4-BE49-F238E27FC236}">
                <a16:creationId xmlns:a16="http://schemas.microsoft.com/office/drawing/2014/main" id="{31036565-71C6-1F44-A1B6-430FB05F532E}"/>
              </a:ext>
            </a:extLst>
          </p:cNvPr>
          <p:cNvPicPr>
            <a:picLocks noChangeAspect="1"/>
          </p:cNvPicPr>
          <p:nvPr/>
        </p:nvPicPr>
        <p:blipFill>
          <a:blip r:embed="rId3"/>
          <a:stretch>
            <a:fillRect/>
          </a:stretch>
        </p:blipFill>
        <p:spPr>
          <a:xfrm>
            <a:off x="8260978" y="5156823"/>
            <a:ext cx="2994212" cy="1445123"/>
          </a:xfrm>
          <a:prstGeom prst="rect">
            <a:avLst/>
          </a:prstGeom>
        </p:spPr>
      </p:pic>
    </p:spTree>
    <p:extLst>
      <p:ext uri="{BB962C8B-B14F-4D97-AF65-F5344CB8AC3E}">
        <p14:creationId xmlns:p14="http://schemas.microsoft.com/office/powerpoint/2010/main" val="15945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a:xfrm>
            <a:off x="281231" y="365124"/>
            <a:ext cx="10757776" cy="1655764"/>
          </a:xfrm>
        </p:spPr>
        <p:txBody>
          <a:bodyPr/>
          <a:lstStyle/>
          <a:p>
            <a:r>
              <a:rPr lang="en-US" dirty="0"/>
              <a:t>Rethinking Corbett’s typology of agreement</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a:xfrm>
            <a:off x="801858" y="1716258"/>
            <a:ext cx="10500726" cy="4879415"/>
          </a:xfrm>
        </p:spPr>
        <p:txBody>
          <a:bodyPr/>
          <a:lstStyle/>
          <a:p>
            <a:endParaRPr lang="en-GB" dirty="0"/>
          </a:p>
          <a:p>
            <a:r>
              <a:rPr lang="en-GB" sz="2400" dirty="0"/>
              <a:t>Kibrik (in press): what control relationship?</a:t>
            </a:r>
          </a:p>
          <a:p>
            <a:r>
              <a:rPr lang="en-GB" sz="2400" dirty="0"/>
              <a:t>Co-occurrence ≠ cause and effect?</a:t>
            </a:r>
          </a:p>
          <a:p>
            <a:r>
              <a:rPr lang="en-GB" sz="2400" dirty="0"/>
              <a:t>Cognitive representation of a referent -&gt; same features on different sites</a:t>
            </a:r>
          </a:p>
        </p:txBody>
      </p:sp>
      <p:graphicFrame>
        <p:nvGraphicFramePr>
          <p:cNvPr id="10" name="Table 9">
            <a:extLst>
              <a:ext uri="{FF2B5EF4-FFF2-40B4-BE49-F238E27FC236}">
                <a16:creationId xmlns:a16="http://schemas.microsoft.com/office/drawing/2014/main" id="{5C1C512F-A694-024C-B318-BF122C1A48A8}"/>
              </a:ext>
            </a:extLst>
          </p:cNvPr>
          <p:cNvGraphicFramePr>
            <a:graphicFrameLocks noGrp="1"/>
          </p:cNvGraphicFramePr>
          <p:nvPr>
            <p:extLst>
              <p:ext uri="{D42A27DB-BD31-4B8C-83A1-F6EECF244321}">
                <p14:modId xmlns:p14="http://schemas.microsoft.com/office/powerpoint/2010/main" val="505613861"/>
              </p:ext>
            </p:extLst>
          </p:nvPr>
        </p:nvGraphicFramePr>
        <p:xfrm>
          <a:off x="2058790" y="4008255"/>
          <a:ext cx="7202658" cy="2246759"/>
        </p:xfrm>
        <a:graphic>
          <a:graphicData uri="http://schemas.openxmlformats.org/drawingml/2006/table">
            <a:tbl>
              <a:tblPr firstRow="1" bandRow="1">
                <a:tableStyleId>{5C22544A-7EE6-4342-B048-85BDC9FD1C3A}</a:tableStyleId>
              </a:tblPr>
              <a:tblGrid>
                <a:gridCol w="2771335">
                  <a:extLst>
                    <a:ext uri="{9D8B030D-6E8A-4147-A177-3AD203B41FA5}">
                      <a16:colId xmlns:a16="http://schemas.microsoft.com/office/drawing/2014/main" val="1164282611"/>
                    </a:ext>
                  </a:extLst>
                </a:gridCol>
                <a:gridCol w="4431323">
                  <a:extLst>
                    <a:ext uri="{9D8B030D-6E8A-4147-A177-3AD203B41FA5}">
                      <a16:colId xmlns:a16="http://schemas.microsoft.com/office/drawing/2014/main" val="1207175312"/>
                    </a:ext>
                  </a:extLst>
                </a:gridCol>
              </a:tblGrid>
              <a:tr h="964102">
                <a:tc>
                  <a:txBody>
                    <a:bodyPr/>
                    <a:lstStyle/>
                    <a:p>
                      <a:r>
                        <a:rPr lang="en-US" sz="2800" i="0" baseline="0" dirty="0">
                          <a:solidFill>
                            <a:schemeClr val="bg1"/>
                          </a:solidFill>
                        </a:rPr>
                        <a:t>Noun phrase </a:t>
                      </a:r>
                      <a:r>
                        <a:rPr lang="en-US" sz="2800" i="0" baseline="0" dirty="0">
                          <a:solidFill>
                            <a:schemeClr val="bg1"/>
                          </a:solidFill>
                          <a:sym typeface="Wingdings" pitchFamily="2" charset="2"/>
                        </a:rPr>
                        <a:t>⇧</a:t>
                      </a:r>
                      <a:endParaRPr lang="en-US" sz="2800" i="0" baseline="0" dirty="0">
                        <a:solidFill>
                          <a:schemeClr val="bg1"/>
                        </a:solidFill>
                      </a:endParaRPr>
                    </a:p>
                  </a:txBody>
                  <a:tcPr>
                    <a:solidFill>
                      <a:srgbClr val="00B0F0"/>
                    </a:solidFill>
                  </a:tcPr>
                </a:tc>
                <a:tc>
                  <a:txBody>
                    <a:bodyPr/>
                    <a:lstStyle/>
                    <a:p>
                      <a:r>
                        <a:rPr lang="en-US" sz="2800" i="0" baseline="0" dirty="0">
                          <a:solidFill>
                            <a:schemeClr val="bg1"/>
                          </a:solidFill>
                        </a:rPr>
                        <a:t>Verb</a:t>
                      </a:r>
                      <a:r>
                        <a:rPr lang="en-US" sz="2800" i="0" baseline="0" dirty="0">
                          <a:solidFill>
                            <a:schemeClr val="bg1"/>
                          </a:solidFill>
                          <a:sym typeface="Wingdings" pitchFamily="2" charset="2"/>
                        </a:rPr>
                        <a:t>⇧</a:t>
                      </a:r>
                      <a:endParaRPr lang="en-US" sz="2800" i="0" baseline="0" dirty="0">
                        <a:solidFill>
                          <a:schemeClr val="bg1"/>
                        </a:solidFill>
                      </a:endParaRPr>
                    </a:p>
                  </a:txBody>
                  <a:tcPr>
                    <a:solidFill>
                      <a:schemeClr val="accent3">
                        <a:lumMod val="60000"/>
                        <a:lumOff val="40000"/>
                      </a:schemeClr>
                    </a:solidFill>
                  </a:tcPr>
                </a:tc>
                <a:extLst>
                  <a:ext uri="{0D108BD9-81ED-4DB2-BD59-A6C34878D82A}">
                    <a16:rowId xmlns:a16="http://schemas.microsoft.com/office/drawing/2014/main" val="416478728"/>
                  </a:ext>
                </a:extLst>
              </a:tr>
              <a:tr h="540977">
                <a:tc>
                  <a:txBody>
                    <a:bodyPr/>
                    <a:lstStyle/>
                    <a:p>
                      <a:r>
                        <a:rPr lang="en-US" sz="2800" b="1" dirty="0">
                          <a:solidFill>
                            <a:schemeClr val="bg1"/>
                          </a:solidFill>
                        </a:rPr>
                        <a:t>CHILD </a:t>
                      </a:r>
                      <a:r>
                        <a:rPr lang="en-US" sz="2800" b="1" baseline="30000" dirty="0">
                          <a:solidFill>
                            <a:schemeClr val="bg1"/>
                          </a:solidFill>
                        </a:rPr>
                        <a:t>↓left</a:t>
                      </a:r>
                    </a:p>
                  </a:txBody>
                  <a:tcPr>
                    <a:solidFill>
                      <a:srgbClr val="00B0F0"/>
                    </a:solidFill>
                  </a:tcPr>
                </a:tc>
                <a:tc>
                  <a:txBody>
                    <a:bodyPr/>
                    <a:lstStyle/>
                    <a:p>
                      <a:r>
                        <a:rPr lang="en-US" sz="2800" b="1" baseline="0" dirty="0">
                          <a:solidFill>
                            <a:schemeClr val="bg1"/>
                          </a:solidFill>
                        </a:rPr>
                        <a:t>HELP</a:t>
                      </a:r>
                      <a:r>
                        <a:rPr lang="en-US" sz="2800" b="1" baseline="30000" dirty="0">
                          <a:solidFill>
                            <a:schemeClr val="bg1"/>
                          </a:solidFill>
                        </a:rPr>
                        <a:t> left→right</a:t>
                      </a:r>
                    </a:p>
                  </a:txBody>
                  <a:tcPr>
                    <a:solidFill>
                      <a:schemeClr val="accent3">
                        <a:lumMod val="60000"/>
                        <a:lumOff val="40000"/>
                      </a:schemeClr>
                    </a:solidFill>
                  </a:tcPr>
                </a:tc>
                <a:extLst>
                  <a:ext uri="{0D108BD9-81ED-4DB2-BD59-A6C34878D82A}">
                    <a16:rowId xmlns:a16="http://schemas.microsoft.com/office/drawing/2014/main" val="1038992648"/>
                  </a:ext>
                </a:extLst>
              </a:tr>
              <a:tr h="689480">
                <a:tc>
                  <a:txBody>
                    <a:bodyPr/>
                    <a:lstStyle/>
                    <a:p>
                      <a:endParaRPr lang="en-US" sz="3200" b="1" baseline="30000" dirty="0">
                        <a:solidFill>
                          <a:schemeClr val="bg1"/>
                        </a:solidFill>
                      </a:endParaRPr>
                    </a:p>
                    <a:p>
                      <a:r>
                        <a:rPr lang="en-US" sz="3200" b="1" baseline="30000" dirty="0">
                          <a:solidFill>
                            <a:schemeClr val="bg1"/>
                          </a:solidFill>
                        </a:rPr>
                        <a:t>'The child</a:t>
                      </a:r>
                    </a:p>
                  </a:txBody>
                  <a:tcPr>
                    <a:solidFill>
                      <a:srgbClr val="00B0F0"/>
                    </a:solidFill>
                  </a:tcPr>
                </a:tc>
                <a:tc>
                  <a:txBody>
                    <a:bodyPr/>
                    <a:lstStyle/>
                    <a:p>
                      <a:endParaRPr lang="en-US" sz="3200" b="1" baseline="30000" dirty="0">
                        <a:solidFill>
                          <a:schemeClr val="bg1"/>
                        </a:solidFill>
                      </a:endParaRPr>
                    </a:p>
                    <a:p>
                      <a:r>
                        <a:rPr lang="en-US" sz="3200" b="1" baseline="30000" dirty="0">
                          <a:solidFill>
                            <a:schemeClr val="bg1"/>
                          </a:solidFill>
                        </a:rPr>
                        <a:t>helps (someone)’</a:t>
                      </a:r>
                    </a:p>
                  </a:txBody>
                  <a:tcPr>
                    <a:solidFill>
                      <a:schemeClr val="accent3">
                        <a:lumMod val="60000"/>
                        <a:lumOff val="40000"/>
                      </a:schemeClr>
                    </a:solidFill>
                  </a:tcPr>
                </a:tc>
                <a:extLst>
                  <a:ext uri="{0D108BD9-81ED-4DB2-BD59-A6C34878D82A}">
                    <a16:rowId xmlns:a16="http://schemas.microsoft.com/office/drawing/2014/main" val="474675490"/>
                  </a:ext>
                </a:extLst>
              </a:tr>
            </a:tbl>
          </a:graphicData>
        </a:graphic>
      </p:graphicFrame>
    </p:spTree>
    <p:extLst>
      <p:ext uri="{BB962C8B-B14F-4D97-AF65-F5344CB8AC3E}">
        <p14:creationId xmlns:p14="http://schemas.microsoft.com/office/powerpoint/2010/main" val="71068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p:txBody>
          <a:bodyPr/>
          <a:lstStyle/>
          <a:p>
            <a:r>
              <a:rPr lang="en-US" dirty="0"/>
              <a:t>Rethinking the typology of agreement</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p:txBody>
          <a:bodyPr>
            <a:normAutofit lnSpcReduction="10000"/>
          </a:bodyPr>
          <a:lstStyle/>
          <a:p>
            <a:endParaRPr lang="en-GB" dirty="0"/>
          </a:p>
          <a:p>
            <a:r>
              <a:rPr lang="en-GB" sz="2400" dirty="0"/>
              <a:t>Kibrik (in press): broad definition of agreement as cognition to form mapping</a:t>
            </a:r>
          </a:p>
          <a:p>
            <a:r>
              <a:rPr lang="en-GB" sz="2400" dirty="0"/>
              <a:t>Cognitive representation of referent</a:t>
            </a:r>
          </a:p>
          <a:p>
            <a:r>
              <a:rPr lang="en-GB" sz="2400" dirty="0"/>
              <a:t>Feature activation during ‘thinking for speaking’ </a:t>
            </a:r>
          </a:p>
          <a:p>
            <a:r>
              <a:rPr lang="en-GB" sz="2400" dirty="0"/>
              <a:t>With or without a controller </a:t>
            </a:r>
          </a:p>
          <a:p>
            <a:r>
              <a:rPr lang="en-GB" sz="2400" dirty="0"/>
              <a:t>Although we have a Russian example here, the sites vary from language to language</a:t>
            </a:r>
          </a:p>
        </p:txBody>
      </p:sp>
      <p:pic>
        <p:nvPicPr>
          <p:cNvPr id="11" name="Content Placeholder 10">
            <a:extLst>
              <a:ext uri="{FF2B5EF4-FFF2-40B4-BE49-F238E27FC236}">
                <a16:creationId xmlns:a16="http://schemas.microsoft.com/office/drawing/2014/main" id="{64B77FB2-5CFE-6E46-A200-5B9EFC804867}"/>
              </a:ext>
            </a:extLst>
          </p:cNvPr>
          <p:cNvPicPr>
            <a:picLocks noGrp="1" noChangeAspect="1"/>
          </p:cNvPicPr>
          <p:nvPr>
            <p:ph sz="half" idx="2"/>
          </p:nvPr>
        </p:nvPicPr>
        <p:blipFill>
          <a:blip r:embed="rId3"/>
          <a:stretch>
            <a:fillRect/>
          </a:stretch>
        </p:blipFill>
        <p:spPr>
          <a:xfrm>
            <a:off x="6357257" y="2799711"/>
            <a:ext cx="5181600" cy="2403165"/>
          </a:xfrm>
        </p:spPr>
      </p:pic>
    </p:spTree>
    <p:extLst>
      <p:ext uri="{BB962C8B-B14F-4D97-AF65-F5344CB8AC3E}">
        <p14:creationId xmlns:p14="http://schemas.microsoft.com/office/powerpoint/2010/main" val="100851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p:txBody>
          <a:bodyPr/>
          <a:lstStyle/>
          <a:p>
            <a:r>
              <a:rPr lang="en-US" dirty="0"/>
              <a:t>Rethinking the typology of agreement</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p:txBody>
          <a:bodyPr>
            <a:normAutofit/>
          </a:bodyPr>
          <a:lstStyle/>
          <a:p>
            <a:endParaRPr lang="en-GB" dirty="0"/>
          </a:p>
          <a:p>
            <a:r>
              <a:rPr lang="en-GB" sz="2400" dirty="0"/>
              <a:t>Compare this with Liddell (2003): real space blends in indicating verbs</a:t>
            </a:r>
          </a:p>
          <a:p>
            <a:r>
              <a:rPr lang="en-GB" sz="2400" dirty="0"/>
              <a:t>Although he did not use the term, it’s clearly cognition to form mapping model</a:t>
            </a:r>
          </a:p>
        </p:txBody>
      </p:sp>
      <p:pic>
        <p:nvPicPr>
          <p:cNvPr id="7" name="Content Placeholder 6">
            <a:extLst>
              <a:ext uri="{FF2B5EF4-FFF2-40B4-BE49-F238E27FC236}">
                <a16:creationId xmlns:a16="http://schemas.microsoft.com/office/drawing/2014/main" id="{94326611-EF1D-6E47-AA4C-7B2ACEBCD955}"/>
              </a:ext>
            </a:extLst>
          </p:cNvPr>
          <p:cNvPicPr>
            <a:picLocks noGrp="1" noChangeAspect="1"/>
          </p:cNvPicPr>
          <p:nvPr>
            <p:ph sz="half" idx="2"/>
          </p:nvPr>
        </p:nvPicPr>
        <p:blipFill>
          <a:blip r:embed="rId3"/>
          <a:stretch>
            <a:fillRect/>
          </a:stretch>
        </p:blipFill>
        <p:spPr>
          <a:xfrm>
            <a:off x="6403376" y="1960562"/>
            <a:ext cx="4799929" cy="4351338"/>
          </a:xfrm>
        </p:spPr>
      </p:pic>
    </p:spTree>
    <p:extLst>
      <p:ext uri="{BB962C8B-B14F-4D97-AF65-F5344CB8AC3E}">
        <p14:creationId xmlns:p14="http://schemas.microsoft.com/office/powerpoint/2010/main" val="3369549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p:txBody>
          <a:bodyPr/>
          <a:lstStyle/>
          <a:p>
            <a:r>
              <a:rPr lang="en-US" dirty="0"/>
              <a:t>Rethinking the typology of agreement</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a:xfrm>
            <a:off x="838200" y="2097741"/>
            <a:ext cx="5181600" cy="4079222"/>
          </a:xfrm>
        </p:spPr>
        <p:txBody>
          <a:bodyPr>
            <a:normAutofit/>
          </a:bodyPr>
          <a:lstStyle/>
          <a:p>
            <a:r>
              <a:rPr lang="en-GB" dirty="0"/>
              <a:t>Corbett’s model (2006): the control relationship and form-to-form mapping is central</a:t>
            </a:r>
          </a:p>
          <a:p>
            <a:r>
              <a:rPr lang="en-US" dirty="0"/>
              <a:t>Kibrik (in press): the non-canonical phenomena are too numerous!</a:t>
            </a:r>
          </a:p>
          <a:p>
            <a:endParaRPr lang="en-GB" dirty="0"/>
          </a:p>
        </p:txBody>
      </p:sp>
      <p:sp>
        <p:nvSpPr>
          <p:cNvPr id="8" name="Rectangle 7">
            <a:extLst>
              <a:ext uri="{FF2B5EF4-FFF2-40B4-BE49-F238E27FC236}">
                <a16:creationId xmlns:a16="http://schemas.microsoft.com/office/drawing/2014/main" id="{1A2DD7D2-3F32-8F47-91CA-66097547A533}"/>
              </a:ext>
            </a:extLst>
          </p:cNvPr>
          <p:cNvSpPr/>
          <p:nvPr/>
        </p:nvSpPr>
        <p:spPr>
          <a:xfrm>
            <a:off x="6749659" y="2949947"/>
            <a:ext cx="4026680" cy="523220"/>
          </a:xfrm>
          <a:prstGeom prst="rect">
            <a:avLst/>
          </a:prstGeom>
          <a:noFill/>
        </p:spPr>
        <p:txBody>
          <a:bodyPr wrap="square" lIns="91440" tIns="45720" rIns="91440" bIns="45720">
            <a:spAutoFit/>
          </a:bodyPr>
          <a:lstStyle/>
          <a:p>
            <a:pPr algn="ctr"/>
            <a:r>
              <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Non-canonical agreement</a:t>
            </a:r>
          </a:p>
        </p:txBody>
      </p:sp>
      <p:sp>
        <p:nvSpPr>
          <p:cNvPr id="9" name="Oval 8">
            <a:extLst>
              <a:ext uri="{FF2B5EF4-FFF2-40B4-BE49-F238E27FC236}">
                <a16:creationId xmlns:a16="http://schemas.microsoft.com/office/drawing/2014/main" id="{9D976B95-9D9D-1D4B-8D4A-0038C882019C}"/>
              </a:ext>
            </a:extLst>
          </p:cNvPr>
          <p:cNvSpPr/>
          <p:nvPr/>
        </p:nvSpPr>
        <p:spPr>
          <a:xfrm>
            <a:off x="7405467" y="3672265"/>
            <a:ext cx="2520853" cy="15906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Canonical</a:t>
            </a:r>
          </a:p>
          <a:p>
            <a:pPr algn="ctr"/>
            <a:r>
              <a:rPr lang="en-US" sz="2800" dirty="0"/>
              <a:t>agreement</a:t>
            </a:r>
          </a:p>
        </p:txBody>
      </p:sp>
      <p:sp>
        <p:nvSpPr>
          <p:cNvPr id="11" name="Oval 10">
            <a:extLst>
              <a:ext uri="{FF2B5EF4-FFF2-40B4-BE49-F238E27FC236}">
                <a16:creationId xmlns:a16="http://schemas.microsoft.com/office/drawing/2014/main" id="{8C7F7F91-41C2-A146-975B-A28E939D5A6C}"/>
              </a:ext>
            </a:extLst>
          </p:cNvPr>
          <p:cNvSpPr/>
          <p:nvPr/>
        </p:nvSpPr>
        <p:spPr>
          <a:xfrm>
            <a:off x="6357424" y="2555826"/>
            <a:ext cx="4811151" cy="3756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8F02B3B-DDE7-BA41-9042-9F6EB8D4AC5F}"/>
              </a:ext>
            </a:extLst>
          </p:cNvPr>
          <p:cNvPicPr>
            <a:picLocks noChangeAspect="1"/>
          </p:cNvPicPr>
          <p:nvPr/>
        </p:nvPicPr>
        <p:blipFill>
          <a:blip r:embed="rId3"/>
          <a:stretch>
            <a:fillRect/>
          </a:stretch>
        </p:blipFill>
        <p:spPr>
          <a:xfrm>
            <a:off x="853101" y="4963413"/>
            <a:ext cx="4980302" cy="1348487"/>
          </a:xfrm>
          <a:prstGeom prst="rect">
            <a:avLst/>
          </a:prstGeom>
        </p:spPr>
      </p:pic>
    </p:spTree>
    <p:extLst>
      <p:ext uri="{BB962C8B-B14F-4D97-AF65-F5344CB8AC3E}">
        <p14:creationId xmlns:p14="http://schemas.microsoft.com/office/powerpoint/2010/main" val="2028359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p:txBody>
          <a:bodyPr/>
          <a:lstStyle/>
          <a:p>
            <a:r>
              <a:rPr lang="en-US" dirty="0"/>
              <a:t>Rethinking the typology of agreement</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a:xfrm>
            <a:off x="838200" y="2097741"/>
            <a:ext cx="5181600" cy="4079222"/>
          </a:xfrm>
        </p:spPr>
        <p:txBody>
          <a:bodyPr>
            <a:normAutofit fontScale="85000" lnSpcReduction="10000"/>
          </a:bodyPr>
          <a:lstStyle/>
          <a:p>
            <a:r>
              <a:rPr lang="en-US" dirty="0"/>
              <a:t>Kibrik’s (in press) analysis of Russian evidence suggests that the cognition-to-form mapping approach has a much greater explanatory force than the traditional form-to-form approach</a:t>
            </a:r>
            <a:r>
              <a:rPr lang="en-GB" dirty="0"/>
              <a:t> </a:t>
            </a:r>
          </a:p>
          <a:p>
            <a:r>
              <a:rPr lang="en-GB" dirty="0"/>
              <a:t>Form to form mapping is not central, in fact, but a side effect of mappings from the same cognitive representation</a:t>
            </a:r>
          </a:p>
          <a:p>
            <a:r>
              <a:rPr lang="en-US" dirty="0"/>
              <a:t>He predicts that the cognition-to-form mapping approach will be shown to apply to a variety of languages</a:t>
            </a:r>
            <a:endParaRPr lang="en-GB" dirty="0"/>
          </a:p>
          <a:p>
            <a:endParaRPr lang="en-GB" dirty="0"/>
          </a:p>
          <a:p>
            <a:endParaRPr lang="en-GB" dirty="0"/>
          </a:p>
        </p:txBody>
      </p:sp>
      <p:sp>
        <p:nvSpPr>
          <p:cNvPr id="8" name="Rectangle 7">
            <a:extLst>
              <a:ext uri="{FF2B5EF4-FFF2-40B4-BE49-F238E27FC236}">
                <a16:creationId xmlns:a16="http://schemas.microsoft.com/office/drawing/2014/main" id="{1A2DD7D2-3F32-8F47-91CA-66097547A533}"/>
              </a:ext>
            </a:extLst>
          </p:cNvPr>
          <p:cNvSpPr/>
          <p:nvPr/>
        </p:nvSpPr>
        <p:spPr>
          <a:xfrm>
            <a:off x="6736080" y="2805809"/>
            <a:ext cx="4060579" cy="954107"/>
          </a:xfrm>
          <a:prstGeom prst="rect">
            <a:avLst/>
          </a:prstGeom>
          <a:noFill/>
        </p:spPr>
        <p:txBody>
          <a:bodyPr wrap="square" lIns="91440" tIns="45720" rIns="91440" bIns="45720">
            <a:spAutoFit/>
          </a:bodyPr>
          <a:lstStyle/>
          <a:p>
            <a:pPr algn="ctr"/>
            <a:r>
              <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Cognition to form mapping</a:t>
            </a:r>
          </a:p>
        </p:txBody>
      </p:sp>
      <p:sp>
        <p:nvSpPr>
          <p:cNvPr id="9" name="Oval 8">
            <a:extLst>
              <a:ext uri="{FF2B5EF4-FFF2-40B4-BE49-F238E27FC236}">
                <a16:creationId xmlns:a16="http://schemas.microsoft.com/office/drawing/2014/main" id="{9D976B95-9D9D-1D4B-8D4A-0038C882019C}"/>
              </a:ext>
            </a:extLst>
          </p:cNvPr>
          <p:cNvSpPr/>
          <p:nvPr/>
        </p:nvSpPr>
        <p:spPr>
          <a:xfrm>
            <a:off x="6623732" y="4129446"/>
            <a:ext cx="2287173" cy="15480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Form to form </a:t>
            </a:r>
          </a:p>
          <a:p>
            <a:pPr algn="ctr"/>
            <a:r>
              <a:rPr lang="en-US" sz="2800" dirty="0"/>
              <a:t>mapping</a:t>
            </a:r>
          </a:p>
        </p:txBody>
      </p:sp>
      <p:sp>
        <p:nvSpPr>
          <p:cNvPr id="11" name="Oval 10">
            <a:extLst>
              <a:ext uri="{FF2B5EF4-FFF2-40B4-BE49-F238E27FC236}">
                <a16:creationId xmlns:a16="http://schemas.microsoft.com/office/drawing/2014/main" id="{8C7F7F91-41C2-A146-975B-A28E939D5A6C}"/>
              </a:ext>
            </a:extLst>
          </p:cNvPr>
          <p:cNvSpPr/>
          <p:nvPr/>
        </p:nvSpPr>
        <p:spPr>
          <a:xfrm>
            <a:off x="6357424" y="2555826"/>
            <a:ext cx="4811151" cy="3756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9731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p:txBody>
          <a:bodyPr/>
          <a:lstStyle/>
          <a:p>
            <a:r>
              <a:rPr lang="en-US" dirty="0"/>
              <a:t>Rethinking the typology of agreement</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a:xfrm>
            <a:off x="838200" y="2097741"/>
            <a:ext cx="5181600" cy="4079222"/>
          </a:xfrm>
        </p:spPr>
        <p:txBody>
          <a:bodyPr>
            <a:normAutofit/>
          </a:bodyPr>
          <a:lstStyle/>
          <a:p>
            <a:r>
              <a:rPr lang="en-GB" dirty="0"/>
              <a:t>Form to form mapping: a formalist approach</a:t>
            </a:r>
          </a:p>
          <a:p>
            <a:r>
              <a:rPr lang="en-GB" dirty="0"/>
              <a:t>Cognition to form mapping: a functional approach</a:t>
            </a:r>
          </a:p>
          <a:p>
            <a:r>
              <a:rPr lang="en-GB" dirty="0"/>
              <a:t>Most examples of agreement do not require a formalist approach</a:t>
            </a:r>
          </a:p>
          <a:p>
            <a:r>
              <a:rPr lang="en-GB" dirty="0"/>
              <a:t>Agreement is instead seen as reference-tracking, serving human communicative needs</a:t>
            </a:r>
          </a:p>
          <a:p>
            <a:endParaRPr lang="en-GB" dirty="0"/>
          </a:p>
        </p:txBody>
      </p:sp>
      <p:sp>
        <p:nvSpPr>
          <p:cNvPr id="8" name="Rectangle 7">
            <a:extLst>
              <a:ext uri="{FF2B5EF4-FFF2-40B4-BE49-F238E27FC236}">
                <a16:creationId xmlns:a16="http://schemas.microsoft.com/office/drawing/2014/main" id="{1A2DD7D2-3F32-8F47-91CA-66097547A533}"/>
              </a:ext>
            </a:extLst>
          </p:cNvPr>
          <p:cNvSpPr/>
          <p:nvPr/>
        </p:nvSpPr>
        <p:spPr>
          <a:xfrm>
            <a:off x="6736080" y="2805809"/>
            <a:ext cx="4060579" cy="954107"/>
          </a:xfrm>
          <a:prstGeom prst="rect">
            <a:avLst/>
          </a:prstGeom>
          <a:noFill/>
        </p:spPr>
        <p:txBody>
          <a:bodyPr wrap="square" lIns="91440" tIns="45720" rIns="91440" bIns="45720">
            <a:spAutoFit/>
          </a:bodyPr>
          <a:lstStyle/>
          <a:p>
            <a:pPr algn="ctr"/>
            <a:r>
              <a:rPr lang="en-US"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Cognition to form mapping</a:t>
            </a:r>
          </a:p>
        </p:txBody>
      </p:sp>
      <p:sp>
        <p:nvSpPr>
          <p:cNvPr id="9" name="Oval 8">
            <a:extLst>
              <a:ext uri="{FF2B5EF4-FFF2-40B4-BE49-F238E27FC236}">
                <a16:creationId xmlns:a16="http://schemas.microsoft.com/office/drawing/2014/main" id="{9D976B95-9D9D-1D4B-8D4A-0038C882019C}"/>
              </a:ext>
            </a:extLst>
          </p:cNvPr>
          <p:cNvSpPr/>
          <p:nvPr/>
        </p:nvSpPr>
        <p:spPr>
          <a:xfrm>
            <a:off x="6623732" y="4129446"/>
            <a:ext cx="2287173" cy="154804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Form to form </a:t>
            </a:r>
          </a:p>
          <a:p>
            <a:pPr algn="ctr"/>
            <a:r>
              <a:rPr lang="en-US" sz="2800" dirty="0"/>
              <a:t>mapping</a:t>
            </a:r>
          </a:p>
        </p:txBody>
      </p:sp>
      <p:sp>
        <p:nvSpPr>
          <p:cNvPr id="11" name="Oval 10">
            <a:extLst>
              <a:ext uri="{FF2B5EF4-FFF2-40B4-BE49-F238E27FC236}">
                <a16:creationId xmlns:a16="http://schemas.microsoft.com/office/drawing/2014/main" id="{8C7F7F91-41C2-A146-975B-A28E939D5A6C}"/>
              </a:ext>
            </a:extLst>
          </p:cNvPr>
          <p:cNvSpPr/>
          <p:nvPr/>
        </p:nvSpPr>
        <p:spPr>
          <a:xfrm>
            <a:off x="6357424" y="2555826"/>
            <a:ext cx="4811151" cy="37560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481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p:txBody>
          <a:bodyPr/>
          <a:lstStyle/>
          <a:p>
            <a:r>
              <a:rPr lang="en-US" dirty="0"/>
              <a:t>Rethinking the typology of agreement</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idx="1"/>
          </p:nvPr>
        </p:nvSpPr>
        <p:spPr/>
        <p:txBody>
          <a:bodyPr>
            <a:normAutofit/>
          </a:bodyPr>
          <a:lstStyle/>
          <a:p>
            <a:r>
              <a:rPr lang="en-GB" dirty="0"/>
              <a:t>Cognition to form mapping:</a:t>
            </a:r>
          </a:p>
          <a:p>
            <a:pPr lvl="1"/>
            <a:r>
              <a:rPr lang="en-GB" dirty="0"/>
              <a:t>larger range of phenomena now relevant</a:t>
            </a:r>
          </a:p>
          <a:p>
            <a:pPr lvl="1"/>
            <a:r>
              <a:rPr lang="en-GB" dirty="0"/>
              <a:t>location (like person, number, gender) may be a feature in sign languages</a:t>
            </a:r>
          </a:p>
          <a:p>
            <a:pPr lvl="1"/>
            <a:r>
              <a:rPr lang="en-GB" dirty="0"/>
              <a:t>languages may differ in how form to form vs. cognition to form mapping work</a:t>
            </a:r>
          </a:p>
        </p:txBody>
      </p:sp>
      <p:pic>
        <p:nvPicPr>
          <p:cNvPr id="7" name="Picture 6">
            <a:extLst>
              <a:ext uri="{FF2B5EF4-FFF2-40B4-BE49-F238E27FC236}">
                <a16:creationId xmlns:a16="http://schemas.microsoft.com/office/drawing/2014/main" id="{F349C71E-7258-234F-97CC-3373E846268F}"/>
              </a:ext>
            </a:extLst>
          </p:cNvPr>
          <p:cNvPicPr>
            <a:picLocks noChangeAspect="1"/>
          </p:cNvPicPr>
          <p:nvPr/>
        </p:nvPicPr>
        <p:blipFill>
          <a:blip r:embed="rId3"/>
          <a:stretch>
            <a:fillRect/>
          </a:stretch>
        </p:blipFill>
        <p:spPr>
          <a:xfrm>
            <a:off x="1404256" y="3876397"/>
            <a:ext cx="4430487" cy="941996"/>
          </a:xfrm>
          <a:prstGeom prst="rect">
            <a:avLst/>
          </a:prstGeom>
        </p:spPr>
      </p:pic>
      <p:pic>
        <p:nvPicPr>
          <p:cNvPr id="10" name="Picture 9">
            <a:extLst>
              <a:ext uri="{FF2B5EF4-FFF2-40B4-BE49-F238E27FC236}">
                <a16:creationId xmlns:a16="http://schemas.microsoft.com/office/drawing/2014/main" id="{26AE6860-0814-5540-9D96-FD6886600224}"/>
              </a:ext>
            </a:extLst>
          </p:cNvPr>
          <p:cNvPicPr>
            <a:picLocks noChangeAspect="1"/>
          </p:cNvPicPr>
          <p:nvPr/>
        </p:nvPicPr>
        <p:blipFill>
          <a:blip r:embed="rId4"/>
          <a:stretch>
            <a:fillRect/>
          </a:stretch>
        </p:blipFill>
        <p:spPr>
          <a:xfrm>
            <a:off x="6641510" y="3690692"/>
            <a:ext cx="4184735" cy="1508919"/>
          </a:xfrm>
          <a:prstGeom prst="rect">
            <a:avLst/>
          </a:prstGeom>
        </p:spPr>
      </p:pic>
      <p:pic>
        <p:nvPicPr>
          <p:cNvPr id="12" name="Picture 11">
            <a:extLst>
              <a:ext uri="{FF2B5EF4-FFF2-40B4-BE49-F238E27FC236}">
                <a16:creationId xmlns:a16="http://schemas.microsoft.com/office/drawing/2014/main" id="{086519CA-BC5C-F149-B3F3-0A592995B994}"/>
              </a:ext>
            </a:extLst>
          </p:cNvPr>
          <p:cNvPicPr>
            <a:picLocks noChangeAspect="1"/>
          </p:cNvPicPr>
          <p:nvPr/>
        </p:nvPicPr>
        <p:blipFill>
          <a:blip r:embed="rId5"/>
          <a:stretch>
            <a:fillRect/>
          </a:stretch>
        </p:blipFill>
        <p:spPr>
          <a:xfrm>
            <a:off x="1676400" y="5296518"/>
            <a:ext cx="3940629" cy="1454280"/>
          </a:xfrm>
          <a:prstGeom prst="rect">
            <a:avLst/>
          </a:prstGeom>
        </p:spPr>
      </p:pic>
      <p:grpSp>
        <p:nvGrpSpPr>
          <p:cNvPr id="13" name="Group 12">
            <a:extLst>
              <a:ext uri="{FF2B5EF4-FFF2-40B4-BE49-F238E27FC236}">
                <a16:creationId xmlns:a16="http://schemas.microsoft.com/office/drawing/2014/main" id="{7BF207A6-E9AB-2249-917A-B87F37184904}"/>
              </a:ext>
            </a:extLst>
          </p:cNvPr>
          <p:cNvGrpSpPr>
            <a:grpSpLocks/>
          </p:cNvGrpSpPr>
          <p:nvPr/>
        </p:nvGrpSpPr>
        <p:grpSpPr bwMode="auto">
          <a:xfrm>
            <a:off x="7201468" y="5296517"/>
            <a:ext cx="2815695" cy="1451560"/>
            <a:chOff x="17725261" y="13093199"/>
            <a:chExt cx="7894979" cy="4755601"/>
          </a:xfrm>
        </p:grpSpPr>
        <p:pic>
          <p:nvPicPr>
            <p:cNvPr id="14" name="Picture 13" descr=":BSL HELPa.png">
              <a:extLst>
                <a:ext uri="{FF2B5EF4-FFF2-40B4-BE49-F238E27FC236}">
                  <a16:creationId xmlns:a16="http://schemas.microsoft.com/office/drawing/2014/main" id="{189DEBDF-5C65-374F-86D5-FFE3B746EEF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725261" y="13093200"/>
              <a:ext cx="4267442" cy="47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BSL HELPb.png">
              <a:extLst>
                <a:ext uri="{FF2B5EF4-FFF2-40B4-BE49-F238E27FC236}">
                  <a16:creationId xmlns:a16="http://schemas.microsoft.com/office/drawing/2014/main" id="{0388E7FD-9D57-D04A-A8B3-1806EA1AB5C4}"/>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1983107" y="13093199"/>
              <a:ext cx="3637133" cy="47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8594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680D-3DE9-5F44-85C5-3F93BE66BE55}"/>
              </a:ext>
            </a:extLst>
          </p:cNvPr>
          <p:cNvSpPr>
            <a:spLocks noGrp="1"/>
          </p:cNvSpPr>
          <p:nvPr>
            <p:ph type="title"/>
          </p:nvPr>
        </p:nvSpPr>
        <p:spPr/>
        <p:txBody>
          <a:bodyPr/>
          <a:lstStyle/>
          <a:p>
            <a:r>
              <a:rPr lang="en-US" dirty="0"/>
              <a:t>Application to BSL and other sign languages?</a:t>
            </a:r>
          </a:p>
        </p:txBody>
      </p:sp>
      <p:sp>
        <p:nvSpPr>
          <p:cNvPr id="3" name="Content Placeholder 2">
            <a:extLst>
              <a:ext uri="{FF2B5EF4-FFF2-40B4-BE49-F238E27FC236}">
                <a16:creationId xmlns:a16="http://schemas.microsoft.com/office/drawing/2014/main" id="{B6322936-B69D-5746-8BDE-22BAFC12E2F5}"/>
              </a:ext>
            </a:extLst>
          </p:cNvPr>
          <p:cNvSpPr>
            <a:spLocks noGrp="1"/>
          </p:cNvSpPr>
          <p:nvPr>
            <p:ph idx="1"/>
          </p:nvPr>
        </p:nvSpPr>
        <p:spPr/>
        <p:txBody>
          <a:bodyPr>
            <a:normAutofit fontScale="70000" lnSpcReduction="20000"/>
          </a:bodyPr>
          <a:lstStyle/>
          <a:p>
            <a:r>
              <a:rPr lang="en-GB" sz="3600" dirty="0"/>
              <a:t>Fenlon et al. (2018)</a:t>
            </a:r>
          </a:p>
          <a:p>
            <a:pPr lvl="1"/>
            <a:r>
              <a:rPr lang="en-GB" sz="3200" dirty="0"/>
              <a:t>feature matching with controllers</a:t>
            </a:r>
          </a:p>
          <a:p>
            <a:pPr lvl="1"/>
            <a:r>
              <a:rPr lang="en-GB" sz="3200" dirty="0"/>
              <a:t>animacy</a:t>
            </a:r>
          </a:p>
          <a:p>
            <a:pPr lvl="1"/>
            <a:r>
              <a:rPr lang="en-GB" sz="3200" dirty="0"/>
              <a:t>syntactic effects</a:t>
            </a:r>
          </a:p>
          <a:p>
            <a:pPr lvl="1"/>
            <a:r>
              <a:rPr lang="en-GB" sz="3200" dirty="0"/>
              <a:t>no verb directionality</a:t>
            </a:r>
          </a:p>
          <a:p>
            <a:pPr lvl="1"/>
            <a:r>
              <a:rPr lang="en-GB" sz="3200" dirty="0"/>
              <a:t>absent controllers</a:t>
            </a:r>
          </a:p>
          <a:p>
            <a:pPr lvl="1"/>
            <a:r>
              <a:rPr lang="en-GB" sz="3200" dirty="0"/>
              <a:t>no features marked on controllers</a:t>
            </a:r>
          </a:p>
          <a:p>
            <a:pPr lvl="1"/>
            <a:r>
              <a:rPr lang="en-GB" sz="3200" dirty="0"/>
              <a:t>constructed action</a:t>
            </a:r>
          </a:p>
          <a:p>
            <a:pPr lvl="1"/>
            <a:r>
              <a:rPr lang="en-GB" sz="3200" dirty="0"/>
              <a:t>motivated uses of space and body</a:t>
            </a:r>
          </a:p>
          <a:p>
            <a:pPr lvl="1"/>
            <a:r>
              <a:rPr lang="en-GB" sz="3200" dirty="0"/>
              <a:t>reference-tracking function</a:t>
            </a:r>
          </a:p>
          <a:p>
            <a:pPr lvl="1"/>
            <a:endParaRPr lang="en-GB" sz="3200" dirty="0"/>
          </a:p>
          <a:p>
            <a:r>
              <a:rPr lang="en-GB" sz="3600" dirty="0"/>
              <a:t>Cognition to form mapping (Kibrik, in press)  in a construction grammar account (Schembri et al. in press)</a:t>
            </a:r>
          </a:p>
          <a:p>
            <a:pPr lvl="1"/>
            <a:endParaRPr lang="en-GB" sz="3200" dirty="0"/>
          </a:p>
          <a:p>
            <a:pPr lvl="1"/>
            <a:endParaRPr lang="en-GB" sz="3200" dirty="0"/>
          </a:p>
          <a:p>
            <a:endParaRPr lang="en-US" dirty="0"/>
          </a:p>
        </p:txBody>
      </p:sp>
      <p:pic>
        <p:nvPicPr>
          <p:cNvPr id="5" name="Picture 4">
            <a:extLst>
              <a:ext uri="{FF2B5EF4-FFF2-40B4-BE49-F238E27FC236}">
                <a16:creationId xmlns:a16="http://schemas.microsoft.com/office/drawing/2014/main" id="{FD074DD3-A3D5-BC4D-A138-708DA1421B6D}"/>
              </a:ext>
            </a:extLst>
          </p:cNvPr>
          <p:cNvPicPr>
            <a:picLocks noChangeAspect="1"/>
          </p:cNvPicPr>
          <p:nvPr/>
        </p:nvPicPr>
        <p:blipFill>
          <a:blip r:embed="rId3"/>
          <a:stretch>
            <a:fillRect/>
          </a:stretch>
        </p:blipFill>
        <p:spPr>
          <a:xfrm>
            <a:off x="6419342" y="1825625"/>
            <a:ext cx="4934458" cy="2843306"/>
          </a:xfrm>
          <a:prstGeom prst="rect">
            <a:avLst/>
          </a:prstGeom>
        </p:spPr>
      </p:pic>
    </p:spTree>
    <p:extLst>
      <p:ext uri="{BB962C8B-B14F-4D97-AF65-F5344CB8AC3E}">
        <p14:creationId xmlns:p14="http://schemas.microsoft.com/office/powerpoint/2010/main" val="429453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 calcmode="lin" valueType="num">
                                      <p:cBhvr additive="base">
                                        <p:cTn id="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6345-F410-004C-AA63-048F21E6907D}"/>
              </a:ext>
            </a:extLst>
          </p:cNvPr>
          <p:cNvSpPr>
            <a:spLocks noGrp="1"/>
          </p:cNvSpPr>
          <p:nvPr>
            <p:ph type="title"/>
          </p:nvPr>
        </p:nvSpPr>
        <p:spPr/>
        <p:txBody>
          <a:bodyPr/>
          <a:lstStyle/>
          <a:p>
            <a:r>
              <a:rPr lang="en-US" dirty="0"/>
              <a:t>Over</a:t>
            </a:r>
          </a:p>
        </p:txBody>
      </p:sp>
      <p:sp>
        <p:nvSpPr>
          <p:cNvPr id="3" name="Content Placeholder 2">
            <a:extLst>
              <a:ext uri="{FF2B5EF4-FFF2-40B4-BE49-F238E27FC236}">
                <a16:creationId xmlns:a16="http://schemas.microsoft.com/office/drawing/2014/main" id="{4840A9EE-2BCB-F14E-82FD-B3416082736E}"/>
              </a:ext>
            </a:extLst>
          </p:cNvPr>
          <p:cNvSpPr>
            <a:spLocks noGrp="1"/>
          </p:cNvSpPr>
          <p:nvPr>
            <p:ph idx="1"/>
          </p:nvPr>
        </p:nvSpPr>
        <p:spPr>
          <a:xfrm>
            <a:off x="838200" y="1825625"/>
            <a:ext cx="10515600" cy="3534166"/>
          </a:xfrm>
        </p:spPr>
        <p:txBody>
          <a:bodyPr>
            <a:normAutofit/>
          </a:bodyPr>
          <a:lstStyle/>
          <a:p>
            <a:r>
              <a:rPr lang="en-US" sz="3200" dirty="0"/>
              <a:t>Theoretical background</a:t>
            </a:r>
          </a:p>
          <a:p>
            <a:r>
              <a:rPr lang="en-US" sz="3200" dirty="0"/>
              <a:t>Data from spoken and signed languages</a:t>
            </a:r>
          </a:p>
          <a:p>
            <a:r>
              <a:rPr lang="en-US" sz="3200" dirty="0"/>
              <a:t>Kibrik (in press): Form to form mapping vs. cognition to form mapping</a:t>
            </a:r>
          </a:p>
          <a:p>
            <a:r>
              <a:rPr lang="en-US" sz="3200" dirty="0"/>
              <a:t>Applications to sign languages</a:t>
            </a:r>
          </a:p>
          <a:p>
            <a:r>
              <a:rPr lang="en-US" sz="3200" dirty="0"/>
              <a:t>A way forward?</a:t>
            </a:r>
          </a:p>
          <a:p>
            <a:endParaRPr lang="en-US" dirty="0"/>
          </a:p>
        </p:txBody>
      </p:sp>
      <p:sp>
        <p:nvSpPr>
          <p:cNvPr id="5" name="Title 1">
            <a:extLst>
              <a:ext uri="{FF2B5EF4-FFF2-40B4-BE49-F238E27FC236}">
                <a16:creationId xmlns:a16="http://schemas.microsoft.com/office/drawing/2014/main" id="{77F0F968-F2E3-814E-924F-26649D2A59B9}"/>
              </a:ext>
            </a:extLst>
          </p:cNvPr>
          <p:cNvSpPr txBox="1">
            <a:spLocks/>
          </p:cNvSpPr>
          <p:nvPr/>
        </p:nvSpPr>
        <p:spPr>
          <a:xfrm>
            <a:off x="838200" y="3791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Overview</a:t>
            </a:r>
          </a:p>
        </p:txBody>
      </p:sp>
      <p:pic>
        <p:nvPicPr>
          <p:cNvPr id="6" name="Picture 5" descr="LEARN+CA.tiff">
            <a:extLst>
              <a:ext uri="{FF2B5EF4-FFF2-40B4-BE49-F238E27FC236}">
                <a16:creationId xmlns:a16="http://schemas.microsoft.com/office/drawing/2014/main" id="{FAD4B7F9-1D8C-084F-B3A2-CD498F0B79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8200" y="3884640"/>
            <a:ext cx="3080690" cy="2592288"/>
          </a:xfrm>
          <a:prstGeom prst="rect">
            <a:avLst/>
          </a:prstGeom>
        </p:spPr>
      </p:pic>
    </p:spTree>
    <p:extLst>
      <p:ext uri="{BB962C8B-B14F-4D97-AF65-F5344CB8AC3E}">
        <p14:creationId xmlns:p14="http://schemas.microsoft.com/office/powerpoint/2010/main" val="1370717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p:txBody>
          <a:bodyPr/>
          <a:lstStyle/>
          <a:p>
            <a:r>
              <a:rPr lang="en-US" dirty="0"/>
              <a:t>Cognitive/functionalism to the rescue?</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a:xfrm>
            <a:off x="838200" y="1825625"/>
            <a:ext cx="5181600" cy="4351338"/>
          </a:xfrm>
        </p:spPr>
        <p:txBody>
          <a:bodyPr>
            <a:normAutofit/>
          </a:bodyPr>
          <a:lstStyle/>
          <a:p>
            <a:r>
              <a:rPr lang="en-GB" dirty="0"/>
              <a:t>Liddell (2000, 2003) : cognition-to-form mapping</a:t>
            </a:r>
          </a:p>
          <a:p>
            <a:endParaRPr lang="en-GB" dirty="0"/>
          </a:p>
          <a:p>
            <a:r>
              <a:rPr lang="en-GB" dirty="0"/>
              <a:t>But was he wrong to assume that agreement in spoken languages is form-to-form mapping?</a:t>
            </a:r>
          </a:p>
        </p:txBody>
      </p:sp>
      <p:sp>
        <p:nvSpPr>
          <p:cNvPr id="5" name="Content Placeholder 4">
            <a:extLst>
              <a:ext uri="{FF2B5EF4-FFF2-40B4-BE49-F238E27FC236}">
                <a16:creationId xmlns:a16="http://schemas.microsoft.com/office/drawing/2014/main" id="{6CAF55BB-5B0E-9D48-BA41-E8FE0F5F2A07}"/>
              </a:ext>
            </a:extLst>
          </p:cNvPr>
          <p:cNvSpPr>
            <a:spLocks noGrp="1"/>
          </p:cNvSpPr>
          <p:nvPr>
            <p:ph sz="half" idx="2"/>
          </p:nvPr>
        </p:nvSpPr>
        <p:spPr>
          <a:xfrm>
            <a:off x="6172200" y="1825625"/>
            <a:ext cx="5181600" cy="2681061"/>
          </a:xfrm>
        </p:spPr>
        <p:txBody>
          <a:bodyPr>
            <a:normAutofit/>
          </a:bodyPr>
          <a:lstStyle/>
          <a:p>
            <a:r>
              <a:rPr lang="en-US" dirty="0"/>
              <a:t>Formalists: verb directionality is an agreement s</a:t>
            </a:r>
          </a:p>
          <a:p>
            <a:r>
              <a:rPr lang="en-US" dirty="0"/>
              <a:t>A functionalist cognition-to-form mapping, rather than form-to-form mapping, unifies agreement related phenomena</a:t>
            </a:r>
          </a:p>
        </p:txBody>
      </p:sp>
      <p:pic>
        <p:nvPicPr>
          <p:cNvPr id="15" name="Picture 14">
            <a:extLst>
              <a:ext uri="{FF2B5EF4-FFF2-40B4-BE49-F238E27FC236}">
                <a16:creationId xmlns:a16="http://schemas.microsoft.com/office/drawing/2014/main" id="{C6E50CAB-29BB-8949-A07B-2736B10B5F7D}"/>
              </a:ext>
            </a:extLst>
          </p:cNvPr>
          <p:cNvPicPr>
            <a:picLocks noChangeAspect="1"/>
          </p:cNvPicPr>
          <p:nvPr/>
        </p:nvPicPr>
        <p:blipFill>
          <a:blip r:embed="rId3"/>
          <a:stretch>
            <a:fillRect/>
          </a:stretch>
        </p:blipFill>
        <p:spPr>
          <a:xfrm>
            <a:off x="3879850" y="4641623"/>
            <a:ext cx="4279900" cy="1892300"/>
          </a:xfrm>
          <a:prstGeom prst="rect">
            <a:avLst/>
          </a:prstGeom>
        </p:spPr>
      </p:pic>
    </p:spTree>
    <p:extLst>
      <p:ext uri="{BB962C8B-B14F-4D97-AF65-F5344CB8AC3E}">
        <p14:creationId xmlns:p14="http://schemas.microsoft.com/office/powerpoint/2010/main" val="310982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18EB-B4B8-7341-8018-6F7459C6E627}"/>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0D3B0E24-8848-0B44-9ABE-6D2E7B1FEAA9}"/>
              </a:ext>
            </a:extLst>
          </p:cNvPr>
          <p:cNvSpPr>
            <a:spLocks noGrp="1"/>
          </p:cNvSpPr>
          <p:nvPr>
            <p:ph idx="1"/>
          </p:nvPr>
        </p:nvSpPr>
        <p:spPr/>
        <p:txBody>
          <a:bodyPr/>
          <a:lstStyle/>
          <a:p>
            <a:r>
              <a:rPr lang="en-US" dirty="0" err="1"/>
              <a:t>Kibrik</a:t>
            </a:r>
            <a:r>
              <a:rPr lang="en-US" dirty="0"/>
              <a:t>, A. (in press) Agreement. </a:t>
            </a:r>
            <a:r>
              <a:rPr lang="en-US" i="1" dirty="0"/>
              <a:t>Cognitive Linguistics. </a:t>
            </a:r>
          </a:p>
          <a:p>
            <a:r>
              <a:rPr lang="en-US" dirty="0"/>
              <a:t>Schembri, A., Cormier, K. &amp; Fenlon, J.(in press) </a:t>
            </a:r>
            <a:r>
              <a:rPr lang="en-GB" dirty="0"/>
              <a:t>Indicating verbs as typologically unique constructions: Reconsidering verb ‘agreement’ in sign languages</a:t>
            </a:r>
            <a:r>
              <a:rPr lang="en-US" dirty="0"/>
              <a:t> </a:t>
            </a:r>
            <a:r>
              <a:rPr lang="en-US" i="1" dirty="0" err="1"/>
              <a:t>Glossa</a:t>
            </a:r>
            <a:r>
              <a:rPr lang="en-US" dirty="0"/>
              <a:t>. </a:t>
            </a:r>
          </a:p>
        </p:txBody>
      </p:sp>
    </p:spTree>
    <p:extLst>
      <p:ext uri="{BB962C8B-B14F-4D97-AF65-F5344CB8AC3E}">
        <p14:creationId xmlns:p14="http://schemas.microsoft.com/office/powerpoint/2010/main" val="38168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12EB-66E8-184B-9404-9F544B2C70F3}"/>
              </a:ext>
            </a:extLst>
          </p:cNvPr>
          <p:cNvSpPr>
            <a:spLocks noGrp="1"/>
          </p:cNvSpPr>
          <p:nvPr>
            <p:ph type="title"/>
          </p:nvPr>
        </p:nvSpPr>
        <p:spPr/>
        <p:txBody>
          <a:bodyPr/>
          <a:lstStyle/>
          <a:p>
            <a:r>
              <a:rPr lang="en-US" dirty="0"/>
              <a:t>No agreement on ‘agreement’</a:t>
            </a:r>
          </a:p>
        </p:txBody>
      </p:sp>
      <p:sp>
        <p:nvSpPr>
          <p:cNvPr id="3" name="Content Placeholder 2">
            <a:extLst>
              <a:ext uri="{FF2B5EF4-FFF2-40B4-BE49-F238E27FC236}">
                <a16:creationId xmlns:a16="http://schemas.microsoft.com/office/drawing/2014/main" id="{8A02FFEC-F419-B245-B364-55E65B0E7AB7}"/>
              </a:ext>
            </a:extLst>
          </p:cNvPr>
          <p:cNvSpPr>
            <a:spLocks noGrp="1"/>
          </p:cNvSpPr>
          <p:nvPr>
            <p:ph sz="half" idx="1"/>
          </p:nvPr>
        </p:nvSpPr>
        <p:spPr>
          <a:xfrm>
            <a:off x="838200" y="2023491"/>
            <a:ext cx="5736236" cy="4064521"/>
          </a:xfrm>
        </p:spPr>
        <p:txBody>
          <a:bodyPr>
            <a:normAutofit/>
          </a:bodyPr>
          <a:lstStyle/>
          <a:p>
            <a:r>
              <a:rPr lang="en-US" dirty="0"/>
              <a:t>No consensus about the nature of verb directionality</a:t>
            </a:r>
          </a:p>
          <a:p>
            <a:r>
              <a:rPr lang="en-US" dirty="0"/>
              <a:t>In the generative tradition, </a:t>
            </a:r>
            <a:r>
              <a:rPr lang="en-US" u="sng" dirty="0"/>
              <a:t>most researchers </a:t>
            </a:r>
            <a:r>
              <a:rPr lang="en-US" dirty="0"/>
              <a:t>see verb directionality = agreement system</a:t>
            </a:r>
          </a:p>
          <a:p>
            <a:r>
              <a:rPr lang="en-US" u="sng" dirty="0"/>
              <a:t>Some</a:t>
            </a:r>
            <a:r>
              <a:rPr lang="en-US" dirty="0"/>
              <a:t>  researchers in the cognitive-functional tradition consider verb directonality ≠ agreement system</a:t>
            </a:r>
          </a:p>
        </p:txBody>
      </p:sp>
      <p:pic>
        <p:nvPicPr>
          <p:cNvPr id="19" name="Content Placeholder 18">
            <a:extLst>
              <a:ext uri="{FF2B5EF4-FFF2-40B4-BE49-F238E27FC236}">
                <a16:creationId xmlns:a16="http://schemas.microsoft.com/office/drawing/2014/main" id="{3DD97FDF-4B09-0641-897C-363C92F9E573}"/>
              </a:ext>
            </a:extLst>
          </p:cNvPr>
          <p:cNvPicPr>
            <a:picLocks noGrp="1" noChangeAspect="1"/>
          </p:cNvPicPr>
          <p:nvPr>
            <p:ph sz="half" idx="2"/>
          </p:nvPr>
        </p:nvPicPr>
        <p:blipFill>
          <a:blip r:embed="rId3"/>
          <a:stretch>
            <a:fillRect/>
          </a:stretch>
        </p:blipFill>
        <p:spPr>
          <a:xfrm>
            <a:off x="7155357" y="1856935"/>
            <a:ext cx="3747104" cy="3664568"/>
          </a:xfrm>
        </p:spPr>
      </p:pic>
    </p:spTree>
    <p:extLst>
      <p:ext uri="{BB962C8B-B14F-4D97-AF65-F5344CB8AC3E}">
        <p14:creationId xmlns:p14="http://schemas.microsoft.com/office/powerpoint/2010/main" val="341668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12EB-66E8-184B-9404-9F544B2C70F3}"/>
              </a:ext>
            </a:extLst>
          </p:cNvPr>
          <p:cNvSpPr>
            <a:spLocks noGrp="1"/>
          </p:cNvSpPr>
          <p:nvPr>
            <p:ph type="title"/>
          </p:nvPr>
        </p:nvSpPr>
        <p:spPr/>
        <p:txBody>
          <a:bodyPr/>
          <a:lstStyle/>
          <a:p>
            <a:r>
              <a:rPr lang="en-US" dirty="0"/>
              <a:t>No agreement on ‘agreement’</a:t>
            </a:r>
          </a:p>
        </p:txBody>
      </p:sp>
      <p:sp>
        <p:nvSpPr>
          <p:cNvPr id="3" name="Content Placeholder 2">
            <a:extLst>
              <a:ext uri="{FF2B5EF4-FFF2-40B4-BE49-F238E27FC236}">
                <a16:creationId xmlns:a16="http://schemas.microsoft.com/office/drawing/2014/main" id="{8A02FFEC-F419-B245-B364-55E65B0E7AB7}"/>
              </a:ext>
            </a:extLst>
          </p:cNvPr>
          <p:cNvSpPr>
            <a:spLocks noGrp="1"/>
          </p:cNvSpPr>
          <p:nvPr>
            <p:ph sz="half" idx="1"/>
          </p:nvPr>
        </p:nvSpPr>
        <p:spPr>
          <a:xfrm>
            <a:off x="838200" y="2023491"/>
            <a:ext cx="5736236" cy="4064521"/>
          </a:xfrm>
        </p:spPr>
        <p:txBody>
          <a:bodyPr>
            <a:normAutofit/>
          </a:bodyPr>
          <a:lstStyle/>
          <a:p>
            <a:r>
              <a:rPr lang="en-US" dirty="0"/>
              <a:t>Why important?</a:t>
            </a:r>
          </a:p>
          <a:p>
            <a:r>
              <a:rPr lang="en-US" dirty="0"/>
              <a:t>The debate between different theoretical perspectives in linguistics</a:t>
            </a:r>
          </a:p>
          <a:p>
            <a:r>
              <a:rPr lang="en-US" dirty="0"/>
              <a:t>Verb directionality - linguistic universals vs. linguistic diversity?</a:t>
            </a:r>
          </a:p>
          <a:p>
            <a:r>
              <a:rPr lang="en-US" dirty="0"/>
              <a:t>BUT sign language linguists have not problematised the notion of agreement very much</a:t>
            </a:r>
          </a:p>
        </p:txBody>
      </p:sp>
      <p:pic>
        <p:nvPicPr>
          <p:cNvPr id="6" name="Content Placeholder 5">
            <a:extLst>
              <a:ext uri="{FF2B5EF4-FFF2-40B4-BE49-F238E27FC236}">
                <a16:creationId xmlns:a16="http://schemas.microsoft.com/office/drawing/2014/main" id="{60D6C188-1175-CC4F-AA16-AA50476A8E08}"/>
              </a:ext>
            </a:extLst>
          </p:cNvPr>
          <p:cNvPicPr>
            <a:picLocks noGrp="1" noChangeAspect="1"/>
          </p:cNvPicPr>
          <p:nvPr>
            <p:ph sz="half" idx="2"/>
          </p:nvPr>
        </p:nvPicPr>
        <p:blipFill>
          <a:blip r:embed="rId3"/>
          <a:stretch>
            <a:fillRect/>
          </a:stretch>
        </p:blipFill>
        <p:spPr>
          <a:xfrm>
            <a:off x="6802755" y="3154616"/>
            <a:ext cx="2374900" cy="3416300"/>
          </a:xfrm>
        </p:spPr>
      </p:pic>
      <p:pic>
        <p:nvPicPr>
          <p:cNvPr id="7" name="Picture 6">
            <a:extLst>
              <a:ext uri="{FF2B5EF4-FFF2-40B4-BE49-F238E27FC236}">
                <a16:creationId xmlns:a16="http://schemas.microsoft.com/office/drawing/2014/main" id="{119B609C-9256-6E47-88A2-AE9124CF0669}"/>
              </a:ext>
            </a:extLst>
          </p:cNvPr>
          <p:cNvPicPr>
            <a:picLocks noChangeAspect="1"/>
          </p:cNvPicPr>
          <p:nvPr/>
        </p:nvPicPr>
        <p:blipFill>
          <a:blip r:embed="rId4"/>
          <a:stretch>
            <a:fillRect/>
          </a:stretch>
        </p:blipFill>
        <p:spPr>
          <a:xfrm>
            <a:off x="7874318" y="378308"/>
            <a:ext cx="2055495" cy="2987319"/>
          </a:xfrm>
          <a:prstGeom prst="rect">
            <a:avLst/>
          </a:prstGeom>
        </p:spPr>
      </p:pic>
      <p:pic>
        <p:nvPicPr>
          <p:cNvPr id="8" name="Picture 7">
            <a:extLst>
              <a:ext uri="{FF2B5EF4-FFF2-40B4-BE49-F238E27FC236}">
                <a16:creationId xmlns:a16="http://schemas.microsoft.com/office/drawing/2014/main" id="{C79D24E9-C983-0F45-A8F7-83530AF505CA}"/>
              </a:ext>
            </a:extLst>
          </p:cNvPr>
          <p:cNvPicPr>
            <a:picLocks noChangeAspect="1"/>
          </p:cNvPicPr>
          <p:nvPr/>
        </p:nvPicPr>
        <p:blipFill>
          <a:blip r:embed="rId5"/>
          <a:stretch>
            <a:fillRect/>
          </a:stretch>
        </p:blipFill>
        <p:spPr>
          <a:xfrm>
            <a:off x="9315450" y="853016"/>
            <a:ext cx="2324100" cy="3492500"/>
          </a:xfrm>
          <a:prstGeom prst="rect">
            <a:avLst/>
          </a:prstGeom>
        </p:spPr>
      </p:pic>
      <p:pic>
        <p:nvPicPr>
          <p:cNvPr id="9" name="Picture 8">
            <a:extLst>
              <a:ext uri="{FF2B5EF4-FFF2-40B4-BE49-F238E27FC236}">
                <a16:creationId xmlns:a16="http://schemas.microsoft.com/office/drawing/2014/main" id="{F3EF553A-9A79-8741-9763-4711B20A0F2C}"/>
              </a:ext>
            </a:extLst>
          </p:cNvPr>
          <p:cNvPicPr>
            <a:picLocks noChangeAspect="1"/>
          </p:cNvPicPr>
          <p:nvPr/>
        </p:nvPicPr>
        <p:blipFill>
          <a:blip r:embed="rId6"/>
          <a:stretch>
            <a:fillRect/>
          </a:stretch>
        </p:blipFill>
        <p:spPr>
          <a:xfrm>
            <a:off x="9039860" y="3187827"/>
            <a:ext cx="2260600" cy="3594100"/>
          </a:xfrm>
          <a:prstGeom prst="rect">
            <a:avLst/>
          </a:prstGeom>
        </p:spPr>
      </p:pic>
    </p:spTree>
    <p:extLst>
      <p:ext uri="{BB962C8B-B14F-4D97-AF65-F5344CB8AC3E}">
        <p14:creationId xmlns:p14="http://schemas.microsoft.com/office/powerpoint/2010/main" val="391780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a:xfrm>
            <a:off x="281231" y="365124"/>
            <a:ext cx="10757776" cy="1655764"/>
          </a:xfrm>
        </p:spPr>
        <p:txBody>
          <a:bodyPr/>
          <a:lstStyle/>
          <a:p>
            <a:r>
              <a:rPr lang="en-US" dirty="0"/>
              <a:t>Canonical typology of agreement</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a:xfrm>
            <a:off x="801858" y="1716258"/>
            <a:ext cx="10500726" cy="4879415"/>
          </a:xfrm>
        </p:spPr>
        <p:txBody>
          <a:bodyPr/>
          <a:lstStyle/>
          <a:p>
            <a:endParaRPr lang="en-GB" dirty="0"/>
          </a:p>
          <a:p>
            <a:r>
              <a:rPr lang="en-GB" sz="2400" dirty="0"/>
              <a:t>Canonical typology: Corbett (2006)</a:t>
            </a:r>
            <a:r>
              <a:rPr lang="en-GB" sz="2400" dirty="0">
                <a:sym typeface="Wingdings" pitchFamily="2" charset="2"/>
              </a:rPr>
              <a:t></a:t>
            </a:r>
            <a:r>
              <a:rPr lang="en-GB" sz="2400" dirty="0"/>
              <a:t> indicating verbs in sign languages (e.g., Lillo-Martin &amp; Meier, 2011; Costello, 2016; Schembri et al., in press).</a:t>
            </a:r>
          </a:p>
          <a:p>
            <a:r>
              <a:rPr lang="en-US" sz="2400" dirty="0"/>
              <a:t>An agreement feature is a feature that originates in one linguistic element - a controller - and is copied onto another one - a target.</a:t>
            </a:r>
            <a:r>
              <a:rPr lang="en-GB" sz="2400" dirty="0"/>
              <a:t> </a:t>
            </a:r>
          </a:p>
        </p:txBody>
      </p:sp>
      <p:grpSp>
        <p:nvGrpSpPr>
          <p:cNvPr id="5" name="Group 4">
            <a:extLst>
              <a:ext uri="{FF2B5EF4-FFF2-40B4-BE49-F238E27FC236}">
                <a16:creationId xmlns:a16="http://schemas.microsoft.com/office/drawing/2014/main" id="{EF40A932-5DD6-4343-93ED-76EF42C5F285}"/>
              </a:ext>
            </a:extLst>
          </p:cNvPr>
          <p:cNvGrpSpPr>
            <a:grpSpLocks/>
          </p:cNvGrpSpPr>
          <p:nvPr/>
        </p:nvGrpSpPr>
        <p:grpSpPr bwMode="auto">
          <a:xfrm>
            <a:off x="8133934" y="533937"/>
            <a:ext cx="3168650" cy="1655763"/>
            <a:chOff x="17725261" y="13093199"/>
            <a:chExt cx="7894979" cy="4755601"/>
          </a:xfrm>
        </p:grpSpPr>
        <p:pic>
          <p:nvPicPr>
            <p:cNvPr id="6" name="Picture 5" descr=":BSL HELPa.png">
              <a:extLst>
                <a:ext uri="{FF2B5EF4-FFF2-40B4-BE49-F238E27FC236}">
                  <a16:creationId xmlns:a16="http://schemas.microsoft.com/office/drawing/2014/main" id="{478EB612-D4F2-644C-BB3E-854CF9F1F9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25261" y="13093200"/>
              <a:ext cx="4267442" cy="47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BSL HELPb.png">
              <a:extLst>
                <a:ext uri="{FF2B5EF4-FFF2-40B4-BE49-F238E27FC236}">
                  <a16:creationId xmlns:a16="http://schemas.microsoft.com/office/drawing/2014/main" id="{16D2CA3B-0DFE-B045-B587-16873B77D78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983107" y="13093199"/>
              <a:ext cx="3637133" cy="47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0" name="Table 9">
            <a:extLst>
              <a:ext uri="{FF2B5EF4-FFF2-40B4-BE49-F238E27FC236}">
                <a16:creationId xmlns:a16="http://schemas.microsoft.com/office/drawing/2014/main" id="{5C1C512F-A694-024C-B318-BF122C1A48A8}"/>
              </a:ext>
            </a:extLst>
          </p:cNvPr>
          <p:cNvGraphicFramePr>
            <a:graphicFrameLocks noGrp="1"/>
          </p:cNvGraphicFramePr>
          <p:nvPr>
            <p:extLst>
              <p:ext uri="{D42A27DB-BD31-4B8C-83A1-F6EECF244321}">
                <p14:modId xmlns:p14="http://schemas.microsoft.com/office/powerpoint/2010/main" val="2369920987"/>
              </p:ext>
            </p:extLst>
          </p:nvPr>
        </p:nvGraphicFramePr>
        <p:xfrm>
          <a:off x="2058790" y="4008255"/>
          <a:ext cx="7202658" cy="2246759"/>
        </p:xfrm>
        <a:graphic>
          <a:graphicData uri="http://schemas.openxmlformats.org/drawingml/2006/table">
            <a:tbl>
              <a:tblPr firstRow="1" bandRow="1">
                <a:tableStyleId>{5C22544A-7EE6-4342-B048-85BDC9FD1C3A}</a:tableStyleId>
              </a:tblPr>
              <a:tblGrid>
                <a:gridCol w="2771335">
                  <a:extLst>
                    <a:ext uri="{9D8B030D-6E8A-4147-A177-3AD203B41FA5}">
                      <a16:colId xmlns:a16="http://schemas.microsoft.com/office/drawing/2014/main" val="1164282611"/>
                    </a:ext>
                  </a:extLst>
                </a:gridCol>
                <a:gridCol w="4431323">
                  <a:extLst>
                    <a:ext uri="{9D8B030D-6E8A-4147-A177-3AD203B41FA5}">
                      <a16:colId xmlns:a16="http://schemas.microsoft.com/office/drawing/2014/main" val="1207175312"/>
                    </a:ext>
                  </a:extLst>
                </a:gridCol>
              </a:tblGrid>
              <a:tr h="964102">
                <a:tc>
                  <a:txBody>
                    <a:bodyPr/>
                    <a:lstStyle/>
                    <a:p>
                      <a:r>
                        <a:rPr lang="en-US" sz="2800" i="0" baseline="0" dirty="0">
                          <a:solidFill>
                            <a:schemeClr val="bg1"/>
                          </a:solidFill>
                        </a:rPr>
                        <a:t>Controller </a:t>
                      </a:r>
                      <a:r>
                        <a:rPr lang="en-US" sz="2800" i="0" baseline="0" dirty="0">
                          <a:solidFill>
                            <a:schemeClr val="bg1"/>
                          </a:solidFill>
                          <a:sym typeface="Wingdings" pitchFamily="2" charset="2"/>
                        </a:rPr>
                        <a:t></a:t>
                      </a:r>
                      <a:endParaRPr lang="en-US" sz="2800" i="0" baseline="0" dirty="0">
                        <a:solidFill>
                          <a:schemeClr val="bg1"/>
                        </a:solidFill>
                      </a:endParaRPr>
                    </a:p>
                  </a:txBody>
                  <a:tcPr>
                    <a:solidFill>
                      <a:srgbClr val="00B0F0"/>
                    </a:solidFill>
                  </a:tcPr>
                </a:tc>
                <a:tc>
                  <a:txBody>
                    <a:bodyPr/>
                    <a:lstStyle/>
                    <a:p>
                      <a:r>
                        <a:rPr lang="en-US" sz="2800" i="0" baseline="0" dirty="0">
                          <a:solidFill>
                            <a:schemeClr val="bg1"/>
                          </a:solidFill>
                        </a:rPr>
                        <a:t>Target</a:t>
                      </a:r>
                    </a:p>
                  </a:txBody>
                  <a:tcPr>
                    <a:solidFill>
                      <a:schemeClr val="accent3">
                        <a:lumMod val="60000"/>
                        <a:lumOff val="40000"/>
                      </a:schemeClr>
                    </a:solidFill>
                  </a:tcPr>
                </a:tc>
                <a:extLst>
                  <a:ext uri="{0D108BD9-81ED-4DB2-BD59-A6C34878D82A}">
                    <a16:rowId xmlns:a16="http://schemas.microsoft.com/office/drawing/2014/main" val="416478728"/>
                  </a:ext>
                </a:extLst>
              </a:tr>
              <a:tr h="540977">
                <a:tc>
                  <a:txBody>
                    <a:bodyPr/>
                    <a:lstStyle/>
                    <a:p>
                      <a:r>
                        <a:rPr lang="en-US" sz="2800" b="1" dirty="0">
                          <a:solidFill>
                            <a:schemeClr val="bg1"/>
                          </a:solidFill>
                        </a:rPr>
                        <a:t>CHILD </a:t>
                      </a:r>
                      <a:r>
                        <a:rPr lang="en-US" sz="2800" b="1" baseline="30000" dirty="0">
                          <a:solidFill>
                            <a:schemeClr val="bg1"/>
                          </a:solidFill>
                        </a:rPr>
                        <a:t>↓left</a:t>
                      </a:r>
                    </a:p>
                  </a:txBody>
                  <a:tcPr>
                    <a:solidFill>
                      <a:srgbClr val="00B0F0"/>
                    </a:solidFill>
                  </a:tcPr>
                </a:tc>
                <a:tc>
                  <a:txBody>
                    <a:bodyPr/>
                    <a:lstStyle/>
                    <a:p>
                      <a:r>
                        <a:rPr lang="en-US" sz="2800" b="1" baseline="0" dirty="0">
                          <a:solidFill>
                            <a:schemeClr val="bg1"/>
                          </a:solidFill>
                        </a:rPr>
                        <a:t>HELP</a:t>
                      </a:r>
                      <a:r>
                        <a:rPr lang="en-US" sz="2800" b="1" baseline="30000" dirty="0">
                          <a:solidFill>
                            <a:schemeClr val="bg1"/>
                          </a:solidFill>
                        </a:rPr>
                        <a:t> left→right</a:t>
                      </a:r>
                    </a:p>
                  </a:txBody>
                  <a:tcPr>
                    <a:solidFill>
                      <a:schemeClr val="accent3">
                        <a:lumMod val="60000"/>
                        <a:lumOff val="40000"/>
                      </a:schemeClr>
                    </a:solidFill>
                  </a:tcPr>
                </a:tc>
                <a:extLst>
                  <a:ext uri="{0D108BD9-81ED-4DB2-BD59-A6C34878D82A}">
                    <a16:rowId xmlns:a16="http://schemas.microsoft.com/office/drawing/2014/main" val="1038992648"/>
                  </a:ext>
                </a:extLst>
              </a:tr>
              <a:tr h="689480">
                <a:tc>
                  <a:txBody>
                    <a:bodyPr/>
                    <a:lstStyle/>
                    <a:p>
                      <a:endParaRPr lang="en-US" sz="3200" b="1" baseline="30000" dirty="0">
                        <a:solidFill>
                          <a:schemeClr val="bg1"/>
                        </a:solidFill>
                      </a:endParaRPr>
                    </a:p>
                    <a:p>
                      <a:r>
                        <a:rPr lang="en-US" sz="3200" b="1" baseline="30000" dirty="0">
                          <a:solidFill>
                            <a:schemeClr val="bg1"/>
                          </a:solidFill>
                        </a:rPr>
                        <a:t>'The child</a:t>
                      </a:r>
                    </a:p>
                  </a:txBody>
                  <a:tcPr>
                    <a:solidFill>
                      <a:srgbClr val="00B0F0"/>
                    </a:solidFill>
                  </a:tcPr>
                </a:tc>
                <a:tc>
                  <a:txBody>
                    <a:bodyPr/>
                    <a:lstStyle/>
                    <a:p>
                      <a:endParaRPr lang="en-US" sz="3200" b="1" baseline="30000" dirty="0">
                        <a:solidFill>
                          <a:schemeClr val="bg1"/>
                        </a:solidFill>
                      </a:endParaRPr>
                    </a:p>
                    <a:p>
                      <a:r>
                        <a:rPr lang="en-US" sz="3200" b="1" baseline="30000" dirty="0">
                          <a:solidFill>
                            <a:schemeClr val="bg1"/>
                          </a:solidFill>
                        </a:rPr>
                        <a:t>helps (someone)’</a:t>
                      </a:r>
                    </a:p>
                  </a:txBody>
                  <a:tcPr>
                    <a:solidFill>
                      <a:schemeClr val="accent3">
                        <a:lumMod val="60000"/>
                        <a:lumOff val="40000"/>
                      </a:schemeClr>
                    </a:solidFill>
                  </a:tcPr>
                </a:tc>
                <a:extLst>
                  <a:ext uri="{0D108BD9-81ED-4DB2-BD59-A6C34878D82A}">
                    <a16:rowId xmlns:a16="http://schemas.microsoft.com/office/drawing/2014/main" val="474675490"/>
                  </a:ext>
                </a:extLst>
              </a:tr>
            </a:tbl>
          </a:graphicData>
        </a:graphic>
      </p:graphicFrame>
    </p:spTree>
    <p:extLst>
      <p:ext uri="{BB962C8B-B14F-4D97-AF65-F5344CB8AC3E}">
        <p14:creationId xmlns:p14="http://schemas.microsoft.com/office/powerpoint/2010/main" val="2773534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a:xfrm>
            <a:off x="293913" y="283029"/>
            <a:ext cx="11008671" cy="1433229"/>
          </a:xfrm>
        </p:spPr>
        <p:txBody>
          <a:bodyPr/>
          <a:lstStyle/>
          <a:p>
            <a:r>
              <a:rPr lang="en-US" dirty="0"/>
              <a:t>Canonical typology of agreement: challenges</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a:xfrm>
            <a:off x="801858" y="1716258"/>
            <a:ext cx="10500726" cy="4879415"/>
          </a:xfrm>
        </p:spPr>
        <p:txBody>
          <a:bodyPr/>
          <a:lstStyle/>
          <a:p>
            <a:pPr marL="0" indent="0">
              <a:buNone/>
            </a:pPr>
            <a:r>
              <a:rPr lang="en-GB" dirty="0"/>
              <a:t>Clear examples of agreement marking: marking on controller and target</a:t>
            </a:r>
          </a:p>
          <a:p>
            <a:pPr marL="0" indent="0">
              <a:buNone/>
            </a:pPr>
            <a:r>
              <a:rPr lang="en-GB" dirty="0"/>
              <a:t>        Italian: </a:t>
            </a:r>
          </a:p>
          <a:p>
            <a:pPr marL="0" indent="0">
              <a:buNone/>
            </a:pPr>
            <a:endParaRPr lang="en-GB" dirty="0"/>
          </a:p>
          <a:p>
            <a:pPr marL="0" indent="0">
              <a:buNone/>
            </a:pPr>
            <a:endParaRPr lang="en-GB" dirty="0"/>
          </a:p>
          <a:p>
            <a:pPr marL="0" indent="0">
              <a:buNone/>
            </a:pPr>
            <a:r>
              <a:rPr lang="en-GB" dirty="0"/>
              <a:t>Less clear examples of agreement marking: no marking on controller</a:t>
            </a:r>
          </a:p>
          <a:p>
            <a:pPr marL="0" indent="0">
              <a:buNone/>
            </a:pPr>
            <a:r>
              <a:rPr lang="en-GB" dirty="0"/>
              <a:t>Norwegian:</a:t>
            </a:r>
          </a:p>
          <a:p>
            <a:pPr marL="0" indent="0">
              <a:buNone/>
            </a:pPr>
            <a:endParaRPr lang="en-GB" dirty="0"/>
          </a:p>
        </p:txBody>
      </p:sp>
      <p:pic>
        <p:nvPicPr>
          <p:cNvPr id="8" name="Picture 7">
            <a:extLst>
              <a:ext uri="{FF2B5EF4-FFF2-40B4-BE49-F238E27FC236}">
                <a16:creationId xmlns:a16="http://schemas.microsoft.com/office/drawing/2014/main" id="{F64F4A55-4B47-A942-B1AB-A51FAFA0C5BF}"/>
              </a:ext>
            </a:extLst>
          </p:cNvPr>
          <p:cNvPicPr>
            <a:picLocks noChangeAspect="1"/>
          </p:cNvPicPr>
          <p:nvPr/>
        </p:nvPicPr>
        <p:blipFill>
          <a:blip r:embed="rId3"/>
          <a:stretch>
            <a:fillRect/>
          </a:stretch>
        </p:blipFill>
        <p:spPr>
          <a:xfrm>
            <a:off x="2773289" y="2580349"/>
            <a:ext cx="5435600" cy="1155700"/>
          </a:xfrm>
          <a:prstGeom prst="rect">
            <a:avLst/>
          </a:prstGeom>
        </p:spPr>
      </p:pic>
      <p:pic>
        <p:nvPicPr>
          <p:cNvPr id="11" name="Picture 10">
            <a:extLst>
              <a:ext uri="{FF2B5EF4-FFF2-40B4-BE49-F238E27FC236}">
                <a16:creationId xmlns:a16="http://schemas.microsoft.com/office/drawing/2014/main" id="{92E75B78-9432-8044-B59D-386A50E94F12}"/>
              </a:ext>
            </a:extLst>
          </p:cNvPr>
          <p:cNvPicPr>
            <a:picLocks noChangeAspect="1"/>
          </p:cNvPicPr>
          <p:nvPr/>
        </p:nvPicPr>
        <p:blipFill>
          <a:blip r:embed="rId4"/>
          <a:stretch>
            <a:fillRect/>
          </a:stretch>
        </p:blipFill>
        <p:spPr>
          <a:xfrm>
            <a:off x="2773289" y="4826391"/>
            <a:ext cx="5283200" cy="1905000"/>
          </a:xfrm>
          <a:prstGeom prst="rect">
            <a:avLst/>
          </a:prstGeom>
        </p:spPr>
      </p:pic>
    </p:spTree>
    <p:extLst>
      <p:ext uri="{BB962C8B-B14F-4D97-AF65-F5344CB8AC3E}">
        <p14:creationId xmlns:p14="http://schemas.microsoft.com/office/powerpoint/2010/main" val="288755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a:xfrm>
            <a:off x="281231" y="0"/>
            <a:ext cx="10757776" cy="1769283"/>
          </a:xfrm>
        </p:spPr>
        <p:txBody>
          <a:bodyPr/>
          <a:lstStyle/>
          <a:p>
            <a:r>
              <a:rPr lang="en-US" dirty="0"/>
              <a:t>Canonical typology of agreement: challenges</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sz="half" idx="1"/>
          </p:nvPr>
        </p:nvSpPr>
        <p:spPr>
          <a:xfrm>
            <a:off x="281231" y="1503607"/>
            <a:ext cx="11021353" cy="4879415"/>
          </a:xfrm>
        </p:spPr>
        <p:txBody>
          <a:bodyPr/>
          <a:lstStyle/>
          <a:p>
            <a:pPr marL="0" indent="0">
              <a:buNone/>
            </a:pPr>
            <a:r>
              <a:rPr lang="en-GB" dirty="0"/>
              <a:t>Less clear examples of agreement marking: no relevant features marked on controller</a:t>
            </a:r>
          </a:p>
          <a:p>
            <a:pPr marL="0" indent="0">
              <a:buNone/>
            </a:pPr>
            <a:endParaRPr lang="en-GB" dirty="0"/>
          </a:p>
          <a:p>
            <a:pPr marL="0" indent="0">
              <a:buNone/>
            </a:pPr>
            <a:r>
              <a:rPr lang="en-GB" dirty="0"/>
              <a:t>        French: </a:t>
            </a:r>
          </a:p>
          <a:p>
            <a:pPr marL="0" indent="0">
              <a:buNone/>
            </a:pPr>
            <a:endParaRPr lang="en-GB" dirty="0"/>
          </a:p>
          <a:p>
            <a:pPr marL="0" indent="0">
              <a:buNone/>
            </a:pPr>
            <a:endParaRPr lang="en-GB" dirty="0"/>
          </a:p>
          <a:p>
            <a:pPr marL="0" indent="0">
              <a:buNone/>
            </a:pPr>
            <a:r>
              <a:rPr lang="en-GB" dirty="0"/>
              <a:t>Less clear example of agreement (?) marking: person/gender/number features not relevant and no controller</a:t>
            </a:r>
          </a:p>
          <a:p>
            <a:pPr marL="0" indent="0">
              <a:buNone/>
            </a:pPr>
            <a:r>
              <a:rPr lang="en-GB" dirty="0"/>
              <a:t>BSL:    </a:t>
            </a:r>
            <a:r>
              <a:rPr lang="en-US" dirty="0"/>
              <a:t>HELP</a:t>
            </a:r>
            <a:r>
              <a:rPr lang="en-US" baseline="30000" dirty="0"/>
              <a:t> left→right</a:t>
            </a:r>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F486A534-B52C-4548-9B03-332D23E824CE}"/>
              </a:ext>
            </a:extLst>
          </p:cNvPr>
          <p:cNvPicPr>
            <a:picLocks noChangeAspect="1"/>
          </p:cNvPicPr>
          <p:nvPr/>
        </p:nvPicPr>
        <p:blipFill>
          <a:blip r:embed="rId3"/>
          <a:stretch>
            <a:fillRect/>
          </a:stretch>
        </p:blipFill>
        <p:spPr>
          <a:xfrm>
            <a:off x="2739423" y="2288640"/>
            <a:ext cx="5334000" cy="1968500"/>
          </a:xfrm>
          <a:prstGeom prst="rect">
            <a:avLst/>
          </a:prstGeom>
        </p:spPr>
      </p:pic>
      <p:grpSp>
        <p:nvGrpSpPr>
          <p:cNvPr id="9" name="Group 8">
            <a:extLst>
              <a:ext uri="{FF2B5EF4-FFF2-40B4-BE49-F238E27FC236}">
                <a16:creationId xmlns:a16="http://schemas.microsoft.com/office/drawing/2014/main" id="{0433C81C-3430-3042-A67E-9B80558F0E83}"/>
              </a:ext>
            </a:extLst>
          </p:cNvPr>
          <p:cNvGrpSpPr>
            <a:grpSpLocks/>
          </p:cNvGrpSpPr>
          <p:nvPr/>
        </p:nvGrpSpPr>
        <p:grpSpPr bwMode="auto">
          <a:xfrm>
            <a:off x="3673746" y="5260111"/>
            <a:ext cx="2679405" cy="1406985"/>
            <a:chOff x="17725261" y="13093199"/>
            <a:chExt cx="7894979" cy="4755601"/>
          </a:xfrm>
        </p:grpSpPr>
        <p:pic>
          <p:nvPicPr>
            <p:cNvPr id="10" name="Picture 9" descr=":BSL HELPa.png">
              <a:extLst>
                <a:ext uri="{FF2B5EF4-FFF2-40B4-BE49-F238E27FC236}">
                  <a16:creationId xmlns:a16="http://schemas.microsoft.com/office/drawing/2014/main" id="{B7296B97-9F09-6B46-B930-24918864659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725261" y="13093200"/>
              <a:ext cx="4267442" cy="47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BSL HELPb.png">
              <a:extLst>
                <a:ext uri="{FF2B5EF4-FFF2-40B4-BE49-F238E27FC236}">
                  <a16:creationId xmlns:a16="http://schemas.microsoft.com/office/drawing/2014/main" id="{91006A1D-596F-4D46-8AB1-0D174BBB875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983107" y="13093199"/>
              <a:ext cx="3637133" cy="47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6285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6279B-E3FB-DD4D-B868-CB63433D5D19}"/>
              </a:ext>
            </a:extLst>
          </p:cNvPr>
          <p:cNvSpPr>
            <a:spLocks noGrp="1"/>
          </p:cNvSpPr>
          <p:nvPr>
            <p:ph type="title"/>
          </p:nvPr>
        </p:nvSpPr>
        <p:spPr/>
        <p:txBody>
          <a:bodyPr/>
          <a:lstStyle/>
          <a:p>
            <a:r>
              <a:rPr lang="en-US" dirty="0"/>
              <a:t>Canonical typology of agreement: challenges</a:t>
            </a:r>
          </a:p>
        </p:txBody>
      </p:sp>
      <p:sp>
        <p:nvSpPr>
          <p:cNvPr id="3" name="Content Placeholder 2">
            <a:extLst>
              <a:ext uri="{FF2B5EF4-FFF2-40B4-BE49-F238E27FC236}">
                <a16:creationId xmlns:a16="http://schemas.microsoft.com/office/drawing/2014/main" id="{D489AF1E-0A9E-3A44-AC65-75F6818372C8}"/>
              </a:ext>
            </a:extLst>
          </p:cNvPr>
          <p:cNvSpPr>
            <a:spLocks noGrp="1"/>
          </p:cNvSpPr>
          <p:nvPr>
            <p:ph idx="1"/>
          </p:nvPr>
        </p:nvSpPr>
        <p:spPr>
          <a:xfrm>
            <a:off x="694765" y="1690688"/>
            <a:ext cx="10515600" cy="4351338"/>
          </a:xfrm>
        </p:spPr>
        <p:txBody>
          <a:bodyPr/>
          <a:lstStyle/>
          <a:p>
            <a:pPr>
              <a:spcAft>
                <a:spcPts val="0"/>
              </a:spcAft>
            </a:pPr>
            <a:r>
              <a:rPr lang="en-GB" sz="2400" dirty="0">
                <a:latin typeface="Lucida Grande" panose="020B0600040502020204" pitchFamily="34" charset="0"/>
                <a:ea typeface="Times New Roman" panose="02020603050405020304" pitchFamily="18" charset="0"/>
                <a:cs typeface="Times New Roman" panose="02020603050405020304" pitchFamily="18" charset="0"/>
              </a:rPr>
              <a:t>Researchers don’t agree:</a:t>
            </a:r>
          </a:p>
          <a:p>
            <a:pPr lvl="1"/>
            <a:r>
              <a:rPr lang="en-GB" dirty="0">
                <a:latin typeface="Lucida Grande" panose="020B0600040502020204" pitchFamily="34" charset="0"/>
                <a:ea typeface="Times New Roman" panose="02020603050405020304" pitchFamily="18" charset="0"/>
                <a:cs typeface="Times New Roman" panose="02020603050405020304" pitchFamily="18" charset="0"/>
              </a:rPr>
              <a:t>a canonical agreement system (e.g., Costello, 2016) </a:t>
            </a:r>
          </a:p>
          <a:p>
            <a:pPr lvl="1"/>
            <a:r>
              <a:rPr lang="en-GB" dirty="0">
                <a:latin typeface="Lucida Grande" panose="020B0600040502020204" pitchFamily="34" charset="0"/>
                <a:ea typeface="Times New Roman" panose="02020603050405020304" pitchFamily="18" charset="0"/>
                <a:cs typeface="Times New Roman" panose="02020603050405020304" pitchFamily="18" charset="0"/>
              </a:rPr>
              <a:t>a non-canonical agreement system (e.g., Lillo-Martin &amp; Meier, 2011) </a:t>
            </a:r>
          </a:p>
          <a:p>
            <a:pPr lvl="1"/>
            <a:r>
              <a:rPr lang="en-GB" dirty="0">
                <a:latin typeface="Lucida Grande" panose="020B0600040502020204" pitchFamily="34" charset="0"/>
                <a:ea typeface="Times New Roman" panose="02020603050405020304" pitchFamily="18" charset="0"/>
                <a:cs typeface="Times New Roman" panose="02020603050405020304" pitchFamily="18" charset="0"/>
              </a:rPr>
              <a:t>not an agreement system at all </a:t>
            </a:r>
            <a:r>
              <a:rPr lang="en-GB" dirty="0">
                <a:latin typeface="Lucida Grande" panose="020B0600040502020204" pitchFamily="34" charset="0"/>
                <a:ea typeface="Times New Roman" panose="02020603050405020304" pitchFamily="18" charset="0"/>
              </a:rPr>
              <a:t>(Liddell, 2000; Schembri et al., in press).</a:t>
            </a:r>
            <a:r>
              <a:rPr lang="en-GB" dirty="0"/>
              <a:t> </a:t>
            </a:r>
            <a:endParaRPr lang="en-US" dirty="0"/>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5624D14E-214C-ED4B-98DF-A6B349B4C262}"/>
              </a:ext>
            </a:extLst>
          </p:cNvPr>
          <p:cNvPicPr>
            <a:picLocks noChangeAspect="1"/>
          </p:cNvPicPr>
          <p:nvPr/>
        </p:nvPicPr>
        <p:blipFill>
          <a:blip r:embed="rId3"/>
          <a:stretch>
            <a:fillRect/>
          </a:stretch>
        </p:blipFill>
        <p:spPr>
          <a:xfrm>
            <a:off x="3822397" y="4055166"/>
            <a:ext cx="3662269" cy="2437074"/>
          </a:xfrm>
          <a:prstGeom prst="rect">
            <a:avLst/>
          </a:prstGeom>
        </p:spPr>
      </p:pic>
    </p:spTree>
    <p:extLst>
      <p:ext uri="{BB962C8B-B14F-4D97-AF65-F5344CB8AC3E}">
        <p14:creationId xmlns:p14="http://schemas.microsoft.com/office/powerpoint/2010/main" val="373259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15DD-F1FC-114B-BF7E-A3AD5CAAACBD}"/>
              </a:ext>
            </a:extLst>
          </p:cNvPr>
          <p:cNvSpPr>
            <a:spLocks noGrp="1"/>
          </p:cNvSpPr>
          <p:nvPr>
            <p:ph type="title"/>
          </p:nvPr>
        </p:nvSpPr>
        <p:spPr/>
        <p:txBody>
          <a:bodyPr/>
          <a:lstStyle/>
          <a:p>
            <a:r>
              <a:rPr lang="en-US" dirty="0"/>
              <a:t>Canonical typology of agreement: What do the data tell us?</a:t>
            </a:r>
          </a:p>
        </p:txBody>
      </p:sp>
      <p:sp>
        <p:nvSpPr>
          <p:cNvPr id="3" name="Content Placeholder 2">
            <a:extLst>
              <a:ext uri="{FF2B5EF4-FFF2-40B4-BE49-F238E27FC236}">
                <a16:creationId xmlns:a16="http://schemas.microsoft.com/office/drawing/2014/main" id="{775E98AA-0A20-C94F-8531-B7A96742D0C1}"/>
              </a:ext>
            </a:extLst>
          </p:cNvPr>
          <p:cNvSpPr>
            <a:spLocks noGrp="1"/>
          </p:cNvSpPr>
          <p:nvPr>
            <p:ph idx="1"/>
          </p:nvPr>
        </p:nvSpPr>
        <p:spPr/>
        <p:txBody>
          <a:bodyPr>
            <a:normAutofit/>
          </a:bodyPr>
          <a:lstStyle/>
          <a:p>
            <a:r>
              <a:rPr lang="en-GB" sz="3200" dirty="0"/>
              <a:t>There appears to be good reason for such a range of views, at least for BSL (Fenlon et al., 2018)</a:t>
            </a:r>
          </a:p>
          <a:p>
            <a:r>
              <a:rPr lang="en-GB" sz="3200" dirty="0"/>
              <a:t>BSL Corpus evidence that supports an agreement account:</a:t>
            </a:r>
          </a:p>
          <a:p>
            <a:pPr lvl="1"/>
            <a:r>
              <a:rPr lang="en-GB" sz="3200" dirty="0"/>
              <a:t>feature matching with controllers</a:t>
            </a:r>
          </a:p>
          <a:p>
            <a:pPr lvl="1"/>
            <a:r>
              <a:rPr lang="en-GB" sz="3200" dirty="0"/>
              <a:t>animacy</a:t>
            </a:r>
          </a:p>
          <a:p>
            <a:pPr lvl="1"/>
            <a:r>
              <a:rPr lang="en-GB" sz="3200" dirty="0"/>
              <a:t>syntactic effects</a:t>
            </a:r>
          </a:p>
        </p:txBody>
      </p:sp>
      <p:pic>
        <p:nvPicPr>
          <p:cNvPr id="5" name="Picture 4">
            <a:extLst>
              <a:ext uri="{FF2B5EF4-FFF2-40B4-BE49-F238E27FC236}">
                <a16:creationId xmlns:a16="http://schemas.microsoft.com/office/drawing/2014/main" id="{9F188A95-A78B-B54B-8B0A-86A67AA7A1B0}"/>
              </a:ext>
            </a:extLst>
          </p:cNvPr>
          <p:cNvPicPr>
            <a:picLocks noChangeAspect="1"/>
          </p:cNvPicPr>
          <p:nvPr/>
        </p:nvPicPr>
        <p:blipFill>
          <a:blip r:embed="rId3"/>
          <a:stretch>
            <a:fillRect/>
          </a:stretch>
        </p:blipFill>
        <p:spPr>
          <a:xfrm>
            <a:off x="7540439" y="3693616"/>
            <a:ext cx="3714750" cy="2618284"/>
          </a:xfrm>
          <a:prstGeom prst="rect">
            <a:avLst/>
          </a:prstGeom>
        </p:spPr>
      </p:pic>
    </p:spTree>
    <p:extLst>
      <p:ext uri="{BB962C8B-B14F-4D97-AF65-F5344CB8AC3E}">
        <p14:creationId xmlns:p14="http://schemas.microsoft.com/office/powerpoint/2010/main" val="8047173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6338</TotalTime>
  <Words>2685</Words>
  <Application>Microsoft Macintosh PowerPoint</Application>
  <PresentationFormat>Widescreen</PresentationFormat>
  <Paragraphs>210</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Lucida Grande</vt:lpstr>
      <vt:lpstr>Times New Roman</vt:lpstr>
      <vt:lpstr>Wingdings</vt:lpstr>
      <vt:lpstr>Office Theme</vt:lpstr>
      <vt:lpstr>Indicating verbs and cognition-to-form mapping: Pointing away from 'agreement' and back again?</vt:lpstr>
      <vt:lpstr>Over</vt:lpstr>
      <vt:lpstr>No agreement on ‘agreement’</vt:lpstr>
      <vt:lpstr>No agreement on ‘agreement’</vt:lpstr>
      <vt:lpstr>Canonical typology of agreement</vt:lpstr>
      <vt:lpstr>Canonical typology of agreement: challenges</vt:lpstr>
      <vt:lpstr>Canonical typology of agreement: challenges</vt:lpstr>
      <vt:lpstr>Canonical typology of agreement: challenges</vt:lpstr>
      <vt:lpstr>Canonical typology of agreement: What do the data tell us?</vt:lpstr>
      <vt:lpstr>Canonical typology of agreement: What do the data tell us?</vt:lpstr>
      <vt:lpstr>Canonical typology of agreement: What do the data tell us?</vt:lpstr>
      <vt:lpstr>Rethinking Corbett’s typology of agreement</vt:lpstr>
      <vt:lpstr>Rethinking the typology of agreement</vt:lpstr>
      <vt:lpstr>Rethinking the typology of agreement</vt:lpstr>
      <vt:lpstr>Rethinking the typology of agreement</vt:lpstr>
      <vt:lpstr>Rethinking the typology of agreement</vt:lpstr>
      <vt:lpstr>Rethinking the typology of agreement</vt:lpstr>
      <vt:lpstr>Rethinking the typology of agreement</vt:lpstr>
      <vt:lpstr>Application to BSL and other sign languages?</vt:lpstr>
      <vt:lpstr>Cognitive/functionalism to the rescue?</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Indicating verbs and cognition-to-form mapping: pointing away from 'agreement' and back again?</dc:title>
  <dc:creator>Reviewer</dc:creator>
  <cp:lastModifiedBy>Adam Schembri</cp:lastModifiedBy>
  <cp:revision>84</cp:revision>
  <dcterms:created xsi:type="dcterms:W3CDTF">2018-07-19T13:23:49Z</dcterms:created>
  <dcterms:modified xsi:type="dcterms:W3CDTF">2020-11-11T13:12:06Z</dcterms:modified>
</cp:coreProperties>
</file>