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3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 y="2103120"/>
            <a:ext cx="10058400" cy="1828800"/>
          </a:xfrm>
        </p:spPr>
        <p:txBody>
          <a:bodyPr anchor="t" anchorCtr="0"/>
          <a:lstStyle>
            <a:lvl1pPr algn="l">
              <a:defRPr sz="6000" baseline="0"/>
            </a:lvl1pPr>
          </a:lstStyle>
          <a:p>
            <a:r>
              <a:rPr lang="en-US" dirty="0"/>
              <a:t>Presentation Title</a:t>
            </a:r>
            <a:endParaRPr lang="en-GB" dirty="0"/>
          </a:p>
        </p:txBody>
      </p:sp>
      <p:sp>
        <p:nvSpPr>
          <p:cNvPr id="3" name="Subtitle 2"/>
          <p:cNvSpPr>
            <a:spLocks noGrp="1"/>
          </p:cNvSpPr>
          <p:nvPr>
            <p:ph type="subTitle" idx="1" hasCustomPrompt="1"/>
          </p:nvPr>
        </p:nvSpPr>
        <p:spPr>
          <a:xfrm>
            <a:off x="274320" y="3959352"/>
            <a:ext cx="6400800" cy="1828800"/>
          </a:xfrm>
        </p:spPr>
        <p:txBody>
          <a:bodyPr>
            <a:normAutofit/>
          </a:bodyPr>
          <a:lstStyle>
            <a:lvl1pPr marL="0" indent="0" algn="l">
              <a:buNone/>
              <a:defRPr sz="3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Details</a:t>
            </a:r>
            <a:endParaRPr lang="en-GB" dirty="0"/>
          </a:p>
        </p:txBody>
      </p:sp>
    </p:spTree>
    <p:extLst>
      <p:ext uri="{BB962C8B-B14F-4D97-AF65-F5344CB8AC3E}">
        <p14:creationId xmlns:p14="http://schemas.microsoft.com/office/powerpoint/2010/main" val="35820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77794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8720" y="1197864"/>
            <a:ext cx="10363200" cy="3684736"/>
          </a:xfrm>
        </p:spPr>
        <p:txBody>
          <a:bodyPr lIns="146304" rIns="146304" anchor="t" anchorCtr="0"/>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56851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84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sp>
        <p:nvSpPr>
          <p:cNvPr id="2" name="Title 3"/>
          <p:cNvSpPr txBox="1">
            <a:spLocks/>
          </p:cNvSpPr>
          <p:nvPr userDrawn="1"/>
        </p:nvSpPr>
        <p:spPr>
          <a:xfrm>
            <a:off x="274638" y="1364283"/>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11500">
                <a:solidFill>
                  <a:prstClr val="white"/>
                </a:solidFill>
              </a:rPr>
              <a:t>Q&amp;A</a:t>
            </a:r>
          </a:p>
        </p:txBody>
      </p:sp>
      <p:sp>
        <p:nvSpPr>
          <p:cNvPr id="4" name="Rectangle 3"/>
          <p:cNvSpPr/>
          <p:nvPr userDrawn="1"/>
        </p:nvSpPr>
        <p:spPr bwMode="auto">
          <a:xfrm>
            <a:off x="0" y="4096686"/>
            <a:ext cx="12192000" cy="1554463"/>
          </a:xfrm>
          <a:prstGeom prst="rect">
            <a:avLst/>
          </a:prstGeom>
          <a:solidFill>
            <a:srgbClr val="00206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endParaRPr lang="en-US" sz="3200" dirty="0">
              <a:gradFill>
                <a:gsLst>
                  <a:gs pos="0">
                    <a:srgbClr val="FFFFFF"/>
                  </a:gs>
                  <a:gs pos="100000">
                    <a:srgbClr val="FFFFFF"/>
                  </a:gs>
                </a:gsLst>
                <a:lin ang="5400000" scaled="0"/>
              </a:gradFill>
            </a:endParaRPr>
          </a:p>
        </p:txBody>
      </p:sp>
      <p:sp>
        <p:nvSpPr>
          <p:cNvPr id="5" name="Oval 4"/>
          <p:cNvSpPr/>
          <p:nvPr userDrawn="1"/>
        </p:nvSpPr>
        <p:spPr bwMode="auto">
          <a:xfrm>
            <a:off x="274639" y="3824592"/>
            <a:ext cx="2076450" cy="2076450"/>
          </a:xfrm>
          <a:prstGeom prst="ellipse">
            <a:avLst/>
          </a:prstGeom>
          <a:solidFill>
            <a:schemeClr val="bg1"/>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Freeform 5"/>
          <p:cNvSpPr>
            <a:spLocks noEditPoints="1"/>
          </p:cNvSpPr>
          <p:nvPr userDrawn="1"/>
        </p:nvSpPr>
        <p:spPr bwMode="auto">
          <a:xfrm>
            <a:off x="908051" y="4204006"/>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rgbClr val="002060"/>
          </a:solidFill>
          <a:ln>
            <a:solidFill>
              <a:schemeClr val="bg1"/>
            </a:solid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Text Placeholder 9"/>
          <p:cNvSpPr>
            <a:spLocks noGrp="1"/>
          </p:cNvSpPr>
          <p:nvPr>
            <p:ph type="body" sz="quarter" idx="10" hasCustomPrompt="1"/>
          </p:nvPr>
        </p:nvSpPr>
        <p:spPr>
          <a:xfrm>
            <a:off x="2592388" y="4097338"/>
            <a:ext cx="9599612" cy="1554162"/>
          </a:xfrm>
        </p:spPr>
        <p:txBody>
          <a:bodyPr anchor="ctr" anchorCtr="0"/>
          <a:lstStyle>
            <a:lvl1pPr marL="0" marR="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lang="en-US" sz="4000" smtClean="0">
                <a:gradFill>
                  <a:gsLst>
                    <a:gs pos="0">
                      <a:srgbClr val="FFFFFF"/>
                    </a:gs>
                    <a:gs pos="100000">
                      <a:srgbClr val="FFFFFF"/>
                    </a:gs>
                  </a:gsLst>
                  <a:lin ang="5400000" scaled="0"/>
                </a:gradFill>
              </a:defRPr>
            </a:lvl1p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lang="en-US" sz="3200" dirty="0">
                <a:gradFill>
                  <a:gsLst>
                    <a:gs pos="0">
                      <a:srgbClr val="FFFFFF"/>
                    </a:gs>
                    <a:gs pos="100000">
                      <a:srgbClr val="FFFFFF"/>
                    </a:gs>
                  </a:gsLst>
                  <a:lin ang="5400000" scaled="0"/>
                </a:gradFill>
                <a:latin typeface="+mn-lt"/>
              </a:rPr>
              <a:t>Add instructions for microphone access suitable to your room.</a:t>
            </a:r>
          </a:p>
        </p:txBody>
      </p:sp>
    </p:spTree>
    <p:extLst>
      <p:ext uri="{BB962C8B-B14F-4D97-AF65-F5344CB8AC3E}">
        <p14:creationId xmlns:p14="http://schemas.microsoft.com/office/powerpoint/2010/main" val="752787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opyrigh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9234" y="3145041"/>
            <a:ext cx="3288507" cy="704445"/>
          </a:xfrm>
          <a:prstGeom prst="rect">
            <a:avLst/>
          </a:prstGeom>
        </p:spPr>
      </p:pic>
      <p:sp>
        <p:nvSpPr>
          <p:cNvPr id="4" name="Text Box 3"/>
          <p:cNvSpPr txBox="1">
            <a:spLocks noChangeArrowheads="1"/>
          </p:cNvSpPr>
          <p:nvPr userDrawn="1"/>
        </p:nvSpPr>
        <p:spPr bwMode="blackWhite">
          <a:xfrm>
            <a:off x="273052" y="6079033"/>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solidFill>
                  <a:prstClr val="white"/>
                </a:solidFill>
                <a:cs typeface="Segoe UI" pitchFamily="34" charset="0"/>
              </a:rPr>
              <a:t>© 2015 Microsoft Corporation. All rights reserved. Microsoft, Windows, and other product names are or may be registered trademarks and/or trademarks in the U.S. and/or other countries.</a:t>
            </a:r>
          </a:p>
          <a:p>
            <a:pPr defTabSz="932290" eaLnBrk="0" hangingPunct="0"/>
            <a:r>
              <a:rPr lang="en-US" sz="700" dirty="0">
                <a:solidFill>
                  <a:prstClr val="white"/>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8190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30552"/>
            <a:ext cx="11887200" cy="1325563"/>
          </a:xfrm>
        </p:spPr>
        <p:txBody>
          <a:bodyPr lIns="146304" rIns="146304" anchor="t" anchorCtr="0">
            <a:noAutofit/>
          </a:bodyPr>
          <a:lstStyle>
            <a:lvl1pPr>
              <a:defRPr sz="8800" spc="-100" baseline="0"/>
            </a:lvl1pPr>
          </a:lstStyle>
          <a:p>
            <a:r>
              <a:rPr lang="en-US" dirty="0"/>
              <a:t>Section title</a:t>
            </a:r>
            <a:endParaRPr lang="en-GB" dirty="0"/>
          </a:p>
        </p:txBody>
      </p:sp>
    </p:spTree>
    <p:extLst>
      <p:ext uri="{BB962C8B-B14F-4D97-AF65-F5344CB8AC3E}">
        <p14:creationId xmlns:p14="http://schemas.microsoft.com/office/powerpoint/2010/main" val="74830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0"/>
            <a:ext cx="11887200" cy="1325563"/>
          </a:xfrm>
        </p:spPr>
        <p:txBody>
          <a:bodyPr/>
          <a:lstStyle>
            <a:lvl1pPr>
              <a:defRPr baseline="0"/>
            </a:lvl1pPr>
          </a:lstStyle>
          <a:p>
            <a:r>
              <a:rPr lang="en-US" dirty="0"/>
              <a:t>Code Sample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4"/>
            <a:ext cx="11653522" cy="5486400"/>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087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757448" y="304193"/>
            <a:ext cx="4409440" cy="6400800"/>
          </a:xfrm>
          <a:prstGeom prst="rect">
            <a:avLst/>
          </a:prstGeom>
        </p:spPr>
      </p:pic>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solidFill>
                  <a:schemeClr val="bg1"/>
                </a:solidFill>
                <a:latin typeface="+mj-lt"/>
              </a:defRPr>
            </a:lvl1pPr>
          </a:lstStyle>
          <a:p>
            <a:pPr lvl="0"/>
            <a:r>
              <a:rPr lang="en-US" dirty="0"/>
              <a:t>Speaker Name</a:t>
            </a:r>
          </a:p>
        </p:txBody>
      </p:sp>
      <p:sp>
        <p:nvSpPr>
          <p:cNvPr id="6"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solidFill>
                  <a:schemeClr val="bg1"/>
                </a:solidFill>
              </a:defRPr>
            </a:lvl1pPr>
          </a:lstStyle>
          <a:p>
            <a:r>
              <a:rPr lang="en-US" dirty="0"/>
              <a:t>Demo title</a:t>
            </a:r>
          </a:p>
        </p:txBody>
      </p:sp>
    </p:spTree>
    <p:extLst>
      <p:ext uri="{BB962C8B-B14F-4D97-AF65-F5344CB8AC3E}">
        <p14:creationId xmlns:p14="http://schemas.microsoft.com/office/powerpoint/2010/main" val="111779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Indents">
    <p:spTree>
      <p:nvGrpSpPr>
        <p:cNvPr id="1" name=""/>
        <p:cNvGrpSpPr/>
        <p:nvPr/>
      </p:nvGrpSpPr>
      <p:grpSpPr>
        <a:xfrm>
          <a:off x="0" y="0"/>
          <a:ext cx="0" cy="0"/>
          <a:chOff x="0" y="0"/>
          <a:chExt cx="0" cy="0"/>
        </a:xfrm>
      </p:grpSpPr>
      <p:sp>
        <p:nvSpPr>
          <p:cNvPr id="7" name="Title 1"/>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8" name="Text Placeholder 3"/>
          <p:cNvSpPr>
            <a:spLocks noGrp="1"/>
          </p:cNvSpPr>
          <p:nvPr>
            <p:ph type="body" sz="quarter" idx="11"/>
          </p:nvPr>
        </p:nvSpPr>
        <p:spPr>
          <a:xfrm>
            <a:off x="274639" y="1212848"/>
            <a:ext cx="11889564" cy="5486400"/>
          </a:xfrm>
        </p:spPr>
        <p:txBody>
          <a:bodyPr/>
          <a:lstStyle>
            <a:lvl1pPr marL="0" indent="0">
              <a:lnSpc>
                <a:spcPct val="100000"/>
              </a:lnSpc>
              <a:spcAft>
                <a:spcPts val="600"/>
              </a:spcAft>
              <a:buNone/>
              <a:defRPr/>
            </a:lvl1pPr>
            <a:lvl2pPr marL="28575" indent="0">
              <a:lnSpc>
                <a:spcPct val="100000"/>
              </a:lnSpc>
              <a:spcAft>
                <a:spcPts val="300"/>
              </a:spcAft>
              <a:buNone/>
              <a:defRPr sz="3200"/>
            </a:lvl2pPr>
            <a:lvl3pPr marL="223838" indent="0">
              <a:lnSpc>
                <a:spcPct val="100000"/>
              </a:lnSpc>
              <a:buNone/>
              <a:defRPr sz="2800"/>
            </a:lvl3pPr>
            <a:lvl4pPr marL="476250" indent="0">
              <a:lnSpc>
                <a:spcPct val="100000"/>
              </a:lnSpc>
              <a:buNone/>
              <a:defRPr sz="2400"/>
            </a:lvl4pPr>
            <a:lvl5pPr marL="739775" indent="0">
              <a:lnSpc>
                <a:spcPct val="100000"/>
              </a:lnSpc>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12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Wall of Text">
    <p:spTree>
      <p:nvGrpSpPr>
        <p:cNvPr id="1" name=""/>
        <p:cNvGrpSpPr/>
        <p:nvPr/>
      </p:nvGrpSpPr>
      <p:grpSpPr>
        <a:xfrm>
          <a:off x="0" y="0"/>
          <a:ext cx="0" cy="0"/>
          <a:chOff x="0" y="0"/>
          <a:chExt cx="0" cy="0"/>
        </a:xfrm>
      </p:grpSpPr>
      <p:sp>
        <p:nvSpPr>
          <p:cNvPr id="7" name="Title 1"/>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8" name="Text Placeholder 3"/>
          <p:cNvSpPr>
            <a:spLocks noGrp="1"/>
          </p:cNvSpPr>
          <p:nvPr>
            <p:ph type="body" sz="quarter" idx="11"/>
          </p:nvPr>
        </p:nvSpPr>
        <p:spPr>
          <a:xfrm>
            <a:off x="274639" y="1212848"/>
            <a:ext cx="11889564" cy="5486400"/>
          </a:xfrm>
        </p:spPr>
        <p:txBody>
          <a:bodyPr>
            <a:normAutofit/>
          </a:bodyPr>
          <a:lstStyle>
            <a:lvl1pPr marL="0" indent="0">
              <a:spcAft>
                <a:spcPts val="1000"/>
              </a:spcAft>
              <a:buNone/>
              <a:defRPr sz="3000" baseline="0"/>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Edit Master text styles</a:t>
            </a:r>
          </a:p>
        </p:txBody>
      </p:sp>
    </p:spTree>
    <p:extLst>
      <p:ext uri="{BB962C8B-B14F-4D97-AF65-F5344CB8AC3E}">
        <p14:creationId xmlns:p14="http://schemas.microsoft.com/office/powerpoint/2010/main" val="424223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ed Indents">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38" y="1212850"/>
            <a:ext cx="11887200" cy="2318583"/>
          </a:xfrm>
        </p:spPr>
        <p:txBody>
          <a:bodyPr>
            <a:spAutoFit/>
          </a:bodyPr>
          <a:lstStyle>
            <a:lvl1pPr>
              <a:lnSpc>
                <a:spcPct val="100000"/>
              </a:lnSpc>
              <a:defRPr/>
            </a:lvl1pPr>
            <a:lvl2pPr>
              <a:lnSpc>
                <a:spcPct val="100000"/>
              </a:lnSpc>
              <a:defRPr/>
            </a:lvl2pPr>
            <a:lvl3pPr>
              <a:lnSpc>
                <a:spcPct val="100000"/>
              </a:lnSpc>
              <a:defRPr sz="2400"/>
            </a:lvl3pPr>
            <a:lvl4pPr>
              <a:lnSpc>
                <a:spcPct val="100000"/>
              </a:lnSpc>
              <a:defRPr sz="2000"/>
            </a:lvl4pPr>
            <a:lvl5pPr>
              <a:lnSpc>
                <a:spcPct val="100000"/>
              </a:lnSpc>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74639" y="295274"/>
            <a:ext cx="11889564" cy="917575"/>
          </a:xfrm>
        </p:spPr>
        <p:txBody>
          <a:bodyPr/>
          <a:lstStyle/>
          <a:p>
            <a:r>
              <a:rPr lang="en-US"/>
              <a:t>Click to edit Master title style</a:t>
            </a:r>
          </a:p>
        </p:txBody>
      </p:sp>
    </p:spTree>
    <p:extLst>
      <p:ext uri="{BB962C8B-B14F-4D97-AF65-F5344CB8AC3E}">
        <p14:creationId xmlns:p14="http://schemas.microsoft.com/office/powerpoint/2010/main" val="273935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8" name="Title 1"/>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9" name="Text Placeholder 3"/>
          <p:cNvSpPr>
            <a:spLocks noGrp="1"/>
          </p:cNvSpPr>
          <p:nvPr>
            <p:ph type="body" sz="quarter" idx="10"/>
          </p:nvPr>
        </p:nvSpPr>
        <p:spPr>
          <a:xfrm>
            <a:off x="274639" y="1212849"/>
            <a:ext cx="5486399" cy="5486400"/>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1"/>
          </p:nvPr>
        </p:nvSpPr>
        <p:spPr>
          <a:xfrm>
            <a:off x="6675439" y="1212849"/>
            <a:ext cx="5486399" cy="5486400"/>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816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7" name="Title 1"/>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39" y="1212848"/>
            <a:ext cx="5486399" cy="5486400"/>
          </a:xfrm>
        </p:spPr>
        <p:txBody>
          <a:bodyPr wrap="square">
            <a:spAutoFit/>
          </a:bodyPr>
          <a:lstStyle>
            <a:lvl1pPr marL="287338" indent="-287338">
              <a:spcBef>
                <a:spcPts val="1224"/>
              </a:spcBef>
              <a:buClr>
                <a:schemeClr val="bg1"/>
              </a:buClr>
              <a:buFont typeface="Wingdings" panose="05000000000000000000" pitchFamily="2" charset="2"/>
              <a:buChar char="§"/>
              <a:defRPr sz="3600"/>
            </a:lvl1pPr>
            <a:lvl2pPr marL="531166" indent="-233195">
              <a:buClr>
                <a:schemeClr val="bg1"/>
              </a:buClr>
              <a:defRPr sz="2400"/>
            </a:lvl2pPr>
            <a:lvl3pPr marL="699585" indent="-168419">
              <a:buClr>
                <a:schemeClr val="bg1"/>
              </a:buClr>
              <a:tabLst/>
              <a:defRPr sz="2000"/>
            </a:lvl3pPr>
            <a:lvl4pPr marL="880958" indent="-181374">
              <a:buClr>
                <a:schemeClr val="bg1"/>
              </a:buClr>
              <a:defRPr/>
            </a:lvl4pPr>
            <a:lvl5pPr marL="1049377" indent="-168419">
              <a:buClr>
                <a:schemeClr val="bg1"/>
              </a:buCl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
          <p:cNvSpPr>
            <a:spLocks noGrp="1"/>
          </p:cNvSpPr>
          <p:nvPr>
            <p:ph type="body" sz="quarter" idx="11"/>
          </p:nvPr>
        </p:nvSpPr>
        <p:spPr>
          <a:xfrm>
            <a:off x="6675439" y="1212848"/>
            <a:ext cx="5486399" cy="5486400"/>
          </a:xfrm>
        </p:spPr>
        <p:txBody>
          <a:bodyPr wrap="square">
            <a:spAutoFit/>
          </a:bodyPr>
          <a:lstStyle>
            <a:lvl1pPr marL="287338" indent="-287338">
              <a:spcBef>
                <a:spcPts val="1224"/>
              </a:spcBef>
              <a:buClr>
                <a:schemeClr val="bg1"/>
              </a:buClr>
              <a:buFont typeface="Wingdings" panose="05000000000000000000" pitchFamily="2" charset="2"/>
              <a:buChar char="§"/>
              <a:defRPr sz="3600"/>
            </a:lvl1pPr>
            <a:lvl2pPr marL="531166" indent="-233195">
              <a:buClr>
                <a:schemeClr val="bg1"/>
              </a:buClr>
              <a:defRPr sz="2400"/>
            </a:lvl2pPr>
            <a:lvl3pPr marL="699585" indent="-168419">
              <a:buClr>
                <a:schemeClr val="bg1"/>
              </a:buClr>
              <a:tabLst/>
              <a:defRPr sz="2000"/>
            </a:lvl3pPr>
            <a:lvl4pPr marL="880958" indent="-181374">
              <a:buClr>
                <a:schemeClr val="bg1"/>
              </a:buClr>
              <a:defRPr/>
            </a:lvl4pPr>
            <a:lvl5pPr marL="1049377" indent="-168419">
              <a:buClr>
                <a:schemeClr val="bg1"/>
              </a:buCl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820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8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211420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xStyles>
    <p:titleStyle>
      <a:lvl1pPr algn="l" defTabSz="914400" rtl="0" eaLnBrk="1" latinLnBrk="0" hangingPunct="1">
        <a:lnSpc>
          <a:spcPct val="90000"/>
        </a:lnSpc>
        <a:spcBef>
          <a:spcPct val="0"/>
        </a:spcBef>
        <a:buNone/>
        <a:defRPr sz="5400" kern="1200" baseline="0">
          <a:solidFill>
            <a:schemeClr val="bg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4000" kern="1200" baseline="0">
          <a:solidFill>
            <a:schemeClr val="bg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baseline="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baseline="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baseline="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baseline="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81024D-819D-4A9D-A796-95DEA35E624D}"/>
              </a:ext>
            </a:extLst>
          </p:cNvPr>
          <p:cNvSpPr/>
          <p:nvPr/>
        </p:nvSpPr>
        <p:spPr>
          <a:xfrm>
            <a:off x="4237259" y="969594"/>
            <a:ext cx="2359428" cy="307777"/>
          </a:xfrm>
          <a:prstGeom prst="rect">
            <a:avLst/>
          </a:prstGeom>
          <a:solidFill>
            <a:schemeClr val="bg1"/>
          </a:solidFill>
          <a:ln>
            <a:solidFill>
              <a:schemeClr val="tx1"/>
            </a:solidFill>
          </a:ln>
        </p:spPr>
        <p:txBody>
          <a:bodyPr wrap="none" rtlCol="0">
            <a:spAutoFit/>
          </a:bodyPr>
          <a:lstStyle/>
          <a:p>
            <a:r>
              <a:rPr lang="en-IN" sz="1400" dirty="0"/>
              <a:t>Microsoft Azure Attestation</a:t>
            </a:r>
          </a:p>
        </p:txBody>
      </p:sp>
      <p:grpSp>
        <p:nvGrpSpPr>
          <p:cNvPr id="15" name="Group 14">
            <a:extLst>
              <a:ext uri="{FF2B5EF4-FFF2-40B4-BE49-F238E27FC236}">
                <a16:creationId xmlns:a16="http://schemas.microsoft.com/office/drawing/2014/main" id="{6D43181C-71CE-41A2-9C2B-7CEC6935814E}"/>
              </a:ext>
            </a:extLst>
          </p:cNvPr>
          <p:cNvGrpSpPr/>
          <p:nvPr/>
        </p:nvGrpSpPr>
        <p:grpSpPr>
          <a:xfrm>
            <a:off x="5877725" y="280616"/>
            <a:ext cx="573298" cy="727508"/>
            <a:chOff x="6596447" y="444957"/>
            <a:chExt cx="573298" cy="727508"/>
          </a:xfrm>
        </p:grpSpPr>
        <p:pic>
          <p:nvPicPr>
            <p:cNvPr id="16" name="Picture 15" descr="A picture containing drawing&#10;&#10;Description automatically generated">
              <a:extLst>
                <a:ext uri="{FF2B5EF4-FFF2-40B4-BE49-F238E27FC236}">
                  <a16:creationId xmlns:a16="http://schemas.microsoft.com/office/drawing/2014/main" id="{477DB322-BF04-4282-A9C1-459CEE3B26EC}"/>
                </a:ext>
              </a:extLst>
            </p:cNvPr>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76770" y="444957"/>
              <a:ext cx="464231" cy="464231"/>
            </a:xfrm>
            <a:prstGeom prst="rect">
              <a:avLst/>
            </a:prstGeom>
          </p:spPr>
        </p:pic>
        <p:sp>
          <p:nvSpPr>
            <p:cNvPr id="17" name="TextBox 16">
              <a:extLst>
                <a:ext uri="{FF2B5EF4-FFF2-40B4-BE49-F238E27FC236}">
                  <a16:creationId xmlns:a16="http://schemas.microsoft.com/office/drawing/2014/main" id="{1296AA31-E5A5-4E77-ADDC-44E9D6E49231}"/>
                </a:ext>
              </a:extLst>
            </p:cNvPr>
            <p:cNvSpPr txBox="1"/>
            <p:nvPr/>
          </p:nvSpPr>
          <p:spPr>
            <a:xfrm>
              <a:off x="6596447" y="895466"/>
              <a:ext cx="573298" cy="276999"/>
            </a:xfrm>
            <a:prstGeom prst="rect">
              <a:avLst/>
            </a:prstGeom>
            <a:noFill/>
          </p:spPr>
          <p:txBody>
            <a:bodyPr wrap="non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lang="en-IN" sz="1200" dirty="0">
                  <a:latin typeface="+mn-lt"/>
                </a:rPr>
                <a:t>Policy</a:t>
              </a:r>
            </a:p>
          </p:txBody>
        </p:sp>
      </p:grpSp>
      <p:grpSp>
        <p:nvGrpSpPr>
          <p:cNvPr id="20" name="Group 19">
            <a:extLst>
              <a:ext uri="{FF2B5EF4-FFF2-40B4-BE49-F238E27FC236}">
                <a16:creationId xmlns:a16="http://schemas.microsoft.com/office/drawing/2014/main" id="{1714D99F-63C3-4A54-9ACC-AE3BB85B36D3}"/>
              </a:ext>
            </a:extLst>
          </p:cNvPr>
          <p:cNvGrpSpPr/>
          <p:nvPr/>
        </p:nvGrpSpPr>
        <p:grpSpPr>
          <a:xfrm>
            <a:off x="6400906" y="303391"/>
            <a:ext cx="883575" cy="563940"/>
            <a:chOff x="2048094" y="5998027"/>
            <a:chExt cx="883575" cy="563940"/>
          </a:xfrm>
        </p:grpSpPr>
        <p:pic>
          <p:nvPicPr>
            <p:cNvPr id="21" name="Graphic 20" descr="Checkmark">
              <a:extLst>
                <a:ext uri="{FF2B5EF4-FFF2-40B4-BE49-F238E27FC236}">
                  <a16:creationId xmlns:a16="http://schemas.microsoft.com/office/drawing/2014/main" id="{CF848099-2C43-4DDC-844A-624B45F3651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61140" y="5998027"/>
              <a:ext cx="343575" cy="343575"/>
            </a:xfrm>
            <a:prstGeom prst="rect">
              <a:avLst/>
            </a:prstGeom>
          </p:spPr>
        </p:pic>
        <p:sp>
          <p:nvSpPr>
            <p:cNvPr id="22" name="TextBox 21">
              <a:extLst>
                <a:ext uri="{FF2B5EF4-FFF2-40B4-BE49-F238E27FC236}">
                  <a16:creationId xmlns:a16="http://schemas.microsoft.com/office/drawing/2014/main" id="{F2C9A3A4-B366-4F83-8BDB-BAC10EA68D48}"/>
                </a:ext>
              </a:extLst>
            </p:cNvPr>
            <p:cNvSpPr txBox="1"/>
            <p:nvPr/>
          </p:nvSpPr>
          <p:spPr>
            <a:xfrm>
              <a:off x="2048094" y="6284968"/>
              <a:ext cx="883575"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IN" sz="1200" dirty="0">
                  <a:latin typeface="+mn-lt"/>
                </a:rPr>
                <a:t>Compliant</a:t>
              </a:r>
            </a:p>
          </p:txBody>
        </p:sp>
      </p:grpSp>
      <p:grpSp>
        <p:nvGrpSpPr>
          <p:cNvPr id="23" name="Group 22">
            <a:extLst>
              <a:ext uri="{FF2B5EF4-FFF2-40B4-BE49-F238E27FC236}">
                <a16:creationId xmlns:a16="http://schemas.microsoft.com/office/drawing/2014/main" id="{320BA636-4867-4EF7-8154-53246388B4F2}"/>
              </a:ext>
            </a:extLst>
          </p:cNvPr>
          <p:cNvGrpSpPr/>
          <p:nvPr/>
        </p:nvGrpSpPr>
        <p:grpSpPr>
          <a:xfrm>
            <a:off x="5022109" y="2980899"/>
            <a:ext cx="954135" cy="1175772"/>
            <a:chOff x="2927396" y="4290955"/>
            <a:chExt cx="954135" cy="1175772"/>
          </a:xfrm>
        </p:grpSpPr>
        <p:pic>
          <p:nvPicPr>
            <p:cNvPr id="24" name="Graphic 23" descr="Web design">
              <a:extLst>
                <a:ext uri="{FF2B5EF4-FFF2-40B4-BE49-F238E27FC236}">
                  <a16:creationId xmlns:a16="http://schemas.microsoft.com/office/drawing/2014/main" id="{584F3E2C-277E-4736-A7DB-05A5137B4C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7396" y="4290955"/>
              <a:ext cx="954135" cy="954135"/>
            </a:xfrm>
            <a:prstGeom prst="rect">
              <a:avLst/>
            </a:prstGeom>
          </p:spPr>
        </p:pic>
        <p:sp>
          <p:nvSpPr>
            <p:cNvPr id="25" name="Rectangle 24">
              <a:extLst>
                <a:ext uri="{FF2B5EF4-FFF2-40B4-BE49-F238E27FC236}">
                  <a16:creationId xmlns:a16="http://schemas.microsoft.com/office/drawing/2014/main" id="{09D71012-5D8E-4FDB-A247-11BE2814916A}"/>
                </a:ext>
              </a:extLst>
            </p:cNvPr>
            <p:cNvSpPr/>
            <p:nvPr/>
          </p:nvSpPr>
          <p:spPr>
            <a:xfrm>
              <a:off x="3098744" y="5158950"/>
              <a:ext cx="638316" cy="307777"/>
            </a:xfrm>
            <a:prstGeom prst="rect">
              <a:avLst/>
            </a:prstGeom>
            <a:solidFill>
              <a:schemeClr val="bg1"/>
            </a:solidFill>
            <a:ln>
              <a:solidFill>
                <a:schemeClr val="tx1"/>
              </a:solidFill>
            </a:ln>
          </p:spPr>
          <p:txBody>
            <a:bodyPr wrap="none" rtlCol="0">
              <a:spAutoFit/>
            </a:bodyPr>
            <a:lstStyle/>
            <a:p>
              <a:r>
                <a:rPr lang="en-IN" sz="1400" dirty="0">
                  <a:solidFill>
                    <a:schemeClr val="tx1"/>
                  </a:solidFill>
                </a:rPr>
                <a:t>Client</a:t>
              </a:r>
            </a:p>
          </p:txBody>
        </p:sp>
      </p:grpSp>
      <p:grpSp>
        <p:nvGrpSpPr>
          <p:cNvPr id="26" name="Group 25">
            <a:extLst>
              <a:ext uri="{FF2B5EF4-FFF2-40B4-BE49-F238E27FC236}">
                <a16:creationId xmlns:a16="http://schemas.microsoft.com/office/drawing/2014/main" id="{76176DEA-7F0B-40A5-AA9B-227C32D947EA}"/>
              </a:ext>
            </a:extLst>
          </p:cNvPr>
          <p:cNvGrpSpPr/>
          <p:nvPr/>
        </p:nvGrpSpPr>
        <p:grpSpPr>
          <a:xfrm>
            <a:off x="8575942" y="3109838"/>
            <a:ext cx="928306" cy="1219706"/>
            <a:chOff x="6333158" y="4408445"/>
            <a:chExt cx="928306" cy="1219706"/>
          </a:xfrm>
        </p:grpSpPr>
        <p:pic>
          <p:nvPicPr>
            <p:cNvPr id="27" name="Graphic 26" descr="Processor">
              <a:extLst>
                <a:ext uri="{FF2B5EF4-FFF2-40B4-BE49-F238E27FC236}">
                  <a16:creationId xmlns:a16="http://schemas.microsoft.com/office/drawing/2014/main" id="{48960E26-C357-4BF8-85D6-2744D4C2AE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33158" y="4408445"/>
              <a:ext cx="928306" cy="928306"/>
            </a:xfrm>
            <a:prstGeom prst="rect">
              <a:avLst/>
            </a:prstGeom>
          </p:spPr>
        </p:pic>
        <p:sp>
          <p:nvSpPr>
            <p:cNvPr id="28" name="Rectangle 27">
              <a:extLst>
                <a:ext uri="{FF2B5EF4-FFF2-40B4-BE49-F238E27FC236}">
                  <a16:creationId xmlns:a16="http://schemas.microsoft.com/office/drawing/2014/main" id="{A437F0A9-76C4-47E1-951C-9C45CE16338D}"/>
                </a:ext>
              </a:extLst>
            </p:cNvPr>
            <p:cNvSpPr/>
            <p:nvPr/>
          </p:nvSpPr>
          <p:spPr>
            <a:xfrm>
              <a:off x="6409736" y="5320374"/>
              <a:ext cx="775149" cy="307777"/>
            </a:xfrm>
            <a:prstGeom prst="rect">
              <a:avLst/>
            </a:prstGeom>
            <a:solidFill>
              <a:schemeClr val="bg1"/>
            </a:solidFill>
            <a:ln>
              <a:solidFill>
                <a:schemeClr val="tx1"/>
              </a:solidFill>
            </a:ln>
          </p:spPr>
          <p:txBody>
            <a:bodyPr wrap="none" rtlCol="0">
              <a:spAutoFit/>
            </a:bodyPr>
            <a:lstStyle/>
            <a:p>
              <a:r>
                <a:rPr lang="en-IN" sz="1400" dirty="0">
                  <a:solidFill>
                    <a:schemeClr val="tx1"/>
                  </a:solidFill>
                </a:rPr>
                <a:t>Enclave</a:t>
              </a:r>
            </a:p>
          </p:txBody>
        </p:sp>
      </p:grpSp>
      <p:grpSp>
        <p:nvGrpSpPr>
          <p:cNvPr id="29" name="Group 28">
            <a:extLst>
              <a:ext uri="{FF2B5EF4-FFF2-40B4-BE49-F238E27FC236}">
                <a16:creationId xmlns:a16="http://schemas.microsoft.com/office/drawing/2014/main" id="{A8017B56-BD4E-4A06-A0B3-81A4F7A017C1}"/>
              </a:ext>
            </a:extLst>
          </p:cNvPr>
          <p:cNvGrpSpPr/>
          <p:nvPr/>
        </p:nvGrpSpPr>
        <p:grpSpPr>
          <a:xfrm>
            <a:off x="6853406" y="3883245"/>
            <a:ext cx="1318576" cy="572691"/>
            <a:chOff x="7925533" y="4673457"/>
            <a:chExt cx="1318576" cy="572691"/>
          </a:xfrm>
        </p:grpSpPr>
        <p:sp>
          <p:nvSpPr>
            <p:cNvPr id="30" name="TextBox 29">
              <a:extLst>
                <a:ext uri="{FF2B5EF4-FFF2-40B4-BE49-F238E27FC236}">
                  <a16:creationId xmlns:a16="http://schemas.microsoft.com/office/drawing/2014/main" id="{7A766757-DE66-4270-AA79-9B76FFFD9694}"/>
                </a:ext>
              </a:extLst>
            </p:cNvPr>
            <p:cNvSpPr txBox="1"/>
            <p:nvPr/>
          </p:nvSpPr>
          <p:spPr>
            <a:xfrm>
              <a:off x="7925533" y="4673457"/>
              <a:ext cx="254261" cy="309239"/>
            </a:xfrm>
            <a:prstGeom prst="rect">
              <a:avLst/>
            </a:prstGeom>
            <a:solidFill>
              <a:schemeClr val="bg1"/>
            </a:solidFill>
            <a:ln>
              <a:solidFill>
                <a:schemeClr val="tx2"/>
              </a:solidFill>
            </a:ln>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IN" sz="1400" dirty="0">
                  <a:latin typeface="+mn-lt"/>
                </a:rPr>
                <a:t>1</a:t>
              </a:r>
              <a:endParaRPr lang="en-IN" sz="1600" dirty="0">
                <a:latin typeface="+mn-lt"/>
              </a:endParaRPr>
            </a:p>
          </p:txBody>
        </p:sp>
        <p:sp>
          <p:nvSpPr>
            <p:cNvPr id="32" name="TextBox 31">
              <a:extLst>
                <a:ext uri="{FF2B5EF4-FFF2-40B4-BE49-F238E27FC236}">
                  <a16:creationId xmlns:a16="http://schemas.microsoft.com/office/drawing/2014/main" id="{81D67569-DB09-4334-A392-ED307020E5DA}"/>
                </a:ext>
              </a:extLst>
            </p:cNvPr>
            <p:cNvSpPr txBox="1"/>
            <p:nvPr/>
          </p:nvSpPr>
          <p:spPr>
            <a:xfrm>
              <a:off x="8289974" y="4969149"/>
              <a:ext cx="954135"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IN" sz="1200" dirty="0"/>
                <a:t>Evidence</a:t>
              </a:r>
              <a:endParaRPr lang="en-IN" sz="1200" dirty="0">
                <a:latin typeface="+mn-lt"/>
              </a:endParaRPr>
            </a:p>
          </p:txBody>
        </p:sp>
      </p:grpSp>
      <p:cxnSp>
        <p:nvCxnSpPr>
          <p:cNvPr id="55" name="Straight Arrow Connector 54">
            <a:extLst>
              <a:ext uri="{FF2B5EF4-FFF2-40B4-BE49-F238E27FC236}">
                <a16:creationId xmlns:a16="http://schemas.microsoft.com/office/drawing/2014/main" id="{01DB304D-CE98-4CD4-BF24-ED45D2A00382}"/>
              </a:ext>
            </a:extLst>
          </p:cNvPr>
          <p:cNvCxnSpPr>
            <a:cxnSpLocks/>
          </p:cNvCxnSpPr>
          <p:nvPr/>
        </p:nvCxnSpPr>
        <p:spPr>
          <a:xfrm flipH="1">
            <a:off x="6388693" y="3564634"/>
            <a:ext cx="1791576"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id="{97C0CC45-4F1B-4652-8083-983C12B442F1}"/>
              </a:ext>
            </a:extLst>
          </p:cNvPr>
          <p:cNvCxnSpPr>
            <a:cxnSpLocks/>
            <a:stCxn id="24" idx="0"/>
          </p:cNvCxnSpPr>
          <p:nvPr/>
        </p:nvCxnSpPr>
        <p:spPr>
          <a:xfrm flipV="1">
            <a:off x="5503228" y="1642131"/>
            <a:ext cx="0" cy="1319261"/>
          </a:xfrm>
          <a:prstGeom prst="straightConnector1">
            <a:avLst/>
          </a:prstGeom>
          <a:ln w="19050">
            <a:headEnd type="none"/>
            <a:tailEnd type="triangle"/>
          </a:ln>
        </p:spPr>
        <p:style>
          <a:lnRef idx="1">
            <a:schemeClr val="accent2"/>
          </a:lnRef>
          <a:fillRef idx="0">
            <a:schemeClr val="accent2"/>
          </a:fillRef>
          <a:effectRef idx="0">
            <a:schemeClr val="accent2"/>
          </a:effectRef>
          <a:fontRef idx="minor">
            <a:schemeClr val="tx1"/>
          </a:fontRef>
        </p:style>
      </p:cxnSp>
      <p:sp>
        <p:nvSpPr>
          <p:cNvPr id="71" name="TextBox 70">
            <a:extLst>
              <a:ext uri="{FF2B5EF4-FFF2-40B4-BE49-F238E27FC236}">
                <a16:creationId xmlns:a16="http://schemas.microsoft.com/office/drawing/2014/main" id="{0AF35552-35AE-4926-B204-9F966588F206}"/>
              </a:ext>
            </a:extLst>
          </p:cNvPr>
          <p:cNvSpPr txBox="1"/>
          <p:nvPr/>
        </p:nvSpPr>
        <p:spPr>
          <a:xfrm>
            <a:off x="6026005" y="2089398"/>
            <a:ext cx="280846" cy="307777"/>
          </a:xfrm>
          <a:prstGeom prst="rect">
            <a:avLst/>
          </a:prstGeom>
          <a:solidFill>
            <a:schemeClr val="bg1"/>
          </a:solidFill>
          <a:ln>
            <a:solidFill>
              <a:schemeClr val="tx2"/>
            </a:solidFill>
          </a:ln>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IN" sz="1400" dirty="0">
                <a:latin typeface="+mn-lt"/>
              </a:rPr>
              <a:t>3</a:t>
            </a:r>
            <a:endParaRPr lang="en-IN" sz="1600" dirty="0">
              <a:latin typeface="+mn-lt"/>
            </a:endParaRPr>
          </a:p>
        </p:txBody>
      </p:sp>
      <p:grpSp>
        <p:nvGrpSpPr>
          <p:cNvPr id="73" name="Group 72">
            <a:extLst>
              <a:ext uri="{FF2B5EF4-FFF2-40B4-BE49-F238E27FC236}">
                <a16:creationId xmlns:a16="http://schemas.microsoft.com/office/drawing/2014/main" id="{2348475B-FF9C-485B-91C9-B4BA089ABCD2}"/>
              </a:ext>
            </a:extLst>
          </p:cNvPr>
          <p:cNvGrpSpPr/>
          <p:nvPr/>
        </p:nvGrpSpPr>
        <p:grpSpPr>
          <a:xfrm>
            <a:off x="4634386" y="2029002"/>
            <a:ext cx="782587" cy="589655"/>
            <a:chOff x="6862542" y="5229933"/>
            <a:chExt cx="790416" cy="589655"/>
          </a:xfrm>
        </p:grpSpPr>
        <p:sp>
          <p:nvSpPr>
            <p:cNvPr id="78" name="TextBox 77">
              <a:extLst>
                <a:ext uri="{FF2B5EF4-FFF2-40B4-BE49-F238E27FC236}">
                  <a16:creationId xmlns:a16="http://schemas.microsoft.com/office/drawing/2014/main" id="{7C91FD7A-23E9-48F6-B7A1-55EA0B567BBB}"/>
                </a:ext>
              </a:extLst>
            </p:cNvPr>
            <p:cNvSpPr txBox="1"/>
            <p:nvPr/>
          </p:nvSpPr>
          <p:spPr>
            <a:xfrm>
              <a:off x="6862542" y="5542589"/>
              <a:ext cx="790416" cy="276999"/>
            </a:xfrm>
            <a:prstGeom prst="rect">
              <a:avLst/>
            </a:prstGeom>
            <a:noFill/>
          </p:spPr>
          <p:txBody>
            <a:bodyPr wrap="none" rtlCol="0">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lang="en-IN" sz="1200" dirty="0">
                  <a:latin typeface="+mn-lt"/>
                </a:rPr>
                <a:t>Evidence</a:t>
              </a:r>
            </a:p>
          </p:txBody>
        </p:sp>
        <p:pic>
          <p:nvPicPr>
            <p:cNvPr id="79" name="Picture 78">
              <a:extLst>
                <a:ext uri="{FF2B5EF4-FFF2-40B4-BE49-F238E27FC236}">
                  <a16:creationId xmlns:a16="http://schemas.microsoft.com/office/drawing/2014/main" id="{A997550B-9B24-4353-8F5D-5C4C76E445E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05594" y="5229933"/>
              <a:ext cx="286787" cy="286787"/>
            </a:xfrm>
            <a:prstGeom prst="rect">
              <a:avLst/>
            </a:prstGeom>
          </p:spPr>
        </p:pic>
      </p:grpSp>
      <p:grpSp>
        <p:nvGrpSpPr>
          <p:cNvPr id="80" name="Group 79">
            <a:extLst>
              <a:ext uri="{FF2B5EF4-FFF2-40B4-BE49-F238E27FC236}">
                <a16:creationId xmlns:a16="http://schemas.microsoft.com/office/drawing/2014/main" id="{D1302C40-DB45-4F8B-A713-024FDC549ADA}"/>
              </a:ext>
            </a:extLst>
          </p:cNvPr>
          <p:cNvGrpSpPr/>
          <p:nvPr/>
        </p:nvGrpSpPr>
        <p:grpSpPr>
          <a:xfrm>
            <a:off x="4501385" y="1683969"/>
            <a:ext cx="2765177" cy="1258663"/>
            <a:chOff x="5700686" y="1873379"/>
            <a:chExt cx="2792829" cy="1258663"/>
          </a:xfrm>
        </p:grpSpPr>
        <p:cxnSp>
          <p:nvCxnSpPr>
            <p:cNvPr id="81" name="Straight Arrow Connector 80">
              <a:extLst>
                <a:ext uri="{FF2B5EF4-FFF2-40B4-BE49-F238E27FC236}">
                  <a16:creationId xmlns:a16="http://schemas.microsoft.com/office/drawing/2014/main" id="{001C551A-006D-4839-8718-4B1CC86EB6CD}"/>
                </a:ext>
              </a:extLst>
            </p:cNvPr>
            <p:cNvCxnSpPr>
              <a:cxnSpLocks/>
            </p:cNvCxnSpPr>
            <p:nvPr/>
          </p:nvCxnSpPr>
          <p:spPr>
            <a:xfrm flipV="1">
              <a:off x="6835279" y="1873379"/>
              <a:ext cx="6827" cy="1258663"/>
            </a:xfrm>
            <a:prstGeom prst="straightConnector1">
              <a:avLst/>
            </a:prstGeom>
            <a:ln w="19050">
              <a:headEnd type="triangle"/>
              <a:tailEnd type="none"/>
            </a:ln>
          </p:spPr>
          <p:style>
            <a:lnRef idx="1">
              <a:schemeClr val="accent2"/>
            </a:lnRef>
            <a:fillRef idx="0">
              <a:schemeClr val="accent2"/>
            </a:fillRef>
            <a:effectRef idx="0">
              <a:schemeClr val="accent2"/>
            </a:effectRef>
            <a:fontRef idx="minor">
              <a:schemeClr val="tx1"/>
            </a:fontRef>
          </p:style>
        </p:cxnSp>
        <p:sp>
          <p:nvSpPr>
            <p:cNvPr id="82" name="TextBox 81">
              <a:extLst>
                <a:ext uri="{FF2B5EF4-FFF2-40B4-BE49-F238E27FC236}">
                  <a16:creationId xmlns:a16="http://schemas.microsoft.com/office/drawing/2014/main" id="{9E477D76-0CB1-47DA-B839-FC0C9ADBC750}"/>
                </a:ext>
              </a:extLst>
            </p:cNvPr>
            <p:cNvSpPr txBox="1"/>
            <p:nvPr/>
          </p:nvSpPr>
          <p:spPr>
            <a:xfrm>
              <a:off x="5700686" y="2211181"/>
              <a:ext cx="189652" cy="308625"/>
            </a:xfrm>
            <a:prstGeom prst="rect">
              <a:avLst/>
            </a:prstGeom>
            <a:solidFill>
              <a:schemeClr val="bg1"/>
            </a:solidFill>
            <a:ln>
              <a:solidFill>
                <a:schemeClr val="tx2"/>
              </a:solidFill>
            </a:ln>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IN" sz="1400" dirty="0">
                  <a:latin typeface="+mn-lt"/>
                </a:rPr>
                <a:t>2</a:t>
              </a:r>
              <a:endParaRPr lang="en-IN" sz="1600" dirty="0">
                <a:latin typeface="+mn-lt"/>
              </a:endParaRPr>
            </a:p>
          </p:txBody>
        </p:sp>
        <p:grpSp>
          <p:nvGrpSpPr>
            <p:cNvPr id="83" name="Group 82">
              <a:extLst>
                <a:ext uri="{FF2B5EF4-FFF2-40B4-BE49-F238E27FC236}">
                  <a16:creationId xmlns:a16="http://schemas.microsoft.com/office/drawing/2014/main" id="{ED111350-92E5-4429-B59E-6E6B8617BD6B}"/>
                </a:ext>
              </a:extLst>
            </p:cNvPr>
            <p:cNvGrpSpPr/>
            <p:nvPr/>
          </p:nvGrpSpPr>
          <p:grpSpPr>
            <a:xfrm>
              <a:off x="7126274" y="2324470"/>
              <a:ext cx="1367241" cy="558621"/>
              <a:chOff x="4582185" y="3271694"/>
              <a:chExt cx="1367241" cy="558621"/>
            </a:xfrm>
          </p:grpSpPr>
          <p:pic>
            <p:nvPicPr>
              <p:cNvPr id="84" name="Picture 83">
                <a:extLst>
                  <a:ext uri="{FF2B5EF4-FFF2-40B4-BE49-F238E27FC236}">
                    <a16:creationId xmlns:a16="http://schemas.microsoft.com/office/drawing/2014/main" id="{10837D93-6564-4C8F-8DB8-EFC30569580E}"/>
                  </a:ext>
                </a:extLst>
              </p:cNvPr>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03690" y="3271694"/>
                <a:ext cx="262115" cy="262115"/>
              </a:xfrm>
              <a:prstGeom prst="rect">
                <a:avLst/>
              </a:prstGeom>
            </p:spPr>
          </p:pic>
          <p:sp>
            <p:nvSpPr>
              <p:cNvPr id="85" name="TextBox 84">
                <a:extLst>
                  <a:ext uri="{FF2B5EF4-FFF2-40B4-BE49-F238E27FC236}">
                    <a16:creationId xmlns:a16="http://schemas.microsoft.com/office/drawing/2014/main" id="{BBD99C05-EA65-48F9-BEFF-DAEB0D645B9E}"/>
                  </a:ext>
                </a:extLst>
              </p:cNvPr>
              <p:cNvSpPr txBox="1"/>
              <p:nvPr/>
            </p:nvSpPr>
            <p:spPr>
              <a:xfrm>
                <a:off x="4582185" y="3553316"/>
                <a:ext cx="136724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IN" sz="1200" dirty="0"/>
                  <a:t>Attestation token</a:t>
                </a:r>
                <a:endParaRPr lang="en-IN" sz="1200" dirty="0">
                  <a:latin typeface="+mn-lt"/>
                </a:endParaRPr>
              </a:p>
            </p:txBody>
          </p:sp>
        </p:grpSp>
      </p:grpSp>
      <p:grpSp>
        <p:nvGrpSpPr>
          <p:cNvPr id="92" name="Group 91">
            <a:extLst>
              <a:ext uri="{FF2B5EF4-FFF2-40B4-BE49-F238E27FC236}">
                <a16:creationId xmlns:a16="http://schemas.microsoft.com/office/drawing/2014/main" id="{C3B5FC8A-3EDD-4B77-8B57-BCF7DE71483B}"/>
              </a:ext>
            </a:extLst>
          </p:cNvPr>
          <p:cNvGrpSpPr/>
          <p:nvPr/>
        </p:nvGrpSpPr>
        <p:grpSpPr>
          <a:xfrm>
            <a:off x="1028031" y="5174427"/>
            <a:ext cx="2417650" cy="898072"/>
            <a:chOff x="236500" y="3819798"/>
            <a:chExt cx="2417650" cy="898072"/>
          </a:xfrm>
        </p:grpSpPr>
        <p:pic>
          <p:nvPicPr>
            <p:cNvPr id="93" name="Graphic 92" descr="Syncing cloud">
              <a:extLst>
                <a:ext uri="{FF2B5EF4-FFF2-40B4-BE49-F238E27FC236}">
                  <a16:creationId xmlns:a16="http://schemas.microsoft.com/office/drawing/2014/main" id="{0D4CEA5B-F04E-4FDE-9998-ECBF393D4E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5781" y="3819798"/>
              <a:ext cx="669648" cy="669648"/>
            </a:xfrm>
            <a:prstGeom prst="rect">
              <a:avLst/>
            </a:prstGeom>
          </p:spPr>
        </p:pic>
        <p:sp>
          <p:nvSpPr>
            <p:cNvPr id="94" name="Rectangle 93">
              <a:extLst>
                <a:ext uri="{FF2B5EF4-FFF2-40B4-BE49-F238E27FC236}">
                  <a16:creationId xmlns:a16="http://schemas.microsoft.com/office/drawing/2014/main" id="{763E9EFE-98EE-4098-BD60-CFF0F1143E14}"/>
                </a:ext>
              </a:extLst>
            </p:cNvPr>
            <p:cNvSpPr/>
            <p:nvPr/>
          </p:nvSpPr>
          <p:spPr>
            <a:xfrm>
              <a:off x="236500" y="4410093"/>
              <a:ext cx="2417650" cy="307777"/>
            </a:xfrm>
            <a:prstGeom prst="rect">
              <a:avLst/>
            </a:prstGeom>
            <a:solidFill>
              <a:schemeClr val="bg1"/>
            </a:solidFill>
            <a:ln>
              <a:solidFill>
                <a:schemeClr val="tx1"/>
              </a:solidFill>
            </a:ln>
          </p:spPr>
          <p:txBody>
            <a:bodyPr wrap="none" rtlCol="0">
              <a:spAutoFit/>
            </a:bodyPr>
            <a:lstStyle/>
            <a:p>
              <a:r>
                <a:rPr lang="en-IN" sz="1400" dirty="0">
                  <a:solidFill>
                    <a:schemeClr val="tx1"/>
                  </a:solidFill>
                </a:rPr>
                <a:t>OpenID Metadata Endpoint</a:t>
              </a:r>
            </a:p>
          </p:txBody>
        </p:sp>
      </p:grpSp>
      <p:grpSp>
        <p:nvGrpSpPr>
          <p:cNvPr id="95" name="Group 94">
            <a:extLst>
              <a:ext uri="{FF2B5EF4-FFF2-40B4-BE49-F238E27FC236}">
                <a16:creationId xmlns:a16="http://schemas.microsoft.com/office/drawing/2014/main" id="{8CAB02DE-6B3E-4E8B-95DF-EDD6C4AE89CE}"/>
              </a:ext>
            </a:extLst>
          </p:cNvPr>
          <p:cNvGrpSpPr/>
          <p:nvPr/>
        </p:nvGrpSpPr>
        <p:grpSpPr>
          <a:xfrm>
            <a:off x="3014440" y="4777316"/>
            <a:ext cx="1625092" cy="675594"/>
            <a:chOff x="-29174" y="3286669"/>
            <a:chExt cx="1625092" cy="675594"/>
          </a:xfrm>
        </p:grpSpPr>
        <p:sp>
          <p:nvSpPr>
            <p:cNvPr id="97" name="TextBox 96">
              <a:extLst>
                <a:ext uri="{FF2B5EF4-FFF2-40B4-BE49-F238E27FC236}">
                  <a16:creationId xmlns:a16="http://schemas.microsoft.com/office/drawing/2014/main" id="{BE5D1F21-1A72-43CD-A598-849A972E2651}"/>
                </a:ext>
              </a:extLst>
            </p:cNvPr>
            <p:cNvSpPr txBox="1"/>
            <p:nvPr/>
          </p:nvSpPr>
          <p:spPr>
            <a:xfrm>
              <a:off x="761666" y="3286669"/>
              <a:ext cx="280846" cy="307777"/>
            </a:xfrm>
            <a:prstGeom prst="rect">
              <a:avLst/>
            </a:prstGeom>
            <a:solidFill>
              <a:schemeClr val="bg1"/>
            </a:solidFill>
            <a:ln>
              <a:solidFill>
                <a:schemeClr val="tx2"/>
              </a:solidFill>
            </a:ln>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IN" sz="1400" dirty="0">
                  <a:latin typeface="+mn-lt"/>
                </a:rPr>
                <a:t>4</a:t>
              </a:r>
              <a:endParaRPr lang="en-IN" sz="1600" dirty="0">
                <a:latin typeface="+mn-lt"/>
              </a:endParaRPr>
            </a:p>
          </p:txBody>
        </p:sp>
        <p:grpSp>
          <p:nvGrpSpPr>
            <p:cNvPr id="98" name="Group 97">
              <a:extLst>
                <a:ext uri="{FF2B5EF4-FFF2-40B4-BE49-F238E27FC236}">
                  <a16:creationId xmlns:a16="http://schemas.microsoft.com/office/drawing/2014/main" id="{63F19E0F-0DD7-4157-84CD-31A8D380ADB1}"/>
                </a:ext>
              </a:extLst>
            </p:cNvPr>
            <p:cNvGrpSpPr/>
            <p:nvPr/>
          </p:nvGrpSpPr>
          <p:grpSpPr>
            <a:xfrm>
              <a:off x="-29174" y="3618688"/>
              <a:ext cx="1625092" cy="343575"/>
              <a:chOff x="-83143" y="3985533"/>
              <a:chExt cx="1625092" cy="343575"/>
            </a:xfrm>
          </p:grpSpPr>
          <p:pic>
            <p:nvPicPr>
              <p:cNvPr id="99" name="Graphic 98" descr="Checkmark">
                <a:extLst>
                  <a:ext uri="{FF2B5EF4-FFF2-40B4-BE49-F238E27FC236}">
                    <a16:creationId xmlns:a16="http://schemas.microsoft.com/office/drawing/2014/main" id="{F465B5EF-FAF2-4EA0-8D69-B79C6A984AE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43" y="3985533"/>
                <a:ext cx="343575" cy="343575"/>
              </a:xfrm>
              <a:prstGeom prst="rect">
                <a:avLst/>
              </a:prstGeom>
            </p:spPr>
          </p:pic>
          <p:sp>
            <p:nvSpPr>
              <p:cNvPr id="100" name="TextBox 99">
                <a:extLst>
                  <a:ext uri="{FF2B5EF4-FFF2-40B4-BE49-F238E27FC236}">
                    <a16:creationId xmlns:a16="http://schemas.microsoft.com/office/drawing/2014/main" id="{C187B033-5F9F-48DD-8845-18CC171BEEB8}"/>
                  </a:ext>
                </a:extLst>
              </p:cNvPr>
              <p:cNvSpPr txBox="1"/>
              <p:nvPr/>
            </p:nvSpPr>
            <p:spPr>
              <a:xfrm>
                <a:off x="164392" y="4040847"/>
                <a:ext cx="1377557"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IN" sz="1200" dirty="0">
                    <a:latin typeface="+mn-lt"/>
                  </a:rPr>
                  <a:t>Token Verification</a:t>
                </a:r>
              </a:p>
            </p:txBody>
          </p:sp>
        </p:grpSp>
      </p:grpSp>
      <p:cxnSp>
        <p:nvCxnSpPr>
          <p:cNvPr id="106" name="Straight Arrow Connector 105">
            <a:extLst>
              <a:ext uri="{FF2B5EF4-FFF2-40B4-BE49-F238E27FC236}">
                <a16:creationId xmlns:a16="http://schemas.microsoft.com/office/drawing/2014/main" id="{F6747887-EB10-4DF8-B6F3-8C790901EA49}"/>
              </a:ext>
            </a:extLst>
          </p:cNvPr>
          <p:cNvCxnSpPr>
            <a:cxnSpLocks/>
          </p:cNvCxnSpPr>
          <p:nvPr/>
        </p:nvCxnSpPr>
        <p:spPr>
          <a:xfrm flipH="1">
            <a:off x="3519787" y="5764722"/>
            <a:ext cx="1179819"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08" name="Straight Arrow Connector 107">
            <a:extLst>
              <a:ext uri="{FF2B5EF4-FFF2-40B4-BE49-F238E27FC236}">
                <a16:creationId xmlns:a16="http://schemas.microsoft.com/office/drawing/2014/main" id="{7F4A07F5-C905-499B-8D4E-74284DE7537A}"/>
              </a:ext>
            </a:extLst>
          </p:cNvPr>
          <p:cNvCxnSpPr>
            <a:cxnSpLocks/>
          </p:cNvCxnSpPr>
          <p:nvPr/>
        </p:nvCxnSpPr>
        <p:spPr>
          <a:xfrm>
            <a:off x="3590110" y="5888406"/>
            <a:ext cx="1163533"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pic>
        <p:nvPicPr>
          <p:cNvPr id="114" name="Picture 113">
            <a:extLst>
              <a:ext uri="{FF2B5EF4-FFF2-40B4-BE49-F238E27FC236}">
                <a16:creationId xmlns:a16="http://schemas.microsoft.com/office/drawing/2014/main" id="{E7BCAFD8-C201-4226-97A1-62C5B4E996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24702" y="3848894"/>
            <a:ext cx="283946" cy="286787"/>
          </a:xfrm>
          <a:prstGeom prst="rect">
            <a:avLst/>
          </a:prstGeom>
        </p:spPr>
      </p:pic>
      <p:pic>
        <p:nvPicPr>
          <p:cNvPr id="3" name="Graphic 2">
            <a:extLst>
              <a:ext uri="{FF2B5EF4-FFF2-40B4-BE49-F238E27FC236}">
                <a16:creationId xmlns:a16="http://schemas.microsoft.com/office/drawing/2014/main" id="{595EA43C-82D8-4070-A5D4-B7FB6F0DC9D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57602" y="145650"/>
            <a:ext cx="782381" cy="782381"/>
          </a:xfrm>
          <a:prstGeom prst="rect">
            <a:avLst/>
          </a:prstGeom>
        </p:spPr>
      </p:pic>
      <p:grpSp>
        <p:nvGrpSpPr>
          <p:cNvPr id="6" name="Group 5">
            <a:extLst>
              <a:ext uri="{FF2B5EF4-FFF2-40B4-BE49-F238E27FC236}">
                <a16:creationId xmlns:a16="http://schemas.microsoft.com/office/drawing/2014/main" id="{2B54FC06-F3E1-4558-936D-FFBE4CF476FE}"/>
              </a:ext>
            </a:extLst>
          </p:cNvPr>
          <p:cNvGrpSpPr/>
          <p:nvPr/>
        </p:nvGrpSpPr>
        <p:grpSpPr>
          <a:xfrm>
            <a:off x="4957602" y="5303057"/>
            <a:ext cx="1221232" cy="1231106"/>
            <a:chOff x="2833520" y="4290955"/>
            <a:chExt cx="1221232" cy="1231106"/>
          </a:xfrm>
        </p:grpSpPr>
        <p:pic>
          <p:nvPicPr>
            <p:cNvPr id="60" name="Graphic 59" descr="Web design">
              <a:extLst>
                <a:ext uri="{FF2B5EF4-FFF2-40B4-BE49-F238E27FC236}">
                  <a16:creationId xmlns:a16="http://schemas.microsoft.com/office/drawing/2014/main" id="{44ABA3F4-D2EA-4E73-9E73-7E9707B2A7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7396" y="4290955"/>
              <a:ext cx="954135" cy="954135"/>
            </a:xfrm>
            <a:prstGeom prst="rect">
              <a:avLst/>
            </a:prstGeom>
          </p:spPr>
        </p:pic>
        <p:sp>
          <p:nvSpPr>
            <p:cNvPr id="61" name="Rectangle 60">
              <a:extLst>
                <a:ext uri="{FF2B5EF4-FFF2-40B4-BE49-F238E27FC236}">
                  <a16:creationId xmlns:a16="http://schemas.microsoft.com/office/drawing/2014/main" id="{33A169C8-0E2C-4140-B5EA-2C96B644EF28}"/>
                </a:ext>
              </a:extLst>
            </p:cNvPr>
            <p:cNvSpPr/>
            <p:nvPr/>
          </p:nvSpPr>
          <p:spPr>
            <a:xfrm>
              <a:off x="2833520" y="5214284"/>
              <a:ext cx="1221232" cy="307777"/>
            </a:xfrm>
            <a:prstGeom prst="rect">
              <a:avLst/>
            </a:prstGeom>
            <a:solidFill>
              <a:schemeClr val="bg1"/>
            </a:solidFill>
            <a:ln>
              <a:solidFill>
                <a:schemeClr val="tx1"/>
              </a:solidFill>
            </a:ln>
          </p:spPr>
          <p:txBody>
            <a:bodyPr wrap="none" rtlCol="0">
              <a:spAutoFit/>
            </a:bodyPr>
            <a:lstStyle/>
            <a:p>
              <a:r>
                <a:rPr lang="en-IN" sz="1400" dirty="0"/>
                <a:t>Relying party</a:t>
              </a:r>
              <a:endParaRPr lang="en-IN" sz="1400" dirty="0">
                <a:solidFill>
                  <a:schemeClr val="tx1"/>
                </a:solidFill>
              </a:endParaRPr>
            </a:p>
          </p:txBody>
        </p:sp>
      </p:grpSp>
      <p:cxnSp>
        <p:nvCxnSpPr>
          <p:cNvPr id="11" name="Straight Arrow Connector 10">
            <a:extLst>
              <a:ext uri="{FF2B5EF4-FFF2-40B4-BE49-F238E27FC236}">
                <a16:creationId xmlns:a16="http://schemas.microsoft.com/office/drawing/2014/main" id="{5B223C5B-3F5E-412C-9C69-5A97149F1F72}"/>
              </a:ext>
            </a:extLst>
          </p:cNvPr>
          <p:cNvCxnSpPr>
            <a:cxnSpLocks/>
          </p:cNvCxnSpPr>
          <p:nvPr/>
        </p:nvCxnSpPr>
        <p:spPr>
          <a:xfrm>
            <a:off x="5416973" y="4329544"/>
            <a:ext cx="0" cy="973513"/>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pic>
        <p:nvPicPr>
          <p:cNvPr id="19" name="Picture 18">
            <a:extLst>
              <a:ext uri="{FF2B5EF4-FFF2-40B4-BE49-F238E27FC236}">
                <a16:creationId xmlns:a16="http://schemas.microsoft.com/office/drawing/2014/main" id="{4EA4AF28-381B-4E76-A396-7EEF518D4933}"/>
              </a:ext>
            </a:extLst>
          </p:cNvPr>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739983" y="4580299"/>
            <a:ext cx="259520" cy="262115"/>
          </a:xfrm>
          <a:prstGeom prst="rect">
            <a:avLst/>
          </a:prstGeom>
        </p:spPr>
      </p:pic>
      <p:sp>
        <p:nvSpPr>
          <p:cNvPr id="33" name="TextBox 32">
            <a:extLst>
              <a:ext uri="{FF2B5EF4-FFF2-40B4-BE49-F238E27FC236}">
                <a16:creationId xmlns:a16="http://schemas.microsoft.com/office/drawing/2014/main" id="{D7271964-CD91-4669-ABE5-099B59AC476B}"/>
              </a:ext>
            </a:extLst>
          </p:cNvPr>
          <p:cNvSpPr txBox="1"/>
          <p:nvPr/>
        </p:nvSpPr>
        <p:spPr>
          <a:xfrm>
            <a:off x="5466580" y="4820635"/>
            <a:ext cx="1353704"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IN" sz="1200" dirty="0">
                <a:latin typeface="+mn-lt"/>
              </a:rPr>
              <a:t>Attestation token</a:t>
            </a:r>
          </a:p>
        </p:txBody>
      </p:sp>
      <p:grpSp>
        <p:nvGrpSpPr>
          <p:cNvPr id="62" name="Group 61">
            <a:extLst>
              <a:ext uri="{FF2B5EF4-FFF2-40B4-BE49-F238E27FC236}">
                <a16:creationId xmlns:a16="http://schemas.microsoft.com/office/drawing/2014/main" id="{8493BCA6-15A5-43BD-A9BF-911FEEF4C609}"/>
              </a:ext>
            </a:extLst>
          </p:cNvPr>
          <p:cNvGrpSpPr/>
          <p:nvPr/>
        </p:nvGrpSpPr>
        <p:grpSpPr>
          <a:xfrm>
            <a:off x="6041869" y="5560064"/>
            <a:ext cx="2147896" cy="563940"/>
            <a:chOff x="2048094" y="5998027"/>
            <a:chExt cx="2147896" cy="563940"/>
          </a:xfrm>
        </p:grpSpPr>
        <p:pic>
          <p:nvPicPr>
            <p:cNvPr id="63" name="Graphic 62" descr="Checkmark">
              <a:extLst>
                <a:ext uri="{FF2B5EF4-FFF2-40B4-BE49-F238E27FC236}">
                  <a16:creationId xmlns:a16="http://schemas.microsoft.com/office/drawing/2014/main" id="{21929B1F-E5E4-4E29-9479-92957C19A8E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61140" y="5998027"/>
              <a:ext cx="343575" cy="343575"/>
            </a:xfrm>
            <a:prstGeom prst="rect">
              <a:avLst/>
            </a:prstGeom>
          </p:spPr>
        </p:pic>
        <p:sp>
          <p:nvSpPr>
            <p:cNvPr id="64" name="TextBox 63">
              <a:extLst>
                <a:ext uri="{FF2B5EF4-FFF2-40B4-BE49-F238E27FC236}">
                  <a16:creationId xmlns:a16="http://schemas.microsoft.com/office/drawing/2014/main" id="{69A6EAF8-0118-47D9-9B96-E273918A83C5}"/>
                </a:ext>
              </a:extLst>
            </p:cNvPr>
            <p:cNvSpPr txBox="1"/>
            <p:nvPr/>
          </p:nvSpPr>
          <p:spPr>
            <a:xfrm>
              <a:off x="2048094" y="6284968"/>
              <a:ext cx="2147896"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pPr>
              <a:r>
                <a:rPr lang="en-IN" sz="1200" dirty="0">
                  <a:latin typeface="+mn-lt"/>
                </a:rPr>
                <a:t>Enclave validation succeeded</a:t>
              </a:r>
            </a:p>
          </p:txBody>
        </p:sp>
      </p:grpSp>
    </p:spTree>
    <p:extLst>
      <p:ext uri="{BB962C8B-B14F-4D97-AF65-F5344CB8AC3E}">
        <p14:creationId xmlns:p14="http://schemas.microsoft.com/office/powerpoint/2010/main" val="45175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0078D7"/>
      </a:dk2>
      <a:lt2>
        <a:srgbClr val="D2D2D2"/>
      </a:lt2>
      <a:accent1>
        <a:srgbClr val="D83B01"/>
      </a:accent1>
      <a:accent2>
        <a:srgbClr val="0078D7"/>
      </a:accent2>
      <a:accent3>
        <a:srgbClr val="A5A5A5"/>
      </a:accent3>
      <a:accent4>
        <a:srgbClr val="FFC000"/>
      </a:accent4>
      <a:accent5>
        <a:srgbClr val="4472C4"/>
      </a:accent5>
      <a:accent6>
        <a:srgbClr val="70AD47"/>
      </a:accent6>
      <a:hlink>
        <a:srgbClr val="FFFFFF"/>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0" marR="0" indent="0" algn="l" defTabSz="914400" rtl="0" eaLnBrk="1" fontAlgn="auto" latinLnBrk="0" hangingPunct="1">
          <a:lnSpc>
            <a:spcPct val="100000"/>
          </a:lnSpc>
          <a:spcBef>
            <a:spcPts val="0"/>
          </a:spcBef>
          <a:spcAft>
            <a:spcPts val="0"/>
          </a:spcAft>
          <a:buClrTx/>
          <a:buSzTx/>
          <a:buFontTx/>
          <a:buNone/>
          <a:tabLst/>
          <a:defRPr sz="3200" dirty="0" smtClean="0">
            <a:gradFill>
              <a:gsLst>
                <a:gs pos="0">
                  <a:srgbClr val="FFFFFF"/>
                </a:gs>
                <a:gs pos="100000">
                  <a:srgbClr val="FFFFFF"/>
                </a:gs>
              </a:gsLst>
              <a:lin ang="5400000" scaled="0"/>
            </a:gradFill>
            <a:latin typeface="+mn-lt"/>
          </a:defRPr>
        </a:defPPr>
      </a:lstStyle>
    </a:txDef>
  </a:objectDefaults>
  <a:extraClrSchemeLst/>
  <a:extLst>
    <a:ext uri="{05A4C25C-085E-4340-85A3-A5531E510DB2}">
      <thm15:themeFamily xmlns:thm15="http://schemas.microsoft.com/office/thememl/2012/main" name="Microsoft-internal-template.pptx" id="{F531B69F-047D-4FEE-B294-C55DB5256A93}" vid="{B117AAFF-7DA1-43BB-9269-E984D76ED7F0}"/>
    </a:ext>
  </a:extLst>
</a:theme>
</file>

<file path=docProps/app.xml><?xml version="1.0" encoding="utf-8"?>
<Properties xmlns="http://schemas.openxmlformats.org/officeDocument/2006/extended-properties" xmlns:vt="http://schemas.openxmlformats.org/officeDocument/2006/docPropsVTypes">
  <TotalTime>102</TotalTime>
  <Words>27</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Consolas</vt:lpstr>
      <vt:lpstr>Segoe UI</vt:lpstr>
      <vt:lpstr>Segoe UI Light</vt:lpstr>
      <vt:lpstr>Wingdings</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Sindhuri Dittakavi</dc:creator>
  <cp:lastModifiedBy>Sindhuri Dittakavi</cp:lastModifiedBy>
  <cp:revision>3</cp:revision>
  <dcterms:created xsi:type="dcterms:W3CDTF">2020-09-02T20:51:16Z</dcterms:created>
  <dcterms:modified xsi:type="dcterms:W3CDTF">2021-01-25T02:50:53Z</dcterms:modified>
</cp:coreProperties>
</file>