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0"/>
  </p:notesMasterIdLst>
  <p:sldIdLst>
    <p:sldId id="256" r:id="rId6"/>
    <p:sldId id="265" r:id="rId7"/>
    <p:sldId id="311" r:id="rId8"/>
    <p:sldId id="289" r:id="rId9"/>
    <p:sldId id="267" r:id="rId10"/>
    <p:sldId id="260" r:id="rId11"/>
    <p:sldId id="308" r:id="rId12"/>
    <p:sldId id="299" r:id="rId13"/>
    <p:sldId id="304" r:id="rId14"/>
    <p:sldId id="280" r:id="rId15"/>
    <p:sldId id="302" r:id="rId16"/>
    <p:sldId id="270" r:id="rId17"/>
    <p:sldId id="309" r:id="rId18"/>
    <p:sldId id="310"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99104" autoAdjust="0"/>
  </p:normalViewPr>
  <p:slideViewPr>
    <p:cSldViewPr snapToGrid="0">
      <p:cViewPr varScale="1">
        <p:scale>
          <a:sx n="125" d="100"/>
          <a:sy n="125" d="100"/>
        </p:scale>
        <p:origin x="23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B57F4E2-04AA-4970-B8C5-074FFF893E51}" type="datetimeFigureOut">
              <a:rPr lang="en-US" smtClean="0"/>
              <a:t>6/16/2016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0E82597-F2CB-48C8-AEF8-EEC44C35FDDE}" type="slidenum">
              <a:rPr lang="en-US" smtClean="0"/>
              <a:t>‹#›</a:t>
            </a:fld>
            <a:endParaRPr lang="en-US"/>
          </a:p>
        </p:txBody>
      </p:sp>
    </p:spTree>
    <p:extLst>
      <p:ext uri="{BB962C8B-B14F-4D97-AF65-F5344CB8AC3E}">
        <p14:creationId xmlns:p14="http://schemas.microsoft.com/office/powerpoint/2010/main" val="3808533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B0BDD1-F3F2-4AB7-BBFB-08C51CBA57B7}" type="datetime1">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7215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E53BB-B33E-45D9-9133-56B2FDC16CEE}" type="datetime1">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93205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FC588-C292-4154-A9EE-3A768A255F0F}" type="datetime1">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1917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B0BDD1-F3F2-4AB7-BBFB-08C51CBA57B7}" type="datetime1">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7215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BFEA0D-A4BD-484A-A97F-09726C84111B}" type="datetime1">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054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3B2CC-146A-4FB7-9315-7C5A0188CCA7}" type="datetime1">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58199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E5B52F-65E4-4292-A4FF-27DE86454280}" type="datetime1">
              <a:rPr lang="en-US" smtClean="0"/>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631230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297C7-432B-494C-8F95-36E54C627ABE}" type="datetime1">
              <a:rPr lang="en-US" smtClean="0"/>
              <a:t>6/16/2016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293460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7D1111-421C-40D7-B63B-F78F9A785BDB}" type="datetime1">
              <a:rPr lang="en-US" smtClean="0"/>
              <a:t>6/16/2016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28983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075E8-AE1D-4B36-80F2-2618B413D0A8}" type="datetime1">
              <a:rPr lang="en-US" smtClean="0"/>
              <a:t>6/16/2016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6827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ADDF-4D57-4835-82BD-C265E7E775F2}" type="datetime1">
              <a:rPr lang="en-US" smtClean="0"/>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33942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BFEA0D-A4BD-484A-A97F-09726C84111B}" type="datetime1">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0546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D0C0A-1AE2-4136-8C03-104D64C1DF93}" type="datetime1">
              <a:rPr lang="en-US" smtClean="0"/>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94835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E53BB-B33E-45D9-9133-56B2FDC16CEE}" type="datetime1">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932055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FC588-C292-4154-A9EE-3A768A255F0F}" type="datetime1">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1917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3B2CC-146A-4FB7-9315-7C5A0188CCA7}" type="datetime1">
              <a:rPr lang="en-US" smtClean="0"/>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5819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E5B52F-65E4-4292-A4FF-27DE86454280}" type="datetime1">
              <a:rPr lang="en-US" smtClean="0"/>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63123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297C7-432B-494C-8F95-36E54C627ABE}" type="datetime1">
              <a:rPr lang="en-US" smtClean="0"/>
              <a:t>6/16/2016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29346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7D1111-421C-40D7-B63B-F78F9A785BDB}" type="datetime1">
              <a:rPr lang="en-US" smtClean="0"/>
              <a:t>6/16/2016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2898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075E8-AE1D-4B36-80F2-2618B413D0A8}" type="datetime1">
              <a:rPr lang="en-US" smtClean="0"/>
              <a:t>6/16/2016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682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ADDF-4D57-4835-82BD-C265E7E775F2}" type="datetime1">
              <a:rPr lang="en-US" smtClean="0"/>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339423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D0C0A-1AE2-4136-8C03-104D64C1DF93}" type="datetime1">
              <a:rPr lang="en-US" smtClean="0"/>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9483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7B167-E9C4-451B-BDDD-E74BDCA7147A}" type="datetime1">
              <a:rPr lang="en-US" smtClean="0"/>
              <a:t>6/16/2016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94036-FA33-48B5-BBDE-1535D6213033}" type="slidenum">
              <a:rPr lang="en-US" smtClean="0"/>
              <a:t>‹#›</a:t>
            </a:fld>
            <a:endParaRPr lang="en-US"/>
          </a:p>
        </p:txBody>
      </p:sp>
    </p:spTree>
    <p:extLst>
      <p:ext uri="{BB962C8B-B14F-4D97-AF65-F5344CB8AC3E}">
        <p14:creationId xmlns:p14="http://schemas.microsoft.com/office/powerpoint/2010/main" val="1051670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7B167-E9C4-451B-BDDD-E74BDCA7147A}" type="datetime1">
              <a:rPr lang="en-US" smtClean="0"/>
              <a:t>6/16/2016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94036-FA33-48B5-BBDE-1535D6213033}" type="slidenum">
              <a:rPr lang="en-US" smtClean="0"/>
              <a:t>‹#›</a:t>
            </a:fld>
            <a:endParaRPr lang="en-US"/>
          </a:p>
        </p:txBody>
      </p:sp>
    </p:spTree>
    <p:extLst>
      <p:ext uri="{BB962C8B-B14F-4D97-AF65-F5344CB8AC3E}">
        <p14:creationId xmlns:p14="http://schemas.microsoft.com/office/powerpoint/2010/main" val="10516707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zure/azure-content/tree/master/markdown%20templates" TargetMode="External"/><Relationship Id="rId2" Type="http://schemas.openxmlformats.org/officeDocument/2006/relationships/hyperlink" Target="https://github.com/Microsoft/Docs/blob/master/template.md" TargetMode="Externa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github.com/Microsoft/Docs/tree/master/ContributorGuid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zure/azure-content/blob/master/contributor-guide/contributor-guide-index.md" TargetMode="External"/><Relationship Id="rId2" Type="http://schemas.openxmlformats.org/officeDocument/2006/relationships/hyperlink" Target="https://github.com/Azure/azure-content/blob/master/contributor-guide/tools-and-setup.md" TargetMode="External"/><Relationship Id="rId1" Type="http://schemas.openxmlformats.org/officeDocument/2006/relationships/slideLayout" Target="../slideLayouts/slideLayout13.xml"/><Relationship Id="rId5" Type="http://schemas.openxmlformats.org/officeDocument/2006/relationships/hyperlink" Target="http://sharepoint/sites/azurecontentguidance/wiki/Pages/Azure%20content%20onboarding.aspx" TargetMode="External"/><Relationship Id="rId4" Type="http://schemas.openxmlformats.org/officeDocument/2006/relationships/hyperlink" Target="https://microsoft.sharepoint.com/teams/azurecontentguidanc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rosoft/Azure-RMSDocs" TargetMode="External"/><Relationship Id="rId2" Type="http://schemas.openxmlformats.org/officeDocument/2006/relationships/hyperlink" Target="https://github.com/" TargetMode="External"/><Relationship Id="rId1" Type="http://schemas.openxmlformats.org/officeDocument/2006/relationships/slideLayout" Target="../slideLayouts/slideLayout13.xml"/><Relationship Id="rId6" Type="http://schemas.openxmlformats.org/officeDocument/2006/relationships/hyperlink" Target="https://help.github.com/articles/github-glossary/" TargetMode="External"/><Relationship Id="rId5" Type="http://schemas.openxmlformats.org/officeDocument/2006/relationships/hyperlink" Target="https://github.com/msmbaldwin/Azure-RMSDocs-pr" TargetMode="External"/><Relationship Id="rId4" Type="http://schemas.openxmlformats.org/officeDocument/2006/relationships/hyperlink" Target="https://github.com/Microsoft/Azure-RMSDocs-pr"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hyperlink" Target="https://docs.microsoft.com/documentation/articles" TargetMode="Externa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352" y="1657350"/>
            <a:ext cx="4237593" cy="3543299"/>
          </a:xfrm>
          <a:solidFill>
            <a:srgbClr val="00B0F0"/>
          </a:solidFill>
        </p:spPr>
        <p:txBody>
          <a:bodyPr>
            <a:normAutofit/>
          </a:bodyPr>
          <a:lstStyle/>
          <a:p>
            <a:pPr algn="l"/>
            <a:r>
              <a:rPr lang="en-US" sz="4900" dirty="0"/>
              <a:t>Content Authoring on </a:t>
            </a:r>
            <a:r>
              <a:rPr lang="en-US" sz="4900" dirty="0" smtClean="0"/>
              <a:t>Docs</a:t>
            </a:r>
            <a:r>
              <a:rPr lang="en-US" sz="4900" dirty="0"/>
              <a:t/>
            </a:r>
            <a:br>
              <a:rPr lang="en-US" sz="4900" dirty="0"/>
            </a:br>
            <a:r>
              <a:rPr lang="en-US" sz="4900" dirty="0"/>
              <a:t> </a:t>
            </a:r>
            <a:br>
              <a:rPr lang="en-US" sz="4900" dirty="0"/>
            </a:br>
            <a:r>
              <a:rPr lang="en-US" sz="4900" dirty="0"/>
              <a:t>Tools Overview</a:t>
            </a: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201"/>
          <a:stretch/>
        </p:blipFill>
        <p:spPr bwMode="auto">
          <a:xfrm>
            <a:off x="4974091" y="1657350"/>
            <a:ext cx="7217909"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703037" y="6291072"/>
            <a:ext cx="2468880" cy="369332"/>
          </a:xfrm>
          <a:prstGeom prst="rect">
            <a:avLst/>
          </a:prstGeom>
          <a:noFill/>
        </p:spPr>
        <p:txBody>
          <a:bodyPr wrap="square" rtlCol="0">
            <a:spAutoFit/>
          </a:bodyPr>
          <a:lstStyle/>
          <a:p>
            <a:r>
              <a:rPr lang="en-US" dirty="0"/>
              <a:t>microsoft confidential</a:t>
            </a:r>
          </a:p>
        </p:txBody>
      </p:sp>
      <p:sp>
        <p:nvSpPr>
          <p:cNvPr id="4" name="Slide Number Placeholder 3"/>
          <p:cNvSpPr>
            <a:spLocks noGrp="1"/>
          </p:cNvSpPr>
          <p:nvPr>
            <p:ph type="sldNum" sz="quarter" idx="12"/>
          </p:nvPr>
        </p:nvSpPr>
        <p:spPr/>
        <p:txBody>
          <a:bodyPr/>
          <a:lstStyle/>
          <a:p>
            <a:fld id="{17894036-FA33-48B5-BBDE-1535D6213033}" type="slidenum">
              <a:rPr lang="en-US" smtClean="0"/>
              <a:t>1</a:t>
            </a:fld>
            <a:endParaRPr lang="en-US"/>
          </a:p>
        </p:txBody>
      </p:sp>
    </p:spTree>
    <p:extLst>
      <p:ext uri="{BB962C8B-B14F-4D97-AF65-F5344CB8AC3E}">
        <p14:creationId xmlns:p14="http://schemas.microsoft.com/office/powerpoint/2010/main" val="256921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a:xfrm>
            <a:off x="838200" y="1825625"/>
            <a:ext cx="7160491" cy="4351338"/>
          </a:xfrm>
        </p:spPr>
        <p:txBody>
          <a:bodyPr>
            <a:normAutofit/>
          </a:bodyPr>
          <a:lstStyle/>
          <a:p>
            <a:r>
              <a:rPr lang="en-US" dirty="0"/>
              <a:t>Any content present in the </a:t>
            </a:r>
            <a:r>
              <a:rPr lang="en-US" b="1" dirty="0"/>
              <a:t>master</a:t>
            </a:r>
            <a:r>
              <a:rPr lang="en-US" dirty="0"/>
              <a:t> branch of </a:t>
            </a:r>
            <a:r>
              <a:rPr lang="en-US" b="1" dirty="0" smtClean="0"/>
              <a:t>a private repo</a:t>
            </a:r>
            <a:r>
              <a:rPr lang="en-US" dirty="0" smtClean="0"/>
              <a:t> </a:t>
            </a:r>
            <a:r>
              <a:rPr lang="en-US" dirty="0"/>
              <a:t>is published live at 10 AM and 3 PM Monday - Friday.</a:t>
            </a:r>
            <a:br>
              <a:rPr lang="en-US" dirty="0"/>
            </a:br>
            <a:endParaRPr lang="en-US" dirty="0"/>
          </a:p>
          <a:p>
            <a:pPr marL="0" indent="0">
              <a:buNone/>
            </a:pPr>
            <a:r>
              <a:rPr lang="en-US" u="sng" dirty="0"/>
              <a:t/>
            </a:r>
            <a:br>
              <a:rPr lang="en-US" u="sng" dirty="0"/>
            </a:br>
            <a:endParaRPr lang="en-US" dirty="0"/>
          </a:p>
          <a:p>
            <a:r>
              <a:rPr lang="en-US" dirty="0"/>
              <a:t>Pull requests have to be accepted before the content can be published. </a:t>
            </a:r>
            <a:br>
              <a:rPr lang="en-US" dirty="0"/>
            </a:br>
            <a:endParaRPr lang="en-US" dirty="0"/>
          </a:p>
        </p:txBody>
      </p:sp>
      <p:sp>
        <p:nvSpPr>
          <p:cNvPr id="5" name="Slide Number Placeholder 4"/>
          <p:cNvSpPr>
            <a:spLocks noGrp="1"/>
          </p:cNvSpPr>
          <p:nvPr>
            <p:ph type="sldNum" sz="quarter" idx="12"/>
          </p:nvPr>
        </p:nvSpPr>
        <p:spPr/>
        <p:txBody>
          <a:bodyPr/>
          <a:lstStyle/>
          <a:p>
            <a:fld id="{17894036-FA33-48B5-BBDE-1535D6213033}" type="slidenum">
              <a:rPr lang="en-US" smtClean="0"/>
              <a:t>10</a:t>
            </a:fld>
            <a:endParaRPr lang="en-US"/>
          </a:p>
        </p:txBody>
      </p:sp>
    </p:spTree>
    <p:extLst>
      <p:ext uri="{BB962C8B-B14F-4D97-AF65-F5344CB8AC3E}">
        <p14:creationId xmlns:p14="http://schemas.microsoft.com/office/powerpoint/2010/main" val="3383347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pull requests in GitHub</a:t>
            </a:r>
          </a:p>
        </p:txBody>
      </p:sp>
      <p:sp>
        <p:nvSpPr>
          <p:cNvPr id="3" name="Content Placeholder 2"/>
          <p:cNvSpPr>
            <a:spLocks noGrp="1"/>
          </p:cNvSpPr>
          <p:nvPr>
            <p:ph idx="1"/>
          </p:nvPr>
        </p:nvSpPr>
        <p:spPr>
          <a:xfrm>
            <a:off x="838200" y="1542473"/>
            <a:ext cx="3587496" cy="5041850"/>
          </a:xfrm>
        </p:spPr>
        <p:txBody>
          <a:bodyPr>
            <a:normAutofit/>
          </a:bodyPr>
          <a:lstStyle/>
          <a:p>
            <a:pPr>
              <a:lnSpc>
                <a:spcPct val="110000"/>
              </a:lnSpc>
            </a:pPr>
            <a:r>
              <a:rPr lang="en-US" sz="1600" dirty="0"/>
              <a:t>Content loss can occur in our repo if correct processes are not followed.</a:t>
            </a:r>
          </a:p>
          <a:p>
            <a:pPr>
              <a:lnSpc>
                <a:spcPct val="110000"/>
              </a:lnSpc>
            </a:pPr>
            <a:r>
              <a:rPr lang="en-US" sz="1600" dirty="0"/>
              <a:t>Review your pull requests CAREFULLY when you submit them.</a:t>
            </a:r>
          </a:p>
          <a:p>
            <a:pPr>
              <a:lnSpc>
                <a:spcPct val="110000"/>
              </a:lnSpc>
            </a:pPr>
            <a:r>
              <a:rPr lang="en-US" sz="1600" dirty="0"/>
              <a:t>If there are unexpected files listed, </a:t>
            </a:r>
            <a:r>
              <a:rPr lang="en-US" sz="1600" b="1" dirty="0">
                <a:solidFill>
                  <a:srgbClr val="FF0000"/>
                </a:solidFill>
              </a:rPr>
              <a:t>cancel</a:t>
            </a:r>
            <a:r>
              <a:rPr lang="en-US" sz="1600" dirty="0"/>
              <a:t> the pull request and troubleshoot.</a:t>
            </a:r>
          </a:p>
          <a:p>
            <a:pPr>
              <a:lnSpc>
                <a:spcPct val="110000"/>
              </a:lnSpc>
            </a:pPr>
            <a:r>
              <a:rPr lang="en-US" sz="1600" dirty="0"/>
              <a:t>Ask a peer to review your pull request prior to official review by a pull request reviewer.</a:t>
            </a:r>
          </a:p>
          <a:p>
            <a:pPr>
              <a:lnSpc>
                <a:spcPct val="110000"/>
              </a:lnSpc>
            </a:pPr>
            <a:r>
              <a:rPr lang="en-US" sz="1600" dirty="0"/>
              <a:t>Resolve all validation issues called out by the validation bot.</a:t>
            </a:r>
            <a:br>
              <a:rPr lang="en-US" sz="1600" dirty="0"/>
            </a:br>
            <a:endParaRPr lang="en-US" sz="1600" dirty="0"/>
          </a:p>
          <a:p>
            <a:pPr>
              <a:lnSpc>
                <a:spcPct val="110000"/>
              </a:lnSpc>
            </a:pPr>
            <a:r>
              <a:rPr lang="en-US" sz="1600" dirty="0"/>
              <a:t>Check comments for feedback on your pull requests.</a:t>
            </a:r>
          </a:p>
        </p:txBody>
      </p:sp>
      <p:sp>
        <p:nvSpPr>
          <p:cNvPr id="4" name="TextBox 3"/>
          <p:cNvSpPr txBox="1"/>
          <p:nvPr/>
        </p:nvSpPr>
        <p:spPr>
          <a:xfrm>
            <a:off x="4727447" y="1449431"/>
            <a:ext cx="6549725" cy="646331"/>
          </a:xfrm>
          <a:prstGeom prst="rect">
            <a:avLst/>
          </a:prstGeom>
          <a:noFill/>
        </p:spPr>
        <p:txBody>
          <a:bodyPr wrap="square" rtlCol="0">
            <a:spAutoFit/>
          </a:bodyPr>
          <a:lstStyle/>
          <a:p>
            <a:r>
              <a:rPr lang="en-US" b="1" dirty="0"/>
              <a:t>What are you supposed to look for? </a:t>
            </a:r>
            <a:br>
              <a:rPr lang="en-US" b="1" dirty="0"/>
            </a:br>
            <a:r>
              <a:rPr lang="en-US" dirty="0"/>
              <a:t>Files that are in the change list that you did not intend to change.</a:t>
            </a:r>
          </a:p>
        </p:txBody>
      </p:sp>
      <p:pic>
        <p:nvPicPr>
          <p:cNvPr id="1026" name="Picture 2" descr="cid:image002.png@01D04773.214B0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683" y="2242066"/>
            <a:ext cx="6735226" cy="4342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descr="http://upload.wikimedia.org/wikipedia/commons/thumb/e/e7/South_Africa_-_General_Warning_sign_(temporary).svg/563px-South_Africa_-_General_Warning_sign_(temporary).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5331" y="600346"/>
            <a:ext cx="961841" cy="84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59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65" y="130629"/>
            <a:ext cx="10515600" cy="661308"/>
          </a:xfrm>
        </p:spPr>
        <p:txBody>
          <a:bodyPr>
            <a:normAutofit fontScale="90000"/>
          </a:bodyPr>
          <a:lstStyle/>
          <a:p>
            <a:r>
              <a:rPr lang="en-US" dirty="0"/>
              <a:t>Creating and editing articles</a:t>
            </a:r>
          </a:p>
        </p:txBody>
      </p:sp>
      <p:sp>
        <p:nvSpPr>
          <p:cNvPr id="3" name="Content Placeholder 2"/>
          <p:cNvSpPr>
            <a:spLocks noGrp="1"/>
          </p:cNvSpPr>
          <p:nvPr>
            <p:ph idx="1"/>
          </p:nvPr>
        </p:nvSpPr>
        <p:spPr>
          <a:xfrm>
            <a:off x="81642" y="791937"/>
            <a:ext cx="6163710" cy="5900732"/>
          </a:xfrm>
        </p:spPr>
        <p:txBody>
          <a:bodyPr>
            <a:noAutofit/>
          </a:bodyPr>
          <a:lstStyle/>
          <a:p>
            <a:r>
              <a:rPr lang="en-US" sz="1600" dirty="0"/>
              <a:t>We use Markdown to format content.</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endParaRPr lang="en-US" sz="1600" dirty="0"/>
          </a:p>
          <a:p>
            <a:r>
              <a:rPr lang="en-US" sz="1600" dirty="0"/>
              <a:t>We use GitHub flavored markdown.</a:t>
            </a:r>
          </a:p>
          <a:p>
            <a:r>
              <a:rPr lang="en-US" sz="1600" dirty="0" smtClean="0"/>
              <a:t>You can use whatever editor you prefer (we recommend ATOM)</a:t>
            </a:r>
            <a:endParaRPr lang="en-US" sz="1600" dirty="0"/>
          </a:p>
          <a:p>
            <a:r>
              <a:rPr lang="en-US" sz="1600" dirty="0"/>
              <a:t>You can create new articles directly in Windows Explorer,  Atom, or at the command line.</a:t>
            </a:r>
          </a:p>
          <a:p>
            <a:r>
              <a:rPr lang="en-US" sz="1600" dirty="0"/>
              <a:t>We have </a:t>
            </a:r>
            <a:r>
              <a:rPr lang="en-US" sz="1600" dirty="0">
                <a:hlinkClick r:id="rId2"/>
              </a:rPr>
              <a:t>a template article</a:t>
            </a:r>
            <a:r>
              <a:rPr lang="en-US" sz="1600" dirty="0">
                <a:hlinkClick r:id="rId3"/>
              </a:rPr>
              <a:t> </a:t>
            </a:r>
            <a:r>
              <a:rPr lang="en-US" sz="1600" dirty="0"/>
              <a:t>with common formatting so you can learn markdown by using it.</a:t>
            </a:r>
          </a:p>
          <a:p>
            <a:r>
              <a:rPr lang="en-US" sz="1600" dirty="0"/>
              <a:t>Special things like notes, videos, and other elements are enabled by extensions. </a:t>
            </a:r>
            <a:r>
              <a:rPr lang="en-US" sz="1600" dirty="0" smtClean="0"/>
              <a:t>See </a:t>
            </a:r>
            <a:r>
              <a:rPr lang="en-US" sz="1600" dirty="0">
                <a:hlinkClick r:id="rId2"/>
              </a:rPr>
              <a:t>a template article</a:t>
            </a:r>
            <a:r>
              <a:rPr lang="en-US" sz="1600" dirty="0">
                <a:hlinkClick r:id="rId3"/>
              </a:rPr>
              <a:t> </a:t>
            </a:r>
            <a:r>
              <a:rPr lang="en-US" sz="1600" dirty="0" smtClean="0"/>
              <a:t>for syntax.</a:t>
            </a:r>
          </a:p>
          <a:p>
            <a:r>
              <a:rPr lang="en-US" sz="1600" dirty="0" smtClean="0"/>
              <a:t>To </a:t>
            </a:r>
            <a:r>
              <a:rPr lang="en-US" sz="1600" dirty="0"/>
              <a:t>add images, you must create a folder in the “media” folder for each article, and then put your images in that folder. The folder name must be identical to the topic name. Each topic must have it’s own image folder – do not share images across topics.</a:t>
            </a:r>
          </a:p>
          <a:p>
            <a:r>
              <a:rPr lang="en-US" sz="1600" dirty="0"/>
              <a:t>More info – </a:t>
            </a:r>
            <a:r>
              <a:rPr lang="en-US" sz="1600" dirty="0">
                <a:hlinkClick r:id="rId4"/>
              </a:rPr>
              <a:t>see the contributors guide</a:t>
            </a:r>
            <a:r>
              <a:rPr lang="en-US" sz="1600" dirty="0"/>
              <a:t>.</a:t>
            </a:r>
          </a:p>
          <a:p>
            <a:endParaRPr lang="en-US" sz="1600"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1" y="1198483"/>
            <a:ext cx="4751613" cy="11373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2688" y="1107043"/>
            <a:ext cx="5737899" cy="4966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17894036-FA33-48B5-BBDE-1535D6213033}" type="slidenum">
              <a:rPr lang="en-US" smtClean="0"/>
              <a:t>12</a:t>
            </a:fld>
            <a:endParaRPr lang="en-US"/>
          </a:p>
        </p:txBody>
      </p:sp>
    </p:spTree>
    <p:extLst>
      <p:ext uri="{BB962C8B-B14F-4D97-AF65-F5344CB8AC3E}">
        <p14:creationId xmlns:p14="http://schemas.microsoft.com/office/powerpoint/2010/main" val="128541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365125"/>
            <a:ext cx="10889673" cy="1325563"/>
          </a:xfrm>
        </p:spPr>
        <p:txBody>
          <a:bodyPr>
            <a:normAutofit/>
          </a:bodyPr>
          <a:lstStyle/>
          <a:p>
            <a:r>
              <a:rPr lang="en-US" sz="4000" dirty="0"/>
              <a:t>Understand what you’re getting into</a:t>
            </a:r>
            <a:endParaRPr lang="en-US" dirty="0"/>
          </a:p>
        </p:txBody>
      </p:sp>
      <p:sp>
        <p:nvSpPr>
          <p:cNvPr id="3" name="Content Placeholder 2"/>
          <p:cNvSpPr>
            <a:spLocks noGrp="1"/>
          </p:cNvSpPr>
          <p:nvPr>
            <p:ph idx="1"/>
          </p:nvPr>
        </p:nvSpPr>
        <p:spPr>
          <a:xfrm>
            <a:off x="838199" y="1717964"/>
            <a:ext cx="5682673" cy="4458998"/>
          </a:xfrm>
        </p:spPr>
        <p:txBody>
          <a:bodyPr>
            <a:normAutofit fontScale="92500" lnSpcReduction="20000"/>
          </a:bodyPr>
          <a:lstStyle/>
          <a:p>
            <a:r>
              <a:rPr lang="en-US" dirty="0"/>
              <a:t>When you publish an article, it’s like having a child – you are committing to a long term effort around the article.</a:t>
            </a:r>
            <a:br>
              <a:rPr lang="en-US" dirty="0"/>
            </a:br>
            <a:endParaRPr lang="en-US" dirty="0"/>
          </a:p>
          <a:p>
            <a:r>
              <a:rPr lang="en-US" dirty="0"/>
              <a:t>You’ll review and update articles every 3 months to ensure they are fresh.</a:t>
            </a:r>
            <a:br>
              <a:rPr lang="en-US" dirty="0"/>
            </a:br>
            <a:endParaRPr lang="en-US" dirty="0"/>
          </a:p>
          <a:p>
            <a:r>
              <a:rPr lang="en-US" dirty="0"/>
              <a:t>You’ll monitor and respond to </a:t>
            </a:r>
            <a:r>
              <a:rPr lang="en-US" dirty="0" err="1" smtClean="0"/>
              <a:t>LiveFyre</a:t>
            </a:r>
            <a:r>
              <a:rPr lang="en-US" dirty="0" smtClean="0"/>
              <a:t> </a:t>
            </a:r>
            <a:r>
              <a:rPr lang="en-US" dirty="0"/>
              <a:t>comments on articles.</a:t>
            </a:r>
            <a:br>
              <a:rPr lang="en-US" dirty="0"/>
            </a:br>
            <a:endParaRPr lang="en-US" dirty="0"/>
          </a:p>
          <a:p>
            <a:r>
              <a:rPr lang="en-US" dirty="0"/>
              <a:t>You’ll review customer feedback submitted through the site and make improvements to address the feedback.</a:t>
            </a:r>
          </a:p>
        </p:txBody>
      </p:sp>
      <p:sp>
        <p:nvSpPr>
          <p:cNvPr id="4" name="Slide Number Placeholder 3"/>
          <p:cNvSpPr>
            <a:spLocks noGrp="1"/>
          </p:cNvSpPr>
          <p:nvPr>
            <p:ph type="sldNum" sz="quarter" idx="12"/>
          </p:nvPr>
        </p:nvSpPr>
        <p:spPr/>
        <p:txBody>
          <a:bodyPr/>
          <a:lstStyle/>
          <a:p>
            <a:fld id="{17894036-FA33-48B5-BBDE-1535D6213033}" type="slidenum">
              <a:rPr lang="en-US" smtClean="0"/>
              <a:t>13</a:t>
            </a:fld>
            <a:endParaRPr lang="en-US"/>
          </a:p>
        </p:txBody>
      </p:sp>
      <p:sp>
        <p:nvSpPr>
          <p:cNvPr id="5" name="TextBox 4"/>
          <p:cNvSpPr txBox="1"/>
          <p:nvPr/>
        </p:nvSpPr>
        <p:spPr>
          <a:xfrm>
            <a:off x="7379854" y="2179768"/>
            <a:ext cx="3611419" cy="369332"/>
          </a:xfrm>
          <a:prstGeom prst="rect">
            <a:avLst/>
          </a:prstGeom>
          <a:noFill/>
        </p:spPr>
        <p:txBody>
          <a:bodyPr wrap="square" rtlCol="0">
            <a:spAutoFit/>
          </a:bodyPr>
          <a:lstStyle/>
          <a:p>
            <a:r>
              <a:rPr lang="en-US" b="1" dirty="0"/>
              <a:t>Content Freshness KPI</a:t>
            </a:r>
          </a:p>
        </p:txBody>
      </p:sp>
      <p:sp>
        <p:nvSpPr>
          <p:cNvPr id="6" name="TextBox 5"/>
          <p:cNvSpPr txBox="1"/>
          <p:nvPr/>
        </p:nvSpPr>
        <p:spPr>
          <a:xfrm>
            <a:off x="7379854" y="2770955"/>
            <a:ext cx="3611418" cy="1477328"/>
          </a:xfrm>
          <a:prstGeom prst="rect">
            <a:avLst/>
          </a:prstGeom>
          <a:noFill/>
          <a:ln>
            <a:solidFill>
              <a:schemeClr val="bg1">
                <a:lumMod val="85000"/>
              </a:schemeClr>
            </a:solidFill>
          </a:ln>
        </p:spPr>
        <p:txBody>
          <a:bodyPr wrap="square" rtlCol="0">
            <a:spAutoFit/>
          </a:bodyPr>
          <a:lstStyle/>
          <a:p>
            <a:r>
              <a:rPr lang="en-US" dirty="0">
                <a:solidFill>
                  <a:srgbClr val="00B050"/>
                </a:solidFill>
                <a:sym typeface="Wingdings"/>
              </a:rPr>
              <a:t></a:t>
            </a:r>
            <a:r>
              <a:rPr lang="en-US" dirty="0">
                <a:sym typeface="Wingdings"/>
              </a:rPr>
              <a:t> </a:t>
            </a:r>
            <a:r>
              <a:rPr lang="en-US" dirty="0"/>
              <a:t>Most Fresh (0-60 days)</a:t>
            </a:r>
          </a:p>
          <a:p>
            <a:r>
              <a:rPr lang="en-US" dirty="0">
                <a:solidFill>
                  <a:srgbClr val="FFC000"/>
                </a:solidFill>
                <a:sym typeface="Wingdings"/>
              </a:rPr>
              <a:t></a:t>
            </a:r>
            <a:r>
              <a:rPr lang="en-US" dirty="0">
                <a:sym typeface="Wingdings"/>
              </a:rPr>
              <a:t> </a:t>
            </a:r>
            <a:r>
              <a:rPr lang="en-US" dirty="0"/>
              <a:t>Fresh (61-90 days)</a:t>
            </a:r>
          </a:p>
          <a:p>
            <a:r>
              <a:rPr lang="en-US" dirty="0">
                <a:solidFill>
                  <a:srgbClr val="FF0000"/>
                </a:solidFill>
                <a:sym typeface="Wingdings"/>
              </a:rPr>
              <a:t></a:t>
            </a:r>
            <a:r>
              <a:rPr lang="en-US" dirty="0">
                <a:sym typeface="Wingdings"/>
              </a:rPr>
              <a:t> </a:t>
            </a:r>
            <a:r>
              <a:rPr lang="en-US" dirty="0"/>
              <a:t>Stale (91-120 days)</a:t>
            </a:r>
          </a:p>
          <a:p>
            <a:r>
              <a:rPr lang="en-US" dirty="0">
                <a:solidFill>
                  <a:schemeClr val="bg1">
                    <a:lumMod val="50000"/>
                  </a:schemeClr>
                </a:solidFill>
                <a:sym typeface="Wingdings"/>
              </a:rPr>
              <a:t></a:t>
            </a:r>
            <a:r>
              <a:rPr lang="en-US" dirty="0">
                <a:sym typeface="Wingdings"/>
              </a:rPr>
              <a:t> </a:t>
            </a:r>
            <a:r>
              <a:rPr lang="en-US" dirty="0"/>
              <a:t>Abandoned (121 days +)</a:t>
            </a:r>
          </a:p>
          <a:p>
            <a:endParaRPr lang="en-US" dirty="0"/>
          </a:p>
        </p:txBody>
      </p:sp>
    </p:spTree>
    <p:extLst>
      <p:ext uri="{BB962C8B-B14F-4D97-AF65-F5344CB8AC3E}">
        <p14:creationId xmlns:p14="http://schemas.microsoft.com/office/powerpoint/2010/main" val="387957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lnSpcReduction="10000"/>
          </a:bodyPr>
          <a:lstStyle/>
          <a:p>
            <a:r>
              <a:rPr lang="en-US" dirty="0"/>
              <a:t>Set up your GitHub account and install the tools: </a:t>
            </a:r>
            <a:br>
              <a:rPr lang="en-US" dirty="0"/>
            </a:br>
            <a:r>
              <a:rPr lang="en-US" dirty="0">
                <a:hlinkClick r:id="rId2"/>
              </a:rPr>
              <a:t>Tools and setup for authoring in GitHub</a:t>
            </a:r>
            <a:r>
              <a:rPr lang="en-US" dirty="0"/>
              <a:t/>
            </a:r>
            <a:br>
              <a:rPr lang="en-US" dirty="0"/>
            </a:br>
            <a:endParaRPr lang="en-US" dirty="0"/>
          </a:p>
          <a:p>
            <a:r>
              <a:rPr lang="en-US" dirty="0"/>
              <a:t>External facing contributors’ guide:</a:t>
            </a:r>
            <a:br>
              <a:rPr lang="en-US" dirty="0"/>
            </a:br>
            <a:r>
              <a:rPr lang="en-US" sz="1800" dirty="0">
                <a:hlinkClick r:id="rId3"/>
              </a:rPr>
              <a:t>https://github.com/Azure/azure-content/blob/master/contributor-guide/contributor-guide-index.md</a:t>
            </a:r>
            <a:r>
              <a:rPr lang="en-US" dirty="0"/>
              <a:t/>
            </a:r>
            <a:br>
              <a:rPr lang="en-US" dirty="0"/>
            </a:br>
            <a:endParaRPr lang="en-US" dirty="0"/>
          </a:p>
          <a:p>
            <a:r>
              <a:rPr lang="en-US" dirty="0"/>
              <a:t>Internal wiki: </a:t>
            </a:r>
            <a:r>
              <a:rPr lang="en-US" dirty="0">
                <a:hlinkClick r:id="rId4"/>
              </a:rPr>
              <a:t>https://microsoft.sharepoint.com/teams/azurecontentguidance</a:t>
            </a:r>
            <a:r>
              <a:rPr lang="en-US" dirty="0"/>
              <a:t> </a:t>
            </a:r>
            <a:br>
              <a:rPr lang="en-US" dirty="0"/>
            </a:br>
            <a:endParaRPr lang="en-US" dirty="0"/>
          </a:p>
          <a:p>
            <a:r>
              <a:rPr lang="en-US" dirty="0"/>
              <a:t>A more complete version of this deck is available:</a:t>
            </a:r>
            <a:br>
              <a:rPr lang="en-US" dirty="0"/>
            </a:br>
            <a:r>
              <a:rPr lang="en-US" dirty="0">
                <a:hlinkClick r:id="rId5"/>
              </a:rPr>
              <a:t>Azure content onboarding</a:t>
            </a:r>
            <a:r>
              <a:rPr lang="en-US" dirty="0"/>
              <a:t>​</a:t>
            </a:r>
          </a:p>
        </p:txBody>
      </p:sp>
      <p:sp>
        <p:nvSpPr>
          <p:cNvPr id="4" name="Slide Number Placeholder 3"/>
          <p:cNvSpPr>
            <a:spLocks noGrp="1"/>
          </p:cNvSpPr>
          <p:nvPr>
            <p:ph type="sldNum" sz="quarter" idx="12"/>
          </p:nvPr>
        </p:nvSpPr>
        <p:spPr/>
        <p:txBody>
          <a:bodyPr/>
          <a:lstStyle/>
          <a:p>
            <a:fld id="{17894036-FA33-48B5-BBDE-1535D6213033}" type="slidenum">
              <a:rPr lang="en-US" smtClean="0"/>
              <a:t>14</a:t>
            </a:fld>
            <a:endParaRPr lang="en-US" dirty="0"/>
          </a:p>
        </p:txBody>
      </p:sp>
    </p:spTree>
    <p:extLst>
      <p:ext uri="{BB962C8B-B14F-4D97-AF65-F5344CB8AC3E}">
        <p14:creationId xmlns:p14="http://schemas.microsoft.com/office/powerpoint/2010/main" val="299704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503222" y="117113"/>
            <a:ext cx="6051487" cy="70491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GitHub &amp; GitHub Terms</a:t>
            </a:r>
          </a:p>
        </p:txBody>
      </p:sp>
      <p:sp>
        <p:nvSpPr>
          <p:cNvPr id="2" name="Slide Number Placeholder 1"/>
          <p:cNvSpPr>
            <a:spLocks noGrp="1"/>
          </p:cNvSpPr>
          <p:nvPr>
            <p:ph type="sldNum" sz="quarter" idx="12"/>
          </p:nvPr>
        </p:nvSpPr>
        <p:spPr/>
        <p:txBody>
          <a:bodyPr/>
          <a:lstStyle/>
          <a:p>
            <a:fld id="{17894036-FA33-48B5-BBDE-1535D6213033}" type="slidenum">
              <a:rPr lang="en-US" smtClean="0"/>
              <a:t>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97829346"/>
              </p:ext>
            </p:extLst>
          </p:nvPr>
        </p:nvGraphicFramePr>
        <p:xfrm>
          <a:off x="254334" y="822026"/>
          <a:ext cx="11623249" cy="4582160"/>
        </p:xfrm>
        <a:graphic>
          <a:graphicData uri="http://schemas.openxmlformats.org/drawingml/2006/table">
            <a:tbl>
              <a:tblPr firstRow="1" bandRow="1">
                <a:tableStyleId>{5940675A-B579-460E-94D1-54222C63F5DA}</a:tableStyleId>
              </a:tblPr>
              <a:tblGrid>
                <a:gridCol w="1879266">
                  <a:extLst>
                    <a:ext uri="{9D8B030D-6E8A-4147-A177-3AD203B41FA5}">
                      <a16:colId xmlns:a16="http://schemas.microsoft.com/office/drawing/2014/main" val="20000"/>
                    </a:ext>
                  </a:extLst>
                </a:gridCol>
                <a:gridCol w="9743983">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Git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An open-source version control system. </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GitHub</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 company that provides open source code repository hosting as a service. We are using their</a:t>
                      </a:r>
                      <a:r>
                        <a:rPr lang="en-US" sz="1200" baseline="0" dirty="0"/>
                        <a:t> service </a:t>
                      </a:r>
                      <a:r>
                        <a:rPr lang="en-US" sz="1200" dirty="0"/>
                        <a:t>as a content management system. GitHub is built on top of Git. To interact with GitHub, you can use their web interface </a:t>
                      </a:r>
                      <a:r>
                        <a:rPr lang="en-US" sz="1200" dirty="0" smtClean="0"/>
                        <a:t>(</a:t>
                      </a:r>
                      <a:r>
                        <a:rPr lang="en-US" sz="1200" dirty="0" smtClean="0">
                          <a:hlinkClick r:id="rId2"/>
                        </a:rPr>
                        <a:t>github.com</a:t>
                      </a:r>
                      <a:r>
                        <a:rPr lang="en-US" sz="1200" dirty="0" smtClean="0"/>
                        <a:t>) or </a:t>
                      </a:r>
                      <a:r>
                        <a:rPr lang="en-US" sz="1200" dirty="0"/>
                        <a:t>install </a:t>
                      </a:r>
                      <a:r>
                        <a:rPr lang="en-US" sz="1200" dirty="0" smtClean="0"/>
                        <a:t>tools such as </a:t>
                      </a:r>
                      <a:r>
                        <a:rPr lang="en-US" sz="1200" dirty="0" err="1" smtClean="0"/>
                        <a:t>Git</a:t>
                      </a:r>
                      <a:r>
                        <a:rPr lang="en-US" sz="1200" dirty="0" smtClean="0"/>
                        <a:t> bash locally.</a:t>
                      </a:r>
                      <a:endParaRPr lang="en-US" sz="1200" dirty="0"/>
                    </a:p>
                  </a:txBody>
                  <a:tcPr/>
                </a:tc>
                <a:extLst>
                  <a:ext uri="{0D108BD9-81ED-4DB2-BD59-A6C34878D82A}">
                    <a16:rowId xmlns:a16="http://schemas.microsoft.com/office/drawing/2014/main" val="10001"/>
                  </a:ext>
                </a:extLst>
              </a:tr>
              <a:tr h="370840">
                <a:tc>
                  <a:txBody>
                    <a:bodyPr/>
                    <a:lstStyle/>
                    <a:p>
                      <a:r>
                        <a:rPr lang="en-US" sz="1200" b="1" dirty="0"/>
                        <a:t>repository (repo)</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discrete project in </a:t>
                      </a:r>
                      <a:r>
                        <a:rPr lang="en-US" sz="1200" dirty="0"/>
                        <a:t>GitHub. </a:t>
                      </a:r>
                      <a:r>
                        <a:rPr lang="en-US" sz="1200" baseline="0" dirty="0" smtClean="0"/>
                        <a:t>Docs.ms repos are within the “Microsoft” org, and are either </a:t>
                      </a:r>
                      <a:r>
                        <a:rPr lang="en-US" sz="1200" dirty="0" smtClean="0"/>
                        <a:t>external-facing public repos (e.g. </a:t>
                      </a:r>
                      <a:r>
                        <a:rPr lang="en-US" sz="1200" i="0" dirty="0" smtClean="0">
                          <a:hlinkClick r:id="rId3"/>
                        </a:rPr>
                        <a:t>Azure-</a:t>
                      </a:r>
                      <a:r>
                        <a:rPr lang="en-US" sz="1200" i="0" dirty="0" err="1" smtClean="0">
                          <a:hlinkClick r:id="rId3"/>
                        </a:rPr>
                        <a:t>RMSDocs</a:t>
                      </a:r>
                      <a:r>
                        <a:rPr lang="en-US" sz="1200" i="0" dirty="0" smtClean="0"/>
                        <a:t>) for </a:t>
                      </a:r>
                      <a:r>
                        <a:rPr lang="en-US" sz="1200" dirty="0" smtClean="0"/>
                        <a:t>customers and infrequent contributors, or internal-only</a:t>
                      </a:r>
                      <a:r>
                        <a:rPr lang="en-US" sz="1200" baseline="0" dirty="0" smtClean="0"/>
                        <a:t> </a:t>
                      </a:r>
                      <a:r>
                        <a:rPr lang="en-US" sz="1200" dirty="0" smtClean="0"/>
                        <a:t>private repos (e.g. </a:t>
                      </a:r>
                      <a:r>
                        <a:rPr lang="en-US" sz="1200" i="0" dirty="0" smtClean="0">
                          <a:hlinkClick r:id="rId4"/>
                        </a:rPr>
                        <a:t>Azure-</a:t>
                      </a:r>
                      <a:r>
                        <a:rPr lang="en-US" sz="1200" i="0" dirty="0" err="1" smtClean="0">
                          <a:hlinkClick r:id="rId4"/>
                        </a:rPr>
                        <a:t>RMSDocs</a:t>
                      </a:r>
                      <a:r>
                        <a:rPr lang="en-US" sz="1200" i="0" dirty="0" smtClean="0">
                          <a:hlinkClick r:id="rId4"/>
                        </a:rPr>
                        <a:t>-</a:t>
                      </a:r>
                      <a:r>
                        <a:rPr lang="en-US" sz="1200" i="0" dirty="0" err="1" smtClean="0">
                          <a:hlinkClick r:id="rId4"/>
                        </a:rPr>
                        <a:t>pr</a:t>
                      </a:r>
                      <a:r>
                        <a:rPr lang="en-US" sz="1200" i="0" dirty="0" smtClean="0"/>
                        <a:t>)</a:t>
                      </a:r>
                      <a:r>
                        <a:rPr lang="en-US" sz="1200" i="0" baseline="0" dirty="0" smtClean="0"/>
                        <a:t> for contributors inside of Microsoft.</a:t>
                      </a:r>
                      <a:endParaRPr lang="en-US" sz="12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fork</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Your personal copy </a:t>
                      </a:r>
                      <a:r>
                        <a:rPr lang="en-US" sz="1200" dirty="0"/>
                        <a:t>of </a:t>
                      </a:r>
                      <a:r>
                        <a:rPr lang="en-US" sz="1200" dirty="0" smtClean="0"/>
                        <a:t>a </a:t>
                      </a:r>
                      <a:r>
                        <a:rPr lang="en-US" sz="1200" dirty="0"/>
                        <a:t>repository in </a:t>
                      </a:r>
                      <a:r>
                        <a:rPr lang="en-US" sz="1200" dirty="0" smtClean="0"/>
                        <a:t>GitHub; for instance,</a:t>
                      </a:r>
                      <a:r>
                        <a:rPr lang="en-US" sz="1200" baseline="0" dirty="0" smtClean="0"/>
                        <a:t> the Azure-</a:t>
                      </a:r>
                      <a:r>
                        <a:rPr lang="en-US" sz="1200" baseline="0" dirty="0" err="1" smtClean="0"/>
                        <a:t>RMSDocs</a:t>
                      </a:r>
                      <a:r>
                        <a:rPr lang="en-US" sz="1200" baseline="0" dirty="0" smtClean="0"/>
                        <a:t>-</a:t>
                      </a:r>
                      <a:r>
                        <a:rPr lang="en-US" sz="1200" baseline="0" dirty="0" err="1" smtClean="0"/>
                        <a:t>pr</a:t>
                      </a:r>
                      <a:r>
                        <a:rPr lang="en-US" sz="1200" baseline="0" dirty="0" smtClean="0"/>
                        <a:t> fork for github user “</a:t>
                      </a:r>
                      <a:r>
                        <a:rPr lang="en-US" sz="1200" baseline="0" dirty="0" err="1" smtClean="0"/>
                        <a:t>msmbaldwin</a:t>
                      </a:r>
                      <a:r>
                        <a:rPr lang="en-US" sz="1200" baseline="0" dirty="0" smtClean="0"/>
                        <a:t>” would be found at </a:t>
                      </a:r>
                      <a:r>
                        <a:rPr lang="en-US" sz="1200" dirty="0" smtClean="0">
                          <a:hlinkClick r:id="rId5"/>
                        </a:rPr>
                        <a:t>https</a:t>
                      </a:r>
                      <a:r>
                        <a:rPr lang="en-US" sz="1200" dirty="0" smtClean="0">
                          <a:hlinkClick r:id="rId5"/>
                        </a:rPr>
                        <a:t>://github.com/</a:t>
                      </a:r>
                      <a:r>
                        <a:rPr lang="en-US" sz="1200" b="1" dirty="0" smtClean="0">
                          <a:hlinkClick r:id="rId5"/>
                        </a:rPr>
                        <a:t>msmbaldwin</a:t>
                      </a:r>
                      <a:r>
                        <a:rPr lang="en-US" sz="1200" dirty="0" smtClean="0">
                          <a:hlinkClick r:id="rId5"/>
                        </a:rPr>
                        <a:t>/Azure-RMSDocs-pr</a:t>
                      </a:r>
                      <a:r>
                        <a:rPr lang="en-US" sz="1200" dirty="0" smtClean="0"/>
                        <a:t>. </a:t>
                      </a:r>
                      <a:r>
                        <a:rPr lang="en-US" sz="1200" dirty="0" smtClean="0"/>
                        <a:t>A</a:t>
                      </a:r>
                      <a:r>
                        <a:rPr lang="en-US" sz="1200" baseline="0" dirty="0" smtClean="0"/>
                        <a:t> user has full permission to his fork and restricted permissions for the main repo, which allows </a:t>
                      </a:r>
                      <a:endParaRPr lang="en-US" sz="1200" dirty="0"/>
                    </a:p>
                  </a:txBody>
                  <a:tcPr/>
                </a:tc>
                <a:extLst>
                  <a:ext uri="{0D108BD9-81ED-4DB2-BD59-A6C34878D82A}">
                    <a16:rowId xmlns:a16="http://schemas.microsoft.com/office/drawing/2014/main" val="10005"/>
                  </a:ext>
                </a:extLst>
              </a:tr>
              <a:tr h="370840">
                <a:tc>
                  <a:txBody>
                    <a:bodyPr/>
                    <a:lstStyle/>
                    <a:p>
                      <a:r>
                        <a:rPr lang="en-US" sz="1200" b="1" dirty="0"/>
                        <a:t>clone</a:t>
                      </a:r>
                      <a:endParaRPr lang="en-US" sz="1200" dirty="0"/>
                    </a:p>
                  </a:txBody>
                  <a:tcPr/>
                </a:tc>
                <a:tc>
                  <a:txBody>
                    <a:bodyPr/>
                    <a:lstStyle/>
                    <a:p>
                      <a:r>
                        <a:rPr lang="en-US" sz="1200" dirty="0"/>
                        <a:t>The local copy of your fork on your computer. </a:t>
                      </a:r>
                    </a:p>
                  </a:txBody>
                  <a:tcPr/>
                </a:tc>
                <a:extLst>
                  <a:ext uri="{0D108BD9-81ED-4DB2-BD59-A6C34878D82A}">
                    <a16:rowId xmlns:a16="http://schemas.microsoft.com/office/drawing/2014/main" val="10006"/>
                  </a:ext>
                </a:extLst>
              </a:tr>
              <a:tr h="370840">
                <a:tc>
                  <a:txBody>
                    <a:bodyPr/>
                    <a:lstStyle/>
                    <a:p>
                      <a:r>
                        <a:rPr lang="en-US" sz="1200" b="1" dirty="0" smtClean="0"/>
                        <a:t>“origin”</a:t>
                      </a:r>
                      <a:endParaRPr lang="en-US" sz="1200" b="1" dirty="0"/>
                    </a:p>
                  </a:txBody>
                  <a:tcPr/>
                </a:tc>
                <a:tc>
                  <a:txBody>
                    <a:bodyPr/>
                    <a:lstStyle/>
                    <a:p>
                      <a:r>
                        <a:rPr lang="en-US" sz="1200" dirty="0" smtClean="0"/>
                        <a:t>An alias set to the Github source of a clone. If</a:t>
                      </a:r>
                      <a:r>
                        <a:rPr lang="en-US" sz="1200" baseline="0" dirty="0" smtClean="0"/>
                        <a:t> github user </a:t>
                      </a:r>
                      <a:r>
                        <a:rPr lang="en-US" sz="1200" baseline="0" dirty="0" err="1" smtClean="0"/>
                        <a:t>msmbaldwin</a:t>
                      </a:r>
                      <a:r>
                        <a:rPr lang="en-US" sz="1200" baseline="0" dirty="0" smtClean="0"/>
                        <a:t> cloned his fork of </a:t>
                      </a:r>
                      <a:r>
                        <a:rPr lang="en-US" sz="1200" dirty="0" smtClean="0">
                          <a:hlinkClick r:id="rId5"/>
                        </a:rPr>
                        <a:t>Azure-</a:t>
                      </a:r>
                      <a:r>
                        <a:rPr lang="en-US" sz="1200" dirty="0" err="1" smtClean="0">
                          <a:hlinkClick r:id="rId5"/>
                        </a:rPr>
                        <a:t>RMSDocs</a:t>
                      </a:r>
                      <a:r>
                        <a:rPr lang="en-US" sz="1200" dirty="0" smtClean="0">
                          <a:hlinkClick r:id="rId5"/>
                        </a:rPr>
                        <a:t>-</a:t>
                      </a:r>
                      <a:r>
                        <a:rPr lang="en-US" sz="1200" dirty="0" err="1" smtClean="0">
                          <a:hlinkClick r:id="rId5"/>
                        </a:rPr>
                        <a:t>pr</a:t>
                      </a:r>
                      <a:r>
                        <a:rPr lang="en-US" sz="1200" dirty="0" smtClean="0"/>
                        <a:t>, “origin” would </a:t>
                      </a:r>
                      <a:r>
                        <a:rPr lang="en-US" sz="1200" smtClean="0"/>
                        <a:t>be set to </a:t>
                      </a:r>
                      <a:r>
                        <a:rPr lang="en-US" sz="1200" smtClean="0">
                          <a:hlinkClick r:id="rId5"/>
                        </a:rPr>
                        <a:t>https</a:t>
                      </a:r>
                      <a:r>
                        <a:rPr lang="en-US" sz="1200" dirty="0" smtClean="0">
                          <a:hlinkClick r:id="rId5"/>
                        </a:rPr>
                        <a:t>://github.com/</a:t>
                      </a:r>
                      <a:r>
                        <a:rPr lang="en-US" sz="1200" b="1" dirty="0" smtClean="0">
                          <a:hlinkClick r:id="rId5"/>
                        </a:rPr>
                        <a:t>msmbaldwin</a:t>
                      </a:r>
                      <a:r>
                        <a:rPr lang="en-US" sz="1200" dirty="0" smtClean="0">
                          <a:hlinkClick r:id="rId5"/>
                        </a:rPr>
                        <a:t>/Azure-RMSDocs-pr</a:t>
                      </a:r>
                      <a:r>
                        <a:rPr lang="en-US" sz="1200" dirty="0" smtClean="0"/>
                        <a:t>. </a:t>
                      </a:r>
                      <a:endParaRPr lang="en-US" sz="1200" dirty="0"/>
                    </a:p>
                  </a:txBody>
                  <a:tcPr/>
                </a:tc>
                <a:extLst>
                  <a:ext uri="{0D108BD9-81ED-4DB2-BD59-A6C34878D82A}">
                    <a16:rowId xmlns:a16="http://schemas.microsoft.com/office/drawing/2014/main" val="1584397738"/>
                  </a:ext>
                </a:extLst>
              </a:tr>
              <a:tr h="370840">
                <a:tc>
                  <a:txBody>
                    <a:bodyPr/>
                    <a:lstStyle/>
                    <a:p>
                      <a:r>
                        <a:rPr lang="en-US" sz="1200" b="1" dirty="0" smtClean="0"/>
                        <a:t>“upstream”</a:t>
                      </a:r>
                      <a:endParaRPr lang="en-US" sz="1200" b="1" dirty="0"/>
                    </a:p>
                  </a:txBody>
                  <a:tcPr/>
                </a:tc>
                <a:tc>
                  <a:txBody>
                    <a:bodyPr/>
                    <a:lstStyle/>
                    <a:p>
                      <a:r>
                        <a:rPr lang="en-US" sz="1200" dirty="0" smtClean="0"/>
                        <a:t>An alias set to the original repo from which the fork</a:t>
                      </a:r>
                      <a:r>
                        <a:rPr lang="en-US" sz="1200" baseline="0" dirty="0" smtClean="0"/>
                        <a:t> (and clone) were created. </a:t>
                      </a:r>
                      <a:r>
                        <a:rPr lang="en-US" sz="1200" dirty="0" smtClean="0"/>
                        <a:t>If</a:t>
                      </a:r>
                      <a:r>
                        <a:rPr lang="en-US" sz="1200" baseline="0" dirty="0" smtClean="0"/>
                        <a:t> github user </a:t>
                      </a:r>
                      <a:r>
                        <a:rPr lang="en-US" sz="1200" baseline="0" dirty="0" err="1" smtClean="0"/>
                        <a:t>msmbaldwin</a:t>
                      </a:r>
                      <a:r>
                        <a:rPr lang="en-US" sz="1200" baseline="0" dirty="0" smtClean="0"/>
                        <a:t> cloned his fork of </a:t>
                      </a:r>
                      <a:r>
                        <a:rPr lang="en-US" sz="1200" dirty="0" smtClean="0">
                          <a:hlinkClick r:id="rId5"/>
                        </a:rPr>
                        <a:t>Azure-</a:t>
                      </a:r>
                      <a:r>
                        <a:rPr lang="en-US" sz="1200" dirty="0" err="1" smtClean="0">
                          <a:hlinkClick r:id="rId5"/>
                        </a:rPr>
                        <a:t>RMSDocs</a:t>
                      </a:r>
                      <a:r>
                        <a:rPr lang="en-US" sz="1200" dirty="0" smtClean="0">
                          <a:hlinkClick r:id="rId5"/>
                        </a:rPr>
                        <a:t>-</a:t>
                      </a:r>
                      <a:r>
                        <a:rPr lang="en-US" sz="1200" dirty="0" err="1" smtClean="0">
                          <a:hlinkClick r:id="rId5"/>
                        </a:rPr>
                        <a:t>pr</a:t>
                      </a:r>
                      <a:r>
                        <a:rPr lang="en-US" sz="1200" baseline="0" dirty="0" smtClean="0"/>
                        <a:t>, “upstream” would be set to </a:t>
                      </a:r>
                      <a:r>
                        <a:rPr lang="en-US" sz="1200" dirty="0" smtClean="0">
                          <a:hlinkClick r:id="rId4"/>
                        </a:rPr>
                        <a:t>https://github.com/</a:t>
                      </a:r>
                      <a:r>
                        <a:rPr lang="en-US" sz="1200" b="1" dirty="0" smtClean="0">
                          <a:hlinkClick r:id="rId4"/>
                        </a:rPr>
                        <a:t>Microsoft</a:t>
                      </a:r>
                      <a:r>
                        <a:rPr lang="en-US" sz="1200" dirty="0" smtClean="0">
                          <a:hlinkClick r:id="rId4"/>
                        </a:rPr>
                        <a:t>/Azure-RMSDocs-pr</a:t>
                      </a:r>
                      <a:r>
                        <a:rPr lang="en-US" sz="1200" dirty="0" smtClean="0"/>
                        <a:t>.</a:t>
                      </a:r>
                      <a:endParaRPr lang="en-US" sz="1200" dirty="0"/>
                    </a:p>
                  </a:txBody>
                  <a:tcPr/>
                </a:tc>
                <a:extLst>
                  <a:ext uri="{0D108BD9-81ED-4DB2-BD59-A6C34878D82A}">
                    <a16:rowId xmlns:a16="http://schemas.microsoft.com/office/drawing/2014/main" val="3693664498"/>
                  </a:ext>
                </a:extLst>
              </a:tr>
              <a:tr h="370840">
                <a:tc>
                  <a:txBody>
                    <a:bodyPr/>
                    <a:lstStyle/>
                    <a:p>
                      <a:r>
                        <a:rPr lang="en-US" sz="1200" b="1" dirty="0"/>
                        <a:t>branch</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working version of a repository, allowing you to make changes without modifying the main “master” branch. You will typically work</a:t>
                      </a:r>
                      <a:r>
                        <a:rPr lang="en-US" sz="1200" baseline="0" dirty="0" smtClean="0"/>
                        <a:t> in a branch of your clone of a fork</a:t>
                      </a:r>
                      <a:endParaRPr lang="en-US" sz="1200" dirty="0"/>
                    </a:p>
                  </a:txBody>
                  <a:tcPr/>
                </a:tc>
                <a:extLst>
                  <a:ext uri="{0D108BD9-81ED-4DB2-BD59-A6C34878D82A}">
                    <a16:rowId xmlns:a16="http://schemas.microsoft.com/office/drawing/2014/main" val="10007"/>
                  </a:ext>
                </a:extLst>
              </a:tr>
              <a:tr h="370840">
                <a:tc>
                  <a:txBody>
                    <a:bodyPr/>
                    <a:lstStyle/>
                    <a:p>
                      <a:r>
                        <a:rPr lang="en-US" sz="1200" b="1" dirty="0" smtClean="0"/>
                        <a:t>merge</a:t>
                      </a:r>
                      <a:endParaRPr lang="en-US"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 integrate the changes made in one branch into another branch.</a:t>
                      </a:r>
                      <a:r>
                        <a:rPr lang="en-US" sz="1200" baseline="0" dirty="0" smtClean="0"/>
                        <a:t> After making changes in your working branch, for instance, you will use a “pull request” (see below) to ask that they be merged into the master branch of the original repo. Two or more sets of changes that modify the same content trigger a “merge conflict”, which much be resolved.</a:t>
                      </a:r>
                      <a:endParaRPr lang="en-US" sz="1200" dirty="0"/>
                    </a:p>
                  </a:txBody>
                  <a:tcPr/>
                </a:tc>
                <a:extLst>
                  <a:ext uri="{0D108BD9-81ED-4DB2-BD59-A6C34878D82A}">
                    <a16:rowId xmlns:a16="http://schemas.microsoft.com/office/drawing/2014/main" val="1314131489"/>
                  </a:ext>
                </a:extLst>
              </a:tr>
              <a:tr h="370840">
                <a:tc>
                  <a:txBody>
                    <a:bodyPr/>
                    <a:lstStyle/>
                    <a:p>
                      <a:r>
                        <a:rPr lang="en-US" sz="1200" b="1" dirty="0"/>
                        <a:t>pull request</a:t>
                      </a:r>
                      <a:r>
                        <a:rPr lang="en-US" sz="1200" b="1" baseline="0" dirty="0"/>
                        <a:t>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mechanism</a:t>
                      </a:r>
                      <a:r>
                        <a:rPr lang="en-US" sz="1200" baseline="0" dirty="0" smtClean="0"/>
                        <a:t> by which you “request” that a branch (typically the master branch of the original repo) “pull” in the changes you made in your working branch. If a PR is accepted, the changes will be merged.</a:t>
                      </a:r>
                      <a:endParaRPr lang="en-US" sz="1200" dirty="0"/>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254334" y="5753100"/>
            <a:ext cx="11623249" cy="369332"/>
          </a:xfrm>
          <a:prstGeom prst="rect">
            <a:avLst/>
          </a:prstGeom>
          <a:noFill/>
        </p:spPr>
        <p:txBody>
          <a:bodyPr wrap="square" rtlCol="0">
            <a:spAutoFit/>
          </a:bodyPr>
          <a:lstStyle/>
          <a:p>
            <a:r>
              <a:rPr lang="en-US" dirty="0" smtClean="0"/>
              <a:t>See more </a:t>
            </a:r>
            <a:r>
              <a:rPr lang="en-US" dirty="0" err="1" smtClean="0"/>
              <a:t>git</a:t>
            </a:r>
            <a:r>
              <a:rPr lang="en-US" dirty="0" smtClean="0"/>
              <a:t> and github terminology </a:t>
            </a:r>
            <a:r>
              <a:rPr lang="en-US" dirty="0"/>
              <a:t>at </a:t>
            </a:r>
            <a:r>
              <a:rPr lang="en-US" dirty="0" smtClean="0"/>
              <a:t>the </a:t>
            </a:r>
            <a:r>
              <a:rPr lang="en-US" dirty="0" smtClean="0">
                <a:hlinkClick r:id="rId6"/>
              </a:rPr>
              <a:t>Github</a:t>
            </a:r>
            <a:r>
              <a:rPr lang="en-US" dirty="0" smtClean="0">
                <a:hlinkClick r:id="rId6"/>
              </a:rPr>
              <a:t> Glossary</a:t>
            </a:r>
            <a:r>
              <a:rPr lang="en-US" dirty="0" smtClean="0"/>
              <a:t>. </a:t>
            </a:r>
            <a:endParaRPr lang="en-US" dirty="0"/>
          </a:p>
        </p:txBody>
      </p:sp>
    </p:spTree>
    <p:extLst>
      <p:ext uri="{BB962C8B-B14F-4D97-AF65-F5344CB8AC3E}">
        <p14:creationId xmlns:p14="http://schemas.microsoft.com/office/powerpoint/2010/main" val="132609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750122" y="6418495"/>
            <a:ext cx="2743200" cy="365125"/>
          </a:xfrm>
        </p:spPr>
        <p:txBody>
          <a:bodyPr/>
          <a:lstStyle/>
          <a:p>
            <a:fld id="{17894036-FA33-48B5-BBDE-1535D6213033}" type="slidenum">
              <a:rPr lang="en-US" smtClean="0"/>
              <a:t>3</a:t>
            </a:fld>
            <a:endParaRPr lang="en-US"/>
          </a:p>
        </p:txBody>
      </p:sp>
      <p:sp>
        <p:nvSpPr>
          <p:cNvPr id="9" name="Rectangle 8"/>
          <p:cNvSpPr/>
          <p:nvPr/>
        </p:nvSpPr>
        <p:spPr>
          <a:xfrm flipH="1">
            <a:off x="9546850" y="5376802"/>
            <a:ext cx="1091953" cy="69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sp>
        <p:nvSpPr>
          <p:cNvPr id="13" name="Trapezoid 12"/>
          <p:cNvSpPr/>
          <p:nvPr/>
        </p:nvSpPr>
        <p:spPr>
          <a:xfrm rot="10800000" flipH="1">
            <a:off x="9800746" y="5003940"/>
            <a:ext cx="577049" cy="37286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6173" y="1711321"/>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0389" y="1812353"/>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5357" y="1917722"/>
            <a:ext cx="251090" cy="25109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26909" y="499609"/>
            <a:ext cx="3512321" cy="850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You create the content in your</a:t>
            </a:r>
            <a:br>
              <a:rPr lang="en-US" dirty="0"/>
            </a:br>
            <a:r>
              <a:rPr lang="en-US" dirty="0"/>
              <a:t> local clone of </a:t>
            </a:r>
            <a:r>
              <a:rPr lang="en-US" dirty="0" smtClean="0"/>
              <a:t>the private</a:t>
            </a:r>
            <a:br>
              <a:rPr lang="en-US" dirty="0" smtClean="0"/>
            </a:br>
            <a:r>
              <a:rPr lang="en-US" dirty="0" smtClean="0"/>
              <a:t> GitHub </a:t>
            </a:r>
            <a:r>
              <a:rPr lang="en-US" dirty="0"/>
              <a:t>repository</a:t>
            </a: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53543" y="554354"/>
            <a:ext cx="829996" cy="829996"/>
          </a:xfrm>
          <a:prstGeom prst="rect">
            <a:avLst/>
          </a:prstGeom>
        </p:spPr>
      </p:pic>
      <p:cxnSp>
        <p:nvCxnSpPr>
          <p:cNvPr id="30" name="Straight Arrow Connector 29"/>
          <p:cNvCxnSpPr>
            <a:stCxn id="27" idx="2"/>
          </p:cNvCxnSpPr>
          <p:nvPr/>
        </p:nvCxnSpPr>
        <p:spPr>
          <a:xfrm flipH="1">
            <a:off x="2280597" y="1350525"/>
            <a:ext cx="2473" cy="16321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6910" y="2982630"/>
            <a:ext cx="3512320" cy="111396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t>https://github.com/&lt;account</a:t>
            </a:r>
            <a:r>
              <a:rPr lang="en-US" sz="1100" b="1" dirty="0" smtClean="0"/>
              <a:t>&gt;/Azure-RMSDocs-pr</a:t>
            </a:r>
            <a:endParaRPr lang="en-US" sz="1100" b="1" dirty="0"/>
          </a:p>
        </p:txBody>
      </p:sp>
      <p:pic>
        <p:nvPicPr>
          <p:cNvPr id="36" name="Picture 35"/>
          <p:cNvPicPr>
            <a:picLocks noChangeAspect="1"/>
          </p:cNvPicPr>
          <p:nvPr/>
        </p:nvPicPr>
        <p:blipFill>
          <a:blip r:embed="rId4"/>
          <a:stretch>
            <a:fillRect/>
          </a:stretch>
        </p:blipFill>
        <p:spPr>
          <a:xfrm>
            <a:off x="786286" y="3499559"/>
            <a:ext cx="532542" cy="378924"/>
          </a:xfrm>
          <a:prstGeom prst="rect">
            <a:avLst/>
          </a:prstGeom>
        </p:spPr>
      </p:pic>
      <p:sp>
        <p:nvSpPr>
          <p:cNvPr id="38" name="Oval 37"/>
          <p:cNvSpPr/>
          <p:nvPr/>
        </p:nvSpPr>
        <p:spPr>
          <a:xfrm>
            <a:off x="1564968" y="5300583"/>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Pull request</a:t>
            </a:r>
          </a:p>
        </p:txBody>
      </p:sp>
      <p:cxnSp>
        <p:nvCxnSpPr>
          <p:cNvPr id="45" name="Straight Arrow Connector 44"/>
          <p:cNvCxnSpPr>
            <a:stCxn id="35" idx="2"/>
            <a:endCxn id="38" idx="0"/>
          </p:cNvCxnSpPr>
          <p:nvPr/>
        </p:nvCxnSpPr>
        <p:spPr>
          <a:xfrm>
            <a:off x="2283070" y="4096590"/>
            <a:ext cx="4438" cy="1203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6"/>
          </p:cNvCxnSpPr>
          <p:nvPr/>
        </p:nvCxnSpPr>
        <p:spPr>
          <a:xfrm flipV="1">
            <a:off x="3010047" y="5679180"/>
            <a:ext cx="2134840" cy="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528283" y="3260071"/>
            <a:ext cx="2206921" cy="803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Your GitHub fork of the private repository</a:t>
            </a:r>
          </a:p>
        </p:txBody>
      </p:sp>
      <p:sp>
        <p:nvSpPr>
          <p:cNvPr id="58" name="TextBox 57"/>
          <p:cNvSpPr txBox="1"/>
          <p:nvPr/>
        </p:nvSpPr>
        <p:spPr>
          <a:xfrm>
            <a:off x="768272" y="1691498"/>
            <a:ext cx="630559" cy="307777"/>
          </a:xfrm>
          <a:prstGeom prst="rect">
            <a:avLst/>
          </a:prstGeom>
          <a:noFill/>
        </p:spPr>
        <p:txBody>
          <a:bodyPr wrap="square" rtlCol="0">
            <a:spAutoFit/>
          </a:bodyPr>
          <a:lstStyle/>
          <a:p>
            <a:r>
              <a:rPr lang="en-US" sz="1400" dirty="0">
                <a:latin typeface="Lucida Console" panose="020B0609040504020204" pitchFamily="49" charset="0"/>
              </a:rPr>
              <a:t>push</a:t>
            </a:r>
          </a:p>
        </p:txBody>
      </p:sp>
      <p:pic>
        <p:nvPicPr>
          <p:cNvPr id="65" name="Picture 64"/>
          <p:cNvPicPr>
            <a:picLocks noChangeAspect="1"/>
          </p:cNvPicPr>
          <p:nvPr/>
        </p:nvPicPr>
        <p:blipFill>
          <a:blip r:embed="rId4"/>
          <a:stretch>
            <a:fillRect/>
          </a:stretch>
        </p:blipFill>
        <p:spPr>
          <a:xfrm>
            <a:off x="5038661" y="4230640"/>
            <a:ext cx="532542" cy="378924"/>
          </a:xfrm>
          <a:prstGeom prst="rect">
            <a:avLst/>
          </a:prstGeom>
        </p:spPr>
      </p:pic>
      <p:sp>
        <p:nvSpPr>
          <p:cNvPr id="64" name="TextBox 63"/>
          <p:cNvSpPr txBox="1"/>
          <p:nvPr/>
        </p:nvSpPr>
        <p:spPr>
          <a:xfrm>
            <a:off x="4978229" y="4609564"/>
            <a:ext cx="2615472" cy="369332"/>
          </a:xfrm>
          <a:prstGeom prst="rect">
            <a:avLst/>
          </a:prstGeom>
          <a:noFill/>
        </p:spPr>
        <p:txBody>
          <a:bodyPr wrap="square" rtlCol="0">
            <a:spAutoFit/>
          </a:bodyPr>
          <a:lstStyle/>
          <a:p>
            <a:r>
              <a:rPr lang="en-US" dirty="0" smtClean="0"/>
              <a:t>Azure-</a:t>
            </a:r>
            <a:r>
              <a:rPr lang="en-US" dirty="0" err="1" smtClean="0"/>
              <a:t>RMSDoc</a:t>
            </a:r>
            <a:r>
              <a:rPr lang="en-US" dirty="0" smtClean="0"/>
              <a:t>-</a:t>
            </a:r>
            <a:r>
              <a:rPr lang="en-US" dirty="0" err="1" smtClean="0"/>
              <a:t>pr</a:t>
            </a:r>
            <a:r>
              <a:rPr lang="en-US" dirty="0" smtClean="0"/>
              <a:t>/master</a:t>
            </a:r>
            <a:endParaRPr lang="en-US" dirty="0"/>
          </a:p>
        </p:txBody>
      </p:sp>
      <p:sp>
        <p:nvSpPr>
          <p:cNvPr id="67" name="TextBox 66"/>
          <p:cNvSpPr txBox="1"/>
          <p:nvPr/>
        </p:nvSpPr>
        <p:spPr>
          <a:xfrm>
            <a:off x="1030423" y="1966904"/>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pic>
        <p:nvPicPr>
          <p:cNvPr id="1028" name="Picture 4" descr="http://icons.iconarchive.com/icons/icons-land/vista-people/256/Person-Male-Light-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987465" y="5501714"/>
            <a:ext cx="443711" cy="443711"/>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Straight Arrow Connector 68"/>
          <p:cNvCxnSpPr>
            <a:endCxn id="9" idx="3"/>
          </p:cNvCxnSpPr>
          <p:nvPr/>
        </p:nvCxnSpPr>
        <p:spPr>
          <a:xfrm flipV="1">
            <a:off x="7452031" y="5723571"/>
            <a:ext cx="2094819" cy="51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10089270" y="4324986"/>
            <a:ext cx="1" cy="6349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671478" y="6041392"/>
            <a:ext cx="330675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Automated quality validation</a:t>
            </a:r>
          </a:p>
          <a:p>
            <a:pPr marL="285750" indent="-285750">
              <a:buFont typeface="Arial" panose="020B0604020202020204" pitchFamily="34" charset="0"/>
              <a:buChar char="•"/>
            </a:pPr>
            <a:r>
              <a:rPr lang="en-US" sz="1400" dirty="0"/>
              <a:t>Staging for review</a:t>
            </a:r>
          </a:p>
          <a:p>
            <a:pPr marL="285750" indent="-285750">
              <a:buFont typeface="Arial" panose="020B0604020202020204" pitchFamily="34" charset="0"/>
              <a:buChar char="•"/>
            </a:pPr>
            <a:r>
              <a:rPr lang="en-US" sz="1400" dirty="0"/>
              <a:t>Feedback from pull request reviewer </a:t>
            </a:r>
          </a:p>
        </p:txBody>
      </p:sp>
      <p:sp>
        <p:nvSpPr>
          <p:cNvPr id="81" name="TextBox 80"/>
          <p:cNvSpPr txBox="1"/>
          <p:nvPr/>
        </p:nvSpPr>
        <p:spPr>
          <a:xfrm>
            <a:off x="10638803" y="5430463"/>
            <a:ext cx="1298138" cy="523220"/>
          </a:xfrm>
          <a:prstGeom prst="rect">
            <a:avLst/>
          </a:prstGeom>
          <a:noFill/>
        </p:spPr>
        <p:txBody>
          <a:bodyPr wrap="square" rtlCol="0">
            <a:spAutoFit/>
          </a:bodyPr>
          <a:lstStyle/>
          <a:p>
            <a:r>
              <a:rPr lang="en-US" sz="1400" dirty="0"/>
              <a:t>Publishing, run by </a:t>
            </a:r>
            <a:r>
              <a:rPr lang="en-US" sz="1400" dirty="0" err="1"/>
              <a:t>PubDesk</a:t>
            </a:r>
            <a:endParaRPr lang="en-US" sz="1400" dirty="0"/>
          </a:p>
        </p:txBody>
      </p:sp>
      <p:sp>
        <p:nvSpPr>
          <p:cNvPr id="82" name="TextBox 81"/>
          <p:cNvSpPr txBox="1"/>
          <p:nvPr/>
        </p:nvSpPr>
        <p:spPr>
          <a:xfrm>
            <a:off x="7944608" y="3801766"/>
            <a:ext cx="4085542" cy="307777"/>
          </a:xfrm>
          <a:prstGeom prst="rect">
            <a:avLst/>
          </a:prstGeom>
          <a:noFill/>
        </p:spPr>
        <p:txBody>
          <a:bodyPr wrap="square" rtlCol="0">
            <a:spAutoFit/>
          </a:bodyPr>
          <a:lstStyle/>
          <a:p>
            <a:pPr algn="ctr"/>
            <a:r>
              <a:rPr lang="en-US" sz="1400" dirty="0"/>
              <a:t>Live site: </a:t>
            </a:r>
            <a:r>
              <a:rPr lang="en-US" sz="1400" dirty="0">
                <a:hlinkClick r:id="rId6"/>
              </a:rPr>
              <a:t>https</a:t>
            </a:r>
            <a:r>
              <a:rPr lang="en-US" sz="1400" dirty="0" smtClean="0">
                <a:hlinkClick r:id="rId6"/>
              </a:rPr>
              <a:t>://docs.microsoft.com/</a:t>
            </a:r>
            <a:endParaRPr lang="en-US" sz="1400" dirty="0"/>
          </a:p>
        </p:txBody>
      </p:sp>
      <p:sp>
        <p:nvSpPr>
          <p:cNvPr id="1025" name="TextBox 1024"/>
          <p:cNvSpPr txBox="1"/>
          <p:nvPr/>
        </p:nvSpPr>
        <p:spPr>
          <a:xfrm>
            <a:off x="4170648" y="357467"/>
            <a:ext cx="3931081" cy="1938992"/>
          </a:xfrm>
          <a:prstGeom prst="rect">
            <a:avLst/>
          </a:prstGeom>
          <a:noFill/>
        </p:spPr>
        <p:txBody>
          <a:bodyPr wrap="square" rtlCol="0">
            <a:spAutoFit/>
          </a:bodyPr>
          <a:lstStyle/>
          <a:p>
            <a:pPr algn="ctr"/>
            <a:r>
              <a:rPr lang="en-US" sz="4000" dirty="0"/>
              <a:t>Workflow: internally created content</a:t>
            </a:r>
          </a:p>
        </p:txBody>
      </p:sp>
      <p:pic>
        <p:nvPicPr>
          <p:cNvPr id="102"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6173" y="4524019"/>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0389" y="4625051"/>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5357" y="4730420"/>
            <a:ext cx="251090" cy="251091"/>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p:cNvSpPr txBox="1"/>
          <p:nvPr/>
        </p:nvSpPr>
        <p:spPr>
          <a:xfrm>
            <a:off x="768272" y="4504196"/>
            <a:ext cx="630559" cy="307777"/>
          </a:xfrm>
          <a:prstGeom prst="rect">
            <a:avLst/>
          </a:prstGeom>
          <a:noFill/>
        </p:spPr>
        <p:txBody>
          <a:bodyPr wrap="square" rtlCol="0">
            <a:spAutoFit/>
          </a:bodyPr>
          <a:lstStyle/>
          <a:p>
            <a:r>
              <a:rPr lang="en-US" sz="1400" dirty="0">
                <a:latin typeface="Lucida Console" panose="020B0609040504020204" pitchFamily="49" charset="0"/>
              </a:rPr>
              <a:t>push</a:t>
            </a:r>
          </a:p>
        </p:txBody>
      </p:sp>
      <p:sp>
        <p:nvSpPr>
          <p:cNvPr id="106" name="TextBox 105"/>
          <p:cNvSpPr txBox="1"/>
          <p:nvPr/>
        </p:nvSpPr>
        <p:spPr>
          <a:xfrm>
            <a:off x="1030423" y="4779602"/>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
        <p:nvSpPr>
          <p:cNvPr id="1038" name="TextBox 1037"/>
          <p:cNvSpPr txBox="1"/>
          <p:nvPr/>
        </p:nvSpPr>
        <p:spPr>
          <a:xfrm>
            <a:off x="3449129" y="5376802"/>
            <a:ext cx="883174" cy="369332"/>
          </a:xfrm>
          <a:prstGeom prst="rect">
            <a:avLst/>
          </a:prstGeom>
          <a:noFill/>
        </p:spPr>
        <p:txBody>
          <a:bodyPr wrap="square" rtlCol="0">
            <a:spAutoFit/>
          </a:bodyPr>
          <a:lstStyle/>
          <a:p>
            <a:r>
              <a:rPr lang="en-US" dirty="0"/>
              <a:t>merge</a:t>
            </a:r>
          </a:p>
        </p:txBody>
      </p:sp>
      <p:pic>
        <p:nvPicPr>
          <p:cNvPr id="1041" name="Picture 1040"/>
          <p:cNvPicPr>
            <a:picLocks noChangeAspect="1"/>
          </p:cNvPicPr>
          <p:nvPr/>
        </p:nvPicPr>
        <p:blipFill>
          <a:blip r:embed="rId7"/>
          <a:stretch>
            <a:fillRect/>
          </a:stretch>
        </p:blipFill>
        <p:spPr>
          <a:xfrm>
            <a:off x="5631635" y="4234806"/>
            <a:ext cx="704850" cy="390525"/>
          </a:xfrm>
          <a:prstGeom prst="rect">
            <a:avLst/>
          </a:prstGeom>
        </p:spPr>
      </p:pic>
      <p:pic>
        <p:nvPicPr>
          <p:cNvPr id="2" name="Picture 1"/>
          <p:cNvPicPr>
            <a:picLocks noChangeAspect="1"/>
          </p:cNvPicPr>
          <p:nvPr/>
        </p:nvPicPr>
        <p:blipFill>
          <a:blip r:embed="rId8"/>
          <a:stretch>
            <a:fillRect/>
          </a:stretch>
        </p:blipFill>
        <p:spPr>
          <a:xfrm>
            <a:off x="7968400" y="1197903"/>
            <a:ext cx="4061750" cy="2519471"/>
          </a:xfrm>
          <a:prstGeom prst="rect">
            <a:avLst/>
          </a:prstGeom>
        </p:spPr>
      </p:pic>
      <p:pic>
        <p:nvPicPr>
          <p:cNvPr id="3" name="Picture 2"/>
          <p:cNvPicPr>
            <a:picLocks noChangeAspect="1"/>
          </p:cNvPicPr>
          <p:nvPr/>
        </p:nvPicPr>
        <p:blipFill>
          <a:blip r:embed="rId9"/>
          <a:stretch>
            <a:fillRect/>
          </a:stretch>
        </p:blipFill>
        <p:spPr>
          <a:xfrm>
            <a:off x="5232125" y="5249580"/>
            <a:ext cx="2131802" cy="1314098"/>
          </a:xfrm>
          <a:prstGeom prst="rect">
            <a:avLst/>
          </a:prstGeom>
        </p:spPr>
      </p:pic>
    </p:spTree>
    <p:extLst>
      <p:ext uri="{BB962C8B-B14F-4D97-AF65-F5344CB8AC3E}">
        <p14:creationId xmlns:p14="http://schemas.microsoft.com/office/powerpoint/2010/main" val="291103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665" y="98559"/>
            <a:ext cx="8503543" cy="916006"/>
          </a:xfrm>
        </p:spPr>
        <p:txBody>
          <a:bodyPr>
            <a:normAutofit/>
          </a:bodyPr>
          <a:lstStyle/>
          <a:p>
            <a:r>
              <a:rPr lang="en-US" dirty="0"/>
              <a:t>Your individual workflow</a:t>
            </a:r>
          </a:p>
        </p:txBody>
      </p:sp>
      <p:sp>
        <p:nvSpPr>
          <p:cNvPr id="30" name="Rectangle 29"/>
          <p:cNvSpPr/>
          <p:nvPr/>
        </p:nvSpPr>
        <p:spPr>
          <a:xfrm>
            <a:off x="1067073" y="1585668"/>
            <a:ext cx="3512321" cy="80330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UPSTREAM (repository)</a:t>
            </a:r>
          </a:p>
        </p:txBody>
      </p:sp>
      <p:sp>
        <p:nvSpPr>
          <p:cNvPr id="31" name="Rectangle 30"/>
          <p:cNvSpPr/>
          <p:nvPr/>
        </p:nvSpPr>
        <p:spPr>
          <a:xfrm>
            <a:off x="7650910" y="1566177"/>
            <a:ext cx="2920169" cy="803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 (your fork)</a:t>
            </a:r>
          </a:p>
        </p:txBody>
      </p:sp>
      <p:sp>
        <p:nvSpPr>
          <p:cNvPr id="32" name="Rectangle 31"/>
          <p:cNvSpPr/>
          <p:nvPr/>
        </p:nvSpPr>
        <p:spPr>
          <a:xfrm>
            <a:off x="4579394" y="5506023"/>
            <a:ext cx="3512321" cy="8033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Your local clone </a:t>
            </a:r>
            <a:br>
              <a:rPr lang="en-US" dirty="0"/>
            </a:br>
            <a:r>
              <a:rPr lang="en-US" dirty="0"/>
              <a:t>        of Azure-</a:t>
            </a:r>
            <a:r>
              <a:rPr lang="en-US" dirty="0" err="1"/>
              <a:t>RMSDocs</a:t>
            </a:r>
            <a:r>
              <a:rPr lang="en-US" dirty="0"/>
              <a:t>-</a:t>
            </a:r>
            <a:r>
              <a:rPr lang="en-US" dirty="0" err="1"/>
              <a:t>pr</a:t>
            </a:r>
            <a:endParaRPr lang="en-US" dirty="0"/>
          </a:p>
        </p:txBody>
      </p:sp>
      <p:cxnSp>
        <p:nvCxnSpPr>
          <p:cNvPr id="33" name="Straight Arrow Connector 32"/>
          <p:cNvCxnSpPr>
            <a:stCxn id="30" idx="2"/>
            <a:endCxn id="45" idx="0"/>
          </p:cNvCxnSpPr>
          <p:nvPr/>
        </p:nvCxnSpPr>
        <p:spPr>
          <a:xfrm>
            <a:off x="2823234" y="2388973"/>
            <a:ext cx="2094958" cy="31037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1" idx="2"/>
          </p:cNvCxnSpPr>
          <p:nvPr/>
        </p:nvCxnSpPr>
        <p:spPr>
          <a:xfrm flipV="1">
            <a:off x="7494814" y="2369482"/>
            <a:ext cx="1616181" cy="31231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1"/>
            <a:endCxn id="15" idx="5"/>
          </p:cNvCxnSpPr>
          <p:nvPr/>
        </p:nvCxnSpPr>
        <p:spPr>
          <a:xfrm flipH="1" flipV="1">
            <a:off x="6646373" y="1473279"/>
            <a:ext cx="1004537" cy="4945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2"/>
          <a:stretch>
            <a:fillRect/>
          </a:stretch>
        </p:blipFill>
        <p:spPr>
          <a:xfrm>
            <a:off x="703646" y="1665163"/>
            <a:ext cx="905522" cy="644314"/>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503194" y="5492678"/>
            <a:ext cx="829996" cy="829996"/>
          </a:xfrm>
          <a:prstGeom prst="rect">
            <a:avLst/>
          </a:prstGeom>
        </p:spPr>
      </p:pic>
      <p:sp>
        <p:nvSpPr>
          <p:cNvPr id="4" name="Slide Number Placeholder 3"/>
          <p:cNvSpPr>
            <a:spLocks noGrp="1"/>
          </p:cNvSpPr>
          <p:nvPr>
            <p:ph type="sldNum" sz="quarter" idx="12"/>
          </p:nvPr>
        </p:nvSpPr>
        <p:spPr/>
        <p:txBody>
          <a:bodyPr/>
          <a:lstStyle/>
          <a:p>
            <a:fld id="{17894036-FA33-48B5-BBDE-1535D6213033}" type="slidenum">
              <a:rPr lang="en-US" smtClean="0"/>
              <a:t>4</a:t>
            </a:fld>
            <a:endParaRPr lang="en-US" dirty="0"/>
          </a:p>
        </p:txBody>
      </p:sp>
      <p:sp>
        <p:nvSpPr>
          <p:cNvPr id="15" name="Oval 14"/>
          <p:cNvSpPr/>
          <p:nvPr/>
        </p:nvSpPr>
        <p:spPr>
          <a:xfrm>
            <a:off x="5412921" y="818225"/>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Pull request</a:t>
            </a:r>
          </a:p>
        </p:txBody>
      </p:sp>
      <p:cxnSp>
        <p:nvCxnSpPr>
          <p:cNvPr id="46" name="Straight Arrow Connector 45"/>
          <p:cNvCxnSpPr>
            <a:stCxn id="15" idx="3"/>
            <a:endCxn id="30" idx="3"/>
          </p:cNvCxnSpPr>
          <p:nvPr/>
        </p:nvCxnSpPr>
        <p:spPr>
          <a:xfrm flipH="1">
            <a:off x="4579394" y="1473279"/>
            <a:ext cx="1045154" cy="5140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86841" y="1248993"/>
            <a:ext cx="3030038" cy="369332"/>
          </a:xfrm>
          <a:prstGeom prst="rect">
            <a:avLst/>
          </a:prstGeom>
          <a:noFill/>
        </p:spPr>
        <p:txBody>
          <a:bodyPr wrap="square" rtlCol="0">
            <a:spAutoFit/>
          </a:bodyPr>
          <a:lstStyle/>
          <a:p>
            <a:r>
              <a:rPr lang="en-US" dirty="0" smtClean="0"/>
              <a:t>Microsoft/Azure-</a:t>
            </a:r>
            <a:r>
              <a:rPr lang="en-US" dirty="0" err="1" smtClean="0"/>
              <a:t>RMSDocs</a:t>
            </a:r>
            <a:r>
              <a:rPr lang="en-US" dirty="0" smtClean="0"/>
              <a:t>-</a:t>
            </a:r>
            <a:r>
              <a:rPr lang="en-US" dirty="0" err="1" smtClean="0"/>
              <a:t>pr</a:t>
            </a:r>
            <a:endParaRPr lang="en-US" dirty="0"/>
          </a:p>
        </p:txBody>
      </p:sp>
      <p:sp>
        <p:nvSpPr>
          <p:cNvPr id="49" name="TextBox 48"/>
          <p:cNvSpPr txBox="1"/>
          <p:nvPr/>
        </p:nvSpPr>
        <p:spPr>
          <a:xfrm>
            <a:off x="7661834" y="1193749"/>
            <a:ext cx="3396691" cy="369332"/>
          </a:xfrm>
          <a:prstGeom prst="rect">
            <a:avLst/>
          </a:prstGeom>
          <a:noFill/>
        </p:spPr>
        <p:txBody>
          <a:bodyPr wrap="square" rtlCol="0">
            <a:spAutoFit/>
          </a:bodyPr>
          <a:lstStyle/>
          <a:p>
            <a:r>
              <a:rPr lang="en-US" dirty="0" err="1"/>
              <a:t>your_account</a:t>
            </a:r>
            <a:r>
              <a:rPr lang="en-US" dirty="0"/>
              <a:t>/Azure-</a:t>
            </a:r>
            <a:r>
              <a:rPr lang="en-US" dirty="0" err="1"/>
              <a:t>RMSDocs</a:t>
            </a:r>
            <a:r>
              <a:rPr lang="en-US" dirty="0"/>
              <a:t>-</a:t>
            </a:r>
            <a:r>
              <a:rPr lang="en-US" dirty="0" err="1"/>
              <a:t>pr</a:t>
            </a:r>
            <a:endParaRPr lang="en-US" dirty="0"/>
          </a:p>
        </p:txBody>
      </p:sp>
      <p:sp>
        <p:nvSpPr>
          <p:cNvPr id="24" name="TextBox 23"/>
          <p:cNvSpPr txBox="1"/>
          <p:nvPr/>
        </p:nvSpPr>
        <p:spPr>
          <a:xfrm>
            <a:off x="3716817" y="3435751"/>
            <a:ext cx="2347240"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git pull upstream</a:t>
            </a:r>
          </a:p>
        </p:txBody>
      </p:sp>
      <p:sp>
        <p:nvSpPr>
          <p:cNvPr id="58" name="TextBox 57"/>
          <p:cNvSpPr txBox="1"/>
          <p:nvPr/>
        </p:nvSpPr>
        <p:spPr>
          <a:xfrm>
            <a:off x="6673048" y="3420052"/>
            <a:ext cx="2018847"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git push origin</a:t>
            </a:r>
          </a:p>
        </p:txBody>
      </p:sp>
      <p:pic>
        <p:nvPicPr>
          <p:cNvPr id="5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7993" y="6218086"/>
            <a:ext cx="1058666" cy="35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4351" y="35339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1" y="36863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1" y="38387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1895" y="3485401"/>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2523" y="3629227"/>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2345" y="38387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547" y="1890376"/>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4097" y="1777770"/>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057" y="1681992"/>
            <a:ext cx="419100" cy="41910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406145" y="4359729"/>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
        <p:nvSpPr>
          <p:cNvPr id="71" name="TextBox 70"/>
          <p:cNvSpPr txBox="1"/>
          <p:nvPr/>
        </p:nvSpPr>
        <p:spPr>
          <a:xfrm>
            <a:off x="5967447" y="2238677"/>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Tree>
    <p:extLst>
      <p:ext uri="{BB962C8B-B14F-4D97-AF65-F5344CB8AC3E}">
        <p14:creationId xmlns:p14="http://schemas.microsoft.com/office/powerpoint/2010/main" val="417136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98847" y="1049720"/>
            <a:ext cx="7654126" cy="4718202"/>
          </a:xfrm>
          <a:prstGeom prst="rect">
            <a:avLst/>
          </a:prstGeom>
        </p:spPr>
      </p:pic>
      <p:sp>
        <p:nvSpPr>
          <p:cNvPr id="9" name="Rectangular Callout 8"/>
          <p:cNvSpPr/>
          <p:nvPr/>
        </p:nvSpPr>
        <p:spPr>
          <a:xfrm>
            <a:off x="9982199" y="2282070"/>
            <a:ext cx="1485900" cy="1042002"/>
          </a:xfrm>
          <a:prstGeom prst="wedgeRectCallout">
            <a:avLst>
              <a:gd name="adj1" fmla="val -73654"/>
              <a:gd name="adj2" fmla="val 17342"/>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Provides the URL to clone </a:t>
            </a:r>
            <a:endParaRPr lang="en-US" sz="1400" dirty="0">
              <a:solidFill>
                <a:schemeClr val="tx1"/>
              </a:solidFill>
            </a:endParaRPr>
          </a:p>
        </p:txBody>
      </p:sp>
      <p:sp>
        <p:nvSpPr>
          <p:cNvPr id="5" name="TextBox 4"/>
          <p:cNvSpPr txBox="1"/>
          <p:nvPr/>
        </p:nvSpPr>
        <p:spPr>
          <a:xfrm>
            <a:off x="2571069" y="109162"/>
            <a:ext cx="3347357" cy="707886"/>
          </a:xfrm>
          <a:prstGeom prst="rect">
            <a:avLst/>
          </a:prstGeom>
          <a:noFill/>
        </p:spPr>
        <p:txBody>
          <a:bodyPr wrap="square" rtlCol="0">
            <a:spAutoFit/>
          </a:bodyPr>
          <a:lstStyle/>
          <a:p>
            <a:r>
              <a:rPr lang="en-US" sz="4000" dirty="0"/>
              <a:t>The GitHub UI</a:t>
            </a:r>
            <a:endParaRPr lang="en-US" dirty="0"/>
          </a:p>
        </p:txBody>
      </p:sp>
      <p:sp>
        <p:nvSpPr>
          <p:cNvPr id="13" name="Rectangular Callout 12"/>
          <p:cNvSpPr/>
          <p:nvPr/>
        </p:nvSpPr>
        <p:spPr>
          <a:xfrm>
            <a:off x="391886" y="590855"/>
            <a:ext cx="1485900" cy="1042002"/>
          </a:xfrm>
          <a:prstGeom prst="wedgeRectCallout">
            <a:avLst>
              <a:gd name="adj1" fmla="val 71621"/>
              <a:gd name="adj2" fmla="val 12797"/>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Tells </a:t>
            </a:r>
            <a:r>
              <a:rPr lang="en-US" sz="1400" dirty="0">
                <a:solidFill>
                  <a:schemeClr val="tx1"/>
                </a:solidFill>
              </a:rPr>
              <a:t>you which org, repository, and fork you are looking at.</a:t>
            </a:r>
          </a:p>
        </p:txBody>
      </p:sp>
      <p:sp>
        <p:nvSpPr>
          <p:cNvPr id="14" name="Rectangular Callout 13"/>
          <p:cNvSpPr/>
          <p:nvPr/>
        </p:nvSpPr>
        <p:spPr>
          <a:xfrm>
            <a:off x="391886" y="2065870"/>
            <a:ext cx="1485900" cy="1042002"/>
          </a:xfrm>
          <a:prstGeom prst="wedgeRectCallout">
            <a:avLst>
              <a:gd name="adj1" fmla="val 92133"/>
              <a:gd name="adj2" fmla="val 35049"/>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The </a:t>
            </a:r>
            <a:r>
              <a:rPr lang="en-US" sz="1400" dirty="0">
                <a:solidFill>
                  <a:schemeClr val="tx1"/>
                </a:solidFill>
              </a:rPr>
              <a:t>list of branches that exist in the repository.</a:t>
            </a:r>
          </a:p>
        </p:txBody>
      </p:sp>
      <p:sp>
        <p:nvSpPr>
          <p:cNvPr id="15" name="Rectangular Callout 14"/>
          <p:cNvSpPr/>
          <p:nvPr/>
        </p:nvSpPr>
        <p:spPr>
          <a:xfrm>
            <a:off x="425673" y="4812461"/>
            <a:ext cx="1485900" cy="1042002"/>
          </a:xfrm>
          <a:prstGeom prst="wedgeRectCallout">
            <a:avLst>
              <a:gd name="adj1" fmla="val 76162"/>
              <a:gd name="adj2" fmla="val -123378"/>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All </a:t>
            </a:r>
            <a:r>
              <a:rPr lang="en-US" sz="1400" dirty="0">
                <a:solidFill>
                  <a:schemeClr val="tx1"/>
                </a:solidFill>
              </a:rPr>
              <a:t>our articles live in this folder.</a:t>
            </a:r>
          </a:p>
        </p:txBody>
      </p:sp>
      <p:sp>
        <p:nvSpPr>
          <p:cNvPr id="2" name="Slide Number Placeholder 1"/>
          <p:cNvSpPr>
            <a:spLocks noGrp="1"/>
          </p:cNvSpPr>
          <p:nvPr>
            <p:ph type="sldNum" sz="quarter" idx="12"/>
          </p:nvPr>
        </p:nvSpPr>
        <p:spPr/>
        <p:txBody>
          <a:bodyPr/>
          <a:lstStyle/>
          <a:p>
            <a:fld id="{17894036-FA33-48B5-BBDE-1535D6213033}" type="slidenum">
              <a:rPr lang="en-US" smtClean="0"/>
              <a:t>5</a:t>
            </a:fld>
            <a:endParaRPr lang="en-US" dirty="0"/>
          </a:p>
        </p:txBody>
      </p:sp>
      <p:sp>
        <p:nvSpPr>
          <p:cNvPr id="19" name="Rectangular Callout 18"/>
          <p:cNvSpPr/>
          <p:nvPr/>
        </p:nvSpPr>
        <p:spPr>
          <a:xfrm>
            <a:off x="425673" y="3408821"/>
            <a:ext cx="1485900" cy="1042002"/>
          </a:xfrm>
          <a:prstGeom prst="wedgeRectCallout">
            <a:avLst>
              <a:gd name="adj1" fmla="val 131547"/>
              <a:gd name="adj2" fmla="val -79501"/>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Click here to create a new PR</a:t>
            </a:r>
            <a:endParaRPr lang="en-US" sz="1400" dirty="0">
              <a:solidFill>
                <a:schemeClr val="tx1"/>
              </a:solidFill>
            </a:endParaRPr>
          </a:p>
        </p:txBody>
      </p:sp>
    </p:spTree>
    <p:extLst>
      <p:ext uri="{BB962C8B-B14F-4D97-AF65-F5344CB8AC3E}">
        <p14:creationId xmlns:p14="http://schemas.microsoft.com/office/powerpoint/2010/main" val="24029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48652" y="2497455"/>
            <a:ext cx="5667375" cy="2152650"/>
          </a:xfrm>
          <a:prstGeom prst="rect">
            <a:avLst/>
          </a:prstGeom>
        </p:spPr>
      </p:pic>
      <p:sp>
        <p:nvSpPr>
          <p:cNvPr id="2" name="Title 1"/>
          <p:cNvSpPr>
            <a:spLocks noGrp="1"/>
          </p:cNvSpPr>
          <p:nvPr>
            <p:ph type="title"/>
          </p:nvPr>
        </p:nvSpPr>
        <p:spPr/>
        <p:txBody>
          <a:bodyPr/>
          <a:lstStyle/>
          <a:p>
            <a:r>
              <a:rPr lang="en-US" dirty="0"/>
              <a:t>Git Bash</a:t>
            </a:r>
          </a:p>
        </p:txBody>
      </p:sp>
      <p:sp>
        <p:nvSpPr>
          <p:cNvPr id="3" name="Content Placeholder 2"/>
          <p:cNvSpPr>
            <a:spLocks noGrp="1"/>
          </p:cNvSpPr>
          <p:nvPr>
            <p:ph idx="1"/>
          </p:nvPr>
        </p:nvSpPr>
        <p:spPr>
          <a:xfrm>
            <a:off x="3303135" y="772432"/>
            <a:ext cx="8437108" cy="1480911"/>
          </a:xfrm>
        </p:spPr>
        <p:txBody>
          <a:bodyPr>
            <a:normAutofit/>
          </a:bodyPr>
          <a:lstStyle/>
          <a:p>
            <a:pPr marL="0" indent="0">
              <a:buNone/>
            </a:pPr>
            <a:r>
              <a:rPr lang="en-US" sz="2400" dirty="0"/>
              <a:t>The command line tool you use to interact with the core repo, your forked repo, and the local copy of your fork. You use it to </a:t>
            </a:r>
            <a:r>
              <a:rPr lang="en-US" sz="2400" b="1" dirty="0"/>
              <a:t>pull</a:t>
            </a:r>
            <a:r>
              <a:rPr lang="en-US" sz="2400" dirty="0"/>
              <a:t> content from and </a:t>
            </a:r>
            <a:r>
              <a:rPr lang="en-US" sz="2400" b="1" dirty="0"/>
              <a:t>push</a:t>
            </a:r>
            <a:r>
              <a:rPr lang="en-US" sz="2400" dirty="0"/>
              <a:t> content into branches in all of these places. </a:t>
            </a:r>
          </a:p>
        </p:txBody>
      </p:sp>
      <p:sp>
        <p:nvSpPr>
          <p:cNvPr id="5" name="Rectangular Callout 4"/>
          <p:cNvSpPr/>
          <p:nvPr/>
        </p:nvSpPr>
        <p:spPr>
          <a:xfrm>
            <a:off x="6885738" y="2660682"/>
            <a:ext cx="2566308" cy="1042002"/>
          </a:xfrm>
          <a:prstGeom prst="wedgeRectCallout">
            <a:avLst>
              <a:gd name="adj1" fmla="val -228341"/>
              <a:gd name="adj2" fmla="val 96947"/>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You usually have to change (cd) into the repository folder on your local computer.</a:t>
            </a:r>
          </a:p>
        </p:txBody>
      </p:sp>
      <p:sp>
        <p:nvSpPr>
          <p:cNvPr id="6" name="Rectangular Callout 5"/>
          <p:cNvSpPr/>
          <p:nvPr/>
        </p:nvSpPr>
        <p:spPr>
          <a:xfrm>
            <a:off x="6593130" y="4486912"/>
            <a:ext cx="2858916" cy="1456687"/>
          </a:xfrm>
          <a:prstGeom prst="wedgeRectCallout">
            <a:avLst>
              <a:gd name="adj1" fmla="val -102818"/>
              <a:gd name="adj2" fmla="val -51135"/>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The local working branch is listed in parentheses. The default is usually “</a:t>
            </a:r>
            <a:r>
              <a:rPr lang="en-US" sz="1400" dirty="0" smtClean="0">
                <a:solidFill>
                  <a:schemeClr val="tx1"/>
                </a:solidFill>
              </a:rPr>
              <a:t>master”, but contributors should work in their own branch.</a:t>
            </a:r>
            <a:endParaRPr lang="en-US" sz="1400" dirty="0">
              <a:solidFill>
                <a:schemeClr val="tx1"/>
              </a:solidFill>
            </a:endParaRPr>
          </a:p>
        </p:txBody>
      </p:sp>
      <p:sp>
        <p:nvSpPr>
          <p:cNvPr id="4" name="TextBox 3"/>
          <p:cNvSpPr txBox="1"/>
          <p:nvPr/>
        </p:nvSpPr>
        <p:spPr>
          <a:xfrm>
            <a:off x="265176" y="118872"/>
            <a:ext cx="1527048" cy="261610"/>
          </a:xfrm>
          <a:prstGeom prst="rect">
            <a:avLst/>
          </a:prstGeom>
          <a:noFill/>
        </p:spPr>
        <p:txBody>
          <a:bodyPr wrap="square" rtlCol="0">
            <a:spAutoFit/>
          </a:bodyPr>
          <a:lstStyle/>
          <a:p>
            <a:r>
              <a:rPr lang="en-US" sz="1100" b="1" dirty="0">
                <a:solidFill>
                  <a:srgbClr val="00B050"/>
                </a:solidFill>
              </a:rPr>
              <a:t>Updated 10/28/2014</a:t>
            </a:r>
          </a:p>
        </p:txBody>
      </p:sp>
      <p:sp>
        <p:nvSpPr>
          <p:cNvPr id="7" name="Slide Number Placeholder 6"/>
          <p:cNvSpPr>
            <a:spLocks noGrp="1"/>
          </p:cNvSpPr>
          <p:nvPr>
            <p:ph type="sldNum" sz="quarter" idx="12"/>
          </p:nvPr>
        </p:nvSpPr>
        <p:spPr/>
        <p:txBody>
          <a:bodyPr/>
          <a:lstStyle/>
          <a:p>
            <a:fld id="{17894036-FA33-48B5-BBDE-1535D6213033}" type="slidenum">
              <a:rPr lang="en-US" smtClean="0"/>
              <a:t>6</a:t>
            </a:fld>
            <a:endParaRPr lang="en-US"/>
          </a:p>
        </p:txBody>
      </p:sp>
    </p:spTree>
    <p:extLst>
      <p:ext uri="{BB962C8B-B14F-4D97-AF65-F5344CB8AC3E}">
        <p14:creationId xmlns:p14="http://schemas.microsoft.com/office/powerpoint/2010/main" val="58920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text-only changes</a:t>
            </a:r>
          </a:p>
        </p:txBody>
      </p:sp>
      <p:sp>
        <p:nvSpPr>
          <p:cNvPr id="3" name="Content Placeholder 2"/>
          <p:cNvSpPr>
            <a:spLocks noGrp="1"/>
          </p:cNvSpPr>
          <p:nvPr>
            <p:ph idx="1"/>
          </p:nvPr>
        </p:nvSpPr>
        <p:spPr>
          <a:xfrm>
            <a:off x="810490" y="1614818"/>
            <a:ext cx="3078018" cy="1896630"/>
          </a:xfrm>
        </p:spPr>
        <p:txBody>
          <a:bodyPr>
            <a:normAutofit fontScale="62500" lnSpcReduction="20000"/>
          </a:bodyPr>
          <a:lstStyle/>
          <a:p>
            <a:pPr marL="0" indent="0">
              <a:buNone/>
            </a:pPr>
            <a:r>
              <a:rPr lang="en-US" dirty="0"/>
              <a:t>You can use the UI.</a:t>
            </a:r>
            <a:br>
              <a:rPr lang="en-US" dirty="0"/>
            </a:br>
            <a:endParaRPr lang="en-US" dirty="0"/>
          </a:p>
          <a:p>
            <a:pPr marL="514350" indent="-514350">
              <a:buAutoNum type="arabicPeriod"/>
            </a:pPr>
            <a:r>
              <a:rPr lang="en-US" dirty="0"/>
              <a:t>Go to the article you want to modify.</a:t>
            </a:r>
          </a:p>
          <a:p>
            <a:pPr marL="514350" indent="-514350">
              <a:buAutoNum type="arabicPeriod"/>
            </a:pPr>
            <a:r>
              <a:rPr lang="en-US" dirty="0"/>
              <a:t>Click the Edit on GitHub link.</a:t>
            </a:r>
          </a:p>
          <a:p>
            <a:pPr marL="514350" indent="-514350">
              <a:buAutoNum type="arabicPeriod"/>
            </a:pPr>
            <a:r>
              <a:rPr lang="en-US" dirty="0"/>
              <a:t>Click the edit button.</a:t>
            </a:r>
          </a:p>
          <a:p>
            <a:pPr marL="514350" indent="-514350">
              <a:buAutoNum type="arabicPeriod"/>
            </a:pPr>
            <a:endParaRPr lang="en-US" dirty="0"/>
          </a:p>
        </p:txBody>
      </p:sp>
      <p:sp>
        <p:nvSpPr>
          <p:cNvPr id="4" name="Slide Number Placeholder 3"/>
          <p:cNvSpPr>
            <a:spLocks noGrp="1"/>
          </p:cNvSpPr>
          <p:nvPr>
            <p:ph type="sldNum" sz="quarter" idx="12"/>
          </p:nvPr>
        </p:nvSpPr>
        <p:spPr/>
        <p:txBody>
          <a:bodyPr/>
          <a:lstStyle/>
          <a:p>
            <a:fld id="{17894036-FA33-48B5-BBDE-1535D6213033}" type="slidenum">
              <a:rPr lang="en-US" smtClean="0"/>
              <a:t>7</a:t>
            </a:fld>
            <a:endParaRPr lang="en-US"/>
          </a:p>
        </p:txBody>
      </p:sp>
      <p:sp>
        <p:nvSpPr>
          <p:cNvPr id="8" name="Rectangle 7"/>
          <p:cNvSpPr/>
          <p:nvPr/>
        </p:nvSpPr>
        <p:spPr>
          <a:xfrm>
            <a:off x="9924474" y="4429031"/>
            <a:ext cx="318654" cy="3276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768923" y="4077751"/>
            <a:ext cx="3078018" cy="228610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Limitations of the UI:</a:t>
            </a:r>
            <a:br>
              <a:rPr lang="en-US" dirty="0"/>
            </a:br>
            <a:endParaRPr lang="en-US" dirty="0"/>
          </a:p>
          <a:p>
            <a:r>
              <a:rPr lang="en-US" dirty="0"/>
              <a:t>You can’t work with images.</a:t>
            </a:r>
          </a:p>
          <a:p>
            <a:r>
              <a:rPr lang="en-US" dirty="0"/>
              <a:t>You can’t resolve merge conflicts.</a:t>
            </a:r>
          </a:p>
          <a:p>
            <a:r>
              <a:rPr lang="en-US" dirty="0"/>
              <a:t>You won’t learn the git commands. The git commands offer way more functionality. </a:t>
            </a:r>
          </a:p>
          <a:p>
            <a:pPr marL="514350" indent="-514350">
              <a:buFont typeface="Arial" panose="020B0604020202020204" pitchFamily="34" charset="0"/>
              <a:buAutoNum type="arabicPeriod"/>
            </a:pPr>
            <a:endParaRPr lang="en-US" dirty="0"/>
          </a:p>
        </p:txBody>
      </p:sp>
      <p:pic>
        <p:nvPicPr>
          <p:cNvPr id="6" name="Picture 5"/>
          <p:cNvPicPr>
            <a:picLocks noChangeAspect="1"/>
          </p:cNvPicPr>
          <p:nvPr/>
        </p:nvPicPr>
        <p:blipFill>
          <a:blip r:embed="rId2"/>
          <a:stretch>
            <a:fillRect/>
          </a:stretch>
        </p:blipFill>
        <p:spPr>
          <a:xfrm>
            <a:off x="4752975" y="1333501"/>
            <a:ext cx="6119481" cy="1657360"/>
          </a:xfrm>
          <a:prstGeom prst="rect">
            <a:avLst/>
          </a:prstGeom>
        </p:spPr>
      </p:pic>
      <p:pic>
        <p:nvPicPr>
          <p:cNvPr id="12" name="Picture 11"/>
          <p:cNvPicPr>
            <a:picLocks noChangeAspect="1"/>
          </p:cNvPicPr>
          <p:nvPr/>
        </p:nvPicPr>
        <p:blipFill>
          <a:blip r:embed="rId3"/>
          <a:stretch>
            <a:fillRect/>
          </a:stretch>
        </p:blipFill>
        <p:spPr>
          <a:xfrm>
            <a:off x="4752974" y="3097396"/>
            <a:ext cx="6119481" cy="3441516"/>
          </a:xfrm>
          <a:prstGeom prst="rect">
            <a:avLst/>
          </a:prstGeom>
        </p:spPr>
      </p:pic>
    </p:spTree>
    <p:extLst>
      <p:ext uri="{BB962C8B-B14F-4D97-AF65-F5344CB8AC3E}">
        <p14:creationId xmlns:p14="http://schemas.microsoft.com/office/powerpoint/2010/main" val="376798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Working with articles using Git commands and a markdown editor</a:t>
            </a:r>
          </a:p>
        </p:txBody>
      </p:sp>
      <p:sp>
        <p:nvSpPr>
          <p:cNvPr id="3" name="Content Placeholder 2"/>
          <p:cNvSpPr>
            <a:spLocks noGrp="1"/>
          </p:cNvSpPr>
          <p:nvPr>
            <p:ph idx="1"/>
          </p:nvPr>
        </p:nvSpPr>
        <p:spPr>
          <a:xfrm>
            <a:off x="838200" y="3329126"/>
            <a:ext cx="5279744" cy="3027224"/>
          </a:xfrm>
        </p:spPr>
        <p:txBody>
          <a:bodyPr>
            <a:normAutofit fontScale="92500" lnSpcReduction="10000"/>
          </a:bodyPr>
          <a:lstStyle/>
          <a:p>
            <a:pPr marL="0" indent="0">
              <a:buNone/>
            </a:pPr>
            <a:r>
              <a:rPr lang="en-US" sz="2000" b="1" dirty="0" err="1"/>
              <a:t>git</a:t>
            </a:r>
            <a:r>
              <a:rPr lang="en-US" sz="2000" b="1" dirty="0"/>
              <a:t> pull upstream master</a:t>
            </a:r>
          </a:p>
          <a:p>
            <a:pPr marL="0" indent="0">
              <a:buNone/>
            </a:pPr>
            <a:r>
              <a:rPr lang="en-US" sz="2000" b="1" dirty="0" err="1"/>
              <a:t>git</a:t>
            </a:r>
            <a:r>
              <a:rPr lang="en-US" sz="2000" b="1" dirty="0"/>
              <a:t> checkout YOURBRANCH</a:t>
            </a:r>
          </a:p>
          <a:p>
            <a:pPr marL="0" indent="0">
              <a:buNone/>
            </a:pPr>
            <a:r>
              <a:rPr lang="en-US" sz="2000" b="1" dirty="0"/>
              <a:t>Do work</a:t>
            </a:r>
          </a:p>
          <a:p>
            <a:pPr marL="0" indent="0">
              <a:buNone/>
            </a:pPr>
            <a:r>
              <a:rPr lang="en-US" sz="2000" b="1" dirty="0" err="1"/>
              <a:t>git</a:t>
            </a:r>
            <a:r>
              <a:rPr lang="en-US" sz="2000" b="1" dirty="0"/>
              <a:t> status</a:t>
            </a:r>
          </a:p>
          <a:p>
            <a:pPr marL="0" indent="0">
              <a:buNone/>
            </a:pPr>
            <a:r>
              <a:rPr lang="en-US" sz="2000" b="1" dirty="0" err="1"/>
              <a:t>git</a:t>
            </a:r>
            <a:r>
              <a:rPr lang="en-US" sz="2000" b="1" dirty="0"/>
              <a:t> add --all</a:t>
            </a:r>
          </a:p>
          <a:p>
            <a:pPr marL="0" indent="0">
              <a:buNone/>
            </a:pPr>
            <a:r>
              <a:rPr lang="en-US" sz="2000" b="1" dirty="0" err="1"/>
              <a:t>git</a:t>
            </a:r>
            <a:r>
              <a:rPr lang="en-US" sz="2000" b="1" dirty="0"/>
              <a:t> commit -m “Message that everyone will see!”</a:t>
            </a:r>
          </a:p>
          <a:p>
            <a:pPr marL="0" indent="0">
              <a:buNone/>
            </a:pPr>
            <a:r>
              <a:rPr lang="en-US" sz="2000" b="1" dirty="0" err="1"/>
              <a:t>git</a:t>
            </a:r>
            <a:r>
              <a:rPr lang="en-US" sz="2000" b="1" dirty="0"/>
              <a:t> push origin YOURBRANCH</a:t>
            </a:r>
          </a:p>
          <a:p>
            <a:pPr marL="0" indent="0">
              <a:buNone/>
            </a:pPr>
            <a:r>
              <a:rPr lang="en-US" sz="2000" b="1" dirty="0"/>
              <a:t>Go to </a:t>
            </a:r>
            <a:r>
              <a:rPr lang="en-US" sz="2000" b="1" dirty="0" err="1"/>
              <a:t>github</a:t>
            </a:r>
            <a:r>
              <a:rPr lang="en-US" sz="2000" b="1" dirty="0"/>
              <a:t> and create a PR!</a:t>
            </a:r>
          </a:p>
        </p:txBody>
      </p:sp>
      <p:sp>
        <p:nvSpPr>
          <p:cNvPr id="5" name="Slide Number Placeholder 4"/>
          <p:cNvSpPr>
            <a:spLocks noGrp="1"/>
          </p:cNvSpPr>
          <p:nvPr>
            <p:ph type="sldNum" sz="quarter" idx="12"/>
          </p:nvPr>
        </p:nvSpPr>
        <p:spPr/>
        <p:txBody>
          <a:bodyPr/>
          <a:lstStyle/>
          <a:p>
            <a:fld id="{17894036-FA33-48B5-BBDE-1535D6213033}" type="slidenum">
              <a:rPr lang="en-US" smtClean="0"/>
              <a:t>8</a:t>
            </a:fld>
            <a:endParaRPr lang="en-US"/>
          </a:p>
        </p:txBody>
      </p:sp>
      <p:sp>
        <p:nvSpPr>
          <p:cNvPr id="6" name="TextBox 5"/>
          <p:cNvSpPr txBox="1"/>
          <p:nvPr/>
        </p:nvSpPr>
        <p:spPr>
          <a:xfrm>
            <a:off x="5580535" y="3052960"/>
            <a:ext cx="1514763" cy="523220"/>
          </a:xfrm>
          <a:prstGeom prst="rect">
            <a:avLst/>
          </a:prstGeom>
          <a:noFill/>
        </p:spPr>
        <p:txBody>
          <a:bodyPr wrap="square" rtlCol="0">
            <a:spAutoFit/>
          </a:bodyPr>
          <a:lstStyle/>
          <a:p>
            <a:r>
              <a:rPr lang="en-US" sz="2800" dirty="0"/>
              <a:t>DEMO</a:t>
            </a:r>
          </a:p>
        </p:txBody>
      </p:sp>
    </p:spTree>
    <p:extLst>
      <p:ext uri="{BB962C8B-B14F-4D97-AF65-F5344CB8AC3E}">
        <p14:creationId xmlns:p14="http://schemas.microsoft.com/office/powerpoint/2010/main" val="162602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a:t>
            </a:r>
          </a:p>
        </p:txBody>
      </p:sp>
      <p:sp>
        <p:nvSpPr>
          <p:cNvPr id="3" name="Content Placeholder 2"/>
          <p:cNvSpPr>
            <a:spLocks noGrp="1"/>
          </p:cNvSpPr>
          <p:nvPr>
            <p:ph idx="1"/>
          </p:nvPr>
        </p:nvSpPr>
        <p:spPr>
          <a:xfrm>
            <a:off x="265176" y="1825625"/>
            <a:ext cx="3813048" cy="4351338"/>
          </a:xfrm>
        </p:spPr>
        <p:txBody>
          <a:bodyPr>
            <a:normAutofit fontScale="85000" lnSpcReduction="20000"/>
          </a:bodyPr>
          <a:lstStyle/>
          <a:p>
            <a:r>
              <a:rPr lang="en-US" dirty="0"/>
              <a:t>You move changes from one branch to another using a pull request.</a:t>
            </a:r>
            <a:br>
              <a:rPr lang="en-US" dirty="0"/>
            </a:br>
            <a:endParaRPr lang="en-US" dirty="0"/>
          </a:p>
          <a:p>
            <a:r>
              <a:rPr lang="en-US" dirty="0"/>
              <a:t>All pull requests must be reviewed and accepted by a pull request acceptor.</a:t>
            </a:r>
            <a:br>
              <a:rPr lang="en-US" dirty="0"/>
            </a:br>
            <a:endParaRPr lang="en-US" dirty="0"/>
          </a:p>
          <a:p>
            <a:r>
              <a:rPr lang="en-US" dirty="0"/>
              <a:t>Pull requests protect the repo’s integrity.</a:t>
            </a:r>
            <a:br>
              <a:rPr lang="en-US" dirty="0"/>
            </a:br>
            <a:endParaRPr lang="en-US" dirty="0"/>
          </a:p>
          <a:p>
            <a:r>
              <a:rPr lang="en-US" dirty="0"/>
              <a:t>Pull requests are reviewed by a designated person on the content team. </a:t>
            </a:r>
            <a:r>
              <a:rPr lang="en-US"/>
              <a:t>Expect feedback!</a:t>
            </a:r>
            <a:endParaRPr lang="en-US" dirty="0"/>
          </a:p>
        </p:txBody>
      </p:sp>
      <p:sp>
        <p:nvSpPr>
          <p:cNvPr id="4" name="Slide Number Placeholder 3"/>
          <p:cNvSpPr>
            <a:spLocks noGrp="1"/>
          </p:cNvSpPr>
          <p:nvPr>
            <p:ph type="sldNum" sz="quarter" idx="12"/>
          </p:nvPr>
        </p:nvSpPr>
        <p:spPr/>
        <p:txBody>
          <a:bodyPr/>
          <a:lstStyle/>
          <a:p>
            <a:fld id="{17894036-FA33-48B5-BBDE-1535D6213033}" type="slidenum">
              <a:rPr lang="en-US" smtClean="0"/>
              <a:t>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104" y="1563623"/>
            <a:ext cx="7096408" cy="4817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ular Callout 6"/>
          <p:cNvSpPr/>
          <p:nvPr/>
        </p:nvSpPr>
        <p:spPr>
          <a:xfrm>
            <a:off x="4150070" y="188519"/>
            <a:ext cx="1839250" cy="1042002"/>
          </a:xfrm>
          <a:prstGeom prst="wedgeRectCallout">
            <a:avLst>
              <a:gd name="adj1" fmla="val 65427"/>
              <a:gd name="adj2" fmla="val 172364"/>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On the left, you select where you want to move the changes to. Usually, it is to the upstream repo.</a:t>
            </a:r>
          </a:p>
        </p:txBody>
      </p:sp>
      <p:sp>
        <p:nvSpPr>
          <p:cNvPr id="8" name="Rectangular Callout 7"/>
          <p:cNvSpPr/>
          <p:nvPr/>
        </p:nvSpPr>
        <p:spPr>
          <a:xfrm>
            <a:off x="8563574" y="188519"/>
            <a:ext cx="1839250" cy="1042002"/>
          </a:xfrm>
          <a:prstGeom prst="wedgeRectCallout">
            <a:avLst>
              <a:gd name="adj1" fmla="val -35496"/>
              <a:gd name="adj2" fmla="val 175874"/>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On the right, you select the source of the changes. Usually, this is your fork and a branch in your fork.</a:t>
            </a:r>
          </a:p>
        </p:txBody>
      </p:sp>
    </p:spTree>
    <p:extLst>
      <p:ext uri="{BB962C8B-B14F-4D97-AF65-F5344CB8AC3E}">
        <p14:creationId xmlns:p14="http://schemas.microsoft.com/office/powerpoint/2010/main" val="175369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D8D517D403438489EB1B5FF459F45BC" ma:contentTypeVersion="8" ma:contentTypeDescription="Create a new document." ma:contentTypeScope="" ma:versionID="cc5d5d9a5225c9afe3d4d0cdec872e70">
  <xsd:schema xmlns:xsd="http://www.w3.org/2001/XMLSchema" xmlns:xs="http://www.w3.org/2001/XMLSchema" xmlns:p="http://schemas.microsoft.com/office/2006/metadata/properties" xmlns:ns2="2e11b04f-6e8d-4882-a142-63014911b215" targetNamespace="http://schemas.microsoft.com/office/2006/metadata/properties" ma:root="true" ma:fieldsID="336bede8c77ac453e9b0ba994f160122" ns2:_="">
    <xsd:import namespace="2e11b04f-6e8d-4882-a142-63014911b21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1b04f-6e8d-4882-a142-63014911b21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F7F9F1-12BA-452E-90D7-DE79BA87BD84}">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2e11b04f-6e8d-4882-a142-63014911b215"/>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714A384-EA5A-49BA-A851-7DD4B651B8C6}">
  <ds:schemaRefs>
    <ds:schemaRef ds:uri="http://schemas.microsoft.com/sharepoint/v3/contenttype/forms"/>
  </ds:schemaRefs>
</ds:datastoreItem>
</file>

<file path=customXml/itemProps3.xml><?xml version="1.0" encoding="utf-8"?>
<ds:datastoreItem xmlns:ds="http://schemas.openxmlformats.org/officeDocument/2006/customXml" ds:itemID="{4445427E-74DF-425E-82DE-958D8AF50D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1b04f-6e8d-4882-a142-63014911b2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251</TotalTime>
  <Words>979</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Consolas</vt:lpstr>
      <vt:lpstr>Lucida Console</vt:lpstr>
      <vt:lpstr>Wingdings</vt:lpstr>
      <vt:lpstr>Office Theme</vt:lpstr>
      <vt:lpstr>1_Office Theme</vt:lpstr>
      <vt:lpstr>Content Authoring on Docs   Tools Overview</vt:lpstr>
      <vt:lpstr>PowerPoint Presentation</vt:lpstr>
      <vt:lpstr>PowerPoint Presentation</vt:lpstr>
      <vt:lpstr>Your individual workflow</vt:lpstr>
      <vt:lpstr>PowerPoint Presentation</vt:lpstr>
      <vt:lpstr>Git Bash</vt:lpstr>
      <vt:lpstr>Quick text-only changes</vt:lpstr>
      <vt:lpstr>Working with articles using Git commands and a markdown editor</vt:lpstr>
      <vt:lpstr>Pull request</vt:lpstr>
      <vt:lpstr>Publishing</vt:lpstr>
      <vt:lpstr>Check your pull requests in GitHub</vt:lpstr>
      <vt:lpstr>Creating and editing articles</vt:lpstr>
      <vt:lpstr>Understand what you’re getting into</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Authoring on ACOM   Tools Overview</dc:title>
  <dc:creator>TJ Rhoades</dc:creator>
  <cp:lastModifiedBy>Matthew Baldwin</cp:lastModifiedBy>
  <cp:revision>15</cp:revision>
  <dcterms:created xsi:type="dcterms:W3CDTF">2016-05-25T00:40:24Z</dcterms:created>
  <dcterms:modified xsi:type="dcterms:W3CDTF">2016-06-16T20:19:31Z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0x0101002D8D517D403438489EB1B5FF459F45BC</vt:lpwstr>
  </property>
</Properties>
</file>