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5"/>
  </p:notesMasterIdLst>
  <p:sldIdLst>
    <p:sldId id="256" r:id="rId5"/>
    <p:sldId id="305" r:id="rId6"/>
    <p:sldId id="301" r:id="rId7"/>
    <p:sldId id="296" r:id="rId8"/>
    <p:sldId id="295" r:id="rId9"/>
    <p:sldId id="280" r:id="rId10"/>
    <p:sldId id="278" r:id="rId11"/>
    <p:sldId id="297" r:id="rId12"/>
    <p:sldId id="282" r:id="rId13"/>
    <p:sldId id="289" r:id="rId14"/>
    <p:sldId id="259" r:id="rId15"/>
    <p:sldId id="277" r:id="rId16"/>
    <p:sldId id="261" r:id="rId17"/>
    <p:sldId id="298" r:id="rId18"/>
    <p:sldId id="299" r:id="rId19"/>
    <p:sldId id="260" r:id="rId20"/>
    <p:sldId id="300" r:id="rId21"/>
    <p:sldId id="268" r:id="rId22"/>
    <p:sldId id="302" r:id="rId23"/>
    <p:sldId id="263" r:id="rId24"/>
    <p:sldId id="262" r:id="rId25"/>
    <p:sldId id="283" r:id="rId26"/>
    <p:sldId id="306" r:id="rId27"/>
    <p:sldId id="303" r:id="rId28"/>
    <p:sldId id="304" r:id="rId29"/>
    <p:sldId id="264" r:id="rId30"/>
    <p:sldId id="281" r:id="rId31"/>
    <p:sldId id="273" r:id="rId32"/>
    <p:sldId id="279" r:id="rId33"/>
    <p:sldId id="2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1EFA8"/>
    <a:srgbClr val="92A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25" autoAdjust="0"/>
    <p:restoredTop sz="94660"/>
  </p:normalViewPr>
  <p:slideViewPr>
    <p:cSldViewPr snapToGrid="0">
      <p:cViewPr varScale="1">
        <p:scale>
          <a:sx n="117" d="100"/>
          <a:sy n="117" d="100"/>
        </p:scale>
        <p:origin x="-7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B1AB39-5428-493E-BD4E-6E20213BC0B3}" type="datetimeFigureOut">
              <a:rPr lang="en-US" smtClean="0"/>
              <a:t>12/17/2015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1B5DDF-EA72-4284-8B9C-C7634D82B4E8}" type="slidenum">
              <a:rPr lang="en-US" smtClean="0"/>
              <a:t>‹#›</a:t>
            </a:fld>
            <a:endParaRPr lang="en-US"/>
          </a:p>
        </p:txBody>
      </p:sp>
    </p:spTree>
    <p:extLst>
      <p:ext uri="{BB962C8B-B14F-4D97-AF65-F5344CB8AC3E}">
        <p14:creationId xmlns:p14="http://schemas.microsoft.com/office/powerpoint/2010/main" val="2759423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773CADAC-3099-4B09-A6E9-9E1980CCBCC6}" type="slidenum">
              <a:rPr lang="en-US" smtClean="0"/>
              <a:t>6</a:t>
            </a:fld>
            <a:endParaRPr lang="en-US"/>
          </a:p>
        </p:txBody>
      </p:sp>
    </p:spTree>
    <p:extLst>
      <p:ext uri="{BB962C8B-B14F-4D97-AF65-F5344CB8AC3E}">
        <p14:creationId xmlns:p14="http://schemas.microsoft.com/office/powerpoint/2010/main" val="3958993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9BFD85-BFA2-4956-825A-601008FFF24E}" type="datetime1">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47933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D091D-528E-40A4-8809-97A9C26A6ABD}" type="datetime1">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255249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DF24FB-1B73-490D-B643-4869656244C3}" type="datetime1">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195342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D2B09-098D-437D-9F2D-53F48D5E2A09}" type="datetime1">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151680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169C1B-706E-472A-A603-AF0222C1BB7E}" type="datetime1">
              <a:rPr lang="en-US" smtClean="0"/>
              <a:t>12/17/2015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241501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984F45-02EF-4A2B-A17F-A587A7066E3D}" type="datetime1">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127767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64F7DF-5676-46CA-93EE-B78BCCBB411F}" type="datetime1">
              <a:rPr lang="en-US" smtClean="0"/>
              <a:t>12/17/2015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40875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CB8D10-E026-40F5-BF12-096119EE315B}" type="datetime1">
              <a:rPr lang="en-US" smtClean="0"/>
              <a:t>12/17/2015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310776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60A04-9753-4A3F-866C-F7851C37C40E}" type="datetime1">
              <a:rPr lang="en-US" smtClean="0"/>
              <a:t>12/17/2015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89473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B44DD-927A-4A5B-8141-E978269EC85F}" type="datetime1">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344214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4ADA68-8D6F-4BD4-959A-AE49AF76B86A}" type="datetime1">
              <a:rPr lang="en-US" smtClean="0"/>
              <a:t>12/17/2015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FC66D-844E-4225-9186-85B08DEE1C93}" type="slidenum">
              <a:rPr lang="en-US" smtClean="0"/>
              <a:t>‹#›</a:t>
            </a:fld>
            <a:endParaRPr lang="en-US"/>
          </a:p>
        </p:txBody>
      </p:sp>
    </p:spTree>
    <p:extLst>
      <p:ext uri="{BB962C8B-B14F-4D97-AF65-F5344CB8AC3E}">
        <p14:creationId xmlns:p14="http://schemas.microsoft.com/office/powerpoint/2010/main" val="324114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8CFCF-DF4B-4F99-820B-082A2277D3DB}" type="datetime1">
              <a:rPr lang="en-US" smtClean="0"/>
              <a:t>12/17/2015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3FC66D-844E-4225-9186-85B08DEE1C93}" type="slidenum">
              <a:rPr lang="en-US" smtClean="0"/>
              <a:t>‹#›</a:t>
            </a:fld>
            <a:endParaRPr lang="en-US"/>
          </a:p>
        </p:txBody>
      </p:sp>
    </p:spTree>
    <p:extLst>
      <p:ext uri="{BB962C8B-B14F-4D97-AF65-F5344CB8AC3E}">
        <p14:creationId xmlns:p14="http://schemas.microsoft.com/office/powerpoint/2010/main" val="1285602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zure/azure-content/blob/master/contributor-guide/tools-and-setup.md" TargetMode="External"/><Relationship Id="rId2" Type="http://schemas.openxmlformats.org/officeDocument/2006/relationships/hyperlink" Target="http://atom.io/" TargetMode="External"/><Relationship Id="rId1" Type="http://schemas.openxmlformats.org/officeDocument/2006/relationships/slideLayout" Target="../slideLayouts/slideLayout2.xml"/><Relationship Id="rId6" Type="http://schemas.openxmlformats.org/officeDocument/2006/relationships/hyperlink" Target="http://sharepoint/sites/azurecontentguidance/wiki/Pages/Help%20Drawer%20onboarding.aspx" TargetMode="External"/><Relationship Id="rId5" Type="http://schemas.openxmlformats.org/officeDocument/2006/relationships/hyperlink" Target="http://sharepoint/sites/azurecontentguidance/wiki/Pages/Library%20and%20TOC%20guidelines.aspx" TargetMode="External"/><Relationship Id="rId4" Type="http://schemas.openxmlformats.org/officeDocument/2006/relationships/hyperlink" Target="http://sharepoint/sites/azurecontentguidance/wiki/Pages/Getting%20Started%20with%20VS%20and%20Git.asp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brandtools.microsoft.com/How_We_Brand/Voice" TargetMode="External"/><Relationship Id="rId2" Type="http://schemas.openxmlformats.org/officeDocument/2006/relationships/hyperlink" Target="https://worldready.cloudapp.net/StyleGuide/Read?id=2696" TargetMode="External"/><Relationship Id="rId1" Type="http://schemas.openxmlformats.org/officeDocument/2006/relationships/slideLayout" Target="../slideLayouts/slideLayout2.xml"/><Relationship Id="rId5" Type="http://schemas.openxmlformats.org/officeDocument/2006/relationships/hyperlink" Target="mailto:azurestyle@microsoft.com" TargetMode="External"/><Relationship Id="rId4" Type="http://schemas.openxmlformats.org/officeDocument/2006/relationships/hyperlink" Target="http://mstp/"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harepoint/sites/azurecontentguidance/wiki/Pages/Content%20Guidance%20Wiki%20Home.aspx" TargetMode="External"/><Relationship Id="rId3" Type="http://schemas.openxmlformats.org/officeDocument/2006/relationships/hyperlink" Target="https://github.com/Azure/azure-content/blob/master/contributor-guide/tools-and-setup.md" TargetMode="External"/><Relationship Id="rId7" Type="http://schemas.openxmlformats.org/officeDocument/2006/relationships/hyperlink" Target="https://github.com/Azure/azure-content/blob/master/contributor-guide/contributor-guide-index.md" TargetMode="Externa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hyperlink" Target="https://microsoft.sharepoint.com/teams/azurecontentguidance/wiki/Pages/Validation%20and%20CI%20Knowledge%20Base.aspx" TargetMode="External"/><Relationship Id="rId5" Type="http://schemas.openxmlformats.org/officeDocument/2006/relationships/hyperlink" Target="http://vstfcsd:8080/tfs/CSI/Engineering/PubDesk/_workItems" TargetMode="External"/><Relationship Id="rId4" Type="http://schemas.openxmlformats.org/officeDocument/2006/relationships/hyperlink" Target="https://github.com/Azure/azure-content/blob/master/README.m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harepoint/sites/azurecontentguidance/wiki/Pages/Disqus%20comments%20FAQ.aspx"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microsoft.sharepoint.com/teams/STBCSI/Insights/_layouts/15/DocIdRedir.aspx?ID=CSID-231-1001" TargetMode="External"/><Relationship Id="rId7" Type="http://schemas.openxmlformats.org/officeDocument/2006/relationships/hyperlink" Target="http://devuemetrix/Details.aspx" TargetMode="External"/><Relationship Id="rId2" Type="http://schemas.openxmlformats.org/officeDocument/2006/relationships/hyperlink" Target="https://microsoft.sharepoint.com/teams/STBCSI/Insights/_layouts/15/DocIdRedir.aspx?ID=CSID-231-1000" TargetMode="Externa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hyperlink" Target="https://microsoft.sharepoint.com/teams/STBCSI/Insights/_layouts/15/DocIdRedir.aspx?ID=CSID-231-1003" TargetMode="External"/><Relationship Id="rId4" Type="http://schemas.openxmlformats.org/officeDocument/2006/relationships/hyperlink" Target="https://microsoft.sharepoint.com/teams/STBCSI/Insights/_layouts/15/DocIdRedir.aspx?ID=CSID-231-926"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theregister.co.uk/2013/04/03/heroku_cloud_fail_blights_industr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icrosoft.sharepoint.com/teams/azurecontentguidance/wiki/Pages/Content%20Guidance%20Wiki%20Home.aspx" TargetMode="External"/><Relationship Id="rId2" Type="http://schemas.openxmlformats.org/officeDocument/2006/relationships/hyperlink" Target="https://github.com/Azure/azure-content" TargetMode="External"/><Relationship Id="rId1" Type="http://schemas.openxmlformats.org/officeDocument/2006/relationships/slideLayout" Target="../slideLayouts/slideLayout2.xml"/><Relationship Id="rId4" Type="http://schemas.openxmlformats.org/officeDocument/2006/relationships/hyperlink" Target="http://acomdocs.azurewebsites.net/?audience=contributor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Azure/azure-content/blob/master/contributor-guide/tools-and-setup.md" TargetMode="External"/><Relationship Id="rId2" Type="http://schemas.openxmlformats.org/officeDocument/2006/relationships/hyperlink" Target="https://microsoft.sharepoint.com/teams/azurecontentguidance/wiki/Pages/Azure%20content%20onboarding.aspx" TargetMode="External"/><Relationship Id="rId1" Type="http://schemas.openxmlformats.org/officeDocument/2006/relationships/slideLayout" Target="../slideLayouts/slideLayout2.xml"/><Relationship Id="rId4" Type="http://schemas.openxmlformats.org/officeDocument/2006/relationships/hyperlink" Target="https://github.com/Azure/azure-content/blob/master/contributor-guide/contributor-guide-index.md"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azure.microsoft.com/en-us/services/" TargetMode="External"/><Relationship Id="rId3" Type="http://schemas.openxmlformats.org/officeDocument/2006/relationships/image" Target="../media/image28.png"/><Relationship Id="rId7" Type="http://schemas.openxmlformats.org/officeDocument/2006/relationships/hyperlink" Target="http://azure.microsoft.com/" TargetMode="External"/><Relationship Id="rId12"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hyperlink" Target="http://azure.microsoft.com/en-us/documentation/articles/" TargetMode="External"/><Relationship Id="rId5" Type="http://schemas.openxmlformats.org/officeDocument/2006/relationships/image" Target="../media/image30.png"/><Relationship Id="rId10" Type="http://schemas.openxmlformats.org/officeDocument/2006/relationships/hyperlink" Target="http://azure.microsoft.com/en-us/documentation/" TargetMode="External"/><Relationship Id="rId4" Type="http://schemas.openxmlformats.org/officeDocument/2006/relationships/image" Target="../media/image29.png"/><Relationship Id="rId9" Type="http://schemas.openxmlformats.org/officeDocument/2006/relationships/hyperlink" Target="http://azure.microsoft.com/en-us/pric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sdn.microsoft.com/en-us/library/azure/dn578280.aspx"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azure.microsoft.com/en-us/documentation/samples/" TargetMode="External"/><Relationship Id="rId4" Type="http://schemas.openxmlformats.org/officeDocument/2006/relationships/hyperlink" Target="http://azure.github.io/azure-sdk-for-nod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850" y="434556"/>
            <a:ext cx="10221362" cy="6950526"/>
          </a:xfrm>
          <a:prstGeom prst="rect">
            <a:avLst/>
          </a:prstGeom>
        </p:spPr>
      </p:pic>
      <p:sp>
        <p:nvSpPr>
          <p:cNvPr id="2" name="Title 1"/>
          <p:cNvSpPr>
            <a:spLocks noGrp="1"/>
          </p:cNvSpPr>
          <p:nvPr>
            <p:ph type="ctrTitle"/>
          </p:nvPr>
        </p:nvSpPr>
        <p:spPr>
          <a:xfrm>
            <a:off x="548640" y="144848"/>
            <a:ext cx="11256264" cy="905354"/>
          </a:xfrm>
        </p:spPr>
        <p:txBody>
          <a:bodyPr>
            <a:noAutofit/>
          </a:bodyPr>
          <a:lstStyle/>
          <a:p>
            <a:r>
              <a:rPr lang="en-US" sz="4400" dirty="0" smtClean="0"/>
              <a:t>Azure Technical Content Contributor Training</a:t>
            </a:r>
            <a:endParaRPr lang="en-US" sz="4400" dirty="0"/>
          </a:p>
        </p:txBody>
      </p:sp>
      <p:sp>
        <p:nvSpPr>
          <p:cNvPr id="3" name="TextBox 2"/>
          <p:cNvSpPr txBox="1"/>
          <p:nvPr/>
        </p:nvSpPr>
        <p:spPr>
          <a:xfrm>
            <a:off x="10025744" y="5976257"/>
            <a:ext cx="1910424" cy="584775"/>
          </a:xfrm>
          <a:prstGeom prst="rect">
            <a:avLst/>
          </a:prstGeom>
          <a:noFill/>
        </p:spPr>
        <p:txBody>
          <a:bodyPr wrap="square" rtlCol="0">
            <a:spAutoFit/>
          </a:bodyPr>
          <a:lstStyle/>
          <a:p>
            <a:r>
              <a:rPr lang="en-US" sz="1600" dirty="0" smtClean="0"/>
              <a:t>Tyson Nevil</a:t>
            </a:r>
          </a:p>
          <a:p>
            <a:r>
              <a:rPr lang="en-US" sz="1600" dirty="0" smtClean="0"/>
              <a:t>Updated 10/7/2015</a:t>
            </a:r>
            <a:endParaRPr lang="en-US" sz="1600" dirty="0"/>
          </a:p>
        </p:txBody>
      </p:sp>
    </p:spTree>
    <p:extLst>
      <p:ext uri="{BB962C8B-B14F-4D97-AF65-F5344CB8AC3E}">
        <p14:creationId xmlns:p14="http://schemas.microsoft.com/office/powerpoint/2010/main" val="3840796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798" y="1482812"/>
            <a:ext cx="6899681" cy="5009428"/>
          </a:xfrm>
        </p:spPr>
        <p:txBody>
          <a:bodyPr>
            <a:normAutofit fontScale="70000" lnSpcReduction="20000"/>
          </a:bodyPr>
          <a:lstStyle/>
          <a:p>
            <a:pPr>
              <a:lnSpc>
                <a:spcPct val="120000"/>
              </a:lnSpc>
            </a:pPr>
            <a:r>
              <a:rPr lang="en-US" dirty="0" smtClean="0"/>
              <a:t>The article can stand alone on the web as a unit. It addresses a real customer information need, scenario, or problem.</a:t>
            </a:r>
            <a:br>
              <a:rPr lang="en-US" dirty="0" smtClean="0"/>
            </a:br>
            <a:endParaRPr lang="en-US" dirty="0" smtClean="0"/>
          </a:p>
          <a:p>
            <a:pPr>
              <a:lnSpc>
                <a:spcPct val="120000"/>
              </a:lnSpc>
            </a:pPr>
            <a:r>
              <a:rPr lang="en-US" dirty="0" smtClean="0"/>
              <a:t>Articles should be visually appealing. What does that mean?</a:t>
            </a:r>
          </a:p>
          <a:p>
            <a:pPr lvl="1">
              <a:lnSpc>
                <a:spcPct val="120000"/>
              </a:lnSpc>
            </a:pPr>
            <a:r>
              <a:rPr lang="en-US" dirty="0" smtClean="0"/>
              <a:t>Include code snippets and samples as appropriate</a:t>
            </a:r>
          </a:p>
          <a:p>
            <a:pPr lvl="1">
              <a:lnSpc>
                <a:spcPct val="120000"/>
              </a:lnSpc>
            </a:pPr>
            <a:r>
              <a:rPr lang="en-US" dirty="0" smtClean="0"/>
              <a:t>Useful, meaningful UI images</a:t>
            </a:r>
          </a:p>
          <a:p>
            <a:pPr lvl="1">
              <a:lnSpc>
                <a:spcPct val="120000"/>
              </a:lnSpc>
            </a:pPr>
            <a:r>
              <a:rPr lang="en-US" dirty="0" smtClean="0"/>
              <a:t>Diagrams or other images that help the customer understand something at a glance</a:t>
            </a:r>
          </a:p>
          <a:p>
            <a:pPr lvl="1">
              <a:lnSpc>
                <a:spcPct val="120000"/>
              </a:lnSpc>
            </a:pPr>
            <a:r>
              <a:rPr lang="en-US" dirty="0" smtClean="0"/>
              <a:t>Tutorials are the preferred deliverable</a:t>
            </a:r>
          </a:p>
          <a:p>
            <a:pPr lvl="1">
              <a:lnSpc>
                <a:spcPct val="120000"/>
              </a:lnSpc>
            </a:pPr>
            <a:r>
              <a:rPr lang="en-US" dirty="0" smtClean="0"/>
              <a:t>Supplement conceptual with diagrams if possible</a:t>
            </a:r>
          </a:p>
          <a:p>
            <a:pPr lvl="1">
              <a:lnSpc>
                <a:spcPct val="120000"/>
              </a:lnSpc>
            </a:pPr>
            <a:r>
              <a:rPr lang="en-US" dirty="0" smtClean="0"/>
              <a:t>Avoid creating “wall-of-text” articles</a:t>
            </a:r>
            <a:br>
              <a:rPr lang="en-US" dirty="0" smtClean="0"/>
            </a:br>
            <a:endParaRPr lang="en-US" dirty="0" smtClean="0"/>
          </a:p>
          <a:p>
            <a:pPr>
              <a:lnSpc>
                <a:spcPct val="120000"/>
              </a:lnSpc>
            </a:pPr>
            <a:r>
              <a:rPr lang="en-US" dirty="0" smtClean="0"/>
              <a:t>Good articles are updated frequently in response to customer feedback and ratings.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10</a:t>
            </a:fld>
            <a:endParaRPr lang="en-US"/>
          </a:p>
        </p:txBody>
      </p:sp>
      <p:sp>
        <p:nvSpPr>
          <p:cNvPr id="6" name="Title 1"/>
          <p:cNvSpPr txBox="1">
            <a:spLocks/>
          </p:cNvSpPr>
          <p:nvPr/>
        </p:nvSpPr>
        <p:spPr>
          <a:xfrm>
            <a:off x="581118" y="662714"/>
            <a:ext cx="11079822" cy="9576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r>
              <a:rPr lang="en-US" sz="4400" dirty="0" smtClean="0">
                <a:solidFill>
                  <a:schemeClr val="tx1"/>
                </a:solidFill>
                <a:latin typeface="+mn-lt"/>
              </a:rPr>
              <a:t>Characteristics of a good article</a:t>
            </a:r>
            <a:endParaRPr lang="en-US" sz="4400" dirty="0">
              <a:solidFill>
                <a:schemeClr val="tx1"/>
              </a:solidFill>
              <a:latin typeface="+mn-lt"/>
            </a:endParaRPr>
          </a:p>
        </p:txBody>
      </p:sp>
      <p:pic>
        <p:nvPicPr>
          <p:cNvPr id="7" name="Picture 6"/>
          <p:cNvPicPr>
            <a:picLocks noChangeAspect="1"/>
          </p:cNvPicPr>
          <p:nvPr/>
        </p:nvPicPr>
        <p:blipFill>
          <a:blip r:embed="rId2"/>
          <a:stretch>
            <a:fillRect/>
          </a:stretch>
        </p:blipFill>
        <p:spPr>
          <a:xfrm>
            <a:off x="7880557" y="414068"/>
            <a:ext cx="2988996" cy="4504036"/>
          </a:xfrm>
          <a:prstGeom prst="rect">
            <a:avLst/>
          </a:prstGeom>
          <a:ln>
            <a:solidFill>
              <a:schemeClr val="bg1">
                <a:lumMod val="85000"/>
              </a:schemeClr>
            </a:solidFill>
          </a:ln>
        </p:spPr>
      </p:pic>
      <p:pic>
        <p:nvPicPr>
          <p:cNvPr id="8" name="Picture 7"/>
          <p:cNvPicPr>
            <a:picLocks noChangeAspect="1"/>
          </p:cNvPicPr>
          <p:nvPr/>
        </p:nvPicPr>
        <p:blipFill>
          <a:blip r:embed="rId3"/>
          <a:stretch>
            <a:fillRect/>
          </a:stretch>
        </p:blipFill>
        <p:spPr>
          <a:xfrm>
            <a:off x="9999579" y="3158366"/>
            <a:ext cx="2062878" cy="3097850"/>
          </a:xfrm>
          <a:prstGeom prst="rect">
            <a:avLst/>
          </a:prstGeom>
          <a:ln>
            <a:solidFill>
              <a:schemeClr val="bg1">
                <a:lumMod val="85000"/>
              </a:schemeClr>
            </a:solidFill>
          </a:ln>
        </p:spPr>
      </p:pic>
    </p:spTree>
    <p:extLst>
      <p:ext uri="{BB962C8B-B14F-4D97-AF65-F5344CB8AC3E}">
        <p14:creationId xmlns:p14="http://schemas.microsoft.com/office/powerpoint/2010/main" val="767789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tools do I use with each channel?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20115940"/>
              </p:ext>
            </p:extLst>
          </p:nvPr>
        </p:nvGraphicFramePr>
        <p:xfrm>
          <a:off x="503976" y="1507317"/>
          <a:ext cx="11374170" cy="4488130"/>
        </p:xfrm>
        <a:graphic>
          <a:graphicData uri="http://schemas.openxmlformats.org/drawingml/2006/table">
            <a:tbl>
              <a:tblPr firstRow="1" bandRow="1">
                <a:tableStyleId>{5C22544A-7EE6-4342-B048-85BDC9FD1C3A}</a:tableStyleId>
              </a:tblPr>
              <a:tblGrid>
                <a:gridCol w="1678343"/>
                <a:gridCol w="2009435"/>
                <a:gridCol w="2026166"/>
                <a:gridCol w="2437193"/>
                <a:gridCol w="3223033"/>
              </a:tblGrid>
              <a:tr h="646019">
                <a:tc>
                  <a:txBody>
                    <a:bodyPr/>
                    <a:lstStyle/>
                    <a:p>
                      <a:r>
                        <a:rPr lang="en-US" sz="1600" dirty="0" smtClean="0"/>
                        <a:t>Channel</a:t>
                      </a:r>
                      <a:endParaRPr lang="en-US" sz="1600" dirty="0"/>
                    </a:p>
                  </a:txBody>
                  <a:tcPr/>
                </a:tc>
                <a:tc>
                  <a:txBody>
                    <a:bodyPr/>
                    <a:lstStyle/>
                    <a:p>
                      <a:r>
                        <a:rPr lang="en-US" sz="1600" dirty="0" smtClean="0"/>
                        <a:t>Content Management tools</a:t>
                      </a:r>
                      <a:endParaRPr lang="en-US" sz="1600" dirty="0"/>
                    </a:p>
                  </a:txBody>
                  <a:tcPr/>
                </a:tc>
                <a:tc>
                  <a:txBody>
                    <a:bodyPr/>
                    <a:lstStyle/>
                    <a:p>
                      <a:r>
                        <a:rPr lang="en-US" sz="1600" dirty="0" smtClean="0"/>
                        <a:t>Authoring tools</a:t>
                      </a:r>
                      <a:endParaRPr lang="en-US" sz="1600" dirty="0"/>
                    </a:p>
                  </a:txBody>
                  <a:tcPr/>
                </a:tc>
                <a:tc>
                  <a:txBody>
                    <a:bodyPr/>
                    <a:lstStyle/>
                    <a:p>
                      <a:r>
                        <a:rPr lang="en-US" sz="1600" dirty="0" smtClean="0"/>
                        <a:t>Database/ Repository</a:t>
                      </a:r>
                      <a:endParaRPr lang="en-US" sz="1600" dirty="0"/>
                    </a:p>
                  </a:txBody>
                  <a:tcPr/>
                </a:tc>
                <a:tc>
                  <a:txBody>
                    <a:bodyPr/>
                    <a:lstStyle/>
                    <a:p>
                      <a:r>
                        <a:rPr lang="en-US" sz="1600" dirty="0" smtClean="0"/>
                        <a:t>Resources</a:t>
                      </a:r>
                      <a:endParaRPr lang="en-US" sz="1600" dirty="0"/>
                    </a:p>
                  </a:txBody>
                  <a:tcPr/>
                </a:tc>
              </a:tr>
              <a:tr h="413679">
                <a:tc rowSpan="2">
                  <a:txBody>
                    <a:bodyPr/>
                    <a:lstStyle/>
                    <a:p>
                      <a:r>
                        <a:rPr lang="en-US" sz="1600" b="1" dirty="0" smtClean="0"/>
                        <a:t>ACOM</a:t>
                      </a:r>
                      <a:endParaRPr lang="en-US" sz="1600" b="1" dirty="0"/>
                    </a:p>
                  </a:txBody>
                  <a:tcPr>
                    <a:solidFill>
                      <a:schemeClr val="accent1">
                        <a:lumMod val="40000"/>
                        <a:lumOff val="60000"/>
                      </a:schemeClr>
                    </a:solidFill>
                  </a:tcPr>
                </a:tc>
                <a:tc>
                  <a:txBody>
                    <a:bodyPr/>
                    <a:lstStyle/>
                    <a:p>
                      <a:r>
                        <a:rPr lang="en-US" sz="1600" dirty="0" smtClean="0"/>
                        <a:t>GitHub</a:t>
                      </a:r>
                      <a:r>
                        <a:rPr lang="en-US" sz="1600" baseline="0" dirty="0" smtClean="0"/>
                        <a:t> and </a:t>
                      </a:r>
                      <a:r>
                        <a:rPr lang="en-US" sz="1600" baseline="0" dirty="0" err="1" smtClean="0"/>
                        <a:t>Git</a:t>
                      </a:r>
                      <a:r>
                        <a:rPr lang="en-US" sz="1600" baseline="0" dirty="0" smtClean="0"/>
                        <a:t> Bash</a:t>
                      </a:r>
                      <a:endParaRPr lang="en-US" sz="1600" dirty="0"/>
                    </a:p>
                  </a:txBody>
                  <a:tcPr>
                    <a:solidFill>
                      <a:schemeClr val="accent1">
                        <a:lumMod val="40000"/>
                        <a:lumOff val="60000"/>
                      </a:schemeClr>
                    </a:solidFill>
                  </a:tcPr>
                </a:tc>
                <a:tc>
                  <a:txBody>
                    <a:bodyPr/>
                    <a:lstStyle/>
                    <a:p>
                      <a:r>
                        <a:rPr lang="en-US" sz="1600" dirty="0" smtClean="0"/>
                        <a:t>Atom (</a:t>
                      </a:r>
                      <a:r>
                        <a:rPr lang="en-US" sz="1600" dirty="0" smtClean="0">
                          <a:hlinkClick r:id="rId2"/>
                        </a:rPr>
                        <a:t>http://atom.io</a:t>
                      </a:r>
                      <a:r>
                        <a:rPr lang="en-US" sz="1600" dirty="0" smtClean="0"/>
                        <a:t>) </a:t>
                      </a:r>
                      <a:endParaRPr lang="en-US" sz="1600" dirty="0"/>
                    </a:p>
                  </a:txBody>
                  <a:tcPr>
                    <a:solidFill>
                      <a:schemeClr val="accent1">
                        <a:lumMod val="40000"/>
                        <a:lumOff val="60000"/>
                      </a:schemeClr>
                    </a:solidFill>
                  </a:tcPr>
                </a:tc>
                <a:tc rowSpan="2">
                  <a:txBody>
                    <a:bodyPr/>
                    <a:lstStyle/>
                    <a:p>
                      <a:pPr marL="0" indent="0">
                        <a:buFont typeface="Arial" panose="020B0604020202020204" pitchFamily="34" charset="0"/>
                        <a:buNone/>
                      </a:pPr>
                      <a:r>
                        <a:rPr lang="en-US" sz="1600" b="1" dirty="0" smtClean="0"/>
                        <a:t>azure-content-</a:t>
                      </a:r>
                      <a:r>
                        <a:rPr lang="en-US" sz="1600" b="1" dirty="0" err="1" smtClean="0"/>
                        <a:t>pr</a:t>
                      </a:r>
                      <a:r>
                        <a:rPr lang="en-US" sz="1600" dirty="0" smtClean="0"/>
                        <a:t> </a:t>
                      </a:r>
                      <a:br>
                        <a:rPr lang="en-US" sz="1600" dirty="0" smtClean="0"/>
                      </a:br>
                      <a:r>
                        <a:rPr lang="en-US" sz="1600" dirty="0" smtClean="0"/>
                        <a:t>(aka “the private</a:t>
                      </a:r>
                      <a:r>
                        <a:rPr lang="en-US" sz="1600" baseline="0" dirty="0" smtClean="0"/>
                        <a:t> repo”)</a:t>
                      </a:r>
                      <a:br>
                        <a:rPr lang="en-US" sz="1600" baseline="0" dirty="0" smtClean="0"/>
                      </a:br>
                      <a:endParaRPr lang="en-US" sz="1600" dirty="0" smtClean="0"/>
                    </a:p>
                    <a:p>
                      <a:pPr marL="0" indent="0">
                        <a:buFont typeface="Arial" panose="020B0604020202020204" pitchFamily="34" charset="0"/>
                        <a:buNone/>
                      </a:pPr>
                      <a:r>
                        <a:rPr lang="en-US" sz="1600" b="1" dirty="0" smtClean="0"/>
                        <a:t>azure-content</a:t>
                      </a:r>
                      <a:r>
                        <a:rPr lang="en-US" sz="1600" b="0" dirty="0" smtClean="0"/>
                        <a:t/>
                      </a:r>
                      <a:br>
                        <a:rPr lang="en-US" sz="1600" b="0" dirty="0" smtClean="0"/>
                      </a:br>
                      <a:r>
                        <a:rPr lang="en-US" sz="1600" dirty="0" smtClean="0"/>
                        <a:t>(aka</a:t>
                      </a:r>
                      <a:r>
                        <a:rPr lang="en-US" sz="1600" baseline="0" dirty="0" smtClean="0"/>
                        <a:t> “the public repo”)</a:t>
                      </a:r>
                      <a:endParaRPr lang="en-US" sz="1600" dirty="0"/>
                    </a:p>
                  </a:txBody>
                  <a:tcPr>
                    <a:solidFill>
                      <a:schemeClr val="accent1">
                        <a:lumMod val="40000"/>
                        <a:lumOff val="60000"/>
                      </a:schemeClr>
                    </a:solidFill>
                  </a:tcPr>
                </a:tc>
                <a:tc rowSpan="2">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u="none" strike="noStrike" kern="1200" dirty="0" smtClean="0">
                          <a:solidFill>
                            <a:schemeClr val="dk1"/>
                          </a:solidFill>
                          <a:effectLst/>
                          <a:latin typeface="+mn-lt"/>
                          <a:ea typeface="+mn-ea"/>
                          <a:cs typeface="+mn-cs"/>
                          <a:hlinkClick r:id="rId3"/>
                        </a:rPr>
                        <a:t>Tools and setup for authoring in GitHub</a:t>
                      </a:r>
                      <a:r>
                        <a:rPr lang="en-US" sz="1600" dirty="0" smtClean="0">
                          <a:effectLst/>
                        </a:rPr>
                        <a:t/>
                      </a:r>
                      <a:br>
                        <a:rPr lang="en-US" sz="1600" dirty="0" smtClean="0">
                          <a:effectLst/>
                        </a:rPr>
                      </a:br>
                      <a:endParaRPr lang="en-US" sz="1600" dirty="0" smtClean="0">
                        <a:effectLst/>
                      </a:endParaRPr>
                    </a:p>
                    <a:p>
                      <a:pPr marL="285750" indent="-285750">
                        <a:buFont typeface="Arial" panose="020B0604020202020204" pitchFamily="34" charset="0"/>
                        <a:buChar char="•"/>
                      </a:pPr>
                      <a:r>
                        <a:rPr lang="en-US" sz="1600" dirty="0" smtClean="0">
                          <a:effectLst/>
                          <a:hlinkClick r:id="rId4" action="ppaction://hlinkfile"/>
                        </a:rPr>
                        <a:t>Setup using VS and </a:t>
                      </a:r>
                      <a:r>
                        <a:rPr lang="en-US" sz="1600" dirty="0" err="1" smtClean="0">
                          <a:effectLst/>
                          <a:hlinkClick r:id="rId4" action="ppaction://hlinkfile"/>
                        </a:rPr>
                        <a:t>Git</a:t>
                      </a:r>
                      <a:endParaRPr lang="en-US" sz="1600" dirty="0"/>
                    </a:p>
                  </a:txBody>
                  <a:tcPr>
                    <a:solidFill>
                      <a:schemeClr val="accent1">
                        <a:lumMod val="40000"/>
                        <a:lumOff val="60000"/>
                      </a:schemeClr>
                    </a:solidFill>
                  </a:tcPr>
                </a:tc>
              </a:tr>
              <a:tr h="1048364">
                <a:tc vMerge="1">
                  <a:txBody>
                    <a:bodyPr/>
                    <a:lstStyle/>
                    <a:p>
                      <a:endParaRPr lang="en-US" dirty="0"/>
                    </a:p>
                  </a:txBody>
                  <a:tcPr/>
                </a:tc>
                <a:tc>
                  <a:txBody>
                    <a:bodyPr/>
                    <a:lstStyle/>
                    <a:p>
                      <a:r>
                        <a:rPr lang="en-US" sz="1600" dirty="0" smtClean="0"/>
                        <a:t>Visual Studio</a:t>
                      </a:r>
                      <a:endParaRPr lang="en-US" sz="1600" dirty="0"/>
                    </a:p>
                  </a:txBody>
                  <a:tcPr>
                    <a:solidFill>
                      <a:schemeClr val="accent1">
                        <a:lumMod val="40000"/>
                        <a:lumOff val="60000"/>
                      </a:schemeClr>
                    </a:solidFill>
                  </a:tcPr>
                </a:tc>
                <a:tc>
                  <a:txBody>
                    <a:bodyPr/>
                    <a:lstStyle/>
                    <a:p>
                      <a:r>
                        <a:rPr lang="en-US" sz="1600" dirty="0" smtClean="0"/>
                        <a:t>Markdown Mode</a:t>
                      </a:r>
                      <a:endParaRPr lang="en-US" sz="1600" dirty="0"/>
                    </a:p>
                  </a:txBody>
                  <a:tcPr>
                    <a:solidFill>
                      <a:schemeClr val="accent1">
                        <a:lumMod val="40000"/>
                        <a:lumOff val="60000"/>
                      </a:schemeClr>
                    </a:solidFill>
                  </a:tcPr>
                </a:tc>
                <a:tc vMerge="1">
                  <a:txBody>
                    <a:bodyPr/>
                    <a:lstStyle/>
                    <a:p>
                      <a:endParaRPr lang="en-US" dirty="0"/>
                    </a:p>
                  </a:txBody>
                  <a:tcPr/>
                </a:tc>
                <a:tc vMerge="1">
                  <a:txBody>
                    <a:bodyPr/>
                    <a:lstStyle/>
                    <a:p>
                      <a:endParaRPr lang="en-US"/>
                    </a:p>
                  </a:txBody>
                  <a:tcPr/>
                </a:tc>
              </a:tr>
              <a:tr h="1190034">
                <a:tc>
                  <a:txBody>
                    <a:bodyPr/>
                    <a:lstStyle/>
                    <a:p>
                      <a:r>
                        <a:rPr lang="en-US" sz="1600" b="1" dirty="0" smtClean="0"/>
                        <a:t>Azure Scoped Library (MSDN)</a:t>
                      </a:r>
                      <a:endParaRPr lang="en-US" sz="1600" b="1" dirty="0"/>
                    </a:p>
                  </a:txBody>
                  <a:tcPr/>
                </a:tc>
                <a:tc>
                  <a:txBody>
                    <a:bodyPr/>
                    <a:lstStyle/>
                    <a:p>
                      <a:r>
                        <a:rPr lang="en-US" sz="1600" dirty="0" smtClean="0"/>
                        <a:t>CAPS</a:t>
                      </a:r>
                      <a:endParaRPr lang="en-US" sz="1600" dirty="0"/>
                    </a:p>
                  </a:txBody>
                  <a:tcPr/>
                </a:tc>
                <a:tc>
                  <a:txBody>
                    <a:bodyPr/>
                    <a:lstStyle/>
                    <a:p>
                      <a:r>
                        <a:rPr lang="en-US" sz="1600" dirty="0" smtClean="0"/>
                        <a:t>CAPS</a:t>
                      </a:r>
                      <a:endParaRPr lang="en-US" sz="1600" dirty="0"/>
                    </a:p>
                  </a:txBody>
                  <a:tcPr/>
                </a:tc>
                <a:tc>
                  <a:txBody>
                    <a:bodyPr/>
                    <a:lstStyle/>
                    <a:p>
                      <a:r>
                        <a:rPr lang="en-US" sz="1600" dirty="0" err="1" smtClean="0"/>
                        <a:t>WS_Azure</a:t>
                      </a:r>
                      <a:r>
                        <a:rPr lang="en-US" sz="1600" dirty="0" smtClean="0"/>
                        <a:t> database</a:t>
                      </a:r>
                      <a:br>
                        <a:rPr lang="en-US" sz="1600" dirty="0" smtClean="0"/>
                      </a:br>
                      <a:endParaRPr lang="en-US" sz="1600" dirty="0" smtClean="0"/>
                    </a:p>
                    <a:p>
                      <a:r>
                        <a:rPr lang="en-US" sz="1600" dirty="0" smtClean="0"/>
                        <a:t>Publishing project is </a:t>
                      </a:r>
                      <a:r>
                        <a:rPr lang="en-US" sz="1600" dirty="0" err="1" smtClean="0"/>
                        <a:t>WindowsAzure_MSDN</a:t>
                      </a:r>
                      <a:endParaRPr lang="en-US" sz="16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hlinkClick r:id="rId5"/>
                        </a:rPr>
                        <a:t>Library and TOC guidelines </a:t>
                      </a:r>
                      <a:endParaRPr lang="en-US" sz="1600" dirty="0" smtClean="0"/>
                    </a:p>
                  </a:txBody>
                  <a:tcPr/>
                </a:tc>
              </a:tr>
              <a:tr h="1190034">
                <a:tc>
                  <a:txBody>
                    <a:bodyPr/>
                    <a:lstStyle/>
                    <a:p>
                      <a:r>
                        <a:rPr lang="en-US" sz="1600" b="1" dirty="0" smtClean="0"/>
                        <a:t>Help Drawer (v1 portal only</a:t>
                      </a:r>
                      <a:r>
                        <a:rPr lang="en-US" sz="1600" b="1" dirty="0" smtClean="0"/>
                        <a:t>)</a:t>
                      </a:r>
                      <a:br>
                        <a:rPr lang="en-US" sz="1600" b="1" dirty="0" smtClean="0"/>
                      </a:br>
                      <a:r>
                        <a:rPr lang="en-US" sz="1050" b="0" dirty="0" smtClean="0"/>
                        <a:t>Final classic</a:t>
                      </a:r>
                      <a:r>
                        <a:rPr lang="en-US" sz="1050" b="0" baseline="0" dirty="0" smtClean="0"/>
                        <a:t> </a:t>
                      </a:r>
                      <a:r>
                        <a:rPr lang="en-US" sz="1050" b="0" dirty="0" smtClean="0"/>
                        <a:t>portal update:</a:t>
                      </a:r>
                      <a:r>
                        <a:rPr lang="en-US" sz="1050" b="0" baseline="0" dirty="0" smtClean="0"/>
                        <a:t> </a:t>
                      </a:r>
                      <a:r>
                        <a:rPr lang="en-US" sz="1050" b="0" dirty="0" smtClean="0"/>
                        <a:t>March 3, 2016</a:t>
                      </a:r>
                      <a:endParaRPr lang="en-US" sz="1050" b="0" dirty="0"/>
                    </a:p>
                  </a:txBody>
                  <a:tcPr/>
                </a:tc>
                <a:tc>
                  <a:txBody>
                    <a:bodyPr/>
                    <a:lstStyle/>
                    <a:p>
                      <a:r>
                        <a:rPr lang="en-US" sz="1600" dirty="0" err="1" smtClean="0"/>
                        <a:t>DxStudio</a:t>
                      </a:r>
                      <a:endParaRPr lang="en-US" sz="1600" dirty="0"/>
                    </a:p>
                  </a:txBody>
                  <a:tcPr/>
                </a:tc>
                <a:tc>
                  <a:txBody>
                    <a:bodyPr/>
                    <a:lstStyle/>
                    <a:p>
                      <a:r>
                        <a:rPr lang="en-US" sz="1600" dirty="0" err="1" smtClean="0"/>
                        <a:t>DxEditor</a:t>
                      </a:r>
                      <a:endParaRPr lang="en-US" sz="1600" dirty="0"/>
                    </a:p>
                  </a:txBody>
                  <a:tcPr/>
                </a:tc>
                <a:tc>
                  <a:txBody>
                    <a:bodyPr/>
                    <a:lstStyle/>
                    <a:p>
                      <a:r>
                        <a:rPr lang="en-US" sz="1600" dirty="0" err="1" smtClean="0"/>
                        <a:t>WS_Azure</a:t>
                      </a:r>
                      <a:r>
                        <a:rPr lang="en-US" sz="1600" dirty="0" smtClean="0"/>
                        <a:t> database</a:t>
                      </a:r>
                      <a:br>
                        <a:rPr lang="en-US" sz="1600" dirty="0" smtClean="0"/>
                      </a:br>
                      <a:r>
                        <a:rPr lang="en-US" sz="1600" dirty="0" smtClean="0"/>
                        <a:t/>
                      </a:r>
                      <a:br>
                        <a:rPr lang="en-US" sz="1600" dirty="0" smtClean="0"/>
                      </a:br>
                      <a:r>
                        <a:rPr lang="en-US" sz="1600" dirty="0" smtClean="0"/>
                        <a:t>Publishing project is </a:t>
                      </a:r>
                      <a:r>
                        <a:rPr lang="en-US" sz="1600" dirty="0" err="1" smtClean="0"/>
                        <a:t>AzureMPHelpMTPS</a:t>
                      </a:r>
                      <a:endParaRPr lang="en-US" sz="1600" dirty="0"/>
                    </a:p>
                  </a:txBody>
                  <a:tcPr/>
                </a:tc>
                <a:tc>
                  <a:txBody>
                    <a:bodyPr/>
                    <a:lstStyle/>
                    <a:p>
                      <a:pPr marL="285750" indent="-285750">
                        <a:buFont typeface="Arial" panose="020B0604020202020204" pitchFamily="34" charset="0"/>
                        <a:buChar char="•"/>
                      </a:pPr>
                      <a:r>
                        <a:rPr lang="en-US" sz="1600" dirty="0" smtClean="0">
                          <a:hlinkClick r:id="rId6"/>
                        </a:rPr>
                        <a:t>Help Drawer onboarding</a:t>
                      </a:r>
                      <a:endParaRPr lang="en-US" sz="1600" dirty="0"/>
                    </a:p>
                  </a:txBody>
                  <a:tcPr/>
                </a:tc>
              </a:tr>
            </a:tbl>
          </a:graphicData>
        </a:graphic>
      </p:graphicFrame>
      <p:sp>
        <p:nvSpPr>
          <p:cNvPr id="3" name="Slide Number Placeholder 2"/>
          <p:cNvSpPr>
            <a:spLocks noGrp="1"/>
          </p:cNvSpPr>
          <p:nvPr>
            <p:ph type="sldNum" sz="quarter" idx="12"/>
          </p:nvPr>
        </p:nvSpPr>
        <p:spPr/>
        <p:txBody>
          <a:bodyPr/>
          <a:lstStyle/>
          <a:p>
            <a:fld id="{A63FC66D-844E-4225-9186-85B08DEE1C93}" type="slidenum">
              <a:rPr lang="en-US" smtClean="0"/>
              <a:t>11</a:t>
            </a:fld>
            <a:endParaRPr lang="en-US"/>
          </a:p>
        </p:txBody>
      </p:sp>
    </p:spTree>
    <p:extLst>
      <p:ext uri="{BB962C8B-B14F-4D97-AF65-F5344CB8AC3E}">
        <p14:creationId xmlns:p14="http://schemas.microsoft.com/office/powerpoint/2010/main" val="474350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voice and style guidelines I need to follow?</a:t>
            </a:r>
            <a:endParaRPr lang="en-US" dirty="0">
              <a:solidFill>
                <a:srgbClr val="FF0000"/>
              </a:solidFill>
            </a:endParaRPr>
          </a:p>
        </p:txBody>
      </p:sp>
      <p:sp>
        <p:nvSpPr>
          <p:cNvPr id="3" name="Content Placeholder 2"/>
          <p:cNvSpPr>
            <a:spLocks noGrp="1"/>
          </p:cNvSpPr>
          <p:nvPr>
            <p:ph idx="1"/>
          </p:nvPr>
        </p:nvSpPr>
        <p:spPr>
          <a:xfrm>
            <a:off x="838200" y="2005012"/>
            <a:ext cx="5029199" cy="4351338"/>
          </a:xfrm>
        </p:spPr>
        <p:txBody>
          <a:bodyPr>
            <a:normAutofit/>
          </a:bodyPr>
          <a:lstStyle/>
          <a:p>
            <a:pPr marL="0" indent="0">
              <a:buNone/>
            </a:pPr>
            <a:r>
              <a:rPr lang="en-US" b="1" dirty="0"/>
              <a:t>Core reference resources </a:t>
            </a:r>
          </a:p>
          <a:p>
            <a:pPr lvl="0"/>
            <a:r>
              <a:rPr lang="en-US" u="sng" dirty="0" smtClean="0">
                <a:hlinkClick r:id="rId2"/>
              </a:rPr>
              <a:t>Microsoft </a:t>
            </a:r>
            <a:r>
              <a:rPr lang="en-US" u="sng" dirty="0">
                <a:hlinkClick r:id="rId2"/>
              </a:rPr>
              <a:t>Azure Style </a:t>
            </a:r>
            <a:r>
              <a:rPr lang="en-US" u="sng" dirty="0" smtClean="0">
                <a:hlinkClick r:id="rId2"/>
              </a:rPr>
              <a:t>Guide</a:t>
            </a:r>
            <a:r>
              <a:rPr lang="en-US" sz="1900" u="sng" dirty="0" smtClean="0"/>
              <a:t/>
            </a:r>
            <a:br>
              <a:rPr lang="en-US" sz="1900" u="sng" dirty="0" smtClean="0"/>
            </a:br>
            <a:endParaRPr lang="en-US" sz="1900" u="sng" dirty="0" smtClean="0"/>
          </a:p>
          <a:p>
            <a:pPr marL="0" lvl="0" indent="0">
              <a:buNone/>
            </a:pPr>
            <a:r>
              <a:rPr lang="en-US" sz="1900" b="1" dirty="0" smtClean="0"/>
              <a:t/>
            </a:r>
            <a:br>
              <a:rPr lang="en-US" sz="1900" b="1" dirty="0" smtClean="0"/>
            </a:br>
            <a:r>
              <a:rPr lang="en-US" sz="1900" b="1" dirty="0" smtClean="0"/>
              <a:t>More</a:t>
            </a:r>
            <a:r>
              <a:rPr lang="en-US" sz="1900" b="1" dirty="0"/>
              <a:t>…</a:t>
            </a:r>
          </a:p>
          <a:p>
            <a:pPr lvl="0"/>
            <a:r>
              <a:rPr lang="en-US" sz="1900" u="sng" dirty="0">
                <a:hlinkClick r:id="rId3"/>
              </a:rPr>
              <a:t>Microsoft Brand Tools</a:t>
            </a:r>
            <a:endParaRPr lang="en-US" sz="1900" dirty="0"/>
          </a:p>
          <a:p>
            <a:pPr lvl="0"/>
            <a:r>
              <a:rPr lang="en-US" sz="1900" u="sng" dirty="0">
                <a:hlinkClick r:id="rId4"/>
              </a:rPr>
              <a:t>Microsoft Manual of Style</a:t>
            </a:r>
            <a:endParaRPr lang="en-US" sz="1900"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A63FC66D-844E-4225-9186-85B08DEE1C93}" type="slidenum">
              <a:rPr lang="en-US" smtClean="0"/>
              <a:t>12</a:t>
            </a:fld>
            <a:endParaRPr lang="en-US"/>
          </a:p>
        </p:txBody>
      </p:sp>
      <p:sp>
        <p:nvSpPr>
          <p:cNvPr id="5" name="TextBox 4"/>
          <p:cNvSpPr txBox="1"/>
          <p:nvPr/>
        </p:nvSpPr>
        <p:spPr>
          <a:xfrm>
            <a:off x="6056168" y="3381323"/>
            <a:ext cx="5953579" cy="3293209"/>
          </a:xfrm>
          <a:prstGeom prst="rect">
            <a:avLst/>
          </a:prstGeom>
          <a:solidFill>
            <a:schemeClr val="accent1">
              <a:lumMod val="40000"/>
              <a:lumOff val="60000"/>
            </a:schemeClr>
          </a:solidFill>
        </p:spPr>
        <p:txBody>
          <a:bodyPr wrap="square" rtlCol="0">
            <a:spAutoFit/>
          </a:bodyPr>
          <a:lstStyle/>
          <a:p>
            <a:r>
              <a:rPr lang="en-US" b="1" dirty="0"/>
              <a:t>Questions? </a:t>
            </a:r>
            <a:r>
              <a:rPr lang="en-US" dirty="0"/>
              <a:t/>
            </a:r>
            <a:br>
              <a:rPr lang="en-US" dirty="0"/>
            </a:br>
            <a:r>
              <a:rPr lang="en-US" u="sng" dirty="0" smtClean="0">
                <a:hlinkClick r:id="rId5"/>
              </a:rPr>
              <a:t>azurestyle@microsoft.com</a:t>
            </a:r>
            <a:r>
              <a:rPr lang="en-US" dirty="0" smtClean="0"/>
              <a:t> </a:t>
            </a:r>
            <a:endParaRPr lang="en-US" dirty="0"/>
          </a:p>
          <a:p>
            <a:endParaRPr lang="en-US" dirty="0"/>
          </a:p>
          <a:p>
            <a:r>
              <a:rPr lang="en-US" b="1" dirty="0"/>
              <a:t>Advice</a:t>
            </a:r>
          </a:p>
          <a:p>
            <a:pPr marL="285750" indent="-285750">
              <a:buFont typeface="Arial" panose="020B0604020202020204" pitchFamily="34" charset="0"/>
              <a:buChar char="•"/>
            </a:pPr>
            <a:r>
              <a:rPr lang="en-US" dirty="0"/>
              <a:t>Do not use </a:t>
            </a:r>
            <a:r>
              <a:rPr lang="en-US" dirty="0" smtClean="0"/>
              <a:t>any old </a:t>
            </a:r>
            <a:r>
              <a:rPr lang="en-US" dirty="0"/>
              <a:t>Microsoft website as a style </a:t>
            </a:r>
            <a:r>
              <a:rPr lang="en-US" dirty="0" smtClean="0"/>
              <a:t>guide</a:t>
            </a:r>
          </a:p>
          <a:p>
            <a:endParaRPr lang="en-US" dirty="0"/>
          </a:p>
          <a:p>
            <a:pPr marL="285750" indent="-285750">
              <a:buFont typeface="Arial" panose="020B0604020202020204" pitchFamily="34" charset="0"/>
              <a:buChar char="•"/>
            </a:pPr>
            <a:r>
              <a:rPr lang="en-US" dirty="0" smtClean="0"/>
              <a:t>Don’t rely on published content on azure.microsoft.com to determine style. See the style guide.</a:t>
            </a:r>
            <a:br>
              <a:rPr lang="en-US" dirty="0" smtClean="0"/>
            </a:br>
            <a:endParaRPr lang="en-US" dirty="0" smtClean="0"/>
          </a:p>
          <a:p>
            <a:pPr marL="285750" indent="-285750">
              <a:buFont typeface="Arial" panose="020B0604020202020204" pitchFamily="34" charset="0"/>
              <a:buChar char="•"/>
            </a:pPr>
            <a:r>
              <a:rPr lang="en-US" sz="2800" b="1" dirty="0" smtClean="0"/>
              <a:t> </a:t>
            </a:r>
            <a:r>
              <a:rPr lang="en-US" sz="2800" b="1" dirty="0" smtClean="0">
                <a:solidFill>
                  <a:srgbClr val="FF0000"/>
                </a:solidFill>
              </a:rPr>
              <a:t>!</a:t>
            </a:r>
            <a:r>
              <a:rPr lang="en-US" dirty="0" smtClean="0"/>
              <a:t> When </a:t>
            </a:r>
            <a:r>
              <a:rPr lang="en-US" dirty="0" smtClean="0"/>
              <a:t>you help launch a new service, ensure your service’s information is added to the style guide.</a:t>
            </a:r>
            <a:endParaRPr lang="en-US" dirty="0"/>
          </a:p>
        </p:txBody>
      </p:sp>
      <p:sp>
        <p:nvSpPr>
          <p:cNvPr id="6" name="TextBox 5"/>
          <p:cNvSpPr txBox="1"/>
          <p:nvPr/>
        </p:nvSpPr>
        <p:spPr>
          <a:xfrm>
            <a:off x="6056169" y="1923069"/>
            <a:ext cx="5585934" cy="1200329"/>
          </a:xfrm>
          <a:prstGeom prst="rect">
            <a:avLst/>
          </a:prstGeom>
          <a:noFill/>
        </p:spPr>
        <p:txBody>
          <a:bodyPr wrap="square" rtlCol="0">
            <a:spAutoFit/>
          </a:bodyPr>
          <a:lstStyle/>
          <a:p>
            <a:r>
              <a:rPr lang="en-US" dirty="0" smtClean="0"/>
              <a:t>Marketing, UX design, and other groups are diligent in following the guidance in the Azure Style Guide. Contribute to a consistent customer experience by knowing and following the guidance in the style guide.</a:t>
            </a:r>
            <a:endParaRPr lang="en-US" dirty="0"/>
          </a:p>
        </p:txBody>
      </p:sp>
    </p:spTree>
    <p:extLst>
      <p:ext uri="{BB962C8B-B14F-4D97-AF65-F5344CB8AC3E}">
        <p14:creationId xmlns:p14="http://schemas.microsoft.com/office/powerpoint/2010/main" val="3849743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get training and support for the tools?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746504"/>
            <a:ext cx="2773680" cy="2239486"/>
          </a:xfrm>
        </p:spPr>
      </p:pic>
      <p:sp>
        <p:nvSpPr>
          <p:cNvPr id="5" name="Rectangle 4"/>
          <p:cNvSpPr/>
          <p:nvPr/>
        </p:nvSpPr>
        <p:spPr>
          <a:xfrm>
            <a:off x="3813048" y="1459186"/>
            <a:ext cx="8065008" cy="5078313"/>
          </a:xfrm>
          <a:prstGeom prst="rect">
            <a:avLst/>
          </a:prstGeom>
        </p:spPr>
        <p:txBody>
          <a:bodyPr wrap="square">
            <a:spAutoFit/>
          </a:bodyPr>
          <a:lstStyle/>
          <a:p>
            <a:r>
              <a:rPr lang="en-US" b="1" dirty="0" smtClean="0"/>
              <a:t>Training</a:t>
            </a:r>
            <a:r>
              <a:rPr lang="en-US" dirty="0" smtClean="0"/>
              <a:t> for GitHub relies on a self-service and peer support model. See “</a:t>
            </a:r>
            <a:r>
              <a:rPr lang="en-US" dirty="0" smtClean="0">
                <a:hlinkClick r:id="rId3"/>
              </a:rPr>
              <a:t>Install and Prepare for Authoring with GitHub</a:t>
            </a:r>
            <a:r>
              <a:rPr lang="en-US" dirty="0" smtClean="0"/>
              <a:t>” and the </a:t>
            </a:r>
            <a:r>
              <a:rPr lang="en-US" dirty="0" smtClean="0">
                <a:hlinkClick r:id="rId4"/>
              </a:rPr>
              <a:t>README.md</a:t>
            </a:r>
            <a:r>
              <a:rPr lang="en-US" dirty="0" smtClean="0"/>
              <a:t> in the contributors’ guide. </a:t>
            </a:r>
          </a:p>
          <a:p>
            <a:endParaRPr lang="en-US" dirty="0" smtClean="0"/>
          </a:p>
          <a:p>
            <a:r>
              <a:rPr lang="en-US" b="1" dirty="0" smtClean="0"/>
              <a:t>Publishing problems </a:t>
            </a:r>
            <a:r>
              <a:rPr lang="en-US" dirty="0" smtClean="0"/>
              <a:t>– articles are not publishing or published incorrectly – </a:t>
            </a:r>
            <a:r>
              <a:rPr lang="en-US" dirty="0" smtClean="0">
                <a:hlinkClick r:id="rId5"/>
              </a:rPr>
              <a:t>file a pub desk ticket</a:t>
            </a:r>
            <a:r>
              <a:rPr lang="en-US" dirty="0" smtClean="0"/>
              <a:t> in the </a:t>
            </a:r>
            <a:r>
              <a:rPr lang="en-US" dirty="0" err="1" smtClean="0"/>
              <a:t>OneView</a:t>
            </a:r>
            <a:r>
              <a:rPr lang="en-US" dirty="0" smtClean="0"/>
              <a:t> TFS system, under Engineering/Pub Desk.</a:t>
            </a:r>
            <a:br>
              <a:rPr lang="en-US" dirty="0" smtClean="0"/>
            </a:br>
            <a:endParaRPr lang="en-US" dirty="0" smtClean="0"/>
          </a:p>
          <a:p>
            <a:r>
              <a:rPr lang="en-US" b="1" dirty="0" smtClean="0"/>
              <a:t>Validation and staging problems </a:t>
            </a:r>
            <a:r>
              <a:rPr lang="en-US" dirty="0" smtClean="0"/>
              <a:t>– see the </a:t>
            </a:r>
            <a:r>
              <a:rPr lang="en-US" dirty="0" smtClean="0">
                <a:hlinkClick r:id="rId6"/>
              </a:rPr>
              <a:t>troubleshooting topic </a:t>
            </a:r>
            <a:r>
              <a:rPr lang="en-US" dirty="0" smtClean="0"/>
              <a:t>on the wiki first, then </a:t>
            </a:r>
            <a:r>
              <a:rPr lang="en-US" dirty="0" smtClean="0">
                <a:hlinkClick r:id="rId5"/>
              </a:rPr>
              <a:t>file a pub desk ticket </a:t>
            </a:r>
            <a:r>
              <a:rPr lang="en-US" dirty="0" smtClean="0"/>
              <a:t>if you are stuck.</a:t>
            </a:r>
            <a:endParaRPr lang="en-US" dirty="0"/>
          </a:p>
          <a:p>
            <a:endParaRPr lang="en-US" dirty="0" smtClean="0"/>
          </a:p>
          <a:p>
            <a:r>
              <a:rPr lang="en-US" b="1" dirty="0" smtClean="0"/>
              <a:t>Other problems</a:t>
            </a:r>
            <a:r>
              <a:rPr lang="en-US" dirty="0" smtClean="0"/>
              <a:t>:</a:t>
            </a:r>
            <a:br>
              <a:rPr lang="en-US" dirty="0" smtClean="0"/>
            </a:br>
            <a:endParaRPr lang="en-US" dirty="0" smtClean="0"/>
          </a:p>
          <a:p>
            <a:pPr marL="285750" indent="-285750">
              <a:buFont typeface="Arial" panose="020B0604020202020204" pitchFamily="34" charset="0"/>
              <a:buChar char="•"/>
            </a:pPr>
            <a:r>
              <a:rPr lang="en-US" dirty="0" smtClean="0"/>
              <a:t>Step 1: Search the public </a:t>
            </a:r>
            <a:r>
              <a:rPr lang="en-US" dirty="0" smtClean="0">
                <a:hlinkClick r:id="rId7"/>
              </a:rPr>
              <a:t>contributor’s guide </a:t>
            </a:r>
            <a:r>
              <a:rPr lang="en-US" dirty="0" smtClean="0"/>
              <a:t>and the </a:t>
            </a:r>
            <a:r>
              <a:rPr lang="en-US" dirty="0" smtClean="0">
                <a:hlinkClick r:id="rId8"/>
              </a:rPr>
              <a:t>internal wiki</a:t>
            </a:r>
            <a:r>
              <a:rPr lang="en-US" dirty="0" smtClean="0"/>
              <a:t>. Test things yourself. Search the web and particularly </a:t>
            </a:r>
            <a:r>
              <a:rPr lang="en-US" dirty="0" err="1" smtClean="0"/>
              <a:t>StackOverflow</a:t>
            </a:r>
            <a:r>
              <a:rPr lang="en-US" dirty="0" smtClean="0"/>
              <a:t> for git commands.</a:t>
            </a:r>
            <a:br>
              <a:rPr lang="en-US" dirty="0" smtClean="0"/>
            </a:br>
            <a:endParaRPr lang="en-US" dirty="0" smtClean="0"/>
          </a:p>
          <a:p>
            <a:pPr marL="285750" indent="-285750">
              <a:buFont typeface="Arial" panose="020B0604020202020204" pitchFamily="34" charset="0"/>
              <a:buChar char="•"/>
            </a:pPr>
            <a:r>
              <a:rPr lang="en-US" dirty="0" smtClean="0"/>
              <a:t>Step 2: Contact your teammates to see if they can assist.</a:t>
            </a:r>
          </a:p>
          <a:p>
            <a:endParaRPr lang="en-US" dirty="0"/>
          </a:p>
          <a:p>
            <a:pPr marL="285750" indent="-285750">
              <a:buFont typeface="Arial" panose="020B0604020202020204" pitchFamily="34" charset="0"/>
              <a:buChar char="•"/>
            </a:pPr>
            <a:r>
              <a:rPr lang="en-US" dirty="0" smtClean="0"/>
              <a:t>Step 3: If your teammates can’t help, contact the larger community of authors using the </a:t>
            </a:r>
            <a:r>
              <a:rPr lang="en-US" i="1" dirty="0" err="1" smtClean="0"/>
              <a:t>azcontentchat</a:t>
            </a:r>
            <a:r>
              <a:rPr lang="en-US" dirty="0" smtClean="0"/>
              <a:t> alias.</a:t>
            </a:r>
            <a:endParaRPr lang="en-US" dirty="0"/>
          </a:p>
        </p:txBody>
      </p:sp>
      <p:sp>
        <p:nvSpPr>
          <p:cNvPr id="3" name="Slide Number Placeholder 2"/>
          <p:cNvSpPr>
            <a:spLocks noGrp="1"/>
          </p:cNvSpPr>
          <p:nvPr>
            <p:ph type="sldNum" sz="quarter" idx="12"/>
          </p:nvPr>
        </p:nvSpPr>
        <p:spPr/>
        <p:txBody>
          <a:bodyPr/>
          <a:lstStyle/>
          <a:p>
            <a:fld id="{A63FC66D-844E-4225-9186-85B08DEE1C93}" type="slidenum">
              <a:rPr lang="en-US" smtClean="0"/>
              <a:t>13</a:t>
            </a:fld>
            <a:endParaRPr lang="en-US" dirty="0"/>
          </a:p>
        </p:txBody>
      </p:sp>
      <p:sp>
        <p:nvSpPr>
          <p:cNvPr id="6" name="Rectangle 5"/>
          <p:cNvSpPr/>
          <p:nvPr/>
        </p:nvSpPr>
        <p:spPr>
          <a:xfrm>
            <a:off x="4110087" y="5260157"/>
            <a:ext cx="5514680" cy="4242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8911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3FC66D-844E-4225-9186-85B08DEE1C93}" type="slidenum">
              <a:rPr lang="en-US" smtClean="0"/>
              <a:t>14</a:t>
            </a:fld>
            <a:endParaRPr lang="en-US"/>
          </a:p>
        </p:txBody>
      </p:sp>
      <p:sp>
        <p:nvSpPr>
          <p:cNvPr id="6" name="TextBox 5"/>
          <p:cNvSpPr txBox="1"/>
          <p:nvPr/>
        </p:nvSpPr>
        <p:spPr>
          <a:xfrm>
            <a:off x="4826524" y="2715078"/>
            <a:ext cx="2130458" cy="584775"/>
          </a:xfrm>
          <a:prstGeom prst="rect">
            <a:avLst/>
          </a:prstGeom>
          <a:noFill/>
        </p:spPr>
        <p:txBody>
          <a:bodyPr wrap="square" rtlCol="0">
            <a:spAutoFit/>
          </a:bodyPr>
          <a:lstStyle/>
          <a:p>
            <a:r>
              <a:rPr lang="en-US" sz="3200" dirty="0" smtClean="0"/>
              <a:t>Publishing</a:t>
            </a:r>
            <a:endParaRPr lang="en-US" sz="3200" dirty="0"/>
          </a:p>
        </p:txBody>
      </p:sp>
    </p:spTree>
    <p:extLst>
      <p:ext uri="{BB962C8B-B14F-4D97-AF65-F5344CB8AC3E}">
        <p14:creationId xmlns:p14="http://schemas.microsoft.com/office/powerpoint/2010/main" val="398233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a:t>
            </a:r>
            <a:endParaRPr lang="en-US" dirty="0"/>
          </a:p>
        </p:txBody>
      </p:sp>
      <p:sp>
        <p:nvSpPr>
          <p:cNvPr id="3" name="Content Placeholder 2"/>
          <p:cNvSpPr>
            <a:spLocks noGrp="1"/>
          </p:cNvSpPr>
          <p:nvPr>
            <p:ph idx="1"/>
          </p:nvPr>
        </p:nvSpPr>
        <p:spPr>
          <a:xfrm>
            <a:off x="838200" y="1825625"/>
            <a:ext cx="4261701" cy="4351338"/>
          </a:xfrm>
        </p:spPr>
        <p:txBody>
          <a:bodyPr>
            <a:normAutofit fontScale="85000" lnSpcReduction="20000"/>
          </a:bodyPr>
          <a:lstStyle/>
          <a:p>
            <a:r>
              <a:rPr lang="en-US" dirty="0"/>
              <a:t>To publish live from GitHub, you must file a pull request to move the content into the master branch.</a:t>
            </a:r>
          </a:p>
          <a:p>
            <a:pPr marL="0" indent="0">
              <a:buNone/>
            </a:pPr>
            <a:endParaRPr lang="en-US" dirty="0" smtClean="0"/>
          </a:p>
          <a:p>
            <a:r>
              <a:rPr lang="en-US" dirty="0" smtClean="0"/>
              <a:t>Whenever </a:t>
            </a:r>
            <a:r>
              <a:rPr lang="en-US" dirty="0" smtClean="0"/>
              <a:t>you create a pull request to the master branch, the updates are automatically staged.</a:t>
            </a:r>
            <a:br>
              <a:rPr lang="en-US" dirty="0" smtClean="0"/>
            </a:br>
            <a:endParaRPr lang="en-US" dirty="0" smtClean="0"/>
          </a:p>
          <a:p>
            <a:r>
              <a:rPr lang="en-US" dirty="0" smtClean="0"/>
              <a:t>Staging links are automatically written into the pull request comments within 15 minutes of submitting the pull request.</a:t>
            </a:r>
            <a:endParaRPr lang="en-US" dirty="0"/>
          </a:p>
        </p:txBody>
      </p:sp>
      <p:sp>
        <p:nvSpPr>
          <p:cNvPr id="4" name="Slide Number Placeholder 3"/>
          <p:cNvSpPr>
            <a:spLocks noGrp="1"/>
          </p:cNvSpPr>
          <p:nvPr>
            <p:ph type="sldNum" sz="quarter" idx="12"/>
          </p:nvPr>
        </p:nvSpPr>
        <p:spPr/>
        <p:txBody>
          <a:bodyPr/>
          <a:lstStyle/>
          <a:p>
            <a:fld id="{A63FC66D-844E-4225-9186-85B08DEE1C93}" type="slidenum">
              <a:rPr lang="en-US" smtClean="0"/>
              <a:t>15</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3486" y="1781666"/>
            <a:ext cx="6707070" cy="4079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245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publishing work?</a:t>
            </a:r>
            <a:endParaRPr lang="en-US" dirty="0"/>
          </a:p>
        </p:txBody>
      </p:sp>
      <p:sp>
        <p:nvSpPr>
          <p:cNvPr id="3" name="Content Placeholder 2"/>
          <p:cNvSpPr>
            <a:spLocks noGrp="1"/>
          </p:cNvSpPr>
          <p:nvPr>
            <p:ph idx="1"/>
          </p:nvPr>
        </p:nvSpPr>
        <p:spPr>
          <a:xfrm>
            <a:off x="1045590" y="1679523"/>
            <a:ext cx="4893297" cy="3982790"/>
          </a:xfrm>
        </p:spPr>
        <p:txBody>
          <a:bodyPr>
            <a:normAutofit fontScale="92500" lnSpcReduction="10000"/>
          </a:bodyPr>
          <a:lstStyle/>
          <a:p>
            <a:r>
              <a:rPr lang="en-US" sz="2000" dirty="0" smtClean="0"/>
              <a:t>ACOM and MSDN are separate publishing streams</a:t>
            </a:r>
            <a:r>
              <a:rPr lang="en-US" sz="2000" dirty="0" smtClean="0"/>
              <a:t>.</a:t>
            </a:r>
            <a:br>
              <a:rPr lang="en-US" sz="2000" dirty="0" smtClean="0"/>
            </a:br>
            <a:endParaRPr lang="en-US" sz="2000" dirty="0" smtClean="0"/>
          </a:p>
          <a:p>
            <a:r>
              <a:rPr lang="en-US" sz="2000" dirty="0" smtClean="0"/>
              <a:t>MSDN publishing runs from CAPS, and each author controls publishing in CAPS.</a:t>
            </a:r>
            <a:br>
              <a:rPr lang="en-US" sz="2000" dirty="0" smtClean="0"/>
            </a:br>
            <a:endParaRPr lang="en-US" sz="2000" dirty="0" smtClean="0"/>
          </a:p>
          <a:p>
            <a:r>
              <a:rPr lang="en-US" sz="2000" dirty="0" smtClean="0"/>
              <a:t>ACOM </a:t>
            </a:r>
            <a:r>
              <a:rPr lang="en-US" sz="2000" dirty="0"/>
              <a:t>publishing occurs Monday-Friday at 10 AM and 3 PM. Updates can take up to 30 minutes to appear. Publishing is run by the Pub Desk</a:t>
            </a:r>
            <a:r>
              <a:rPr lang="en-US" sz="2000" dirty="0" smtClean="0"/>
              <a:t>.</a:t>
            </a:r>
            <a:br>
              <a:rPr lang="en-US" sz="2000" dirty="0" smtClean="0"/>
            </a:br>
            <a:endParaRPr lang="en-US" sz="2000" dirty="0" smtClean="0"/>
          </a:p>
          <a:p>
            <a:r>
              <a:rPr lang="en-US" sz="2000" b="1" dirty="0" smtClean="0"/>
              <a:t>You </a:t>
            </a:r>
            <a:r>
              <a:rPr lang="en-US" sz="2000" b="1" dirty="0" smtClean="0"/>
              <a:t>are your own release manager and you must track your own milestone release dates.</a:t>
            </a:r>
            <a:endParaRPr lang="en-US" sz="2000" b="1" dirty="0"/>
          </a:p>
        </p:txBody>
      </p:sp>
      <p:sp>
        <p:nvSpPr>
          <p:cNvPr id="5" name="Slide Number Placeholder 4"/>
          <p:cNvSpPr>
            <a:spLocks noGrp="1"/>
          </p:cNvSpPr>
          <p:nvPr>
            <p:ph type="sldNum" sz="quarter" idx="12"/>
          </p:nvPr>
        </p:nvSpPr>
        <p:spPr/>
        <p:txBody>
          <a:bodyPr/>
          <a:lstStyle/>
          <a:p>
            <a:fld id="{A63FC66D-844E-4225-9186-85B08DEE1C93}" type="slidenum">
              <a:rPr lang="en-US" smtClean="0"/>
              <a:t>16</a:t>
            </a:fld>
            <a:endParaRPr lang="en-US"/>
          </a:p>
        </p:txBody>
      </p:sp>
      <p:sp>
        <p:nvSpPr>
          <p:cNvPr id="7" name="Rounded Rectangle 6"/>
          <p:cNvSpPr/>
          <p:nvPr/>
        </p:nvSpPr>
        <p:spPr>
          <a:xfrm>
            <a:off x="8870661" y="5575723"/>
            <a:ext cx="1117600" cy="554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Master</a:t>
            </a:r>
            <a:r>
              <a:rPr lang="en-US" sz="1050" dirty="0"/>
              <a:t/>
            </a:r>
            <a:br>
              <a:rPr lang="en-US" sz="1050" dirty="0"/>
            </a:br>
            <a:r>
              <a:rPr lang="en-US" sz="1050" dirty="0"/>
              <a:t>(branch)</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972" y="5662313"/>
            <a:ext cx="4095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Straight Arrow Connector 10"/>
          <p:cNvCxnSpPr>
            <a:stCxn id="7" idx="0"/>
            <a:endCxn id="12" idx="2"/>
          </p:cNvCxnSpPr>
          <p:nvPr/>
        </p:nvCxnSpPr>
        <p:spPr>
          <a:xfrm flipV="1">
            <a:off x="9429461" y="5238904"/>
            <a:ext cx="1514" cy="3368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07605" y="4592573"/>
            <a:ext cx="1046740" cy="646331"/>
          </a:xfrm>
          <a:prstGeom prst="rect">
            <a:avLst/>
          </a:prstGeom>
          <a:noFill/>
        </p:spPr>
        <p:txBody>
          <a:bodyPr wrap="square" rtlCol="0">
            <a:spAutoFit/>
          </a:bodyPr>
          <a:lstStyle/>
          <a:p>
            <a:pPr algn="ctr"/>
            <a:r>
              <a:rPr lang="en-US" dirty="0" smtClean="0"/>
              <a:t>ACOM live site</a:t>
            </a:r>
            <a:endParaRPr lang="en-US" dirty="0"/>
          </a:p>
        </p:txBody>
      </p:sp>
      <p:pic>
        <p:nvPicPr>
          <p:cNvPr id="1035" name="Picture 8" descr="http://ts3.mm.bing.net/th?id=HN.608012879514242507&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7605" y="2149708"/>
            <a:ext cx="672667" cy="3004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roman-shymko.com/wp-content/uploads/2013/03/3-o-clo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1857" y="2620652"/>
            <a:ext cx="2020458" cy="13524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6" descr="http://www.theshockdoctors.ca/wp-content/uploads/2012/07/Clock10am-300x30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7202" y="2454681"/>
            <a:ext cx="1596737" cy="1596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16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3FC66D-844E-4225-9186-85B08DEE1C93}" type="slidenum">
              <a:rPr lang="en-US" smtClean="0"/>
              <a:t>17</a:t>
            </a:fld>
            <a:endParaRPr lang="en-US"/>
          </a:p>
        </p:txBody>
      </p:sp>
      <p:sp>
        <p:nvSpPr>
          <p:cNvPr id="5" name="TextBox 4"/>
          <p:cNvSpPr txBox="1"/>
          <p:nvPr/>
        </p:nvSpPr>
        <p:spPr>
          <a:xfrm>
            <a:off x="3912124" y="2724663"/>
            <a:ext cx="4647414" cy="584775"/>
          </a:xfrm>
          <a:prstGeom prst="rect">
            <a:avLst/>
          </a:prstGeom>
          <a:noFill/>
        </p:spPr>
        <p:txBody>
          <a:bodyPr wrap="square" rtlCol="0">
            <a:spAutoFit/>
          </a:bodyPr>
          <a:lstStyle/>
          <a:p>
            <a:r>
              <a:rPr lang="en-US" sz="3200" dirty="0" smtClean="0"/>
              <a:t>Community engagement</a:t>
            </a:r>
            <a:endParaRPr lang="en-US" sz="3200" dirty="0"/>
          </a:p>
        </p:txBody>
      </p:sp>
    </p:spTree>
    <p:extLst>
      <p:ext uri="{BB962C8B-B14F-4D97-AF65-F5344CB8AC3E}">
        <p14:creationId xmlns:p14="http://schemas.microsoft.com/office/powerpoint/2010/main" val="680687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05" y="216167"/>
            <a:ext cx="10515600" cy="1325563"/>
          </a:xfrm>
        </p:spPr>
        <p:txBody>
          <a:bodyPr/>
          <a:lstStyle/>
          <a:p>
            <a:r>
              <a:rPr lang="en-US" dirty="0" smtClean="0"/>
              <a:t>What is our open authoring and community strategy?</a:t>
            </a:r>
            <a:endParaRPr lang="en-US" dirty="0"/>
          </a:p>
        </p:txBody>
      </p:sp>
      <p:sp>
        <p:nvSpPr>
          <p:cNvPr id="3" name="Content Placeholder 2"/>
          <p:cNvSpPr>
            <a:spLocks noGrp="1"/>
          </p:cNvSpPr>
          <p:nvPr>
            <p:ph idx="1"/>
          </p:nvPr>
        </p:nvSpPr>
        <p:spPr>
          <a:xfrm>
            <a:off x="421740" y="1874407"/>
            <a:ext cx="5951898" cy="1331722"/>
          </a:xfrm>
        </p:spPr>
        <p:txBody>
          <a:bodyPr>
            <a:normAutofit/>
          </a:bodyPr>
          <a:lstStyle/>
          <a:p>
            <a:pPr marL="0" indent="0">
              <a:lnSpc>
                <a:spcPct val="100000"/>
              </a:lnSpc>
              <a:buNone/>
            </a:pPr>
            <a:r>
              <a:rPr lang="en-US" sz="1800" b="1" dirty="0" smtClean="0"/>
              <a:t>GitHub Link</a:t>
            </a:r>
          </a:p>
          <a:p>
            <a:pPr marL="0" indent="0">
              <a:lnSpc>
                <a:spcPct val="100000"/>
              </a:lnSpc>
              <a:buNone/>
            </a:pPr>
            <a:r>
              <a:rPr lang="en-US" sz="1800" dirty="0" smtClean="0"/>
              <a:t>Every </a:t>
            </a:r>
            <a:r>
              <a:rPr lang="en-US" sz="1800" dirty="0"/>
              <a:t>published technical topic has a link to the GitHub page for the topic. Customers, partners, and engineering partners can contribute updates directly through GitHub.</a:t>
            </a:r>
          </a:p>
        </p:txBody>
      </p:sp>
      <p:sp>
        <p:nvSpPr>
          <p:cNvPr id="5" name="TextBox 4"/>
          <p:cNvSpPr txBox="1"/>
          <p:nvPr/>
        </p:nvSpPr>
        <p:spPr>
          <a:xfrm>
            <a:off x="6593045" y="1349027"/>
            <a:ext cx="5110964" cy="2308324"/>
          </a:xfrm>
          <a:prstGeom prst="rect">
            <a:avLst/>
          </a:prstGeom>
          <a:solidFill>
            <a:schemeClr val="accent1">
              <a:lumMod val="20000"/>
              <a:lumOff val="80000"/>
            </a:schemeClr>
          </a:solidFill>
        </p:spPr>
        <p:txBody>
          <a:bodyPr wrap="square" rtlCol="0">
            <a:spAutoFit/>
          </a:bodyPr>
          <a:lstStyle/>
          <a:p>
            <a:r>
              <a:rPr lang="en-US" b="1" dirty="0" smtClean="0"/>
              <a:t>Disqus Comments</a:t>
            </a:r>
            <a:r>
              <a:rPr lang="en-US" dirty="0" smtClean="0"/>
              <a:t/>
            </a:r>
            <a:br>
              <a:rPr lang="en-US" dirty="0" smtClean="0"/>
            </a:br>
            <a:r>
              <a:rPr lang="en-US" dirty="0" smtClean="0"/>
              <a:t>Every published technical topic has a unique Disqus comment stream that authors and engineering partners monitor. For details on how it works and how to monitor and respond to comments, see </a:t>
            </a:r>
            <a:r>
              <a:rPr lang="en-US" dirty="0" smtClean="0">
                <a:hlinkClick r:id="rId2"/>
              </a:rPr>
              <a:t>the Disqus FAQ on the wiki</a:t>
            </a:r>
            <a:r>
              <a:rPr lang="en-US" dirty="0" smtClean="0"/>
              <a:t>. If you publish an article, it’s a requirement that you monitor and respond to the comments.</a:t>
            </a:r>
            <a:endParaRPr lang="en-US" dirty="0"/>
          </a:p>
        </p:txBody>
      </p:sp>
      <p:pic>
        <p:nvPicPr>
          <p:cNvPr id="6" name="Picture 5"/>
          <p:cNvPicPr>
            <a:picLocks noChangeAspect="1"/>
          </p:cNvPicPr>
          <p:nvPr/>
        </p:nvPicPr>
        <p:blipFill>
          <a:blip r:embed="rId3"/>
          <a:stretch>
            <a:fillRect/>
          </a:stretch>
        </p:blipFill>
        <p:spPr>
          <a:xfrm>
            <a:off x="6593044" y="3872159"/>
            <a:ext cx="5110964" cy="2542924"/>
          </a:xfrm>
          <a:prstGeom prst="rect">
            <a:avLst/>
          </a:prstGeom>
          <a:ln>
            <a:solidFill>
              <a:schemeClr val="bg1">
                <a:lumMod val="75000"/>
              </a:schemeClr>
            </a:solidFill>
          </a:ln>
        </p:spPr>
      </p:pic>
      <p:sp>
        <p:nvSpPr>
          <p:cNvPr id="7" name="Content Placeholder 2"/>
          <p:cNvSpPr txBox="1">
            <a:spLocks/>
          </p:cNvSpPr>
          <p:nvPr/>
        </p:nvSpPr>
        <p:spPr>
          <a:xfrm>
            <a:off x="421739" y="4617719"/>
            <a:ext cx="5951898" cy="1449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800" b="1" dirty="0" smtClean="0"/>
              <a:t>Internal MSFT Contributors</a:t>
            </a:r>
          </a:p>
          <a:p>
            <a:pPr marL="0" indent="0">
              <a:lnSpc>
                <a:spcPct val="100000"/>
              </a:lnSpc>
              <a:buNone/>
            </a:pPr>
            <a:r>
              <a:rPr lang="en-US" sz="1800" dirty="0" smtClean="0"/>
              <a:t>PMs who want to contribute content author topics in GitHub directly. Content publishing should not be the middleman. Training is self-service using the same resources. </a:t>
            </a:r>
          </a:p>
          <a:p>
            <a:pPr marL="0" indent="0">
              <a:lnSpc>
                <a:spcPct val="100000"/>
              </a:lnSpc>
              <a:buFont typeface="Arial" panose="020B0604020202020204" pitchFamily="34" charset="0"/>
              <a:buNone/>
            </a:pPr>
            <a:endParaRPr lang="en-US" sz="1800" dirty="0"/>
          </a:p>
          <a:p>
            <a:pPr marL="0" indent="0">
              <a:lnSpc>
                <a:spcPct val="100000"/>
              </a:lnSpc>
              <a:buFont typeface="Arial" panose="020B0604020202020204" pitchFamily="34" charset="0"/>
              <a:buNone/>
            </a:pPr>
            <a:endParaRPr lang="en-US" sz="1800" dirty="0"/>
          </a:p>
        </p:txBody>
      </p:sp>
      <p:pic>
        <p:nvPicPr>
          <p:cNvPr id="8" name="Picture 7"/>
          <p:cNvPicPr>
            <a:picLocks noChangeAspect="1"/>
          </p:cNvPicPr>
          <p:nvPr/>
        </p:nvPicPr>
        <p:blipFill>
          <a:blip r:embed="rId4"/>
          <a:stretch>
            <a:fillRect/>
          </a:stretch>
        </p:blipFill>
        <p:spPr>
          <a:xfrm>
            <a:off x="10894205" y="1436955"/>
            <a:ext cx="671512" cy="209550"/>
          </a:xfrm>
          <a:prstGeom prst="rect">
            <a:avLst/>
          </a:prstGeom>
        </p:spPr>
      </p:pic>
      <p:sp>
        <p:nvSpPr>
          <p:cNvPr id="9" name="Slide Number Placeholder 8"/>
          <p:cNvSpPr>
            <a:spLocks noGrp="1"/>
          </p:cNvSpPr>
          <p:nvPr>
            <p:ph type="sldNum" sz="quarter" idx="12"/>
          </p:nvPr>
        </p:nvSpPr>
        <p:spPr/>
        <p:txBody>
          <a:bodyPr/>
          <a:lstStyle/>
          <a:p>
            <a:fld id="{A63FC66D-844E-4225-9186-85B08DEE1C93}" type="slidenum">
              <a:rPr lang="en-US" smtClean="0"/>
              <a:t>18</a:t>
            </a:fld>
            <a:endParaRPr lang="en-US"/>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731" y="3320127"/>
            <a:ext cx="32861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3712464" y="3520440"/>
            <a:ext cx="987552" cy="2194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694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3FC66D-844E-4225-9186-85B08DEE1C93}" type="slidenum">
              <a:rPr lang="en-US" smtClean="0"/>
              <a:t>19</a:t>
            </a:fld>
            <a:endParaRPr lang="en-US"/>
          </a:p>
        </p:txBody>
      </p:sp>
      <p:sp>
        <p:nvSpPr>
          <p:cNvPr id="5" name="Rectangle 4"/>
          <p:cNvSpPr/>
          <p:nvPr/>
        </p:nvSpPr>
        <p:spPr>
          <a:xfrm>
            <a:off x="4379560" y="2951946"/>
            <a:ext cx="3844770" cy="584775"/>
          </a:xfrm>
          <a:prstGeom prst="rect">
            <a:avLst/>
          </a:prstGeom>
        </p:spPr>
        <p:txBody>
          <a:bodyPr wrap="none">
            <a:spAutoFit/>
          </a:bodyPr>
          <a:lstStyle/>
          <a:p>
            <a:r>
              <a:rPr lang="en-US" sz="3200" dirty="0"/>
              <a:t>Metrics and freshness</a:t>
            </a:r>
          </a:p>
        </p:txBody>
      </p:sp>
    </p:spTree>
    <p:extLst>
      <p:ext uri="{BB962C8B-B14F-4D97-AF65-F5344CB8AC3E}">
        <p14:creationId xmlns:p14="http://schemas.microsoft.com/office/powerpoint/2010/main" val="378598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boot camp – what to expect</a:t>
            </a:r>
            <a:endParaRPr lang="en-US" dirty="0"/>
          </a:p>
        </p:txBody>
      </p:sp>
      <p:sp>
        <p:nvSpPr>
          <p:cNvPr id="3" name="Content Placeholder 2"/>
          <p:cNvSpPr>
            <a:spLocks noGrp="1"/>
          </p:cNvSpPr>
          <p:nvPr>
            <p:ph idx="1"/>
          </p:nvPr>
        </p:nvSpPr>
        <p:spPr>
          <a:xfrm>
            <a:off x="207390" y="1853906"/>
            <a:ext cx="5081047" cy="1473756"/>
          </a:xfrm>
        </p:spPr>
        <p:txBody>
          <a:bodyPr>
            <a:normAutofit lnSpcReduction="10000"/>
          </a:bodyPr>
          <a:lstStyle/>
          <a:p>
            <a:pPr marL="0" indent="0">
              <a:buNone/>
            </a:pPr>
            <a:r>
              <a:rPr lang="en-US" b="1" dirty="0" smtClean="0"/>
              <a:t>Sessions 1 and 2:</a:t>
            </a:r>
            <a:br>
              <a:rPr lang="en-US" b="1" dirty="0" smtClean="0"/>
            </a:br>
            <a:r>
              <a:rPr lang="en-US" dirty="0" smtClean="0"/>
              <a:t>Overview of content channels, site structure, and the basics</a:t>
            </a:r>
            <a:br>
              <a:rPr lang="en-US" dirty="0" smtClean="0"/>
            </a:br>
            <a:endParaRPr lang="en-US" dirty="0" smtClean="0"/>
          </a:p>
        </p:txBody>
      </p:sp>
      <p:sp>
        <p:nvSpPr>
          <p:cNvPr id="4" name="Slide Number Placeholder 3"/>
          <p:cNvSpPr>
            <a:spLocks noGrp="1"/>
          </p:cNvSpPr>
          <p:nvPr>
            <p:ph type="sldNum" sz="quarter" idx="12"/>
          </p:nvPr>
        </p:nvSpPr>
        <p:spPr/>
        <p:txBody>
          <a:bodyPr/>
          <a:lstStyle/>
          <a:p>
            <a:fld id="{A63FC66D-844E-4225-9186-85B08DEE1C93}" type="slidenum">
              <a:rPr lang="en-US" smtClean="0"/>
              <a:t>2</a:t>
            </a:fld>
            <a:endParaRPr lang="en-US"/>
          </a:p>
        </p:txBody>
      </p:sp>
      <p:pic>
        <p:nvPicPr>
          <p:cNvPr id="5122" name="Picture 2" descr="http://svensuniverse.files.wordpress.com/2012/02/boot-camp.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53954"/>
            <a:ext cx="5288436" cy="35847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285918" y="2053625"/>
            <a:ext cx="4099701" cy="923330"/>
          </a:xfrm>
          <a:prstGeom prst="rect">
            <a:avLst/>
          </a:prstGeom>
        </p:spPr>
        <p:txBody>
          <a:bodyPr wrap="square">
            <a:spAutoFit/>
          </a:bodyPr>
          <a:lstStyle/>
          <a:p>
            <a:r>
              <a:rPr lang="en-US" b="1" dirty="0"/>
              <a:t>Session </a:t>
            </a:r>
            <a:r>
              <a:rPr lang="en-US" b="1" dirty="0" smtClean="0"/>
              <a:t>3 </a:t>
            </a:r>
            <a:r>
              <a:rPr lang="en-US" dirty="0"/>
              <a:t>– Understanding GitHub and the tools, and watch a demo of how to create a new </a:t>
            </a:r>
            <a:r>
              <a:rPr lang="en-US" dirty="0" smtClean="0"/>
              <a:t>article</a:t>
            </a:r>
            <a:endParaRPr lang="en-US" dirty="0"/>
          </a:p>
        </p:txBody>
      </p:sp>
      <p:sp>
        <p:nvSpPr>
          <p:cNvPr id="6" name="Rectangle 5"/>
          <p:cNvSpPr/>
          <p:nvPr/>
        </p:nvSpPr>
        <p:spPr>
          <a:xfrm>
            <a:off x="6285919" y="3618457"/>
            <a:ext cx="4099701" cy="646331"/>
          </a:xfrm>
          <a:prstGeom prst="rect">
            <a:avLst/>
          </a:prstGeom>
        </p:spPr>
        <p:txBody>
          <a:bodyPr wrap="square">
            <a:spAutoFit/>
          </a:bodyPr>
          <a:lstStyle/>
          <a:p>
            <a:r>
              <a:rPr lang="en-US" b="1" dirty="0"/>
              <a:t>Session </a:t>
            </a:r>
            <a:r>
              <a:rPr lang="en-US" b="1" dirty="0" smtClean="0"/>
              <a:t>4 </a:t>
            </a:r>
            <a:r>
              <a:rPr lang="en-US" dirty="0"/>
              <a:t>– Nuts and bolts </a:t>
            </a:r>
            <a:r>
              <a:rPr lang="en-US" dirty="0" smtClean="0"/>
              <a:t>(the details) of writing technical articles for Azure</a:t>
            </a:r>
            <a:endParaRPr lang="en-US" dirty="0"/>
          </a:p>
        </p:txBody>
      </p:sp>
    </p:spTree>
    <p:extLst>
      <p:ext uri="{BB962C8B-B14F-4D97-AF65-F5344CB8AC3E}">
        <p14:creationId xmlns:p14="http://schemas.microsoft.com/office/powerpoint/2010/main" val="756976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6665"/>
          </a:xfrm>
        </p:spPr>
        <p:txBody>
          <a:bodyPr/>
          <a:lstStyle/>
          <a:p>
            <a:r>
              <a:rPr lang="en-US" dirty="0" smtClean="0"/>
              <a:t>How do I get metrics about my content?</a:t>
            </a:r>
            <a:endParaRPr lang="en-US" dirty="0"/>
          </a:p>
        </p:txBody>
      </p:sp>
      <p:sp>
        <p:nvSpPr>
          <p:cNvPr id="3" name="Content Placeholder 2"/>
          <p:cNvSpPr>
            <a:spLocks noGrp="1"/>
          </p:cNvSpPr>
          <p:nvPr>
            <p:ph idx="1"/>
          </p:nvPr>
        </p:nvSpPr>
        <p:spPr>
          <a:xfrm>
            <a:off x="652560" y="1447858"/>
            <a:ext cx="6360981" cy="4729105"/>
          </a:xfrm>
        </p:spPr>
        <p:txBody>
          <a:bodyPr>
            <a:normAutofit/>
          </a:bodyPr>
          <a:lstStyle/>
          <a:p>
            <a:pPr marL="0" indent="0">
              <a:buNone/>
            </a:pPr>
            <a:r>
              <a:rPr lang="en-US" sz="2000" b="1" dirty="0" smtClean="0"/>
              <a:t>Azure KPIs</a:t>
            </a:r>
          </a:p>
          <a:p>
            <a:pPr marL="0" indent="0">
              <a:lnSpc>
                <a:spcPct val="110000"/>
              </a:lnSpc>
              <a:buNone/>
            </a:pPr>
            <a:r>
              <a:rPr lang="en-US" sz="2000" dirty="0" smtClean="0"/>
              <a:t>For page views </a:t>
            </a:r>
            <a:r>
              <a:rPr lang="en-US" sz="2000" dirty="0"/>
              <a:t>and top-level metrics for </a:t>
            </a:r>
            <a:r>
              <a:rPr lang="en-US" sz="2000" dirty="0" smtClean="0"/>
              <a:t>ACOM documentation, join </a:t>
            </a:r>
            <a:r>
              <a:rPr lang="en-US" sz="2000" dirty="0"/>
              <a:t>the C+E Documentation KPI Announcements alias (</a:t>
            </a:r>
            <a:r>
              <a:rPr lang="en-US" sz="2000" b="1" i="1" dirty="0" err="1"/>
              <a:t>ce</a:t>
            </a:r>
            <a:r>
              <a:rPr lang="en-US" sz="2000" b="1" i="1" dirty="0"/>
              <a:t>-doc-</a:t>
            </a:r>
            <a:r>
              <a:rPr lang="en-US" sz="2000" b="1" i="1" dirty="0" err="1"/>
              <a:t>kpi</a:t>
            </a:r>
            <a:r>
              <a:rPr lang="en-US" sz="2000" dirty="0" smtClean="0"/>
              <a:t>). Reports are sent every Monday.</a:t>
            </a:r>
            <a:endParaRPr lang="en-US" sz="2000" dirty="0"/>
          </a:p>
          <a:p>
            <a:pPr marL="0" indent="0">
              <a:lnSpc>
                <a:spcPct val="110000"/>
              </a:lnSpc>
              <a:buNone/>
            </a:pPr>
            <a:r>
              <a:rPr lang="en-US" sz="2000" dirty="0"/>
              <a:t>Currently, </a:t>
            </a:r>
            <a:r>
              <a:rPr lang="en-US" sz="2000" dirty="0" smtClean="0"/>
              <a:t>we report the following for Azure content:</a:t>
            </a:r>
            <a:br>
              <a:rPr lang="en-US" sz="2000" dirty="0" smtClean="0"/>
            </a:br>
            <a:endParaRPr lang="en-US" sz="2000" dirty="0"/>
          </a:p>
          <a:p>
            <a:r>
              <a:rPr lang="en-US" sz="2000" u="sng" dirty="0">
                <a:hlinkClick r:id="rId2"/>
              </a:rPr>
              <a:t>Azure services freshness</a:t>
            </a:r>
            <a:endParaRPr lang="en-US" sz="2000" dirty="0"/>
          </a:p>
          <a:p>
            <a:r>
              <a:rPr lang="en-US" sz="2000" u="sng" dirty="0">
                <a:hlinkClick r:id="rId3"/>
              </a:rPr>
              <a:t>Azure services ratings</a:t>
            </a:r>
            <a:endParaRPr lang="en-US" sz="2000" dirty="0"/>
          </a:p>
          <a:p>
            <a:r>
              <a:rPr lang="en-US" sz="2000" u="sng" dirty="0" err="1">
                <a:hlinkClick r:id="rId4"/>
              </a:rPr>
              <a:t>Disqus</a:t>
            </a:r>
            <a:r>
              <a:rPr lang="en-US" sz="2000" u="sng" dirty="0">
                <a:hlinkClick r:id="rId4"/>
              </a:rPr>
              <a:t> data</a:t>
            </a:r>
            <a:endParaRPr lang="en-US" sz="2000" dirty="0"/>
          </a:p>
          <a:p>
            <a:r>
              <a:rPr lang="en-US" sz="2000" u="sng" dirty="0">
                <a:hlinkClick r:id="rId5"/>
              </a:rPr>
              <a:t>Azure services freshness raw data spreadsheet</a:t>
            </a:r>
            <a:endParaRPr lang="en-US" sz="2000" dirty="0"/>
          </a:p>
          <a:p>
            <a:pPr marL="0" indent="0">
              <a:buNone/>
            </a:pPr>
            <a:endParaRPr lang="en-US" sz="2000"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2243" y="1258731"/>
            <a:ext cx="4155971" cy="2770647"/>
          </a:xfrm>
          <a:prstGeom prst="rect">
            <a:avLst/>
          </a:prstGeom>
        </p:spPr>
      </p:pic>
      <p:sp>
        <p:nvSpPr>
          <p:cNvPr id="5" name="Content Placeholder 2"/>
          <p:cNvSpPr txBox="1">
            <a:spLocks/>
          </p:cNvSpPr>
          <p:nvPr/>
        </p:nvSpPr>
        <p:spPr>
          <a:xfrm>
            <a:off x="6796726" y="4111272"/>
            <a:ext cx="5249577" cy="25928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MSDN</a:t>
            </a:r>
          </a:p>
          <a:p>
            <a:pPr marL="0" indent="0">
              <a:buFont typeface="Arial" panose="020B0604020202020204" pitchFamily="34" charset="0"/>
              <a:buNone/>
            </a:pPr>
            <a:r>
              <a:rPr lang="en-US" sz="2000" dirty="0" smtClean="0"/>
              <a:t>Use </a:t>
            </a:r>
            <a:r>
              <a:rPr lang="en-US" sz="2000" dirty="0" err="1" smtClean="0">
                <a:hlinkClick r:id="rId7"/>
              </a:rPr>
              <a:t>DevUEMetrix</a:t>
            </a:r>
            <a:r>
              <a:rPr lang="en-US" sz="2000" dirty="0" smtClean="0"/>
              <a:t> to review page views and ratings for library content. Select Azure in the Group box:</a:t>
            </a:r>
          </a:p>
          <a:p>
            <a:pPr marL="0" indent="0">
              <a:buFont typeface="Arial" panose="020B0604020202020204" pitchFamily="34" charset="0"/>
              <a:buNone/>
            </a:pPr>
            <a:endParaRPr lang="en-US" dirty="0"/>
          </a:p>
        </p:txBody>
      </p:sp>
      <p:pic>
        <p:nvPicPr>
          <p:cNvPr id="6" name="Picture 5"/>
          <p:cNvPicPr>
            <a:picLocks noChangeAspect="1"/>
          </p:cNvPicPr>
          <p:nvPr/>
        </p:nvPicPr>
        <p:blipFill>
          <a:blip r:embed="rId8"/>
          <a:stretch>
            <a:fillRect/>
          </a:stretch>
        </p:blipFill>
        <p:spPr>
          <a:xfrm>
            <a:off x="6796726" y="5473450"/>
            <a:ext cx="3352800" cy="904875"/>
          </a:xfrm>
          <a:prstGeom prst="rect">
            <a:avLst/>
          </a:prstGeom>
        </p:spPr>
      </p:pic>
      <p:sp>
        <p:nvSpPr>
          <p:cNvPr id="8" name="Slide Number Placeholder 7"/>
          <p:cNvSpPr>
            <a:spLocks noGrp="1"/>
          </p:cNvSpPr>
          <p:nvPr>
            <p:ph type="sldNum" sz="quarter" idx="12"/>
          </p:nvPr>
        </p:nvSpPr>
        <p:spPr/>
        <p:txBody>
          <a:bodyPr/>
          <a:lstStyle/>
          <a:p>
            <a:fld id="{A63FC66D-844E-4225-9186-85B08DEE1C93}" type="slidenum">
              <a:rPr lang="en-US" smtClean="0"/>
              <a:t>20</a:t>
            </a:fld>
            <a:endParaRPr lang="en-US"/>
          </a:p>
        </p:txBody>
      </p:sp>
      <p:sp>
        <p:nvSpPr>
          <p:cNvPr id="9" name="Rectangle 8"/>
          <p:cNvSpPr/>
          <p:nvPr/>
        </p:nvSpPr>
        <p:spPr>
          <a:xfrm>
            <a:off x="7008829" y="2092752"/>
            <a:ext cx="1692111" cy="1815882"/>
          </a:xfrm>
          <a:prstGeom prst="rect">
            <a:avLst/>
          </a:prstGeom>
        </p:spPr>
        <p:txBody>
          <a:bodyPr wrap="square">
            <a:spAutoFit/>
          </a:bodyPr>
          <a:lstStyle/>
          <a:p>
            <a:r>
              <a:rPr lang="en-US" sz="1400" dirty="0"/>
              <a:t>The KPIs are reviewed monthly with executive service owners in pillar reviews, and monthly with C+E executive leadership.</a:t>
            </a:r>
          </a:p>
        </p:txBody>
      </p:sp>
    </p:spTree>
    <p:extLst>
      <p:ext uri="{BB962C8B-B14F-4D97-AF65-F5344CB8AC3E}">
        <p14:creationId xmlns:p14="http://schemas.microsoft.com/office/powerpoint/2010/main" val="2505228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863526"/>
            <a:ext cx="2991711" cy="1994474"/>
          </a:xfrm>
          <a:prstGeom prst="rect">
            <a:avLst/>
          </a:prstGeom>
        </p:spPr>
      </p:pic>
      <p:sp>
        <p:nvSpPr>
          <p:cNvPr id="2" name="Title 1"/>
          <p:cNvSpPr>
            <a:spLocks noGrp="1"/>
          </p:cNvSpPr>
          <p:nvPr>
            <p:ph type="title"/>
          </p:nvPr>
        </p:nvSpPr>
        <p:spPr>
          <a:xfrm>
            <a:off x="838200" y="264541"/>
            <a:ext cx="5247225" cy="1325563"/>
          </a:xfrm>
        </p:spPr>
        <p:txBody>
          <a:bodyPr/>
          <a:lstStyle/>
          <a:p>
            <a:r>
              <a:rPr lang="en-US" dirty="0" smtClean="0"/>
              <a:t>Content freshness</a:t>
            </a:r>
            <a:endParaRPr lang="en-US" dirty="0"/>
          </a:p>
        </p:txBody>
      </p:sp>
      <p:sp>
        <p:nvSpPr>
          <p:cNvPr id="3" name="Content Placeholder 2"/>
          <p:cNvSpPr>
            <a:spLocks noGrp="1"/>
          </p:cNvSpPr>
          <p:nvPr>
            <p:ph idx="1"/>
          </p:nvPr>
        </p:nvSpPr>
        <p:spPr>
          <a:xfrm>
            <a:off x="6355080" y="265177"/>
            <a:ext cx="5605428" cy="6181344"/>
          </a:xfrm>
          <a:solidFill>
            <a:schemeClr val="accent6">
              <a:lumMod val="40000"/>
              <a:lumOff val="60000"/>
            </a:schemeClr>
          </a:solidFill>
        </p:spPr>
        <p:txBody>
          <a:bodyPr>
            <a:normAutofit fontScale="92500" lnSpcReduction="20000"/>
          </a:bodyPr>
          <a:lstStyle/>
          <a:p>
            <a:pPr marL="0" indent="0">
              <a:buNone/>
            </a:pPr>
            <a:r>
              <a:rPr lang="en-US" sz="2000" b="1" dirty="0" smtClean="0"/>
              <a:t>Details</a:t>
            </a:r>
          </a:p>
          <a:p>
            <a:pPr marL="0" indent="0">
              <a:buNone/>
            </a:pPr>
            <a:endParaRPr lang="en-US" sz="2000" dirty="0" smtClean="0"/>
          </a:p>
          <a:p>
            <a:r>
              <a:rPr lang="en-US" sz="2000" dirty="0" smtClean="0"/>
              <a:t>Freshness is calculated based on the date you enter in the </a:t>
            </a:r>
            <a:r>
              <a:rPr lang="en-US" sz="2000" b="1" dirty="0" err="1" smtClean="0"/>
              <a:t>ms.date</a:t>
            </a:r>
            <a:r>
              <a:rPr lang="en-US" sz="2000" dirty="0" smtClean="0"/>
              <a:t> metadata attribute.</a:t>
            </a:r>
            <a:br>
              <a:rPr lang="en-US" sz="2000" dirty="0" smtClean="0"/>
            </a:br>
            <a:endParaRPr lang="en-US" sz="2000" dirty="0" smtClean="0"/>
          </a:p>
          <a:p>
            <a:r>
              <a:rPr lang="en-US" sz="2000" dirty="0" smtClean="0"/>
              <a:t>Weekly documentation KPI reports are sent to the C+E Documentation KPI </a:t>
            </a:r>
            <a:r>
              <a:rPr lang="en-US" sz="2000" dirty="0"/>
              <a:t>Announcements alias </a:t>
            </a:r>
            <a:r>
              <a:rPr lang="en-US" sz="2000" dirty="0" smtClean="0"/>
              <a:t/>
            </a:r>
            <a:br>
              <a:rPr lang="en-US" sz="2000" dirty="0" smtClean="0"/>
            </a:br>
            <a:r>
              <a:rPr lang="en-US" sz="2000" dirty="0" smtClean="0"/>
              <a:t>(</a:t>
            </a:r>
            <a:r>
              <a:rPr lang="en-US" sz="2000" i="1" dirty="0" err="1"/>
              <a:t>ce</a:t>
            </a:r>
            <a:r>
              <a:rPr lang="en-US" sz="2000" i="1" dirty="0"/>
              <a:t>-doc-</a:t>
            </a:r>
            <a:r>
              <a:rPr lang="en-US" sz="2000" i="1" dirty="0" err="1"/>
              <a:t>kpi</a:t>
            </a:r>
            <a:r>
              <a:rPr lang="en-US" sz="2000" dirty="0"/>
              <a:t>).</a:t>
            </a:r>
            <a:r>
              <a:rPr lang="en-US" sz="2000" dirty="0" smtClean="0"/>
              <a:t/>
            </a:r>
            <a:br>
              <a:rPr lang="en-US" sz="2000" dirty="0" smtClean="0"/>
            </a:br>
            <a:endParaRPr lang="en-US" sz="2000" dirty="0" smtClean="0"/>
          </a:p>
          <a:p>
            <a:r>
              <a:rPr lang="en-US" sz="2000" dirty="0" smtClean="0"/>
              <a:t>You use the raw data to identify individual topics that are stale or about to become stale.</a:t>
            </a:r>
            <a:br>
              <a:rPr lang="en-US" sz="2000" dirty="0" smtClean="0"/>
            </a:br>
            <a:endParaRPr lang="en-US" sz="2000" dirty="0" smtClean="0"/>
          </a:p>
          <a:p>
            <a:r>
              <a:rPr lang="en-US" sz="2000" dirty="0" smtClean="0"/>
              <a:t>Engineering partners are expected to participate in content freshness for their services.</a:t>
            </a:r>
            <a:br>
              <a:rPr lang="en-US" sz="2000" dirty="0" smtClean="0"/>
            </a:br>
            <a:endParaRPr lang="en-US" sz="2000" dirty="0"/>
          </a:p>
          <a:p>
            <a:r>
              <a:rPr lang="en-US" sz="2000" dirty="0" smtClean="0"/>
              <a:t>Take the appropriate action for your stale content:</a:t>
            </a:r>
            <a:br>
              <a:rPr lang="en-US" sz="2000" dirty="0" smtClean="0"/>
            </a:br>
            <a:endParaRPr lang="en-US" sz="2000" dirty="0" smtClean="0"/>
          </a:p>
          <a:p>
            <a:pPr marL="742950" lvl="1" indent="-285750"/>
            <a:r>
              <a:rPr lang="en-US" sz="2000" dirty="0" smtClean="0"/>
              <a:t>If the content is fresh as-is, you republish it with a new date value.</a:t>
            </a:r>
            <a:br>
              <a:rPr lang="en-US" sz="2000" dirty="0" smtClean="0"/>
            </a:br>
            <a:endParaRPr lang="en-US" sz="2000" dirty="0" smtClean="0"/>
          </a:p>
          <a:p>
            <a:pPr marL="742950" lvl="1" indent="-285750"/>
            <a:r>
              <a:rPr lang="en-US" sz="2000" dirty="0" smtClean="0"/>
              <a:t>If the content needs updates, you update it and republish it with a new date value.</a:t>
            </a:r>
            <a:br>
              <a:rPr lang="en-US" sz="2000" dirty="0" smtClean="0"/>
            </a:br>
            <a:endParaRPr lang="en-US" sz="2000" dirty="0" smtClean="0"/>
          </a:p>
          <a:p>
            <a:pPr marL="742950" lvl="1" indent="-285750"/>
            <a:r>
              <a:rPr lang="en-US" sz="2000" dirty="0" smtClean="0"/>
              <a:t>If the content is out of date and you are not resourced to update it, you retire it.</a:t>
            </a:r>
          </a:p>
        </p:txBody>
      </p:sp>
      <p:sp>
        <p:nvSpPr>
          <p:cNvPr id="5" name="Slide Number Placeholder 4"/>
          <p:cNvSpPr>
            <a:spLocks noGrp="1"/>
          </p:cNvSpPr>
          <p:nvPr>
            <p:ph type="sldNum" sz="quarter" idx="12"/>
          </p:nvPr>
        </p:nvSpPr>
        <p:spPr/>
        <p:txBody>
          <a:bodyPr/>
          <a:lstStyle/>
          <a:p>
            <a:fld id="{A63FC66D-844E-4225-9186-85B08DEE1C93}" type="slidenum">
              <a:rPr lang="en-US" smtClean="0"/>
              <a:t>21</a:t>
            </a:fld>
            <a:endParaRPr lang="en-US"/>
          </a:p>
        </p:txBody>
      </p:sp>
      <p:sp>
        <p:nvSpPr>
          <p:cNvPr id="8" name="Rectangle 7"/>
          <p:cNvSpPr/>
          <p:nvPr/>
        </p:nvSpPr>
        <p:spPr>
          <a:xfrm>
            <a:off x="874900" y="1447206"/>
            <a:ext cx="5210525" cy="3416320"/>
          </a:xfrm>
          <a:prstGeom prst="rect">
            <a:avLst/>
          </a:prstGeom>
        </p:spPr>
        <p:txBody>
          <a:bodyPr wrap="square">
            <a:spAutoFit/>
          </a:bodyPr>
          <a:lstStyle/>
          <a:p>
            <a:r>
              <a:rPr lang="en-US" dirty="0"/>
              <a:t>The C+E KPI target for </a:t>
            </a:r>
            <a:r>
              <a:rPr lang="en-US" dirty="0" smtClean="0"/>
              <a:t>services content </a:t>
            </a:r>
            <a:r>
              <a:rPr lang="en-US" dirty="0"/>
              <a:t>freshness is 100% of technical content is reviewed for freshness every three months and </a:t>
            </a:r>
            <a:r>
              <a:rPr lang="en-US" dirty="0" smtClean="0"/>
              <a:t>updated or retired as appropriate.</a:t>
            </a:r>
          </a:p>
          <a:p>
            <a:endParaRPr lang="en-US" dirty="0"/>
          </a:p>
          <a:p>
            <a:r>
              <a:rPr lang="en-US" dirty="0" smtClean="0"/>
              <a:t>For </a:t>
            </a:r>
            <a:r>
              <a:rPr lang="en-US" dirty="0"/>
              <a:t>the KPI, content is classified into four categories, based on the last time it was last reviewed:</a:t>
            </a:r>
          </a:p>
          <a:p>
            <a:r>
              <a:rPr lang="en-US" dirty="0"/>
              <a:t> </a:t>
            </a:r>
          </a:p>
          <a:p>
            <a:r>
              <a:rPr lang="en-US" dirty="0" smtClean="0">
                <a:solidFill>
                  <a:srgbClr val="00B050"/>
                </a:solidFill>
                <a:latin typeface="Wingdings" panose="05000000000000000000" pitchFamily="2" charset="2"/>
              </a:rPr>
              <a:t>£</a:t>
            </a:r>
            <a:r>
              <a:rPr lang="en-US" dirty="0" smtClean="0">
                <a:latin typeface="Wingdings" panose="05000000000000000000" pitchFamily="2" charset="2"/>
              </a:rPr>
              <a:t> </a:t>
            </a:r>
            <a:r>
              <a:rPr lang="en-US" dirty="0" smtClean="0"/>
              <a:t>Most </a:t>
            </a:r>
            <a:r>
              <a:rPr lang="en-US" dirty="0"/>
              <a:t>Fresh (0-60 days)</a:t>
            </a:r>
          </a:p>
          <a:p>
            <a:r>
              <a:rPr lang="en-US" dirty="0">
                <a:solidFill>
                  <a:srgbClr val="FFC000"/>
                </a:solidFill>
                <a:latin typeface="Wingdings" panose="05000000000000000000" pitchFamily="2" charset="2"/>
              </a:rPr>
              <a:t>£</a:t>
            </a:r>
            <a:r>
              <a:rPr lang="en-US" dirty="0">
                <a:latin typeface="Wingdings" panose="05000000000000000000" pitchFamily="2" charset="2"/>
              </a:rPr>
              <a:t> </a:t>
            </a:r>
            <a:r>
              <a:rPr lang="en-US" dirty="0" smtClean="0"/>
              <a:t>Fresh </a:t>
            </a:r>
            <a:r>
              <a:rPr lang="en-US" dirty="0"/>
              <a:t>(61-90 days)</a:t>
            </a:r>
          </a:p>
          <a:p>
            <a:r>
              <a:rPr lang="en-US" dirty="0">
                <a:solidFill>
                  <a:srgbClr val="FF0000"/>
                </a:solidFill>
                <a:latin typeface="Wingdings" panose="05000000000000000000" pitchFamily="2" charset="2"/>
              </a:rPr>
              <a:t>£</a:t>
            </a:r>
            <a:r>
              <a:rPr lang="en-US" dirty="0">
                <a:latin typeface="Wingdings" panose="05000000000000000000" pitchFamily="2" charset="2"/>
              </a:rPr>
              <a:t> </a:t>
            </a:r>
            <a:r>
              <a:rPr lang="en-US" dirty="0" smtClean="0"/>
              <a:t>Stale </a:t>
            </a:r>
            <a:r>
              <a:rPr lang="en-US" dirty="0"/>
              <a:t>(91-120 days)</a:t>
            </a:r>
          </a:p>
          <a:p>
            <a:r>
              <a:rPr lang="en-US" dirty="0">
                <a:solidFill>
                  <a:schemeClr val="bg1">
                    <a:lumMod val="65000"/>
                  </a:schemeClr>
                </a:solidFill>
                <a:latin typeface="Wingdings" panose="05000000000000000000" pitchFamily="2" charset="2"/>
              </a:rPr>
              <a:t>£</a:t>
            </a:r>
            <a:r>
              <a:rPr lang="en-US" dirty="0">
                <a:latin typeface="Wingdings" panose="05000000000000000000" pitchFamily="2" charset="2"/>
              </a:rPr>
              <a:t> </a:t>
            </a:r>
            <a:r>
              <a:rPr lang="en-US" dirty="0" smtClean="0"/>
              <a:t>Abandoned </a:t>
            </a:r>
            <a:r>
              <a:rPr lang="en-US" dirty="0"/>
              <a:t>(121 days +)</a:t>
            </a:r>
          </a:p>
        </p:txBody>
      </p:sp>
    </p:spTree>
    <p:extLst>
      <p:ext uri="{BB962C8B-B14F-4D97-AF65-F5344CB8AC3E}">
        <p14:creationId xmlns:p14="http://schemas.microsoft.com/office/powerpoint/2010/main" val="676759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863526"/>
            <a:ext cx="2991711" cy="1994474"/>
          </a:xfrm>
          <a:prstGeom prst="rect">
            <a:avLst/>
          </a:prstGeom>
        </p:spPr>
      </p:pic>
      <p:sp>
        <p:nvSpPr>
          <p:cNvPr id="2" name="Title 1"/>
          <p:cNvSpPr>
            <a:spLocks noGrp="1"/>
          </p:cNvSpPr>
          <p:nvPr>
            <p:ph type="title"/>
          </p:nvPr>
        </p:nvSpPr>
        <p:spPr/>
        <p:txBody>
          <a:bodyPr/>
          <a:lstStyle/>
          <a:p>
            <a:r>
              <a:rPr lang="en-US" dirty="0" smtClean="0"/>
              <a:t>What’s included in a freshness review?</a:t>
            </a:r>
            <a:endParaRPr lang="en-US" dirty="0"/>
          </a:p>
        </p:txBody>
      </p:sp>
      <p:sp>
        <p:nvSpPr>
          <p:cNvPr id="3" name="Content Placeholder 2"/>
          <p:cNvSpPr>
            <a:spLocks noGrp="1"/>
          </p:cNvSpPr>
          <p:nvPr>
            <p:ph idx="1"/>
          </p:nvPr>
        </p:nvSpPr>
        <p:spPr>
          <a:xfrm>
            <a:off x="1133856" y="1551305"/>
            <a:ext cx="9781032" cy="3560191"/>
          </a:xfrm>
        </p:spPr>
        <p:txBody>
          <a:bodyPr>
            <a:normAutofit fontScale="85000" lnSpcReduction="20000"/>
          </a:bodyPr>
          <a:lstStyle/>
          <a:p>
            <a:r>
              <a:rPr lang="en-US" dirty="0"/>
              <a:t>Understand traffic and content satisfaction ratings so you have an idea of current ‘health’ of the article. </a:t>
            </a:r>
            <a:br>
              <a:rPr lang="en-US" dirty="0"/>
            </a:br>
            <a:endParaRPr lang="en-US" dirty="0"/>
          </a:p>
          <a:p>
            <a:r>
              <a:rPr lang="en-US" dirty="0"/>
              <a:t>Look at </a:t>
            </a:r>
            <a:r>
              <a:rPr lang="en-US" dirty="0" err="1"/>
              <a:t>Disqus</a:t>
            </a:r>
            <a:r>
              <a:rPr lang="en-US" dirty="0"/>
              <a:t> comments to see if customer comments can inform article updates.</a:t>
            </a:r>
            <a:br>
              <a:rPr lang="en-US" dirty="0"/>
            </a:br>
            <a:endParaRPr lang="en-US" dirty="0"/>
          </a:p>
          <a:p>
            <a:r>
              <a:rPr lang="en-US" dirty="0"/>
              <a:t>Review the content to determine if it is technically accurate and up-to-date.</a:t>
            </a:r>
            <a:br>
              <a:rPr lang="en-US" dirty="0"/>
            </a:br>
            <a:endParaRPr lang="en-US" dirty="0"/>
          </a:p>
          <a:p>
            <a:r>
              <a:rPr lang="en-US" dirty="0"/>
              <a:t>Make sure screen shots show the current service UI.</a:t>
            </a:r>
            <a:br>
              <a:rPr lang="en-US" dirty="0"/>
            </a:br>
            <a:endParaRPr lang="en-US" dirty="0"/>
          </a:p>
          <a:p>
            <a:r>
              <a:rPr lang="en-US" dirty="0"/>
              <a:t>Make sure all links work and go to current and relevant targets.</a:t>
            </a:r>
          </a:p>
          <a:p>
            <a:pPr marL="0" indent="0">
              <a:buNone/>
            </a:pPr>
            <a:endParaRPr lang="en-US" dirty="0"/>
          </a:p>
        </p:txBody>
      </p:sp>
      <p:sp>
        <p:nvSpPr>
          <p:cNvPr id="4" name="Slide Number Placeholder 3"/>
          <p:cNvSpPr>
            <a:spLocks noGrp="1"/>
          </p:cNvSpPr>
          <p:nvPr>
            <p:ph type="sldNum" sz="quarter" idx="12"/>
          </p:nvPr>
        </p:nvSpPr>
        <p:spPr/>
        <p:txBody>
          <a:bodyPr/>
          <a:lstStyle/>
          <a:p>
            <a:fld id="{A63FC66D-844E-4225-9186-85B08DEE1C93}" type="slidenum">
              <a:rPr lang="en-US" smtClean="0"/>
              <a:t>22</a:t>
            </a:fld>
            <a:endParaRPr lang="en-US"/>
          </a:p>
        </p:txBody>
      </p:sp>
      <p:sp>
        <p:nvSpPr>
          <p:cNvPr id="6" name="&quot;No&quot; Symbol 5"/>
          <p:cNvSpPr/>
          <p:nvPr/>
        </p:nvSpPr>
        <p:spPr>
          <a:xfrm>
            <a:off x="4894184" y="5231875"/>
            <a:ext cx="1555424" cy="1517716"/>
          </a:xfrm>
          <a:prstGeom prst="noSmoking">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658508" y="5596585"/>
            <a:ext cx="2139885" cy="769441"/>
          </a:xfrm>
          <a:prstGeom prst="rect">
            <a:avLst/>
          </a:prstGeom>
          <a:noFill/>
        </p:spPr>
        <p:txBody>
          <a:bodyPr wrap="square" rtlCol="0">
            <a:spAutoFit/>
          </a:bodyPr>
          <a:lstStyle/>
          <a:p>
            <a:r>
              <a:rPr lang="en-US" sz="4400" b="1" dirty="0" smtClean="0"/>
              <a:t>POKING</a:t>
            </a:r>
            <a:endParaRPr lang="en-US" sz="4400" b="1" dirty="0"/>
          </a:p>
        </p:txBody>
      </p:sp>
      <p:sp>
        <p:nvSpPr>
          <p:cNvPr id="8" name="TextBox 7"/>
          <p:cNvSpPr txBox="1"/>
          <p:nvPr/>
        </p:nvSpPr>
        <p:spPr>
          <a:xfrm>
            <a:off x="6683604" y="5667567"/>
            <a:ext cx="4600280" cy="646331"/>
          </a:xfrm>
          <a:prstGeom prst="rect">
            <a:avLst/>
          </a:prstGeom>
          <a:noFill/>
        </p:spPr>
        <p:txBody>
          <a:bodyPr wrap="square" rtlCol="0">
            <a:spAutoFit/>
          </a:bodyPr>
          <a:lstStyle/>
          <a:p>
            <a:r>
              <a:rPr lang="en-US" dirty="0" smtClean="0"/>
              <a:t>Don’t flip the date for small or quick updates. Date updates should reflect full review.</a:t>
            </a:r>
            <a:endParaRPr lang="en-US" dirty="0"/>
          </a:p>
        </p:txBody>
      </p:sp>
    </p:spTree>
    <p:extLst>
      <p:ext uri="{BB962C8B-B14F-4D97-AF65-F5344CB8AC3E}">
        <p14:creationId xmlns:p14="http://schemas.microsoft.com/office/powerpoint/2010/main" val="2507801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happen when you don’t keep content up to date</a:t>
            </a:r>
            <a:endParaRPr lang="en-US" dirty="0"/>
          </a:p>
        </p:txBody>
      </p:sp>
      <p:sp>
        <p:nvSpPr>
          <p:cNvPr id="4" name="Slide Number Placeholder 3"/>
          <p:cNvSpPr>
            <a:spLocks noGrp="1"/>
          </p:cNvSpPr>
          <p:nvPr>
            <p:ph type="sldNum" sz="quarter" idx="12"/>
          </p:nvPr>
        </p:nvSpPr>
        <p:spPr/>
        <p:txBody>
          <a:bodyPr/>
          <a:lstStyle/>
          <a:p>
            <a:fld id="{A63FC66D-844E-4225-9186-85B08DEE1C93}" type="slidenum">
              <a:rPr lang="en-US" smtClean="0"/>
              <a:t>23</a:t>
            </a:fld>
            <a:endParaRPr lang="en-US"/>
          </a:p>
        </p:txBody>
      </p:sp>
      <p:sp>
        <p:nvSpPr>
          <p:cNvPr id="5" name="Rectangle 4"/>
          <p:cNvSpPr/>
          <p:nvPr/>
        </p:nvSpPr>
        <p:spPr>
          <a:xfrm>
            <a:off x="933450" y="1954670"/>
            <a:ext cx="3048000" cy="923330"/>
          </a:xfrm>
          <a:prstGeom prst="rect">
            <a:avLst/>
          </a:prstGeom>
        </p:spPr>
        <p:txBody>
          <a:bodyPr wrap="square">
            <a:spAutoFit/>
          </a:bodyPr>
          <a:lstStyle/>
          <a:p>
            <a:r>
              <a:rPr lang="en-US" dirty="0">
                <a:hlinkClick r:id="rId2"/>
              </a:rPr>
              <a:t>http://www.theregister.co.uk/2013/04/03/heroku_cloud_fail_blights_industry</a:t>
            </a:r>
            <a:r>
              <a:rPr lang="en-US" dirty="0" smtClean="0">
                <a:hlinkClick r:id="rId2"/>
              </a:rPr>
              <a:t>/</a:t>
            </a:r>
            <a:r>
              <a:rPr lang="en-US" dirty="0" smtClean="0"/>
              <a:t> </a:t>
            </a:r>
            <a:endParaRPr lang="en-U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86" t="16963" r="31688"/>
          <a:stretch/>
        </p:blipFill>
        <p:spPr bwMode="auto">
          <a:xfrm>
            <a:off x="5467546" y="1161667"/>
            <a:ext cx="5458119" cy="5437724"/>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5288438" y="3880529"/>
            <a:ext cx="5486400" cy="5689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61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9495" y="2941163"/>
            <a:ext cx="3498130" cy="776288"/>
          </a:xfrm>
        </p:spPr>
        <p:txBody>
          <a:bodyPr>
            <a:normAutofit/>
          </a:bodyPr>
          <a:lstStyle/>
          <a:p>
            <a:r>
              <a:rPr lang="en-US" sz="3200" dirty="0">
                <a:latin typeface="+mn-lt"/>
                <a:ea typeface="+mn-ea"/>
                <a:cs typeface="+mn-cs"/>
              </a:rPr>
              <a:t>Information sharing</a:t>
            </a:r>
          </a:p>
        </p:txBody>
      </p:sp>
      <p:sp>
        <p:nvSpPr>
          <p:cNvPr id="4" name="Slide Number Placeholder 3"/>
          <p:cNvSpPr>
            <a:spLocks noGrp="1"/>
          </p:cNvSpPr>
          <p:nvPr>
            <p:ph type="sldNum" sz="quarter" idx="12"/>
          </p:nvPr>
        </p:nvSpPr>
        <p:spPr/>
        <p:txBody>
          <a:bodyPr/>
          <a:lstStyle/>
          <a:p>
            <a:fld id="{A63FC66D-844E-4225-9186-85B08DEE1C93}" type="slidenum">
              <a:rPr lang="en-US" smtClean="0"/>
              <a:t>24</a:t>
            </a:fld>
            <a:endParaRPr lang="en-US"/>
          </a:p>
        </p:txBody>
      </p:sp>
    </p:spTree>
    <p:extLst>
      <p:ext uri="{BB962C8B-B14F-4D97-AF65-F5344CB8AC3E}">
        <p14:creationId xmlns:p14="http://schemas.microsoft.com/office/powerpoint/2010/main" val="336727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we share information</a:t>
            </a:r>
            <a:endParaRPr lang="en-US" dirty="0"/>
          </a:p>
        </p:txBody>
      </p:sp>
      <p:sp>
        <p:nvSpPr>
          <p:cNvPr id="3" name="Content Placeholder 2"/>
          <p:cNvSpPr>
            <a:spLocks noGrp="1"/>
          </p:cNvSpPr>
          <p:nvPr>
            <p:ph idx="1"/>
          </p:nvPr>
        </p:nvSpPr>
        <p:spPr>
          <a:xfrm>
            <a:off x="612742" y="1583703"/>
            <a:ext cx="4685122" cy="4649821"/>
          </a:xfrm>
        </p:spPr>
        <p:txBody>
          <a:bodyPr>
            <a:normAutofit lnSpcReduction="10000"/>
          </a:bodyPr>
          <a:lstStyle/>
          <a:p>
            <a:pPr marL="0" indent="0">
              <a:buNone/>
            </a:pPr>
            <a:r>
              <a:rPr lang="en-US" b="1" dirty="0" smtClean="0"/>
              <a:t>1. Azure weekly update meeting</a:t>
            </a:r>
            <a:br>
              <a:rPr lang="en-US" b="1" dirty="0" smtClean="0"/>
            </a:br>
            <a:endParaRPr lang="en-US" b="1" dirty="0" smtClean="0"/>
          </a:p>
          <a:p>
            <a:r>
              <a:rPr lang="en-US" sz="2400" dirty="0" smtClean="0"/>
              <a:t>Required for active Azure content contributors.</a:t>
            </a:r>
          </a:p>
          <a:p>
            <a:r>
              <a:rPr lang="en-US" sz="2400" dirty="0" smtClean="0"/>
              <a:t>Occurs every Monday at 1 PM.</a:t>
            </a:r>
          </a:p>
          <a:p>
            <a:r>
              <a:rPr lang="en-US" sz="2400" dirty="0" smtClean="0"/>
              <a:t>Includes updates on ACOM design, strategy, new site features, publishing features, changes, publishing, and large releases.</a:t>
            </a:r>
          </a:p>
          <a:p>
            <a:r>
              <a:rPr lang="en-US" sz="2400" dirty="0" smtClean="0"/>
              <a:t>If you don’t have the invite, request it from </a:t>
            </a:r>
            <a:r>
              <a:rPr lang="en-US" sz="2400" dirty="0" err="1" smtClean="0"/>
              <a:t>tysonn</a:t>
            </a:r>
            <a:r>
              <a:rPr lang="en-US" sz="2400" dirty="0" smtClean="0"/>
              <a:t>.</a:t>
            </a:r>
          </a:p>
          <a:p>
            <a:endParaRPr lang="en-US" dirty="0"/>
          </a:p>
        </p:txBody>
      </p:sp>
      <p:sp>
        <p:nvSpPr>
          <p:cNvPr id="4" name="Slide Number Placeholder 3"/>
          <p:cNvSpPr>
            <a:spLocks noGrp="1"/>
          </p:cNvSpPr>
          <p:nvPr>
            <p:ph type="sldNum" sz="quarter" idx="12"/>
          </p:nvPr>
        </p:nvSpPr>
        <p:spPr/>
        <p:txBody>
          <a:bodyPr/>
          <a:lstStyle/>
          <a:p>
            <a:fld id="{A63FC66D-844E-4225-9186-85B08DEE1C93}" type="slidenum">
              <a:rPr lang="en-US" smtClean="0"/>
              <a:t>25</a:t>
            </a:fld>
            <a:endParaRPr lang="en-US"/>
          </a:p>
        </p:txBody>
      </p:sp>
      <p:sp>
        <p:nvSpPr>
          <p:cNvPr id="5" name="TextBox 4"/>
          <p:cNvSpPr txBox="1"/>
          <p:nvPr/>
        </p:nvSpPr>
        <p:spPr>
          <a:xfrm>
            <a:off x="5674936" y="1574277"/>
            <a:ext cx="6287678" cy="5078313"/>
          </a:xfrm>
          <a:prstGeom prst="rect">
            <a:avLst/>
          </a:prstGeom>
          <a:noFill/>
        </p:spPr>
        <p:txBody>
          <a:bodyPr wrap="square" rtlCol="0">
            <a:spAutoFit/>
          </a:bodyPr>
          <a:lstStyle/>
          <a:p>
            <a:r>
              <a:rPr lang="en-US" b="1" dirty="0" smtClean="0"/>
              <a:t>2. The public contributors’ guide in the Azure-Content repository</a:t>
            </a:r>
            <a:r>
              <a:rPr lang="en-US" dirty="0"/>
              <a:t/>
            </a:r>
            <a:br>
              <a:rPr lang="en-US" dirty="0"/>
            </a:br>
            <a:r>
              <a:rPr lang="en-US" dirty="0" smtClean="0"/>
              <a:t/>
            </a:r>
            <a:br>
              <a:rPr lang="en-US" dirty="0" smtClean="0"/>
            </a:br>
            <a:r>
              <a:rPr lang="en-US" dirty="0" smtClean="0">
                <a:hlinkClick r:id="rId2"/>
              </a:rPr>
              <a:t>https</a:t>
            </a:r>
            <a:r>
              <a:rPr lang="en-US" dirty="0">
                <a:hlinkClick r:id="rId2"/>
              </a:rPr>
              <a:t>://</a:t>
            </a:r>
            <a:r>
              <a:rPr lang="en-US" dirty="0" smtClean="0">
                <a:hlinkClick r:id="rId2"/>
              </a:rPr>
              <a:t>github.com/Azure/azure-content</a:t>
            </a:r>
            <a:r>
              <a:rPr lang="en-US" dirty="0" smtClean="0"/>
              <a:t> </a:t>
            </a:r>
          </a:p>
          <a:p>
            <a:endParaRPr lang="en-US" dirty="0" smtClean="0"/>
          </a:p>
          <a:p>
            <a:endParaRPr lang="en-US" dirty="0" smtClean="0"/>
          </a:p>
          <a:p>
            <a:r>
              <a:rPr lang="en-US" b="1" dirty="0" smtClean="0"/>
              <a:t>3. The internal Azure Content Guidance wiki</a:t>
            </a:r>
            <a:r>
              <a:rPr lang="en-US" dirty="0" smtClean="0"/>
              <a:t/>
            </a:r>
            <a:br>
              <a:rPr lang="en-US" dirty="0" smtClean="0"/>
            </a:br>
            <a:endParaRPr lang="en-US" dirty="0" smtClean="0"/>
          </a:p>
          <a:p>
            <a:r>
              <a:rPr lang="en-US" dirty="0">
                <a:hlinkClick r:id="rId3"/>
              </a:rPr>
              <a:t>https://</a:t>
            </a:r>
            <a:r>
              <a:rPr lang="en-US" dirty="0" smtClean="0">
                <a:hlinkClick r:id="rId3"/>
              </a:rPr>
              <a:t>microsoft.sharepoint.com/teams/azurecontentguidance/wiki/Pages/Content%20Guidance%20Wiki%20Home.aspx</a:t>
            </a:r>
            <a:endParaRPr lang="en-US" dirty="0" smtClean="0"/>
          </a:p>
          <a:p>
            <a:endParaRPr lang="en-US" dirty="0" smtClean="0"/>
          </a:p>
          <a:p>
            <a:r>
              <a:rPr lang="en-US" b="1" dirty="0" smtClean="0"/>
              <a:t>4. </a:t>
            </a:r>
            <a:r>
              <a:rPr lang="en-US" b="1" dirty="0" err="1" smtClean="0"/>
              <a:t>ACOMDocs</a:t>
            </a:r>
            <a:endParaRPr lang="en-US" b="1" dirty="0" smtClean="0"/>
          </a:p>
          <a:p>
            <a:r>
              <a:rPr lang="en-US" dirty="0" smtClean="0"/>
              <a:t/>
            </a:r>
            <a:br>
              <a:rPr lang="en-US" dirty="0" smtClean="0"/>
            </a:br>
            <a:r>
              <a:rPr lang="en-US" dirty="0" smtClean="0"/>
              <a:t>For work you have to do in the ACOM repository (doc landing pages, left </a:t>
            </a:r>
            <a:r>
              <a:rPr lang="en-US" dirty="0" err="1" smtClean="0"/>
              <a:t>navs</a:t>
            </a:r>
            <a:r>
              <a:rPr lang="en-US" dirty="0" smtClean="0"/>
              <a:t>, and learning paths)</a:t>
            </a:r>
          </a:p>
          <a:p>
            <a:endParaRPr lang="en-US" dirty="0"/>
          </a:p>
          <a:p>
            <a:r>
              <a:rPr lang="en-US" dirty="0">
                <a:hlinkClick r:id="rId4"/>
              </a:rPr>
              <a:t>http://acomdocs.azurewebsites.net/?</a:t>
            </a:r>
            <a:r>
              <a:rPr lang="en-US" dirty="0" smtClean="0">
                <a:hlinkClick r:id="rId4"/>
              </a:rPr>
              <a:t>audience=contributors</a:t>
            </a:r>
            <a:r>
              <a:rPr lang="en-US" dirty="0" smtClean="0"/>
              <a:t> </a:t>
            </a:r>
          </a:p>
          <a:p>
            <a:endParaRPr lang="en-US" dirty="0"/>
          </a:p>
          <a:p>
            <a:endParaRPr lang="en-US" dirty="0"/>
          </a:p>
        </p:txBody>
      </p:sp>
    </p:spTree>
    <p:extLst>
      <p:ext uri="{BB962C8B-B14F-4D97-AF65-F5344CB8AC3E}">
        <p14:creationId xmlns:p14="http://schemas.microsoft.com/office/powerpoint/2010/main" val="2039330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remoteworkerdaily.files.wordpress.com/2012/04/remote-workers-can-keep-plugged-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4314825"/>
            <a:ext cx="3810000"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06225" y="355698"/>
            <a:ext cx="10515600" cy="1325563"/>
          </a:xfrm>
        </p:spPr>
        <p:txBody>
          <a:bodyPr/>
          <a:lstStyle/>
          <a:p>
            <a:r>
              <a:rPr lang="en-US" dirty="0" smtClean="0"/>
              <a:t>Stay plugged in with the right aliases</a:t>
            </a:r>
            <a:endParaRPr lang="en-US" dirty="0"/>
          </a:p>
        </p:txBody>
      </p:sp>
      <p:sp>
        <p:nvSpPr>
          <p:cNvPr id="3" name="Content Placeholder 2"/>
          <p:cNvSpPr>
            <a:spLocks noGrp="1"/>
          </p:cNvSpPr>
          <p:nvPr>
            <p:ph idx="1"/>
          </p:nvPr>
        </p:nvSpPr>
        <p:spPr>
          <a:xfrm>
            <a:off x="735290" y="1510393"/>
            <a:ext cx="8201320" cy="5031808"/>
          </a:xfrm>
        </p:spPr>
        <p:txBody>
          <a:bodyPr>
            <a:normAutofit fontScale="77500" lnSpcReduction="20000"/>
          </a:bodyPr>
          <a:lstStyle/>
          <a:p>
            <a:pPr marL="0" indent="0">
              <a:buNone/>
            </a:pPr>
            <a:r>
              <a:rPr lang="en-US" b="1" dirty="0" err="1" smtClean="0"/>
              <a:t>wacom</a:t>
            </a:r>
            <a:r>
              <a:rPr lang="en-US" b="1" dirty="0" smtClean="0"/>
              <a:t>-tech-authors:</a:t>
            </a:r>
            <a:r>
              <a:rPr lang="en-US" dirty="0" smtClean="0"/>
              <a:t> join this alias to receive publishing notifications, content strategy updates, process updates, and ACOM feature updates. Required if you are working on Azure technical content</a:t>
            </a:r>
            <a:r>
              <a:rPr lang="en-US" dirty="0" smtClean="0"/>
              <a:t>. Only specified senders can mail to this alias.</a:t>
            </a:r>
            <a:endParaRPr lang="en-US" dirty="0" smtClean="0"/>
          </a:p>
          <a:p>
            <a:pPr marL="0" indent="0">
              <a:buNone/>
            </a:pPr>
            <a:endParaRPr lang="en-US" dirty="0"/>
          </a:p>
          <a:p>
            <a:pPr marL="0" indent="0">
              <a:buNone/>
            </a:pPr>
            <a:r>
              <a:rPr lang="en-US" b="1" dirty="0" err="1"/>
              <a:t>a</a:t>
            </a:r>
            <a:r>
              <a:rPr lang="en-US" b="1" dirty="0" err="1" smtClean="0"/>
              <a:t>zcontentchat</a:t>
            </a:r>
            <a:r>
              <a:rPr lang="en-US" b="1" dirty="0" smtClean="0"/>
              <a:t>: </a:t>
            </a:r>
            <a:r>
              <a:rPr lang="en-US" dirty="0" smtClean="0"/>
              <a:t>Use this optional chat alias to ask questions or to get peer assistance with authoring content.</a:t>
            </a:r>
            <a:br>
              <a:rPr lang="en-US" dirty="0" smtClean="0"/>
            </a:br>
            <a:endParaRPr lang="en-US" dirty="0" smtClean="0"/>
          </a:p>
          <a:p>
            <a:pPr marL="0" indent="0">
              <a:buNone/>
            </a:pPr>
            <a:r>
              <a:rPr lang="en-US" b="1" dirty="0" err="1" smtClean="0"/>
              <a:t>ce</a:t>
            </a:r>
            <a:r>
              <a:rPr lang="en-US" b="1" dirty="0" smtClean="0"/>
              <a:t>-doc-</a:t>
            </a:r>
            <a:r>
              <a:rPr lang="en-US" b="1" dirty="0" err="1" smtClean="0"/>
              <a:t>kpi</a:t>
            </a:r>
            <a:r>
              <a:rPr lang="en-US" b="1" dirty="0" smtClean="0"/>
              <a:t>: </a:t>
            </a:r>
            <a:r>
              <a:rPr lang="en-US" dirty="0" smtClean="0"/>
              <a:t>Weekly KPI report distribution for freshness, page views, and ratings. Recommended.</a:t>
            </a:r>
            <a:br>
              <a:rPr lang="en-US" dirty="0" smtClean="0"/>
            </a:br>
            <a:endParaRPr lang="en-US" dirty="0" smtClean="0"/>
          </a:p>
          <a:p>
            <a:pPr marL="0" indent="0">
              <a:buNone/>
            </a:pPr>
            <a:r>
              <a:rPr lang="en-US" b="1" dirty="0" err="1"/>
              <a:t>a</a:t>
            </a:r>
            <a:r>
              <a:rPr lang="en-US" b="1" dirty="0" err="1" smtClean="0"/>
              <a:t>zdocprs</a:t>
            </a:r>
            <a:r>
              <a:rPr lang="en-US" b="1" dirty="0" smtClean="0"/>
              <a:t>: </a:t>
            </a:r>
            <a:r>
              <a:rPr lang="en-US" dirty="0" smtClean="0"/>
              <a:t>Contact this alias if your pull request </a:t>
            </a:r>
            <a:r>
              <a:rPr lang="en-US" dirty="0" smtClean="0"/>
              <a:t>reviewer </a:t>
            </a:r>
            <a:r>
              <a:rPr lang="en-US" dirty="0" smtClean="0"/>
              <a:t>is not available and you need a </a:t>
            </a:r>
            <a:r>
              <a:rPr lang="en-US" dirty="0" smtClean="0"/>
              <a:t>high priority pull </a:t>
            </a:r>
            <a:r>
              <a:rPr lang="en-US" dirty="0" smtClean="0"/>
              <a:t>request reviewed.</a:t>
            </a:r>
            <a:br>
              <a:rPr lang="en-US" dirty="0" smtClean="0"/>
            </a:br>
            <a:endParaRPr lang="en-US" dirty="0" smtClean="0"/>
          </a:p>
          <a:p>
            <a:pPr marL="0" indent="0">
              <a:buNone/>
            </a:pPr>
            <a:r>
              <a:rPr lang="en-US" b="1" dirty="0" err="1" smtClean="0"/>
              <a:t>azdoclp</a:t>
            </a:r>
            <a:r>
              <a:rPr lang="en-US" b="1" dirty="0" smtClean="0"/>
              <a:t>:</a:t>
            </a:r>
            <a:r>
              <a:rPr lang="en-US" dirty="0" smtClean="0"/>
              <a:t> Use this alias to ask questions or to get peer assistance with content updates in the ACOM repository – documentation landing pages, left navigation, and learning paths.</a:t>
            </a:r>
          </a:p>
          <a:p>
            <a:pPr marL="0" indent="0">
              <a:buNone/>
            </a:pPr>
            <a:endParaRPr lang="en-US" dirty="0" smtClean="0"/>
          </a:p>
        </p:txBody>
      </p:sp>
      <p:sp>
        <p:nvSpPr>
          <p:cNvPr id="5" name="Slide Number Placeholder 4"/>
          <p:cNvSpPr>
            <a:spLocks noGrp="1"/>
          </p:cNvSpPr>
          <p:nvPr>
            <p:ph type="sldNum" sz="quarter" idx="12"/>
          </p:nvPr>
        </p:nvSpPr>
        <p:spPr/>
        <p:txBody>
          <a:bodyPr/>
          <a:lstStyle/>
          <a:p>
            <a:fld id="{A63FC66D-844E-4225-9186-85B08DEE1C93}" type="slidenum">
              <a:rPr lang="en-US" smtClean="0"/>
              <a:t>26</a:t>
            </a:fld>
            <a:endParaRPr lang="en-US"/>
          </a:p>
        </p:txBody>
      </p:sp>
    </p:spTree>
    <p:extLst>
      <p:ext uri="{BB962C8B-B14F-4D97-AF65-F5344CB8AC3E}">
        <p14:creationId xmlns:p14="http://schemas.microsoft.com/office/powerpoint/2010/main" val="2114664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Onboard your partners</a:t>
            </a:r>
            <a:endParaRPr lang="en-US" dirty="0"/>
          </a:p>
        </p:txBody>
      </p:sp>
      <p:sp>
        <p:nvSpPr>
          <p:cNvPr id="3" name="Content Placeholder 2"/>
          <p:cNvSpPr>
            <a:spLocks noGrp="1"/>
          </p:cNvSpPr>
          <p:nvPr>
            <p:ph idx="1"/>
          </p:nvPr>
        </p:nvSpPr>
        <p:spPr>
          <a:xfrm>
            <a:off x="912282" y="1570625"/>
            <a:ext cx="10515600" cy="1065357"/>
          </a:xfrm>
        </p:spPr>
        <p:txBody>
          <a:bodyPr>
            <a:normAutofit fontScale="77500" lnSpcReduction="20000"/>
          </a:bodyPr>
          <a:lstStyle/>
          <a:p>
            <a:pPr>
              <a:lnSpc>
                <a:spcPct val="120000"/>
              </a:lnSpc>
            </a:pPr>
            <a:r>
              <a:rPr lang="en-US" dirty="0" smtClean="0"/>
              <a:t>Share this presentation – it’s posted to the </a:t>
            </a:r>
            <a:r>
              <a:rPr lang="en-US" dirty="0" smtClean="0">
                <a:hlinkClick r:id="rId2"/>
              </a:rPr>
              <a:t>Azure Content Onboarding </a:t>
            </a:r>
            <a:r>
              <a:rPr lang="en-US" dirty="0" smtClean="0"/>
              <a:t>topic on the wiki </a:t>
            </a:r>
          </a:p>
          <a:p>
            <a:pPr>
              <a:lnSpc>
                <a:spcPct val="120000"/>
              </a:lnSpc>
            </a:pPr>
            <a:r>
              <a:rPr lang="en-US" dirty="0" smtClean="0"/>
              <a:t>Boilerplate mail:</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A63FC66D-844E-4225-9186-85B08DEE1C93}" type="slidenum">
              <a:rPr lang="en-US" smtClean="0"/>
              <a:t>27</a:t>
            </a:fld>
            <a:endParaRPr lang="en-US"/>
          </a:p>
        </p:txBody>
      </p:sp>
      <p:sp>
        <p:nvSpPr>
          <p:cNvPr id="5" name="TextBox 4"/>
          <p:cNvSpPr txBox="1"/>
          <p:nvPr/>
        </p:nvSpPr>
        <p:spPr>
          <a:xfrm>
            <a:off x="1560946" y="2927452"/>
            <a:ext cx="9033164" cy="3170099"/>
          </a:xfrm>
          <a:prstGeom prst="rect">
            <a:avLst/>
          </a:prstGeom>
          <a:solidFill>
            <a:schemeClr val="bg1">
              <a:lumMod val="85000"/>
            </a:schemeClr>
          </a:solidFill>
        </p:spPr>
        <p:txBody>
          <a:bodyPr wrap="square" rtlCol="0">
            <a:spAutoFit/>
          </a:bodyPr>
          <a:lstStyle/>
          <a:p>
            <a:r>
              <a:rPr lang="en-US" sz="1400" dirty="0" smtClean="0"/>
              <a:t>Hi </a:t>
            </a:r>
            <a:r>
              <a:rPr lang="en-US" sz="1400" dirty="0"/>
              <a:t>&lt;</a:t>
            </a:r>
            <a:r>
              <a:rPr lang="en-US" sz="1400" dirty="0" smtClean="0"/>
              <a:t>person&gt;,</a:t>
            </a:r>
          </a:p>
          <a:p>
            <a:endParaRPr lang="en-US" sz="1400" dirty="0" smtClean="0"/>
          </a:p>
          <a:p>
            <a:r>
              <a:rPr lang="en-US" sz="1400" dirty="0" smtClean="0"/>
              <a:t>Anybody </a:t>
            </a:r>
            <a:r>
              <a:rPr lang="en-US" sz="1400" dirty="0"/>
              <a:t>at MSFT can contribute technical content for Azure through GitHub. Basically, you create your content in markdown format, upload it to our content repository in GitHub, and then it is published to the tech docs area of the site. Content that is published there is reviewed by its author every 3 months; content that is not reviewed on schedule is removed from the site. We also </a:t>
            </a:r>
            <a:r>
              <a:rPr lang="en-US" sz="1400" dirty="0" smtClean="0"/>
              <a:t>require that </a:t>
            </a:r>
            <a:r>
              <a:rPr lang="en-US" sz="1400" dirty="0"/>
              <a:t>contributors monitor customer comments on the pages and respond to them using </a:t>
            </a:r>
            <a:r>
              <a:rPr lang="en-US" sz="1400" dirty="0" err="1"/>
              <a:t>Disqus</a:t>
            </a:r>
            <a:r>
              <a:rPr lang="en-US" sz="1400" dirty="0"/>
              <a:t>. What’s very cool is that customers can propose changes to your content – so you may be asked to review periodic customer contributions once your article is </a:t>
            </a:r>
            <a:r>
              <a:rPr lang="en-US" sz="1400" dirty="0" smtClean="0"/>
              <a:t>published.</a:t>
            </a:r>
            <a:r>
              <a:rPr lang="en-US" sz="1400" dirty="0"/>
              <a:t/>
            </a:r>
            <a:br>
              <a:rPr lang="en-US" sz="1400" dirty="0"/>
            </a:br>
            <a:r>
              <a:rPr lang="en-US" sz="1400" dirty="0"/>
              <a:t/>
            </a:r>
            <a:br>
              <a:rPr lang="en-US" sz="1400" dirty="0"/>
            </a:br>
            <a:r>
              <a:rPr lang="en-US" sz="1400" dirty="0"/>
              <a:t>We’ve got information to get you started here:</a:t>
            </a:r>
          </a:p>
          <a:p>
            <a:r>
              <a:rPr lang="en-US" sz="1400" dirty="0"/>
              <a:t> </a:t>
            </a:r>
          </a:p>
          <a:p>
            <a:pPr lvl="0"/>
            <a:r>
              <a:rPr lang="en-US" sz="1400" u="sng" dirty="0">
                <a:hlinkClick r:id="rId3"/>
              </a:rPr>
              <a:t>Tools and setup for authoring in GitHub</a:t>
            </a:r>
            <a:endParaRPr lang="en-US" sz="1400" dirty="0"/>
          </a:p>
          <a:p>
            <a:pPr lvl="0"/>
            <a:r>
              <a:rPr lang="en-US" sz="1400" u="sng" dirty="0">
                <a:hlinkClick r:id="rId4"/>
              </a:rPr>
              <a:t>Azure technical content contributor’s guide</a:t>
            </a:r>
            <a:endParaRPr lang="en-US" sz="1400" dirty="0"/>
          </a:p>
          <a:p>
            <a:endParaRPr lang="en-US" dirty="0"/>
          </a:p>
        </p:txBody>
      </p:sp>
    </p:spTree>
    <p:extLst>
      <p:ext uri="{BB962C8B-B14F-4D97-AF65-F5344CB8AC3E}">
        <p14:creationId xmlns:p14="http://schemas.microsoft.com/office/powerpoint/2010/main" val="13783971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a:xfrm>
            <a:off x="6041570" y="1681842"/>
            <a:ext cx="5510893" cy="4351338"/>
          </a:xfrm>
        </p:spPr>
        <p:txBody>
          <a:bodyPr/>
          <a:lstStyle/>
          <a:p>
            <a:r>
              <a:rPr lang="en-US" dirty="0" smtClean="0"/>
              <a:t>Session 2: Understanding GitHub, tools, and demo</a:t>
            </a:r>
          </a:p>
          <a:p>
            <a:r>
              <a:rPr lang="en-US" dirty="0" smtClean="0"/>
              <a:t>Session 3: Nuts and bolts - creating content for Azure.microsoft.com – articles, landing pages</a:t>
            </a:r>
          </a:p>
          <a:p>
            <a:r>
              <a:rPr lang="en-US" dirty="0" smtClean="0"/>
              <a:t>Review the contributor’s guide and the wiki for more information</a:t>
            </a:r>
            <a:endParaRPr lang="en-US" dirty="0"/>
          </a:p>
        </p:txBody>
      </p:sp>
      <p:pic>
        <p:nvPicPr>
          <p:cNvPr id="2050" name="Picture 2" descr="http://www.mouthsofmums.com.au/wp-content/uploads/2012/09/10000_steps_news_625x43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918" y="1681842"/>
            <a:ext cx="4852818" cy="333873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63FC66D-844E-4225-9186-85B08DEE1C93}" type="slidenum">
              <a:rPr lang="en-US" smtClean="0"/>
              <a:t>28</a:t>
            </a:fld>
            <a:endParaRPr lang="en-US"/>
          </a:p>
        </p:txBody>
      </p:sp>
    </p:spTree>
    <p:extLst>
      <p:ext uri="{BB962C8B-B14F-4D97-AF65-F5344CB8AC3E}">
        <p14:creationId xmlns:p14="http://schemas.microsoft.com/office/powerpoint/2010/main" val="42865878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3FC66D-844E-4225-9186-85B08DEE1C93}" type="slidenum">
              <a:rPr lang="en-US" smtClean="0"/>
              <a:t>29</a:t>
            </a:fld>
            <a:endParaRPr lang="en-US" dirty="0"/>
          </a:p>
        </p:txBody>
      </p:sp>
      <p:pic>
        <p:nvPicPr>
          <p:cNvPr id="3" name="Picture 2"/>
          <p:cNvPicPr>
            <a:picLocks noChangeAspect="1"/>
          </p:cNvPicPr>
          <p:nvPr/>
        </p:nvPicPr>
        <p:blipFill>
          <a:blip r:embed="rId2"/>
          <a:stretch>
            <a:fillRect/>
          </a:stretch>
        </p:blipFill>
        <p:spPr>
          <a:xfrm>
            <a:off x="335322" y="948367"/>
            <a:ext cx="2714625" cy="581025"/>
          </a:xfrm>
          <a:prstGeom prst="rect">
            <a:avLst/>
          </a:prstGeom>
        </p:spPr>
      </p:pic>
      <p:pic>
        <p:nvPicPr>
          <p:cNvPr id="5" name="Picture 4"/>
          <p:cNvPicPr>
            <a:picLocks noChangeAspect="1"/>
          </p:cNvPicPr>
          <p:nvPr/>
        </p:nvPicPr>
        <p:blipFill rotWithShape="1">
          <a:blip r:embed="rId3"/>
          <a:srcRect l="1826"/>
          <a:stretch/>
        </p:blipFill>
        <p:spPr>
          <a:xfrm>
            <a:off x="322719" y="3382045"/>
            <a:ext cx="2637010" cy="628650"/>
          </a:xfrm>
          <a:prstGeom prst="rect">
            <a:avLst/>
          </a:prstGeom>
        </p:spPr>
      </p:pic>
      <p:pic>
        <p:nvPicPr>
          <p:cNvPr id="6" name="Picture 5"/>
          <p:cNvPicPr>
            <a:picLocks noChangeAspect="1"/>
          </p:cNvPicPr>
          <p:nvPr/>
        </p:nvPicPr>
        <p:blipFill>
          <a:blip r:embed="rId4"/>
          <a:stretch>
            <a:fillRect/>
          </a:stretch>
        </p:blipFill>
        <p:spPr>
          <a:xfrm>
            <a:off x="4490519" y="4553196"/>
            <a:ext cx="2105025" cy="609600"/>
          </a:xfrm>
          <a:prstGeom prst="rect">
            <a:avLst/>
          </a:prstGeom>
        </p:spPr>
      </p:pic>
      <p:pic>
        <p:nvPicPr>
          <p:cNvPr id="7" name="Picture 6"/>
          <p:cNvPicPr>
            <a:picLocks noChangeAspect="1"/>
          </p:cNvPicPr>
          <p:nvPr/>
        </p:nvPicPr>
        <p:blipFill>
          <a:blip r:embed="rId5"/>
          <a:stretch>
            <a:fillRect/>
          </a:stretch>
        </p:blipFill>
        <p:spPr>
          <a:xfrm>
            <a:off x="8535947" y="4553196"/>
            <a:ext cx="2609850" cy="6096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2340" y="283175"/>
            <a:ext cx="2276190" cy="609524"/>
          </a:xfrm>
          <a:prstGeom prst="rect">
            <a:avLst/>
          </a:prstGeom>
        </p:spPr>
      </p:pic>
      <p:sp>
        <p:nvSpPr>
          <p:cNvPr id="11" name="TextBox 10"/>
          <p:cNvSpPr txBox="1"/>
          <p:nvPr/>
        </p:nvSpPr>
        <p:spPr>
          <a:xfrm>
            <a:off x="335321" y="1494307"/>
            <a:ext cx="3651887" cy="1569660"/>
          </a:xfrm>
          <a:prstGeom prst="rect">
            <a:avLst/>
          </a:prstGeom>
          <a:noFill/>
        </p:spPr>
        <p:txBody>
          <a:bodyPr wrap="square" rtlCol="0">
            <a:spAutoFit/>
          </a:bodyPr>
          <a:lstStyle/>
          <a:p>
            <a:r>
              <a:rPr lang="en-US" sz="1600" b="1" dirty="0" smtClean="0"/>
              <a:t>James is accountable for the overall site experience</a:t>
            </a:r>
            <a:r>
              <a:rPr lang="en-US" sz="1600" dirty="0" smtClean="0"/>
              <a:t>. He leads the website team responsible for development of the entire azure.microsoft.com website. Carolz is CSI’s primary contact point with James. All of </a:t>
            </a:r>
            <a:r>
              <a:rPr lang="en-US" sz="1600" dirty="0" smtClean="0">
                <a:hlinkClick r:id="rId7"/>
              </a:rPr>
              <a:t>http://azure.microsoft.com</a:t>
            </a:r>
            <a:r>
              <a:rPr lang="en-US" sz="1600" dirty="0" smtClean="0"/>
              <a:t> </a:t>
            </a:r>
            <a:endParaRPr lang="en-US" sz="1600" dirty="0"/>
          </a:p>
        </p:txBody>
      </p:sp>
      <p:sp>
        <p:nvSpPr>
          <p:cNvPr id="12" name="TextBox 11"/>
          <p:cNvSpPr txBox="1"/>
          <p:nvPr/>
        </p:nvSpPr>
        <p:spPr>
          <a:xfrm>
            <a:off x="240676" y="4075379"/>
            <a:ext cx="3923918" cy="2554545"/>
          </a:xfrm>
          <a:prstGeom prst="rect">
            <a:avLst/>
          </a:prstGeom>
          <a:noFill/>
        </p:spPr>
        <p:txBody>
          <a:bodyPr wrap="square" rtlCol="0">
            <a:spAutoFit/>
          </a:bodyPr>
          <a:lstStyle/>
          <a:p>
            <a:r>
              <a:rPr lang="en-US" sz="1600" b="1" dirty="0" smtClean="0"/>
              <a:t>Peter is the product manager who oversees all marketing content on ACOM. </a:t>
            </a:r>
            <a:r>
              <a:rPr lang="en-US" sz="1600" dirty="0" smtClean="0"/>
              <a:t>He provides guidance to product managers for individual services. Your service product manager works closely with him. If you have suggestions for service or pricing pages, you would provide them to your product manager. Everything under:</a:t>
            </a:r>
          </a:p>
          <a:p>
            <a:r>
              <a:rPr lang="en-US" sz="1600" dirty="0">
                <a:hlinkClick r:id="rId8"/>
              </a:rPr>
              <a:t>http://azure.microsoft.com/en-us/services</a:t>
            </a:r>
            <a:r>
              <a:rPr lang="en-US" sz="1600" dirty="0" smtClean="0">
                <a:hlinkClick r:id="rId8"/>
              </a:rPr>
              <a:t>/</a:t>
            </a:r>
            <a:r>
              <a:rPr lang="en-US" sz="1600" dirty="0" smtClean="0"/>
              <a:t> </a:t>
            </a:r>
          </a:p>
          <a:p>
            <a:r>
              <a:rPr lang="en-US" sz="1600" dirty="0">
                <a:hlinkClick r:id="rId9"/>
              </a:rPr>
              <a:t>http://azure.microsoft.com/en-us/pricing</a:t>
            </a:r>
            <a:r>
              <a:rPr lang="en-US" sz="1600" dirty="0" smtClean="0">
                <a:hlinkClick r:id="rId9"/>
              </a:rPr>
              <a:t>/</a:t>
            </a:r>
            <a:r>
              <a:rPr lang="en-US" sz="1600" dirty="0" smtClean="0"/>
              <a:t> </a:t>
            </a:r>
            <a:endParaRPr lang="en-US" sz="1600" dirty="0"/>
          </a:p>
        </p:txBody>
      </p:sp>
      <p:sp>
        <p:nvSpPr>
          <p:cNvPr id="13" name="TextBox 12"/>
          <p:cNvSpPr txBox="1"/>
          <p:nvPr/>
        </p:nvSpPr>
        <p:spPr>
          <a:xfrm>
            <a:off x="4642340" y="892699"/>
            <a:ext cx="3424304" cy="3293209"/>
          </a:xfrm>
          <a:prstGeom prst="rect">
            <a:avLst/>
          </a:prstGeom>
          <a:noFill/>
        </p:spPr>
        <p:txBody>
          <a:bodyPr wrap="square" rtlCol="0">
            <a:spAutoFit/>
          </a:bodyPr>
          <a:lstStyle/>
          <a:p>
            <a:r>
              <a:rPr lang="en-US" sz="1600" b="1" dirty="0" smtClean="0"/>
              <a:t>Carol is the cross-team lead for all Azure content efforts in CSI. </a:t>
            </a:r>
            <a:r>
              <a:rPr lang="en-US" sz="1600" dirty="0" smtClean="0"/>
              <a:t>She works with a designated group of CSI Cpub managers to set Azure technical content strategy and to evaluate all proposed technical content innovations in the Azure space.</a:t>
            </a:r>
          </a:p>
          <a:p>
            <a:endParaRPr lang="en-US" sz="1600" dirty="0"/>
          </a:p>
          <a:p>
            <a:r>
              <a:rPr lang="en-US" sz="1600" dirty="0" smtClean="0"/>
              <a:t>Primarily content in these paths:</a:t>
            </a:r>
            <a:r>
              <a:rPr lang="en-US" sz="1600" dirty="0"/>
              <a:t/>
            </a:r>
            <a:br>
              <a:rPr lang="en-US" sz="1600" dirty="0"/>
            </a:br>
            <a:r>
              <a:rPr lang="en-US" sz="1600" dirty="0">
                <a:hlinkClick r:id="rId10"/>
              </a:rPr>
              <a:t>http://azure.microsoft.com/en-us/documentation</a:t>
            </a:r>
            <a:r>
              <a:rPr lang="en-US" sz="1600" dirty="0" smtClean="0">
                <a:hlinkClick r:id="rId10"/>
              </a:rPr>
              <a:t>/</a:t>
            </a:r>
            <a:endParaRPr lang="en-US" sz="1600" dirty="0" smtClean="0"/>
          </a:p>
          <a:p>
            <a:r>
              <a:rPr lang="en-US" sz="1600" dirty="0">
                <a:hlinkClick r:id="rId11"/>
              </a:rPr>
              <a:t>http://azure.microsoft.com/en-us/documentation/articles</a:t>
            </a:r>
            <a:r>
              <a:rPr lang="en-US" sz="1600" dirty="0" smtClean="0">
                <a:hlinkClick r:id="rId11"/>
              </a:rPr>
              <a:t>/</a:t>
            </a:r>
            <a:r>
              <a:rPr lang="en-US" sz="1600" dirty="0" smtClean="0"/>
              <a:t> </a:t>
            </a:r>
            <a:endParaRPr lang="en-US" sz="1600" dirty="0"/>
          </a:p>
        </p:txBody>
      </p:sp>
      <p:sp>
        <p:nvSpPr>
          <p:cNvPr id="14" name="TextBox 13"/>
          <p:cNvSpPr txBox="1"/>
          <p:nvPr/>
        </p:nvSpPr>
        <p:spPr>
          <a:xfrm>
            <a:off x="8317111" y="1235458"/>
            <a:ext cx="3470501" cy="3016210"/>
          </a:xfrm>
          <a:prstGeom prst="rect">
            <a:avLst/>
          </a:prstGeom>
          <a:noFill/>
          <a:ln>
            <a:solidFill>
              <a:schemeClr val="bg1">
                <a:lumMod val="75000"/>
              </a:schemeClr>
            </a:solidFill>
          </a:ln>
        </p:spPr>
        <p:txBody>
          <a:bodyPr wrap="square" rtlCol="0">
            <a:spAutoFit/>
          </a:bodyPr>
          <a:lstStyle/>
          <a:p>
            <a:r>
              <a:rPr lang="en-US" sz="1600" dirty="0" smtClean="0"/>
              <a:t>The Azure Cpub manager reps are:</a:t>
            </a:r>
            <a:r>
              <a:rPr lang="en-US" dirty="0" smtClean="0"/>
              <a:t/>
            </a:r>
            <a:br>
              <a:rPr lang="en-US" dirty="0" smtClean="0"/>
            </a:br>
            <a:endParaRPr lang="en-US" dirty="0" smtClean="0"/>
          </a:p>
          <a:p>
            <a:pPr marL="285750" indent="-285750">
              <a:buFont typeface="Arial" panose="020B0604020202020204" pitchFamily="34" charset="0"/>
              <a:buChar char="•"/>
            </a:pPr>
            <a:r>
              <a:rPr lang="en-US" sz="1400" dirty="0"/>
              <a:t>Unlock Insights with </a:t>
            </a:r>
            <a:r>
              <a:rPr lang="en-US" sz="1400" dirty="0" smtClean="0"/>
              <a:t>Data:</a:t>
            </a:r>
            <a:br>
              <a:rPr lang="en-US" sz="1400" dirty="0" smtClean="0"/>
            </a:br>
            <a:r>
              <a:rPr lang="en-US" sz="1400" dirty="0" smtClean="0"/>
              <a:t>Jennifer </a:t>
            </a:r>
            <a:r>
              <a:rPr lang="en-US" sz="1400" dirty="0"/>
              <a:t>Hubbard and Paulette </a:t>
            </a:r>
            <a:r>
              <a:rPr lang="en-US" sz="1400" dirty="0" smtClean="0"/>
              <a:t>McKay</a:t>
            </a:r>
            <a:br>
              <a:rPr lang="en-US" sz="1400" dirty="0" smtClean="0"/>
            </a:br>
            <a:endParaRPr lang="en-US" sz="1400" dirty="0"/>
          </a:p>
          <a:p>
            <a:pPr marL="285750" indent="-285750">
              <a:buFont typeface="Arial" panose="020B0604020202020204" pitchFamily="34" charset="0"/>
              <a:buChar char="•"/>
            </a:pPr>
            <a:r>
              <a:rPr lang="en-US" sz="1400" dirty="0"/>
              <a:t>Enable Modern </a:t>
            </a:r>
            <a:r>
              <a:rPr lang="en-US" sz="1400" dirty="0" smtClean="0"/>
              <a:t>Apps</a:t>
            </a:r>
            <a:br>
              <a:rPr lang="en-US" sz="1400" dirty="0" smtClean="0"/>
            </a:br>
            <a:r>
              <a:rPr lang="en-US" sz="1400" dirty="0" smtClean="0"/>
              <a:t>Wade </a:t>
            </a:r>
            <a:r>
              <a:rPr lang="en-US" sz="1400" dirty="0"/>
              <a:t>Pickett and David </a:t>
            </a:r>
            <a:r>
              <a:rPr lang="en-US" sz="1400" dirty="0" smtClean="0"/>
              <a:t>Wrede</a:t>
            </a:r>
            <a:br>
              <a:rPr lang="en-US" sz="1400" dirty="0" smtClean="0"/>
            </a:br>
            <a:endParaRPr lang="en-US" sz="1400" dirty="0"/>
          </a:p>
          <a:p>
            <a:pPr marL="285750" indent="-285750">
              <a:buFont typeface="Arial" panose="020B0604020202020204" pitchFamily="34" charset="0"/>
              <a:buChar char="•"/>
            </a:pPr>
            <a:r>
              <a:rPr lang="en-US" sz="1400" dirty="0"/>
              <a:t>Transform the </a:t>
            </a:r>
            <a:r>
              <a:rPr lang="en-US" sz="1400" dirty="0" smtClean="0"/>
              <a:t>Datacenter</a:t>
            </a:r>
            <a:br>
              <a:rPr lang="en-US" sz="1400" dirty="0" smtClean="0"/>
            </a:br>
            <a:r>
              <a:rPr lang="en-US" sz="1400" dirty="0" smtClean="0"/>
              <a:t>Adina </a:t>
            </a:r>
            <a:r>
              <a:rPr lang="en-US" sz="1400" dirty="0"/>
              <a:t>Hagege and Tim </a:t>
            </a:r>
            <a:r>
              <a:rPr lang="en-US" sz="1400" dirty="0" smtClean="0"/>
              <a:t>Teebken</a:t>
            </a:r>
            <a:br>
              <a:rPr lang="en-US" sz="1400" dirty="0" smtClean="0"/>
            </a:br>
            <a:endParaRPr lang="en-US" sz="1400" dirty="0"/>
          </a:p>
          <a:p>
            <a:pPr marL="285750" indent="-285750">
              <a:buFont typeface="Arial" panose="020B0604020202020204" pitchFamily="34" charset="0"/>
              <a:buChar char="•"/>
            </a:pPr>
            <a:r>
              <a:rPr lang="en-US" sz="1400" dirty="0"/>
              <a:t>Enterprise </a:t>
            </a:r>
            <a:r>
              <a:rPr lang="en-US" sz="1400" dirty="0" smtClean="0"/>
              <a:t>Mobility</a:t>
            </a:r>
            <a:br>
              <a:rPr lang="en-US" sz="1400" dirty="0" smtClean="0"/>
            </a:br>
            <a:r>
              <a:rPr lang="en-US" sz="1400" dirty="0" smtClean="0"/>
              <a:t>Terry </a:t>
            </a:r>
            <a:r>
              <a:rPr lang="en-US" sz="1400" dirty="0"/>
              <a:t>Lanfear and Matthew </a:t>
            </a:r>
            <a:r>
              <a:rPr lang="en-US" sz="1400" dirty="0" smtClean="0"/>
              <a:t>Baldwin</a:t>
            </a:r>
            <a:endParaRPr lang="en-US" dirty="0"/>
          </a:p>
        </p:txBody>
      </p:sp>
      <p:pic>
        <p:nvPicPr>
          <p:cNvPr id="16" name="Picture 15"/>
          <p:cNvPicPr>
            <a:picLocks noChangeAspect="1"/>
          </p:cNvPicPr>
          <p:nvPr/>
        </p:nvPicPr>
        <p:blipFill rotWithShape="1">
          <a:blip r:embed="rId12" cstate="print">
            <a:extLst>
              <a:ext uri="{28A0092B-C50C-407E-A947-70E740481C1C}">
                <a14:useLocalDpi xmlns:a14="http://schemas.microsoft.com/office/drawing/2010/main" val="0"/>
              </a:ext>
            </a:extLst>
          </a:blip>
          <a:srcRect b="72079"/>
          <a:stretch/>
        </p:blipFill>
        <p:spPr>
          <a:xfrm>
            <a:off x="8317111" y="257676"/>
            <a:ext cx="3467780" cy="977782"/>
          </a:xfrm>
          <a:prstGeom prst="rect">
            <a:avLst/>
          </a:prstGeom>
        </p:spPr>
      </p:pic>
      <p:sp>
        <p:nvSpPr>
          <p:cNvPr id="17" name="Rectangle 16"/>
          <p:cNvSpPr/>
          <p:nvPr/>
        </p:nvSpPr>
        <p:spPr>
          <a:xfrm>
            <a:off x="4490519" y="162962"/>
            <a:ext cx="3576125" cy="411444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40676" y="849356"/>
            <a:ext cx="3874744" cy="221461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6614" y="3253563"/>
            <a:ext cx="3937980" cy="339762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490151" y="5162483"/>
            <a:ext cx="3424304" cy="1077218"/>
          </a:xfrm>
          <a:prstGeom prst="rect">
            <a:avLst/>
          </a:prstGeom>
          <a:noFill/>
        </p:spPr>
        <p:txBody>
          <a:bodyPr wrap="square" rtlCol="0">
            <a:spAutoFit/>
          </a:bodyPr>
          <a:lstStyle/>
          <a:p>
            <a:r>
              <a:rPr lang="en-US" sz="1600" b="1" dirty="0" smtClean="0"/>
              <a:t>Jennifer is responsible for driving publishing infrastructure </a:t>
            </a:r>
            <a:r>
              <a:rPr lang="en-US" sz="1600" dirty="0" smtClean="0"/>
              <a:t>improvements for ACOM, in partnership with the Azure web team.</a:t>
            </a:r>
            <a:endParaRPr lang="en-US" sz="1600" dirty="0"/>
          </a:p>
        </p:txBody>
      </p:sp>
      <p:sp>
        <p:nvSpPr>
          <p:cNvPr id="22" name="TextBox 21"/>
          <p:cNvSpPr txBox="1"/>
          <p:nvPr/>
        </p:nvSpPr>
        <p:spPr>
          <a:xfrm>
            <a:off x="4391873" y="5162483"/>
            <a:ext cx="3424304" cy="1323439"/>
          </a:xfrm>
          <a:prstGeom prst="rect">
            <a:avLst/>
          </a:prstGeom>
          <a:noFill/>
        </p:spPr>
        <p:txBody>
          <a:bodyPr wrap="square" rtlCol="0">
            <a:spAutoFit/>
          </a:bodyPr>
          <a:lstStyle/>
          <a:p>
            <a:r>
              <a:rPr lang="en-US" sz="1600" b="1" dirty="0" smtClean="0"/>
              <a:t>Elena runs ship room for ACOM. </a:t>
            </a:r>
            <a:r>
              <a:rPr lang="en-US" sz="1600" dirty="0" smtClean="0"/>
              <a:t>Carol and Carolyn Gronlund work with Elena to prioritize Cpub requests made through the web team’s VSO in ship room.</a:t>
            </a:r>
            <a:endParaRPr lang="en-US" sz="1600" dirty="0"/>
          </a:p>
        </p:txBody>
      </p:sp>
      <p:sp>
        <p:nvSpPr>
          <p:cNvPr id="23" name="Right Arrow 22"/>
          <p:cNvSpPr/>
          <p:nvPr/>
        </p:nvSpPr>
        <p:spPr>
          <a:xfrm>
            <a:off x="7816177" y="1441142"/>
            <a:ext cx="500934" cy="20690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6614" y="162962"/>
            <a:ext cx="11761170" cy="6557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7592" y="198111"/>
            <a:ext cx="4264282" cy="650874"/>
          </a:xfrm>
        </p:spPr>
        <p:txBody>
          <a:bodyPr>
            <a:normAutofit fontScale="90000"/>
          </a:bodyPr>
          <a:lstStyle/>
          <a:p>
            <a:r>
              <a:rPr lang="en-US" sz="3200" b="1" dirty="0" smtClean="0"/>
              <a:t>Who owns what on ACOM?</a:t>
            </a:r>
            <a:endParaRPr lang="en-US" sz="3200" b="1" dirty="0"/>
          </a:p>
        </p:txBody>
      </p:sp>
      <p:sp>
        <p:nvSpPr>
          <p:cNvPr id="9" name="TextBox 8"/>
          <p:cNvSpPr txBox="1"/>
          <p:nvPr/>
        </p:nvSpPr>
        <p:spPr>
          <a:xfrm>
            <a:off x="5492491" y="3095155"/>
            <a:ext cx="1572180" cy="369332"/>
          </a:xfrm>
          <a:prstGeom prst="rect">
            <a:avLst/>
          </a:prstGeom>
          <a:noFill/>
        </p:spPr>
        <p:txBody>
          <a:bodyPr wrap="square" rtlCol="0">
            <a:spAutoFit/>
          </a:bodyPr>
          <a:lstStyle/>
          <a:p>
            <a:r>
              <a:rPr lang="en-US" dirty="0" smtClean="0">
                <a:solidFill>
                  <a:srgbClr val="FF0000"/>
                </a:solidFill>
              </a:rPr>
              <a:t>Needs update</a:t>
            </a:r>
            <a:endParaRPr lang="en-US" dirty="0">
              <a:solidFill>
                <a:srgbClr val="FF0000"/>
              </a:solidFill>
            </a:endParaRPr>
          </a:p>
        </p:txBody>
      </p:sp>
    </p:spTree>
    <p:extLst>
      <p:ext uri="{BB962C8B-B14F-4D97-AF65-F5344CB8AC3E}">
        <p14:creationId xmlns:p14="http://schemas.microsoft.com/office/powerpoint/2010/main" val="1400453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we’ll talk about…</a:t>
            </a:r>
            <a:endParaRPr lang="en-US" dirty="0"/>
          </a:p>
        </p:txBody>
      </p:sp>
      <p:sp>
        <p:nvSpPr>
          <p:cNvPr id="3" name="Content Placeholder 2"/>
          <p:cNvSpPr>
            <a:spLocks noGrp="1"/>
          </p:cNvSpPr>
          <p:nvPr>
            <p:ph idx="1"/>
          </p:nvPr>
        </p:nvSpPr>
        <p:spPr/>
        <p:txBody>
          <a:bodyPr/>
          <a:lstStyle/>
          <a:p>
            <a:r>
              <a:rPr lang="en-US" dirty="0"/>
              <a:t>Content channels and structure (IA</a:t>
            </a:r>
            <a:r>
              <a:rPr lang="en-US" dirty="0" smtClean="0"/>
              <a:t>)</a:t>
            </a:r>
          </a:p>
          <a:p>
            <a:r>
              <a:rPr lang="en-US" dirty="0" smtClean="0"/>
              <a:t>Authoring</a:t>
            </a:r>
          </a:p>
          <a:p>
            <a:r>
              <a:rPr lang="en-US" dirty="0" smtClean="0"/>
              <a:t>Publishing</a:t>
            </a:r>
          </a:p>
          <a:p>
            <a:r>
              <a:rPr lang="en-US" dirty="0" smtClean="0"/>
              <a:t>Community engagement</a:t>
            </a:r>
          </a:p>
          <a:p>
            <a:r>
              <a:rPr lang="en-US" dirty="0" smtClean="0"/>
              <a:t>Metrics and freshness</a:t>
            </a:r>
          </a:p>
          <a:p>
            <a:r>
              <a:rPr lang="en-US" dirty="0" smtClean="0"/>
              <a:t>Information sharing</a:t>
            </a:r>
          </a:p>
          <a:p>
            <a:endParaRPr lang="en-US" dirty="0"/>
          </a:p>
          <a:p>
            <a:endParaRPr lang="en-US" dirty="0"/>
          </a:p>
        </p:txBody>
      </p:sp>
      <p:sp>
        <p:nvSpPr>
          <p:cNvPr id="4" name="Slide Number Placeholder 3"/>
          <p:cNvSpPr>
            <a:spLocks noGrp="1"/>
          </p:cNvSpPr>
          <p:nvPr>
            <p:ph type="sldNum" sz="quarter" idx="12"/>
          </p:nvPr>
        </p:nvSpPr>
        <p:spPr/>
        <p:txBody>
          <a:bodyPr/>
          <a:lstStyle/>
          <a:p>
            <a:fld id="{A63FC66D-844E-4225-9186-85B08DEE1C93}" type="slidenum">
              <a:rPr lang="en-US" smtClean="0"/>
              <a:t>3</a:t>
            </a:fld>
            <a:endParaRPr lang="en-US"/>
          </a:p>
        </p:txBody>
      </p:sp>
    </p:spTree>
    <p:extLst>
      <p:ext uri="{BB962C8B-B14F-4D97-AF65-F5344CB8AC3E}">
        <p14:creationId xmlns:p14="http://schemas.microsoft.com/office/powerpoint/2010/main" val="700145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lifecycle of an ACOM Article?</a:t>
            </a:r>
            <a:endParaRPr lang="en-US" dirty="0"/>
          </a:p>
        </p:txBody>
      </p:sp>
      <p:sp>
        <p:nvSpPr>
          <p:cNvPr id="4" name="Rounded Rectangle 3"/>
          <p:cNvSpPr/>
          <p:nvPr/>
        </p:nvSpPr>
        <p:spPr>
          <a:xfrm>
            <a:off x="1219204" y="1552559"/>
            <a:ext cx="751115" cy="6028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Topic Idea</a:t>
            </a:r>
            <a:endParaRPr lang="en-US" sz="1000" dirty="0"/>
          </a:p>
        </p:txBody>
      </p:sp>
      <p:sp>
        <p:nvSpPr>
          <p:cNvPr id="9" name="Rounded Rectangle 8"/>
          <p:cNvSpPr/>
          <p:nvPr/>
        </p:nvSpPr>
        <p:spPr>
          <a:xfrm>
            <a:off x="2424798" y="1543040"/>
            <a:ext cx="1053193" cy="70621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Vet idea and content with stakeholders</a:t>
            </a:r>
            <a:endParaRPr lang="en-US" sz="1000" dirty="0"/>
          </a:p>
        </p:txBody>
      </p:sp>
      <p:sp>
        <p:nvSpPr>
          <p:cNvPr id="14" name="Rounded Rectangle 13"/>
          <p:cNvSpPr/>
          <p:nvPr/>
        </p:nvSpPr>
        <p:spPr>
          <a:xfrm>
            <a:off x="6950529" y="1543040"/>
            <a:ext cx="1458685" cy="206557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Review the content of the pull request, validate the file name complies with guidance, provide guidance on merge conflicts, and verify correct release branch and repository are being used. Accept or reject the pull request.</a:t>
            </a:r>
            <a:endParaRPr lang="en-US" sz="1000" dirty="0"/>
          </a:p>
        </p:txBody>
      </p:sp>
      <p:sp>
        <p:nvSpPr>
          <p:cNvPr id="15" name="Rounded Rectangle 14"/>
          <p:cNvSpPr/>
          <p:nvPr/>
        </p:nvSpPr>
        <p:spPr>
          <a:xfrm>
            <a:off x="5442856" y="2660187"/>
            <a:ext cx="1053193" cy="906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Address any issues with pull request, then resubmit</a:t>
            </a:r>
            <a:endParaRPr lang="en-US" sz="1000" dirty="0"/>
          </a:p>
        </p:txBody>
      </p:sp>
      <p:cxnSp>
        <p:nvCxnSpPr>
          <p:cNvPr id="17" name="Straight Arrow Connector 16"/>
          <p:cNvCxnSpPr>
            <a:stCxn id="67" idx="3"/>
          </p:cNvCxnSpPr>
          <p:nvPr/>
        </p:nvCxnSpPr>
        <p:spPr>
          <a:xfrm>
            <a:off x="5372459" y="1952609"/>
            <a:ext cx="1590319" cy="3946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483801" y="3313330"/>
            <a:ext cx="45448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96049" y="2899672"/>
            <a:ext cx="45447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44" idx="1"/>
          </p:cNvCxnSpPr>
          <p:nvPr/>
        </p:nvCxnSpPr>
        <p:spPr>
          <a:xfrm>
            <a:off x="8409214" y="1952609"/>
            <a:ext cx="1973038" cy="3136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299361" y="4561104"/>
            <a:ext cx="1053193" cy="14273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Review the publishing schedule for deadline for final changes, and submit pull request by specified deadline.</a:t>
            </a:r>
            <a:endParaRPr lang="en-US" sz="1000" dirty="0"/>
          </a:p>
        </p:txBody>
      </p:sp>
      <p:sp>
        <p:nvSpPr>
          <p:cNvPr id="25" name="Rounded Rectangle 24"/>
          <p:cNvSpPr/>
          <p:nvPr/>
        </p:nvSpPr>
        <p:spPr>
          <a:xfrm>
            <a:off x="1981133" y="4561105"/>
            <a:ext cx="1053193" cy="14273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Review live articles, verify crosslinks and formatting work.</a:t>
            </a:r>
            <a:endParaRPr lang="en-US" sz="1000" dirty="0"/>
          </a:p>
        </p:txBody>
      </p:sp>
      <p:sp>
        <p:nvSpPr>
          <p:cNvPr id="26" name="Rounded Rectangle 25"/>
          <p:cNvSpPr/>
          <p:nvPr/>
        </p:nvSpPr>
        <p:spPr>
          <a:xfrm>
            <a:off x="3652091" y="4561105"/>
            <a:ext cx="1662793" cy="17662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If you discover issues you cannot fix, contact </a:t>
            </a:r>
            <a:r>
              <a:rPr lang="en-US" sz="1000" dirty="0" err="1" smtClean="0"/>
              <a:t>wacom</a:t>
            </a:r>
            <a:r>
              <a:rPr lang="en-US" sz="1000" dirty="0" smtClean="0"/>
              <a:t>-tech-authors for advice. If you still cannot resolve issues, file a work request to the pub desk in the </a:t>
            </a:r>
            <a:r>
              <a:rPr lang="en-US" sz="1000" dirty="0" err="1" smtClean="0"/>
              <a:t>OneView</a:t>
            </a:r>
            <a:r>
              <a:rPr lang="en-US" sz="1000" dirty="0" smtClean="0"/>
              <a:t> /Engineering TFS.</a:t>
            </a:r>
            <a:endParaRPr lang="en-US" sz="1000" dirty="0"/>
          </a:p>
        </p:txBody>
      </p:sp>
      <p:sp>
        <p:nvSpPr>
          <p:cNvPr id="27" name="Rounded Rectangle 26"/>
          <p:cNvSpPr/>
          <p:nvPr/>
        </p:nvSpPr>
        <p:spPr>
          <a:xfrm>
            <a:off x="5821068" y="4561105"/>
            <a:ext cx="1662793" cy="9824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Update topic as necessary using the </a:t>
            </a:r>
            <a:r>
              <a:rPr lang="en-US" sz="1000" dirty="0" err="1" smtClean="0"/>
              <a:t>DailyPub</a:t>
            </a:r>
            <a:r>
              <a:rPr lang="en-US" sz="1000" dirty="0" smtClean="0"/>
              <a:t> branch or the appropriate release branch.</a:t>
            </a:r>
            <a:endParaRPr lang="en-US" sz="1000" dirty="0"/>
          </a:p>
        </p:txBody>
      </p:sp>
      <p:cxnSp>
        <p:nvCxnSpPr>
          <p:cNvPr id="31" name="Straight Arrow Connector 30"/>
          <p:cNvCxnSpPr/>
          <p:nvPr/>
        </p:nvCxnSpPr>
        <p:spPr>
          <a:xfrm>
            <a:off x="3034326" y="4961822"/>
            <a:ext cx="6177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314884" y="4943434"/>
            <a:ext cx="50618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8000936" y="4561106"/>
            <a:ext cx="1662793" cy="14273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If a topic appears in monthly content freshness reports as stale, update the content, reset the date on it, or retire it if you are no longer able to maintain it or if the content is no longer relevant</a:t>
            </a:r>
            <a:endParaRPr lang="en-US" sz="1000" dirty="0"/>
          </a:p>
        </p:txBody>
      </p:sp>
      <p:cxnSp>
        <p:nvCxnSpPr>
          <p:cNvPr id="40" name="Straight Arrow Connector 39"/>
          <p:cNvCxnSpPr/>
          <p:nvPr/>
        </p:nvCxnSpPr>
        <p:spPr>
          <a:xfrm>
            <a:off x="7483861" y="4936593"/>
            <a:ext cx="506184"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9" idx="3"/>
            <a:endCxn id="67" idx="1"/>
          </p:cNvCxnSpPr>
          <p:nvPr/>
        </p:nvCxnSpPr>
        <p:spPr>
          <a:xfrm>
            <a:off x="3477991" y="1896146"/>
            <a:ext cx="841275" cy="564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1970319" y="1992070"/>
            <a:ext cx="45447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382252" y="1552559"/>
            <a:ext cx="1053193" cy="1427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Identify appropriate crosslinking opportunities</a:t>
            </a:r>
            <a:endParaRPr lang="en-US" sz="1000" dirty="0"/>
          </a:p>
        </p:txBody>
      </p:sp>
      <p:cxnSp>
        <p:nvCxnSpPr>
          <p:cNvPr id="48" name="Elbow Connector 47"/>
          <p:cNvCxnSpPr>
            <a:stCxn id="44" idx="2"/>
            <a:endCxn id="24" idx="0"/>
          </p:cNvCxnSpPr>
          <p:nvPr/>
        </p:nvCxnSpPr>
        <p:spPr>
          <a:xfrm rot="5400000">
            <a:off x="5076830" y="-1270915"/>
            <a:ext cx="1581148" cy="10082891"/>
          </a:xfrm>
          <a:prstGeom prst="bentConnector3">
            <a:avLst>
              <a:gd name="adj1" fmla="val 78916"/>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53223" y="2249251"/>
            <a:ext cx="683075" cy="246221"/>
          </a:xfrm>
          <a:prstGeom prst="rect">
            <a:avLst/>
          </a:prstGeom>
          <a:noFill/>
        </p:spPr>
        <p:txBody>
          <a:bodyPr wrap="square" rtlCol="0">
            <a:spAutoFit/>
          </a:bodyPr>
          <a:lstStyle/>
          <a:p>
            <a:r>
              <a:rPr lang="en-US" sz="1000" dirty="0" smtClean="0"/>
              <a:t>Author</a:t>
            </a:r>
            <a:endParaRPr lang="en-US" sz="1000" dirty="0"/>
          </a:p>
        </p:txBody>
      </p:sp>
      <p:sp>
        <p:nvSpPr>
          <p:cNvPr id="50" name="TextBox 49"/>
          <p:cNvSpPr txBox="1"/>
          <p:nvPr/>
        </p:nvSpPr>
        <p:spPr>
          <a:xfrm>
            <a:off x="2448579" y="2314896"/>
            <a:ext cx="1005630" cy="1169551"/>
          </a:xfrm>
          <a:prstGeom prst="rect">
            <a:avLst/>
          </a:prstGeom>
          <a:noFill/>
        </p:spPr>
        <p:txBody>
          <a:bodyPr wrap="square" rtlCol="0">
            <a:spAutoFit/>
          </a:bodyPr>
          <a:lstStyle/>
          <a:p>
            <a:r>
              <a:rPr lang="en-US" sz="1000" dirty="0" smtClean="0"/>
              <a:t>Author works with Cpub team, other authors, the managing editor, and others</a:t>
            </a:r>
            <a:endParaRPr lang="en-US" sz="1000" dirty="0"/>
          </a:p>
        </p:txBody>
      </p:sp>
      <p:sp>
        <p:nvSpPr>
          <p:cNvPr id="53" name="TextBox 52"/>
          <p:cNvSpPr txBox="1"/>
          <p:nvPr/>
        </p:nvSpPr>
        <p:spPr>
          <a:xfrm>
            <a:off x="5627915" y="3647419"/>
            <a:ext cx="683075" cy="246221"/>
          </a:xfrm>
          <a:prstGeom prst="rect">
            <a:avLst/>
          </a:prstGeom>
          <a:noFill/>
        </p:spPr>
        <p:txBody>
          <a:bodyPr wrap="square" rtlCol="0">
            <a:spAutoFit/>
          </a:bodyPr>
          <a:lstStyle/>
          <a:p>
            <a:r>
              <a:rPr lang="en-US" sz="1000" dirty="0" smtClean="0"/>
              <a:t>Author</a:t>
            </a:r>
            <a:endParaRPr lang="en-US" sz="1000" dirty="0"/>
          </a:p>
        </p:txBody>
      </p:sp>
      <p:sp>
        <p:nvSpPr>
          <p:cNvPr id="54" name="TextBox 53"/>
          <p:cNvSpPr txBox="1"/>
          <p:nvPr/>
        </p:nvSpPr>
        <p:spPr>
          <a:xfrm>
            <a:off x="7312496" y="3647419"/>
            <a:ext cx="1110405" cy="400110"/>
          </a:xfrm>
          <a:prstGeom prst="rect">
            <a:avLst/>
          </a:prstGeom>
          <a:noFill/>
        </p:spPr>
        <p:txBody>
          <a:bodyPr wrap="square" rtlCol="0">
            <a:spAutoFit/>
          </a:bodyPr>
          <a:lstStyle/>
          <a:p>
            <a:r>
              <a:rPr lang="en-US" sz="1000" dirty="0" smtClean="0"/>
              <a:t>Pull request acceptor</a:t>
            </a:r>
            <a:endParaRPr lang="en-US" sz="1000" dirty="0"/>
          </a:p>
        </p:txBody>
      </p:sp>
      <p:sp>
        <p:nvSpPr>
          <p:cNvPr id="56" name="TextBox 55"/>
          <p:cNvSpPr txBox="1"/>
          <p:nvPr/>
        </p:nvSpPr>
        <p:spPr>
          <a:xfrm>
            <a:off x="10989129" y="2960977"/>
            <a:ext cx="1036864" cy="707886"/>
          </a:xfrm>
          <a:prstGeom prst="rect">
            <a:avLst/>
          </a:prstGeom>
          <a:noFill/>
        </p:spPr>
        <p:txBody>
          <a:bodyPr wrap="square" rtlCol="0">
            <a:spAutoFit/>
          </a:bodyPr>
          <a:lstStyle/>
          <a:p>
            <a:r>
              <a:rPr lang="en-US" sz="1000" dirty="0" smtClean="0"/>
              <a:t>Author &amp; Editor, other stakeholders as appropriate</a:t>
            </a:r>
            <a:endParaRPr lang="en-US" sz="1000" dirty="0"/>
          </a:p>
        </p:txBody>
      </p:sp>
      <p:sp>
        <p:nvSpPr>
          <p:cNvPr id="57" name="TextBox 56"/>
          <p:cNvSpPr txBox="1"/>
          <p:nvPr/>
        </p:nvSpPr>
        <p:spPr>
          <a:xfrm>
            <a:off x="484419" y="6093983"/>
            <a:ext cx="683075" cy="246221"/>
          </a:xfrm>
          <a:prstGeom prst="rect">
            <a:avLst/>
          </a:prstGeom>
          <a:noFill/>
        </p:spPr>
        <p:txBody>
          <a:bodyPr wrap="square" rtlCol="0">
            <a:spAutoFit/>
          </a:bodyPr>
          <a:lstStyle/>
          <a:p>
            <a:r>
              <a:rPr lang="en-US" sz="1000" dirty="0" smtClean="0"/>
              <a:t>Author</a:t>
            </a:r>
            <a:endParaRPr lang="en-US" sz="1000" dirty="0"/>
          </a:p>
        </p:txBody>
      </p:sp>
      <p:sp>
        <p:nvSpPr>
          <p:cNvPr id="58" name="TextBox 57"/>
          <p:cNvSpPr txBox="1"/>
          <p:nvPr/>
        </p:nvSpPr>
        <p:spPr>
          <a:xfrm>
            <a:off x="2156726" y="6076289"/>
            <a:ext cx="683075" cy="246221"/>
          </a:xfrm>
          <a:prstGeom prst="rect">
            <a:avLst/>
          </a:prstGeom>
          <a:noFill/>
        </p:spPr>
        <p:txBody>
          <a:bodyPr wrap="square" rtlCol="0">
            <a:spAutoFit/>
          </a:bodyPr>
          <a:lstStyle/>
          <a:p>
            <a:r>
              <a:rPr lang="en-US" sz="1000" dirty="0" smtClean="0"/>
              <a:t>Author</a:t>
            </a:r>
            <a:endParaRPr lang="en-US" sz="1000" dirty="0"/>
          </a:p>
        </p:txBody>
      </p:sp>
      <p:sp>
        <p:nvSpPr>
          <p:cNvPr id="59" name="TextBox 58"/>
          <p:cNvSpPr txBox="1"/>
          <p:nvPr/>
        </p:nvSpPr>
        <p:spPr>
          <a:xfrm>
            <a:off x="4141949" y="6467381"/>
            <a:ext cx="683075" cy="246221"/>
          </a:xfrm>
          <a:prstGeom prst="rect">
            <a:avLst/>
          </a:prstGeom>
          <a:noFill/>
        </p:spPr>
        <p:txBody>
          <a:bodyPr wrap="square" rtlCol="0">
            <a:spAutoFit/>
          </a:bodyPr>
          <a:lstStyle/>
          <a:p>
            <a:r>
              <a:rPr lang="en-US" sz="1000" dirty="0" smtClean="0"/>
              <a:t>Author</a:t>
            </a:r>
            <a:endParaRPr lang="en-US" sz="1000" dirty="0"/>
          </a:p>
        </p:txBody>
      </p:sp>
      <p:sp>
        <p:nvSpPr>
          <p:cNvPr id="60" name="TextBox 59"/>
          <p:cNvSpPr txBox="1"/>
          <p:nvPr/>
        </p:nvSpPr>
        <p:spPr>
          <a:xfrm>
            <a:off x="6310926" y="5734751"/>
            <a:ext cx="683075" cy="246221"/>
          </a:xfrm>
          <a:prstGeom prst="rect">
            <a:avLst/>
          </a:prstGeom>
          <a:noFill/>
        </p:spPr>
        <p:txBody>
          <a:bodyPr wrap="square" rtlCol="0">
            <a:spAutoFit/>
          </a:bodyPr>
          <a:lstStyle/>
          <a:p>
            <a:r>
              <a:rPr lang="en-US" sz="1000" dirty="0" smtClean="0"/>
              <a:t>Author</a:t>
            </a:r>
            <a:endParaRPr lang="en-US" sz="1000" dirty="0"/>
          </a:p>
        </p:txBody>
      </p:sp>
      <p:sp>
        <p:nvSpPr>
          <p:cNvPr id="61" name="TextBox 60"/>
          <p:cNvSpPr txBox="1"/>
          <p:nvPr/>
        </p:nvSpPr>
        <p:spPr>
          <a:xfrm>
            <a:off x="8515343" y="6199399"/>
            <a:ext cx="683075" cy="246221"/>
          </a:xfrm>
          <a:prstGeom prst="rect">
            <a:avLst/>
          </a:prstGeom>
          <a:noFill/>
        </p:spPr>
        <p:txBody>
          <a:bodyPr wrap="square" rtlCol="0">
            <a:spAutoFit/>
          </a:bodyPr>
          <a:lstStyle/>
          <a:p>
            <a:r>
              <a:rPr lang="en-US" sz="1000" dirty="0" smtClean="0"/>
              <a:t>Author</a:t>
            </a:r>
            <a:endParaRPr lang="en-US" sz="1000" dirty="0"/>
          </a:p>
        </p:txBody>
      </p:sp>
      <p:cxnSp>
        <p:nvCxnSpPr>
          <p:cNvPr id="62" name="Straight Arrow Connector 61"/>
          <p:cNvCxnSpPr/>
          <p:nvPr/>
        </p:nvCxnSpPr>
        <p:spPr>
          <a:xfrm>
            <a:off x="1363368" y="4961822"/>
            <a:ext cx="617765"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927773" y="4413442"/>
            <a:ext cx="2098220" cy="2308324"/>
          </a:xfrm>
          <a:prstGeom prst="rect">
            <a:avLst/>
          </a:prstGeom>
          <a:noFill/>
        </p:spPr>
        <p:txBody>
          <a:bodyPr wrap="square" rtlCol="0">
            <a:spAutoFit/>
          </a:bodyPr>
          <a:lstStyle/>
          <a:p>
            <a:r>
              <a:rPr lang="en-US" sz="1200" b="1" dirty="0" smtClean="0"/>
              <a:t>Note: </a:t>
            </a:r>
            <a:r>
              <a:rPr lang="en-US" sz="1200" i="1" dirty="0" smtClean="0"/>
              <a:t>Author</a:t>
            </a:r>
            <a:r>
              <a:rPr lang="en-US" sz="1200" dirty="0" smtClean="0"/>
              <a:t> and </a:t>
            </a:r>
            <a:r>
              <a:rPr lang="en-US" sz="1200" i="1" dirty="0" smtClean="0"/>
              <a:t>Editor</a:t>
            </a:r>
            <a:r>
              <a:rPr lang="en-US" sz="1200" dirty="0" smtClean="0"/>
              <a:t> refer to the person who has the knowledge and tool perms to perform the required tasks, regardless of actual title or role in the org. An author is the technical SME who writes the topic. An </a:t>
            </a:r>
            <a:r>
              <a:rPr lang="en-US" sz="1200" i="1" dirty="0" smtClean="0"/>
              <a:t>editor</a:t>
            </a:r>
            <a:r>
              <a:rPr lang="en-US" sz="1200" dirty="0" smtClean="0"/>
              <a:t> is a person who is responsible for landing page curation and who manages pull requests in </a:t>
            </a:r>
            <a:r>
              <a:rPr lang="en-US" sz="1200" dirty="0" err="1" smtClean="0"/>
              <a:t>GitHub</a:t>
            </a:r>
            <a:r>
              <a:rPr lang="en-US" sz="1200" dirty="0" smtClean="0"/>
              <a:t>.</a:t>
            </a:r>
            <a:endParaRPr lang="en-US" sz="1200" dirty="0"/>
          </a:p>
        </p:txBody>
      </p:sp>
      <p:sp>
        <p:nvSpPr>
          <p:cNvPr id="65" name="Rounded Rectangle 64"/>
          <p:cNvSpPr/>
          <p:nvPr/>
        </p:nvSpPr>
        <p:spPr>
          <a:xfrm>
            <a:off x="1219202" y="1552559"/>
            <a:ext cx="751115" cy="6028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Topic Idea</a:t>
            </a:r>
            <a:endParaRPr lang="en-US" sz="1000" dirty="0"/>
          </a:p>
        </p:txBody>
      </p:sp>
      <p:sp>
        <p:nvSpPr>
          <p:cNvPr id="66" name="Rounded Rectangle 65"/>
          <p:cNvSpPr/>
          <p:nvPr/>
        </p:nvSpPr>
        <p:spPr>
          <a:xfrm>
            <a:off x="2424796" y="1543040"/>
            <a:ext cx="1053193" cy="706211"/>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Vet idea and content with stakeholders</a:t>
            </a:r>
            <a:endParaRPr lang="en-US" sz="1000" dirty="0"/>
          </a:p>
        </p:txBody>
      </p:sp>
      <p:sp>
        <p:nvSpPr>
          <p:cNvPr id="67" name="Rounded Rectangle 66"/>
          <p:cNvSpPr/>
          <p:nvPr/>
        </p:nvSpPr>
        <p:spPr>
          <a:xfrm>
            <a:off x="4319266" y="1443701"/>
            <a:ext cx="1053193" cy="101781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Create MD file and submit pull request into the appropriate branch</a:t>
            </a:r>
            <a:endParaRPr lang="en-US" sz="1000" dirty="0"/>
          </a:p>
        </p:txBody>
      </p:sp>
      <p:sp>
        <p:nvSpPr>
          <p:cNvPr id="70" name="Rounded Rectangle 69"/>
          <p:cNvSpPr/>
          <p:nvPr/>
        </p:nvSpPr>
        <p:spPr>
          <a:xfrm>
            <a:off x="6950527" y="1543040"/>
            <a:ext cx="1458685" cy="2065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Review the content of the pull request, validate the file name complies with guidance, provide guidance on merge conflicts, and verify correct  branch and repository are being used. Accept or reject the pull request.</a:t>
            </a:r>
            <a:endParaRPr lang="en-US" sz="1000" dirty="0"/>
          </a:p>
        </p:txBody>
      </p:sp>
      <p:sp>
        <p:nvSpPr>
          <p:cNvPr id="71" name="Rounded Rectangle 70"/>
          <p:cNvSpPr/>
          <p:nvPr/>
        </p:nvSpPr>
        <p:spPr>
          <a:xfrm>
            <a:off x="5442854" y="2660187"/>
            <a:ext cx="1053193" cy="9062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Address any issues with pull request, then resubmit</a:t>
            </a:r>
            <a:endParaRPr lang="en-US" sz="1000" dirty="0"/>
          </a:p>
        </p:txBody>
      </p:sp>
      <p:sp>
        <p:nvSpPr>
          <p:cNvPr id="72" name="Rounded Rectangle 71"/>
          <p:cNvSpPr/>
          <p:nvPr/>
        </p:nvSpPr>
        <p:spPr>
          <a:xfrm>
            <a:off x="5821066" y="4561105"/>
            <a:ext cx="1662793" cy="98244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Update topic as necessary using the </a:t>
            </a:r>
            <a:r>
              <a:rPr lang="en-US" sz="1000" dirty="0" err="1" smtClean="0"/>
              <a:t>DailyPub</a:t>
            </a:r>
            <a:r>
              <a:rPr lang="en-US" sz="1000" dirty="0" smtClean="0"/>
              <a:t> branch or the appropriate release branch.</a:t>
            </a:r>
            <a:endParaRPr lang="en-US" sz="1000" dirty="0"/>
          </a:p>
        </p:txBody>
      </p:sp>
      <p:sp>
        <p:nvSpPr>
          <p:cNvPr id="73" name="Rounded Rectangle 72"/>
          <p:cNvSpPr/>
          <p:nvPr/>
        </p:nvSpPr>
        <p:spPr>
          <a:xfrm>
            <a:off x="8000934" y="4561106"/>
            <a:ext cx="1662793" cy="142739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If a topic appears in monthly content freshness reports as stale, update the content, reset the date on it, or retire it if you are no longer able to maintain it or if the content is no longer relevant</a:t>
            </a:r>
            <a:endParaRPr lang="en-US" sz="1000" dirty="0"/>
          </a:p>
        </p:txBody>
      </p:sp>
      <p:sp>
        <p:nvSpPr>
          <p:cNvPr id="74" name="Rounded Rectangle 73"/>
          <p:cNvSpPr/>
          <p:nvPr/>
        </p:nvSpPr>
        <p:spPr>
          <a:xfrm>
            <a:off x="10382250" y="1552559"/>
            <a:ext cx="1053193" cy="142739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smtClean="0"/>
              <a:t>Identify appropriate crosslinking opportunities</a:t>
            </a:r>
            <a:endParaRPr lang="en-US" sz="1000" dirty="0"/>
          </a:p>
        </p:txBody>
      </p:sp>
      <p:sp>
        <p:nvSpPr>
          <p:cNvPr id="3" name="Slide Number Placeholder 2"/>
          <p:cNvSpPr>
            <a:spLocks noGrp="1"/>
          </p:cNvSpPr>
          <p:nvPr>
            <p:ph type="sldNum" sz="quarter" idx="12"/>
          </p:nvPr>
        </p:nvSpPr>
        <p:spPr/>
        <p:txBody>
          <a:bodyPr/>
          <a:lstStyle/>
          <a:p>
            <a:fld id="{A63FC66D-844E-4225-9186-85B08DEE1C93}" type="slidenum">
              <a:rPr lang="en-US" smtClean="0"/>
              <a:t>30</a:t>
            </a:fld>
            <a:endParaRPr lang="en-US"/>
          </a:p>
        </p:txBody>
      </p:sp>
      <p:cxnSp>
        <p:nvCxnSpPr>
          <p:cNvPr id="16" name="Straight Connector 15"/>
          <p:cNvCxnSpPr/>
          <p:nvPr/>
        </p:nvCxnSpPr>
        <p:spPr>
          <a:xfrm flipH="1">
            <a:off x="825956" y="618836"/>
            <a:ext cx="9648080" cy="5115915"/>
          </a:xfrm>
          <a:prstGeom prst="line">
            <a:avLst/>
          </a:prstGeom>
          <a:ln w="762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3201" y="146304"/>
            <a:ext cx="11888833" cy="657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42854" y="3313330"/>
            <a:ext cx="1662034" cy="369332"/>
          </a:xfrm>
          <a:prstGeom prst="rect">
            <a:avLst/>
          </a:prstGeom>
          <a:noFill/>
        </p:spPr>
        <p:txBody>
          <a:bodyPr wrap="square" rtlCol="0">
            <a:spAutoFit/>
          </a:bodyPr>
          <a:lstStyle/>
          <a:p>
            <a:r>
              <a:rPr lang="en-US" dirty="0" smtClean="0">
                <a:solidFill>
                  <a:srgbClr val="FF0000"/>
                </a:solidFill>
              </a:rPr>
              <a:t>Needs update</a:t>
            </a:r>
            <a:endParaRPr lang="en-US" dirty="0">
              <a:solidFill>
                <a:srgbClr val="FF0000"/>
              </a:solidFill>
            </a:endParaRPr>
          </a:p>
        </p:txBody>
      </p:sp>
    </p:spTree>
    <p:extLst>
      <p:ext uri="{BB962C8B-B14F-4D97-AF65-F5344CB8AC3E}">
        <p14:creationId xmlns:p14="http://schemas.microsoft.com/office/powerpoint/2010/main" val="1700015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3FC66D-844E-4225-9186-85B08DEE1C93}" type="slidenum">
              <a:rPr lang="en-US" smtClean="0"/>
              <a:t>4</a:t>
            </a:fld>
            <a:endParaRPr lang="en-US"/>
          </a:p>
        </p:txBody>
      </p:sp>
      <p:sp>
        <p:nvSpPr>
          <p:cNvPr id="6" name="TextBox 5"/>
          <p:cNvSpPr txBox="1"/>
          <p:nvPr/>
        </p:nvSpPr>
        <p:spPr>
          <a:xfrm>
            <a:off x="3252248" y="2705494"/>
            <a:ext cx="6259398" cy="584775"/>
          </a:xfrm>
          <a:prstGeom prst="rect">
            <a:avLst/>
          </a:prstGeom>
          <a:noFill/>
        </p:spPr>
        <p:txBody>
          <a:bodyPr wrap="square" rtlCol="0">
            <a:spAutoFit/>
          </a:bodyPr>
          <a:lstStyle/>
          <a:p>
            <a:r>
              <a:rPr lang="en-US" sz="3200" dirty="0" smtClean="0"/>
              <a:t>Content channels and structure (IA)</a:t>
            </a:r>
            <a:endParaRPr lang="en-US" sz="3200" dirty="0"/>
          </a:p>
        </p:txBody>
      </p:sp>
    </p:spTree>
    <p:extLst>
      <p:ext uri="{BB962C8B-B14F-4D97-AF65-F5344CB8AC3E}">
        <p14:creationId xmlns:p14="http://schemas.microsoft.com/office/powerpoint/2010/main" val="541249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Azure.microsoft.com (aka “ACOM”)</a:t>
            </a:r>
            <a:endParaRPr lang="en-US" dirty="0"/>
          </a:p>
        </p:txBody>
      </p:sp>
      <p:sp>
        <p:nvSpPr>
          <p:cNvPr id="3" name="Content Placeholder 2"/>
          <p:cNvSpPr>
            <a:spLocks noGrp="1"/>
          </p:cNvSpPr>
          <p:nvPr>
            <p:ph idx="1"/>
          </p:nvPr>
        </p:nvSpPr>
        <p:spPr>
          <a:xfrm>
            <a:off x="782425" y="1457979"/>
            <a:ext cx="5740924" cy="4791991"/>
          </a:xfrm>
        </p:spPr>
        <p:txBody>
          <a:bodyPr>
            <a:normAutofit fontScale="85000" lnSpcReduction="20000"/>
          </a:bodyPr>
          <a:lstStyle/>
          <a:p>
            <a:r>
              <a:rPr lang="en-US" dirty="0" smtClean="0"/>
              <a:t>Integrated product site for marketing content, technical content, pricing, videos, samples, support, and other content.</a:t>
            </a:r>
            <a:br>
              <a:rPr lang="en-US" dirty="0" smtClean="0"/>
            </a:br>
            <a:endParaRPr lang="en-US" dirty="0" smtClean="0"/>
          </a:p>
          <a:p>
            <a:r>
              <a:rPr lang="en-US" dirty="0" smtClean="0"/>
              <a:t>The content is sourced from multiple GitHub repos:</a:t>
            </a:r>
          </a:p>
          <a:p>
            <a:pPr marL="0" indent="0">
              <a:buNone/>
            </a:pPr>
            <a:endParaRPr lang="en-US" dirty="0"/>
          </a:p>
          <a:p>
            <a:pPr lvl="1"/>
            <a:r>
              <a:rPr lang="en-US" b="1" dirty="0" smtClean="0"/>
              <a:t>ACOM:</a:t>
            </a:r>
            <a:r>
              <a:rPr lang="en-US" dirty="0" smtClean="0"/>
              <a:t> GitHub repository for content that is built in Visual Studio (marketing content, landing pages, left navigation, learning paths). This content is not available for public contributions.</a:t>
            </a:r>
            <a:br>
              <a:rPr lang="en-US" dirty="0" smtClean="0"/>
            </a:br>
            <a:endParaRPr lang="en-US" dirty="0" smtClean="0"/>
          </a:p>
          <a:p>
            <a:pPr lvl="1"/>
            <a:r>
              <a:rPr lang="en-US" b="1" dirty="0" smtClean="0"/>
              <a:t>azure-content-</a:t>
            </a:r>
            <a:r>
              <a:rPr lang="en-US" b="1" dirty="0" err="1" smtClean="0"/>
              <a:t>pr</a:t>
            </a:r>
            <a:r>
              <a:rPr lang="en-US" b="1" dirty="0" smtClean="0"/>
              <a:t>: </a:t>
            </a:r>
            <a:r>
              <a:rPr lang="en-US" dirty="0" smtClean="0"/>
              <a:t>Technical documentation, open for public contributions.</a:t>
            </a:r>
            <a:br>
              <a:rPr lang="en-US" dirty="0" smtClean="0"/>
            </a:br>
            <a:endParaRPr lang="en-US" dirty="0"/>
          </a:p>
          <a:p>
            <a:pPr lvl="1"/>
            <a:r>
              <a:rPr lang="en-US" b="1" dirty="0" smtClean="0"/>
              <a:t>Azure-Samples:</a:t>
            </a:r>
            <a:r>
              <a:rPr lang="en-US" dirty="0" smtClean="0"/>
              <a:t> Samples, open for public contributions.</a:t>
            </a:r>
            <a:endParaRPr lang="en-US" dirty="0"/>
          </a:p>
        </p:txBody>
      </p:sp>
      <p:sp>
        <p:nvSpPr>
          <p:cNvPr id="4" name="Slide Number Placeholder 3"/>
          <p:cNvSpPr>
            <a:spLocks noGrp="1"/>
          </p:cNvSpPr>
          <p:nvPr>
            <p:ph type="sldNum" sz="quarter" idx="12"/>
          </p:nvPr>
        </p:nvSpPr>
        <p:spPr/>
        <p:txBody>
          <a:bodyPr/>
          <a:lstStyle/>
          <a:p>
            <a:fld id="{A63FC66D-844E-4225-9186-85B08DEE1C93}" type="slidenum">
              <a:rPr lang="en-US" smtClean="0"/>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875" y="1611983"/>
            <a:ext cx="5315097" cy="4027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2119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10439400" cy="457200"/>
          </a:xfrm>
          <a:noFill/>
        </p:spPr>
        <p:txBody>
          <a:bodyPr>
            <a:noAutofit/>
          </a:bodyPr>
          <a:lstStyle/>
          <a:p>
            <a:r>
              <a:rPr lang="en-US" sz="4000" dirty="0" smtClean="0">
                <a:latin typeface="Segoe WP SemiLight" panose="020B0402040204020203" pitchFamily="34" charset="0"/>
                <a:cs typeface="Segoe WP SemiLight" panose="020B0402040204020203" pitchFamily="34" charset="0"/>
              </a:rPr>
              <a:t>What Goes Where?</a:t>
            </a:r>
            <a:endParaRPr lang="en-US" sz="4000" dirty="0">
              <a:latin typeface="Segoe WP SemiLight" panose="020B0402040204020203" pitchFamily="34" charset="0"/>
              <a:cs typeface="Segoe WP SemiLight" panose="020B04020402040202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41130308"/>
              </p:ext>
            </p:extLst>
          </p:nvPr>
        </p:nvGraphicFramePr>
        <p:xfrm>
          <a:off x="356507" y="912569"/>
          <a:ext cx="11506200" cy="5877395"/>
        </p:xfrm>
        <a:graphic>
          <a:graphicData uri="http://schemas.openxmlformats.org/drawingml/2006/table">
            <a:tbl>
              <a:tblPr firstRow="1" bandRow="1">
                <a:tableStyleId>{93296810-A885-4BE3-A3E7-6D5BEEA58F35}</a:tableStyleId>
              </a:tblPr>
              <a:tblGrid>
                <a:gridCol w="4035879"/>
                <a:gridCol w="4245428"/>
                <a:gridCol w="3224893"/>
              </a:tblGrid>
              <a:tr h="65118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azure.microsoft.com</a:t>
                      </a:r>
                      <a:br>
                        <a:rPr lang="en-US" sz="1200" dirty="0" smtClean="0"/>
                      </a:br>
                      <a:r>
                        <a:rPr lang="en-US" sz="1200" dirty="0" smtClean="0"/>
                        <a:t>(the</a:t>
                      </a:r>
                      <a:r>
                        <a:rPr lang="en-US" sz="1200" baseline="0" dirty="0" smtClean="0"/>
                        <a:t> Front Door + all conceptual)</a:t>
                      </a:r>
                      <a:endParaRPr lang="en-US" sz="12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Windows Azure scoped library on MSDN</a:t>
                      </a:r>
                      <a:br>
                        <a:rPr lang="en-US" sz="1200" dirty="0" smtClean="0"/>
                      </a:br>
                      <a:r>
                        <a:rPr lang="en-US" sz="1200" dirty="0" smtClean="0"/>
                        <a:t>(Reference only)</a:t>
                      </a:r>
                      <a:br>
                        <a:rPr lang="en-US" sz="1200" dirty="0" smtClean="0"/>
                      </a:br>
                      <a:r>
                        <a:rPr lang="en-US" sz="1100" dirty="0" smtClean="0">
                          <a:hlinkClick r:id="rId3"/>
                        </a:rPr>
                        <a:t>https://msdn.microsoft.com/en-us/library/azure/dn578280.aspx</a:t>
                      </a:r>
                      <a:r>
                        <a:rPr lang="en-US" sz="1100" dirty="0" smtClean="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Azure blog</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(Driving awareness/</a:t>
                      </a:r>
                      <a:br>
                        <a:rPr lang="en-US" sz="1200" dirty="0" smtClean="0"/>
                      </a:br>
                      <a:r>
                        <a:rPr lang="en-US" sz="1200" dirty="0" smtClean="0"/>
                        <a:t>Official</a:t>
                      </a:r>
                      <a:r>
                        <a:rPr lang="en-US" sz="1200" baseline="0" dirty="0" smtClean="0"/>
                        <a:t> source of news</a:t>
                      </a:r>
                      <a:r>
                        <a:rPr lang="en-US" sz="1200" dirty="0" smtClean="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2444907">
                <a:tc>
                  <a:txBody>
                    <a:bodyPr/>
                    <a:lstStyle/>
                    <a:p>
                      <a:pPr marL="171450" indent="-171450">
                        <a:buFont typeface="Arial" panose="020B0604020202020204" pitchFamily="34" charset="0"/>
                        <a:buChar char="•"/>
                      </a:pPr>
                      <a:r>
                        <a:rPr lang="en-US" sz="1200" b="1" kern="1200" baseline="0" dirty="0" smtClean="0">
                          <a:solidFill>
                            <a:schemeClr val="dk1"/>
                          </a:solidFill>
                          <a:latin typeface="+mn-lt"/>
                          <a:ea typeface="+mn-ea"/>
                          <a:cs typeface="+mn-cs"/>
                        </a:rPr>
                        <a:t>Service documentation landing pages </a:t>
                      </a:r>
                      <a:r>
                        <a:rPr lang="en-US" sz="1200" kern="1200" baseline="0" dirty="0" smtClean="0">
                          <a:solidFill>
                            <a:schemeClr val="dk1"/>
                          </a:solidFill>
                          <a:latin typeface="+mn-lt"/>
                          <a:ea typeface="+mn-ea"/>
                          <a:cs typeface="+mn-cs"/>
                        </a:rPr>
                        <a:t>for public services that have a management portal UI: VM, HDInsight, SQL Database, etc.</a:t>
                      </a:r>
                      <a:br>
                        <a:rPr lang="en-US" sz="1200" kern="1200" baseline="0" dirty="0" smtClean="0">
                          <a:solidFill>
                            <a:schemeClr val="dk1"/>
                          </a:solidFill>
                          <a:latin typeface="+mn-lt"/>
                          <a:ea typeface="+mn-ea"/>
                          <a:cs typeface="+mn-cs"/>
                        </a:rPr>
                      </a:br>
                      <a:endParaRPr lang="en-US" sz="1200" kern="1200" baseline="0" dirty="0" smtClean="0">
                        <a:solidFill>
                          <a:schemeClr val="dk1"/>
                        </a:solidFill>
                        <a:latin typeface="+mn-lt"/>
                        <a:ea typeface="+mn-ea"/>
                        <a:cs typeface="+mn-cs"/>
                      </a:endParaRPr>
                    </a:p>
                    <a:p>
                      <a:pPr marL="171450" indent="-171450">
                        <a:buFont typeface="Arial" panose="020B0604020202020204" pitchFamily="34" charset="0"/>
                        <a:buChar char="•"/>
                      </a:pPr>
                      <a:r>
                        <a:rPr lang="en-US" sz="1200" b="1" kern="1200" dirty="0" smtClean="0">
                          <a:solidFill>
                            <a:schemeClr val="dk1"/>
                          </a:solidFill>
                          <a:latin typeface="+mn-lt"/>
                          <a:ea typeface="+mn-ea"/>
                          <a:cs typeface="+mn-cs"/>
                        </a:rPr>
                        <a:t>Developer documentation centers</a:t>
                      </a:r>
                      <a:r>
                        <a:rPr lang="en-US" sz="1200" kern="1200" dirty="0" smtClean="0">
                          <a:solidFill>
                            <a:schemeClr val="dk1"/>
                          </a:solidFill>
                          <a:latin typeface="+mn-lt"/>
                          <a:ea typeface="+mn-ea"/>
                          <a:cs typeface="+mn-cs"/>
                        </a:rPr>
                        <a:t>: .NET, Java, Mobile,</a:t>
                      </a:r>
                      <a:r>
                        <a:rPr lang="en-US" sz="1200" kern="1200" baseline="0" dirty="0" smtClean="0">
                          <a:solidFill>
                            <a:schemeClr val="dk1"/>
                          </a:solidFill>
                          <a:latin typeface="+mn-lt"/>
                          <a:ea typeface="+mn-ea"/>
                          <a:cs typeface="+mn-cs"/>
                        </a:rPr>
                        <a:t> etc.</a:t>
                      </a:r>
                      <a:br>
                        <a:rPr lang="en-US" sz="1200" kern="1200" baseline="0" dirty="0" smtClean="0">
                          <a:solidFill>
                            <a:schemeClr val="dk1"/>
                          </a:solidFill>
                          <a:latin typeface="+mn-lt"/>
                          <a:ea typeface="+mn-ea"/>
                          <a:cs typeface="+mn-cs"/>
                        </a:rPr>
                      </a:br>
                      <a:endParaRPr lang="en-US" sz="1200" b="1" kern="1200" baseline="0" dirty="0" smtClean="0">
                        <a:solidFill>
                          <a:schemeClr val="dk1"/>
                        </a:solidFill>
                        <a:latin typeface="+mn-lt"/>
                        <a:ea typeface="+mn-ea"/>
                        <a:cs typeface="+mn-cs"/>
                      </a:endParaRPr>
                    </a:p>
                    <a:p>
                      <a:pPr marL="171450" indent="-171450">
                        <a:buFont typeface="Arial" panose="020B0604020202020204" pitchFamily="34" charset="0"/>
                        <a:buChar char="•"/>
                      </a:pPr>
                      <a:r>
                        <a:rPr lang="en-US" sz="1200" b="1" kern="1200" baseline="0" dirty="0" smtClean="0">
                          <a:solidFill>
                            <a:schemeClr val="dk1"/>
                          </a:solidFill>
                          <a:latin typeface="+mn-lt"/>
                          <a:ea typeface="+mn-ea"/>
                          <a:cs typeface="+mn-cs"/>
                        </a:rPr>
                        <a:t>All conceptual, procedural and tutorial content</a:t>
                      </a:r>
                    </a:p>
                    <a:p>
                      <a:pPr marL="0" indent="0">
                        <a:buFont typeface="Arial" panose="020B0604020202020204" pitchFamily="34" charset="0"/>
                        <a:buNone/>
                      </a:pPr>
                      <a:endParaRPr lang="en-US" sz="1200" b="1" kern="1200" baseline="0" dirty="0" smtClean="0">
                        <a:solidFill>
                          <a:schemeClr val="dk1"/>
                        </a:solidFill>
                        <a:latin typeface="+mn-lt"/>
                        <a:ea typeface="+mn-ea"/>
                        <a:cs typeface="+mn-cs"/>
                      </a:endParaRPr>
                    </a:p>
                    <a:p>
                      <a:pPr marL="0" indent="0">
                        <a:buFont typeface="Arial" panose="020B0604020202020204" pitchFamily="34" charset="0"/>
                        <a:buNone/>
                      </a:pPr>
                      <a:r>
                        <a:rPr lang="en-US" sz="1200" b="1" kern="1200" baseline="0" dirty="0" smtClean="0">
                          <a:solidFill>
                            <a:schemeClr val="dk1"/>
                          </a:solidFill>
                          <a:latin typeface="+mn-lt"/>
                          <a:ea typeface="+mn-ea"/>
                          <a:cs typeface="+mn-cs"/>
                        </a:rPr>
                        <a:t/>
                      </a:r>
                      <a:br>
                        <a:rPr lang="en-US" sz="1200" b="1" kern="1200" baseline="0" dirty="0" smtClean="0">
                          <a:solidFill>
                            <a:schemeClr val="dk1"/>
                          </a:solidFill>
                          <a:latin typeface="+mn-lt"/>
                          <a:ea typeface="+mn-ea"/>
                          <a:cs typeface="+mn-cs"/>
                        </a:rPr>
                      </a:br>
                      <a:endParaRPr lang="en-US" sz="1200" b="1" kern="1200" baseline="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1" kern="1200" dirty="0" smtClean="0">
                          <a:solidFill>
                            <a:schemeClr val="dk1"/>
                          </a:solidFill>
                          <a:latin typeface="+mn-lt"/>
                          <a:ea typeface="+mn-ea"/>
                          <a:cs typeface="+mn-cs"/>
                        </a:rPr>
                        <a:t>Reference content only</a:t>
                      </a:r>
                      <a:br>
                        <a:rPr lang="en-US" sz="1200" b="1" kern="1200" dirty="0" smtClean="0">
                          <a:solidFill>
                            <a:schemeClr val="dk1"/>
                          </a:solidFill>
                          <a:latin typeface="+mn-lt"/>
                          <a:ea typeface="+mn-ea"/>
                          <a:cs typeface="+mn-cs"/>
                        </a:rPr>
                      </a:br>
                      <a:endParaRPr lang="en-US" sz="1200" b="1" kern="1200" dirty="0" smtClean="0">
                        <a:solidFill>
                          <a:schemeClr val="dk1"/>
                        </a:solidFill>
                        <a:latin typeface="+mn-lt"/>
                        <a:ea typeface="+mn-ea"/>
                        <a:cs typeface="+mn-cs"/>
                      </a:endParaRPr>
                    </a:p>
                    <a:p>
                      <a:pPr marL="285750" lvl="0" indent="-285750">
                        <a:buFont typeface="Arial" pitchFamily="34" charset="0"/>
                        <a:buChar char="•"/>
                      </a:pPr>
                      <a:r>
                        <a:rPr lang="en-US" sz="1200" kern="1200" dirty="0" smtClean="0">
                          <a:solidFill>
                            <a:schemeClr val="dk1"/>
                          </a:solidFill>
                          <a:latin typeface="+mn-lt"/>
                          <a:ea typeface="+mn-ea"/>
                          <a:cs typeface="+mn-cs"/>
                        </a:rPr>
                        <a:t>.NET managed class library reference</a:t>
                      </a:r>
                      <a:br>
                        <a:rPr lang="en-US" sz="1200" kern="1200" dirty="0" smtClean="0">
                          <a:solidFill>
                            <a:schemeClr val="dk1"/>
                          </a:solidFill>
                          <a:latin typeface="+mn-lt"/>
                          <a:ea typeface="+mn-ea"/>
                          <a:cs typeface="+mn-cs"/>
                        </a:rPr>
                      </a:br>
                      <a:endParaRPr lang="en-US" sz="1200" kern="1200" dirty="0" smtClean="0">
                        <a:solidFill>
                          <a:schemeClr val="dk1"/>
                        </a:solidFill>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kern="1200" dirty="0" smtClean="0">
                          <a:solidFill>
                            <a:schemeClr val="dk1"/>
                          </a:solidFill>
                          <a:latin typeface="+mn-lt"/>
                          <a:ea typeface="+mn-ea"/>
                          <a:cs typeface="+mn-cs"/>
                        </a:rPr>
                        <a:t>REST API reference (REST API reference (use REST API Topic Template in </a:t>
                      </a:r>
                      <a:r>
                        <a:rPr lang="en-US" sz="1200" kern="1200" dirty="0" err="1" smtClean="0">
                          <a:solidFill>
                            <a:schemeClr val="dk1"/>
                          </a:solidFill>
                          <a:latin typeface="+mn-lt"/>
                          <a:ea typeface="+mn-ea"/>
                          <a:cs typeface="+mn-cs"/>
                        </a:rPr>
                        <a:t>Dx</a:t>
                      </a:r>
                      <a:r>
                        <a:rPr lang="en-US" sz="1200" kern="1200" dirty="0" smtClean="0">
                          <a:solidFill>
                            <a:schemeClr val="dk1"/>
                          </a:solidFill>
                          <a:latin typeface="+mn-lt"/>
                          <a:ea typeface="+mn-ea"/>
                          <a:cs typeface="+mn-cs"/>
                        </a:rPr>
                        <a:t>)</a:t>
                      </a:r>
                      <a:br>
                        <a:rPr lang="en-US" sz="1200" kern="1200" dirty="0" smtClean="0">
                          <a:solidFill>
                            <a:schemeClr val="dk1"/>
                          </a:solidFill>
                          <a:latin typeface="+mn-lt"/>
                          <a:ea typeface="+mn-ea"/>
                          <a:cs typeface="+mn-cs"/>
                        </a:rPr>
                      </a:br>
                      <a:endParaRPr lang="en-US" sz="1200" kern="1200" dirty="0" smtClean="0">
                        <a:solidFill>
                          <a:schemeClr val="dk1"/>
                        </a:solidFill>
                        <a:latin typeface="+mn-lt"/>
                        <a:ea typeface="+mn-ea"/>
                        <a:cs typeface="+mn-cs"/>
                      </a:endParaRPr>
                    </a:p>
                    <a:p>
                      <a:pPr marL="285750" lvl="0" indent="-285750">
                        <a:buFont typeface="Arial" pitchFamily="34" charset="0"/>
                        <a:buChar char="•"/>
                      </a:pPr>
                      <a:r>
                        <a:rPr lang="en-US" sz="1200" kern="1200" dirty="0" smtClean="0">
                          <a:solidFill>
                            <a:schemeClr val="dk1"/>
                          </a:solidFill>
                          <a:latin typeface="+mn-lt"/>
                          <a:ea typeface="+mn-ea"/>
                          <a:cs typeface="+mn-cs"/>
                        </a:rPr>
                        <a:t>Windows JavaScript and C++ API reference (APIs for Windows Store and the newer Windows Universal apps)</a:t>
                      </a:r>
                      <a:br>
                        <a:rPr lang="en-US" sz="1200" kern="1200" dirty="0" smtClean="0">
                          <a:solidFill>
                            <a:schemeClr val="dk1"/>
                          </a:solidFill>
                          <a:latin typeface="+mn-lt"/>
                          <a:ea typeface="+mn-ea"/>
                          <a:cs typeface="+mn-cs"/>
                        </a:rPr>
                      </a:br>
                      <a:endParaRPr lang="en-US" sz="1200" kern="1200" dirty="0" smtClean="0">
                        <a:solidFill>
                          <a:schemeClr val="dk1"/>
                        </a:solidFill>
                        <a:latin typeface="+mn-lt"/>
                        <a:ea typeface="+mn-ea"/>
                        <a:cs typeface="+mn-cs"/>
                      </a:endParaRPr>
                    </a:p>
                    <a:p>
                      <a:pPr marL="285750" lvl="0" indent="-285750">
                        <a:buFont typeface="Arial" pitchFamily="34" charset="0"/>
                        <a:buChar char="•"/>
                      </a:pPr>
                      <a:r>
                        <a:rPr lang="en-US" sz="1200" kern="1200" dirty="0" smtClean="0">
                          <a:solidFill>
                            <a:schemeClr val="dk1"/>
                          </a:solidFill>
                          <a:latin typeface="+mn-lt"/>
                          <a:ea typeface="+mn-ea"/>
                          <a:cs typeface="+mn-cs"/>
                        </a:rPr>
                        <a:t>Windows</a:t>
                      </a:r>
                      <a:r>
                        <a:rPr lang="en-US" sz="1200" kern="1200" baseline="0" dirty="0" smtClean="0">
                          <a:solidFill>
                            <a:schemeClr val="dk1"/>
                          </a:solidFill>
                          <a:latin typeface="+mn-lt"/>
                          <a:ea typeface="+mn-ea"/>
                          <a:cs typeface="+mn-cs"/>
                        </a:rPr>
                        <a:t> PowerShell </a:t>
                      </a:r>
                      <a:r>
                        <a:rPr lang="en-US" sz="1200" kern="1200" baseline="0" dirty="0" err="1" smtClean="0">
                          <a:solidFill>
                            <a:schemeClr val="dk1"/>
                          </a:solidFill>
                          <a:latin typeface="+mn-lt"/>
                          <a:ea typeface="+mn-ea"/>
                          <a:cs typeface="+mn-cs"/>
                        </a:rPr>
                        <a:t>cmdlet</a:t>
                      </a:r>
                      <a:r>
                        <a:rPr lang="en-US" sz="1200" kern="1200" baseline="0" dirty="0" smtClean="0">
                          <a:solidFill>
                            <a:schemeClr val="dk1"/>
                          </a:solidFill>
                          <a:latin typeface="+mn-lt"/>
                          <a:ea typeface="+mn-ea"/>
                          <a:cs typeface="+mn-cs"/>
                        </a:rPr>
                        <a:t> reference</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171450" lvl="0" indent="-171450">
                        <a:buFont typeface="Arial" pitchFamily="34" charset="0"/>
                        <a:buChar char="•"/>
                      </a:pPr>
                      <a:r>
                        <a:rPr lang="en-US" sz="1100" kern="1200" dirty="0" smtClean="0">
                          <a:solidFill>
                            <a:schemeClr val="dk1"/>
                          </a:solidFill>
                          <a:latin typeface="+mn-lt"/>
                          <a:ea typeface="+mn-ea"/>
                          <a:cs typeface="+mn-cs"/>
                        </a:rPr>
                        <a:t>Product and feature promotions and announcements.</a:t>
                      </a:r>
                      <a:r>
                        <a:rPr lang="en-US" sz="1100" kern="1200" baseline="0" dirty="0" smtClean="0">
                          <a:solidFill>
                            <a:schemeClr val="dk1"/>
                          </a:solidFill>
                          <a:latin typeface="+mn-lt"/>
                          <a:ea typeface="+mn-ea"/>
                          <a:cs typeface="+mn-cs"/>
                        </a:rPr>
                        <a:t> Can include “how-to” information, but blog post should point to documentation if available.</a:t>
                      </a:r>
                      <a:br>
                        <a:rPr lang="en-US" sz="1100" kern="1200" baseline="0" dirty="0" smtClean="0">
                          <a:solidFill>
                            <a:schemeClr val="dk1"/>
                          </a:solidFill>
                          <a:latin typeface="+mn-lt"/>
                          <a:ea typeface="+mn-ea"/>
                          <a:cs typeface="+mn-cs"/>
                        </a:rPr>
                      </a:br>
                      <a:endParaRPr lang="en-US" sz="1100" kern="1200" dirty="0" smtClean="0">
                        <a:solidFill>
                          <a:schemeClr val="dk1"/>
                        </a:solidFill>
                        <a:latin typeface="+mn-lt"/>
                        <a:ea typeface="+mn-ea"/>
                        <a:cs typeface="+mn-cs"/>
                      </a:endParaRPr>
                    </a:p>
                    <a:p>
                      <a:pPr marL="171450" lvl="0" indent="-171450">
                        <a:buFont typeface="Arial" pitchFamily="34" charset="0"/>
                        <a:buChar char="•"/>
                      </a:pPr>
                      <a:r>
                        <a:rPr lang="en-US" sz="1100" kern="1200" baseline="0" dirty="0" smtClean="0">
                          <a:solidFill>
                            <a:schemeClr val="dk1"/>
                          </a:solidFill>
                          <a:latin typeface="+mn-lt"/>
                          <a:ea typeface="+mn-ea"/>
                          <a:cs typeface="+mn-cs"/>
                        </a:rPr>
                        <a:t>New content and new sample announcements.</a:t>
                      </a:r>
                      <a:br>
                        <a:rPr lang="en-US" sz="1100" kern="1200" baseline="0" dirty="0" smtClean="0">
                          <a:solidFill>
                            <a:schemeClr val="dk1"/>
                          </a:solidFill>
                          <a:latin typeface="+mn-lt"/>
                          <a:ea typeface="+mn-ea"/>
                          <a:cs typeface="+mn-cs"/>
                        </a:rPr>
                      </a:br>
                      <a:endParaRPr lang="en-US" sz="1100" kern="1200" baseline="0" dirty="0" smtClean="0">
                        <a:solidFill>
                          <a:schemeClr val="dk1"/>
                        </a:solidFill>
                        <a:latin typeface="+mn-lt"/>
                        <a:ea typeface="+mn-ea"/>
                        <a:cs typeface="+mn-cs"/>
                      </a:endParaRPr>
                    </a:p>
                    <a:p>
                      <a:pPr marL="171450" lvl="0" indent="-171450">
                        <a:buFont typeface="Arial" pitchFamily="34" charset="0"/>
                        <a:buChar char="•"/>
                      </a:pPr>
                      <a:r>
                        <a:rPr lang="en-US" sz="1100" kern="1200" baseline="0" dirty="0" smtClean="0">
                          <a:solidFill>
                            <a:schemeClr val="dk1"/>
                          </a:solidFill>
                          <a:latin typeface="+mn-lt"/>
                          <a:ea typeface="+mn-ea"/>
                          <a:cs typeface="+mn-cs"/>
                        </a:rPr>
                        <a:t>Niche content – content covering uncommon edge cases that don’t fit well into our standard documentation.</a:t>
                      </a:r>
                      <a:br>
                        <a:rPr lang="en-US" sz="1100" kern="1200" baseline="0" dirty="0" smtClean="0">
                          <a:solidFill>
                            <a:schemeClr val="dk1"/>
                          </a:solidFill>
                          <a:latin typeface="+mn-lt"/>
                          <a:ea typeface="+mn-ea"/>
                          <a:cs typeface="+mn-cs"/>
                        </a:rPr>
                      </a:br>
                      <a:endParaRPr lang="en-US" sz="1100" kern="1200" baseline="0" dirty="0" smtClean="0">
                        <a:solidFill>
                          <a:schemeClr val="dk1"/>
                        </a:solidFill>
                        <a:latin typeface="+mn-lt"/>
                        <a:ea typeface="+mn-ea"/>
                        <a:cs typeface="+mn-cs"/>
                      </a:endParaRPr>
                    </a:p>
                    <a:p>
                      <a:pPr marL="171450" lvl="0" indent="-171450">
                        <a:buFont typeface="Arial" pitchFamily="34" charset="0"/>
                        <a:buChar char="•"/>
                      </a:pPr>
                      <a:r>
                        <a:rPr lang="en-US" sz="1100" kern="1200" baseline="0" dirty="0" smtClean="0">
                          <a:solidFill>
                            <a:schemeClr val="dk1"/>
                          </a:solidFill>
                          <a:latin typeface="+mn-lt"/>
                          <a:ea typeface="+mn-ea"/>
                          <a:cs typeface="+mn-cs"/>
                        </a:rPr>
                        <a:t>Content with a very short life span or period of relevance.</a:t>
                      </a:r>
                      <a:br>
                        <a:rPr lang="en-US" sz="1100" kern="1200" baseline="0" dirty="0" smtClean="0">
                          <a:solidFill>
                            <a:schemeClr val="dk1"/>
                          </a:solidFill>
                          <a:latin typeface="+mn-lt"/>
                          <a:ea typeface="+mn-ea"/>
                          <a:cs typeface="+mn-cs"/>
                        </a:rPr>
                      </a:br>
                      <a:endParaRPr lang="en-US" sz="1100" kern="1200" baseline="0" dirty="0" smtClean="0">
                        <a:solidFill>
                          <a:schemeClr val="dk1"/>
                        </a:solidFill>
                        <a:latin typeface="+mn-lt"/>
                        <a:ea typeface="+mn-ea"/>
                        <a:cs typeface="+mn-cs"/>
                      </a:endParaRPr>
                    </a:p>
                    <a:p>
                      <a:pPr marL="171450" lvl="0" indent="-171450">
                        <a:buFont typeface="Arial" pitchFamily="34" charset="0"/>
                        <a:buChar char="•"/>
                      </a:pPr>
                      <a:r>
                        <a:rPr lang="en-US" sz="1100" kern="1200" baseline="0" dirty="0" smtClean="0">
                          <a:solidFill>
                            <a:schemeClr val="dk1"/>
                          </a:solidFill>
                          <a:latin typeface="+mn-lt"/>
                          <a:ea typeface="+mn-ea"/>
                          <a:cs typeface="+mn-cs"/>
                        </a:rPr>
                        <a:t>Posts that address sore points, that debunk misconceptions, that are short and helpful, or that speak to issues we are seeing in social listening. </a:t>
                      </a:r>
                      <a:br>
                        <a:rPr lang="en-US" sz="1100" kern="1200" baseline="0" dirty="0" smtClean="0">
                          <a:solidFill>
                            <a:schemeClr val="dk1"/>
                          </a:solidFill>
                          <a:latin typeface="+mn-lt"/>
                          <a:ea typeface="+mn-ea"/>
                          <a:cs typeface="+mn-cs"/>
                        </a:rPr>
                      </a:br>
                      <a:endParaRPr lang="en-US" sz="1100" kern="1200" baseline="0" dirty="0" smtClean="0">
                        <a:solidFill>
                          <a:schemeClr val="dk1"/>
                        </a:solidFill>
                        <a:latin typeface="+mn-lt"/>
                        <a:ea typeface="+mn-ea"/>
                        <a:cs typeface="+mn-cs"/>
                      </a:endParaRPr>
                    </a:p>
                    <a:p>
                      <a:pPr marL="171450" lvl="0" indent="-171450">
                        <a:buFont typeface="Arial" pitchFamily="34" charset="0"/>
                        <a:buChar char="•"/>
                      </a:pPr>
                      <a:r>
                        <a:rPr lang="en-US" sz="1100" kern="1200" baseline="0" dirty="0" smtClean="0">
                          <a:solidFill>
                            <a:schemeClr val="dk1"/>
                          </a:solidFill>
                          <a:latin typeface="+mn-lt"/>
                          <a:ea typeface="+mn-ea"/>
                          <a:cs typeface="+mn-cs"/>
                        </a:rPr>
                        <a:t>Workarounds for things that are not yet officially supported (not troubleshooting) </a:t>
                      </a:r>
                      <a:r>
                        <a:rPr lang="en-US" sz="1100" kern="1200" baseline="0" dirty="0" smtClean="0">
                          <a:solidFill>
                            <a:schemeClr val="dk1"/>
                          </a:solidFill>
                          <a:latin typeface="+mn-lt"/>
                          <a:ea typeface="+mn-ea"/>
                          <a:cs typeface="+mn-cs"/>
                          <a:sym typeface="Wingdings" panose="05000000000000000000" pitchFamily="2" charset="2"/>
                        </a:rPr>
                        <a:t>.</a:t>
                      </a:r>
                      <a:endParaRPr lang="en-US" sz="11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18407">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400" b="1" kern="1200" dirty="0" smtClean="0">
                          <a:solidFill>
                            <a:schemeClr val="lt1"/>
                          </a:solidFill>
                          <a:latin typeface="+mn-lt"/>
                          <a:ea typeface="+mn-ea"/>
                          <a:cs typeface="+mn-cs"/>
                        </a:rPr>
                        <a:t>Non</a:t>
                      </a:r>
                      <a:r>
                        <a:rPr lang="en-US" sz="1400" b="1" kern="1200" baseline="0" dirty="0" smtClean="0">
                          <a:solidFill>
                            <a:schemeClr val="lt1"/>
                          </a:solidFill>
                          <a:latin typeface="+mn-lt"/>
                          <a:ea typeface="+mn-ea"/>
                          <a:cs typeface="+mn-cs"/>
                        </a:rPr>
                        <a:t> .NET reference</a:t>
                      </a:r>
                      <a:endParaRPr lang="en-US" sz="1400" b="1" kern="120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vMerge="1">
                  <a:txBody>
                    <a:bodyPr/>
                    <a:lstStyle/>
                    <a:p>
                      <a:endParaRPr lang="en-US"/>
                    </a:p>
                  </a:txBody>
                  <a:tcPr/>
                </a:tc>
              </a:tr>
              <a:tr h="595993">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dk1"/>
                          </a:solidFill>
                          <a:latin typeface="+mn-lt"/>
                          <a:ea typeface="+mn-ea"/>
                          <a:cs typeface="+mn-cs"/>
                        </a:rPr>
                        <a:t>Open source SDK reference documentation is published using language-specific tools to GitHub.io (Java, Node, Android, iOS, Python, PHP, Ruby, </a:t>
                      </a:r>
                      <a:r>
                        <a:rPr lang="en-US" sz="1200" kern="1200" baseline="0" dirty="0" err="1" smtClean="0">
                          <a:solidFill>
                            <a:schemeClr val="dk1"/>
                          </a:solidFill>
                          <a:latin typeface="+mn-lt"/>
                          <a:ea typeface="+mn-ea"/>
                          <a:cs typeface="+mn-cs"/>
                        </a:rPr>
                        <a:t>etc</a:t>
                      </a:r>
                      <a:r>
                        <a:rPr lang="en-US" sz="1200" kern="1200" baseline="0" dirty="0" smtClean="0">
                          <a:solidFill>
                            <a:schemeClr val="dk1"/>
                          </a:solidFill>
                          <a:latin typeface="+mn-lt"/>
                          <a:ea typeface="+mn-ea"/>
                          <a:cs typeface="+mn-cs"/>
                        </a:rPr>
                        <a:t>). Example: </a:t>
                      </a:r>
                      <a:r>
                        <a:rPr lang="en-US" sz="1200" kern="1200" baseline="0" dirty="0" smtClean="0">
                          <a:solidFill>
                            <a:schemeClr val="dk1"/>
                          </a:solidFill>
                          <a:latin typeface="+mn-lt"/>
                          <a:ea typeface="+mn-ea"/>
                          <a:cs typeface="+mn-cs"/>
                          <a:hlinkClick r:id="rId4"/>
                        </a:rPr>
                        <a:t>http://azure.github.io/azure-sdk-for-node/</a:t>
                      </a:r>
                      <a:r>
                        <a:rPr lang="en-US" sz="1200" kern="1200" baseline="0" dirty="0" smtClean="0">
                          <a:solidFill>
                            <a:schemeClr val="dk1"/>
                          </a:solidFill>
                          <a:latin typeface="+mn-lt"/>
                          <a:ea typeface="+mn-ea"/>
                          <a:cs typeface="+mn-cs"/>
                        </a:rPr>
                        <a:t> </a:t>
                      </a:r>
                      <a:endParaRPr lang="en-US" sz="1400" b="1" kern="120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vMerge="1">
                  <a:txBody>
                    <a:bodyPr/>
                    <a:lstStyle/>
                    <a:p>
                      <a:endParaRPr lang="en-US"/>
                    </a:p>
                  </a:txBody>
                  <a:tcPr/>
                </a:tc>
              </a:tr>
              <a:tr h="217146">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400" b="1" kern="1200" baseline="0" dirty="0" smtClean="0">
                          <a:solidFill>
                            <a:schemeClr val="lt1"/>
                          </a:solidFill>
                          <a:latin typeface="+mn-lt"/>
                          <a:ea typeface="+mn-ea"/>
                          <a:cs typeface="+mn-cs"/>
                        </a:rPr>
                        <a:t>Samples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400" b="1" kern="1200" dirty="0" smtClean="0">
                          <a:solidFill>
                            <a:schemeClr val="lt1"/>
                          </a:solidFill>
                          <a:latin typeface="+mn-lt"/>
                          <a:ea typeface="+mn-ea"/>
                          <a:cs typeface="+mn-cs"/>
                        </a:rPr>
                        <a:t>Videos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r>
              <a:tr h="410367">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200" kern="1200" baseline="0" dirty="0" smtClean="0">
                          <a:solidFill>
                            <a:schemeClr val="dk1"/>
                          </a:solidFill>
                          <a:latin typeface="+mn-lt"/>
                          <a:ea typeface="+mn-ea"/>
                          <a:cs typeface="+mn-cs"/>
                        </a:rPr>
                        <a:t>All Azure samples belong in the ACOM samples gallery: </a:t>
                      </a:r>
                      <a:r>
                        <a:rPr lang="en-US" sz="1200" kern="1200" baseline="0" dirty="0" smtClean="0">
                          <a:solidFill>
                            <a:schemeClr val="dk1"/>
                          </a:solidFill>
                          <a:latin typeface="+mn-lt"/>
                          <a:ea typeface="+mn-ea"/>
                          <a:cs typeface="+mn-cs"/>
                          <a:hlinkClick r:id="rId5"/>
                        </a:rPr>
                        <a:t>https://azure.microsoft.com/en-us/documentation/samples/</a:t>
                      </a:r>
                      <a:r>
                        <a:rPr lang="en-US" sz="1200" kern="1200" baseline="0" dirty="0" smtClean="0">
                          <a:solidFill>
                            <a:schemeClr val="dk1"/>
                          </a:solidFill>
                          <a:latin typeface="+mn-lt"/>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rowSpan="3">
                  <a:txBody>
                    <a:bodyPr/>
                    <a:lstStyle/>
                    <a:p>
                      <a:r>
                        <a:rPr lang="en-US" sz="1100" kern="1200" baseline="0" dirty="0" smtClean="0">
                          <a:solidFill>
                            <a:schemeClr val="dk1"/>
                          </a:solidFill>
                          <a:latin typeface="+mn-lt"/>
                          <a:ea typeface="+mn-ea"/>
                          <a:cs typeface="+mn-cs"/>
                        </a:rPr>
                        <a:t>All Azure videos must be on Microsoft’s Channel 9 and integrated into the ACOM site using the </a:t>
                      </a:r>
                      <a:r>
                        <a:rPr lang="en-US" sz="1100" kern="1200" baseline="0" dirty="0" err="1" smtClean="0">
                          <a:solidFill>
                            <a:schemeClr val="dk1"/>
                          </a:solidFill>
                          <a:latin typeface="+mn-lt"/>
                          <a:ea typeface="+mn-ea"/>
                          <a:cs typeface="+mn-cs"/>
                        </a:rPr>
                        <a:t>acomportal</a:t>
                      </a:r>
                      <a:r>
                        <a:rPr lang="en-US" sz="1100" kern="1200" baseline="0" dirty="0" smtClean="0">
                          <a:solidFill>
                            <a:schemeClr val="dk1"/>
                          </a:solidFill>
                          <a:latin typeface="+mn-lt"/>
                          <a:ea typeface="+mn-ea"/>
                          <a:cs typeface="+mn-cs"/>
                        </a:rPr>
                        <a:t> video registration tool.</a:t>
                      </a:r>
                      <a:endParaRPr lang="en-US" sz="1100" kern="1200" baseline="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1844">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1400" b="1" kern="1200" dirty="0" smtClean="0">
                          <a:solidFill>
                            <a:schemeClr val="lt1"/>
                          </a:solidFill>
                          <a:latin typeface="+mn-lt"/>
                          <a:ea typeface="+mn-ea"/>
                          <a:cs typeface="+mn-cs"/>
                        </a:rPr>
                        <a:t>Core</a:t>
                      </a:r>
                      <a:r>
                        <a:rPr lang="en-US" sz="1400" b="1" kern="1200" baseline="0" dirty="0" smtClean="0">
                          <a:solidFill>
                            <a:schemeClr val="lt1"/>
                          </a:solidFill>
                          <a:latin typeface="+mn-lt"/>
                          <a:ea typeface="+mn-ea"/>
                          <a:cs typeface="+mn-cs"/>
                        </a:rPr>
                        <a:t> Azure vs. Hybrid Scenario Content</a:t>
                      </a:r>
                      <a:endParaRPr lang="en-US" sz="1400" b="1" kern="1200" dirty="0" smtClean="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hMerge="1">
                  <a:txBody>
                    <a:bodyPr/>
                    <a:lstStyle/>
                    <a:p>
                      <a:pPr marL="285750" lvl="0" indent="-285750">
                        <a:buFont typeface="Arial" pitchFamily="34" charset="0"/>
                        <a:buChar char="•"/>
                      </a:pP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1200" kern="1200" baseline="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62000">
                <a:tc gridSpan="2">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baseline="0" dirty="0" smtClean="0"/>
                        <a:t>Content that is focused primarily on Azure services belongs in Azure-branded content channels. Content that is created to support hybrid scenarios and that is created primarily from the perspective of the on-premises technology belongs with the on-premises technology content.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vMerge="1">
                  <a:txBody>
                    <a:bodyPr/>
                    <a:lstStyle/>
                    <a:p>
                      <a:endParaRPr lang="en-US"/>
                    </a:p>
                  </a:txBody>
                  <a:tcPr/>
                </a:tc>
              </a:tr>
            </a:tbl>
          </a:graphicData>
        </a:graphic>
      </p:graphicFrame>
      <p:sp>
        <p:nvSpPr>
          <p:cNvPr id="3" name="Slide Number Placeholder 2"/>
          <p:cNvSpPr>
            <a:spLocks noGrp="1"/>
          </p:cNvSpPr>
          <p:nvPr>
            <p:ph type="sldNum" sz="quarter" idx="12"/>
          </p:nvPr>
        </p:nvSpPr>
        <p:spPr/>
        <p:txBody>
          <a:bodyPr/>
          <a:lstStyle/>
          <a:p>
            <a:fld id="{2590C330-C3E4-474F-9881-EFD5645327C2}" type="slidenum">
              <a:rPr lang="en-US" smtClean="0">
                <a:latin typeface="Segoe WP SemiLight" panose="020B0402040204020203" pitchFamily="34" charset="0"/>
                <a:cs typeface="Segoe WP SemiLight" panose="020B0402040204020203" pitchFamily="34" charset="0"/>
              </a:rPr>
              <a:t>6</a:t>
            </a:fld>
            <a:endParaRPr lang="en-US">
              <a:latin typeface="Segoe WP SemiLight" panose="020B0402040204020203" pitchFamily="34" charset="0"/>
              <a:cs typeface="Segoe WP SemiLight" panose="020B0402040204020203" pitchFamily="34" charset="0"/>
            </a:endParaRPr>
          </a:p>
        </p:txBody>
      </p:sp>
      <p:sp>
        <p:nvSpPr>
          <p:cNvPr id="5" name="TextBox 4"/>
          <p:cNvSpPr txBox="1"/>
          <p:nvPr/>
        </p:nvSpPr>
        <p:spPr>
          <a:xfrm>
            <a:off x="4942939" y="6647021"/>
            <a:ext cx="1217550" cy="246221"/>
          </a:xfrm>
          <a:prstGeom prst="rect">
            <a:avLst/>
          </a:prstGeom>
          <a:noFill/>
        </p:spPr>
        <p:txBody>
          <a:bodyPr wrap="square" rtlCol="0">
            <a:spAutoFit/>
          </a:bodyPr>
          <a:lstStyle/>
          <a:p>
            <a:r>
              <a:rPr lang="en-US" sz="1000" dirty="0" smtClean="0">
                <a:solidFill>
                  <a:schemeClr val="bg1">
                    <a:lumMod val="50000"/>
                  </a:schemeClr>
                </a:solidFill>
                <a:latin typeface="Segoe WP SemiLight" panose="020B0402040204020203" pitchFamily="34" charset="0"/>
                <a:cs typeface="Segoe WP SemiLight" panose="020B0402040204020203" pitchFamily="34" charset="0"/>
              </a:rPr>
              <a:t>Updated 10/7/2015</a:t>
            </a:r>
            <a:endParaRPr lang="en-US" dirty="0">
              <a:solidFill>
                <a:schemeClr val="bg1">
                  <a:lumMod val="50000"/>
                </a:schemeClr>
              </a:solidFill>
              <a:latin typeface="Segoe WP SemiLight" panose="020B0402040204020203" pitchFamily="34" charset="0"/>
              <a:cs typeface="Segoe WP SemiLight" panose="020B0402040204020203" pitchFamily="34" charset="0"/>
            </a:endParaRPr>
          </a:p>
        </p:txBody>
      </p:sp>
      <p:pic>
        <p:nvPicPr>
          <p:cNvPr id="6" name="Picture 5"/>
          <p:cNvPicPr>
            <a:picLocks noChangeAspect="1"/>
          </p:cNvPicPr>
          <p:nvPr/>
        </p:nvPicPr>
        <p:blipFill>
          <a:blip r:embed="rId6"/>
          <a:stretch>
            <a:fillRect/>
          </a:stretch>
        </p:blipFill>
        <p:spPr>
          <a:xfrm>
            <a:off x="2631894" y="3381374"/>
            <a:ext cx="523875" cy="494361"/>
          </a:xfrm>
          <a:prstGeom prst="rect">
            <a:avLst/>
          </a:prstGeom>
        </p:spPr>
      </p:pic>
      <p:pic>
        <p:nvPicPr>
          <p:cNvPr id="7" name="Picture 6"/>
          <p:cNvPicPr>
            <a:picLocks noChangeAspect="1"/>
          </p:cNvPicPr>
          <p:nvPr/>
        </p:nvPicPr>
        <p:blipFill>
          <a:blip r:embed="rId7"/>
          <a:stretch>
            <a:fillRect/>
          </a:stretch>
        </p:blipFill>
        <p:spPr>
          <a:xfrm>
            <a:off x="1143000" y="3523780"/>
            <a:ext cx="671512" cy="209550"/>
          </a:xfrm>
          <a:prstGeom prst="rect">
            <a:avLst/>
          </a:prstGeom>
        </p:spPr>
      </p:pic>
    </p:spTree>
    <p:extLst>
      <p:ext uri="{BB962C8B-B14F-4D97-AF65-F5344CB8AC3E}">
        <p14:creationId xmlns:p14="http://schemas.microsoft.com/office/powerpoint/2010/main" val="42954503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585" y="166046"/>
            <a:ext cx="10515600" cy="1325563"/>
          </a:xfrm>
        </p:spPr>
        <p:txBody>
          <a:bodyPr>
            <a:normAutofit/>
          </a:bodyPr>
          <a:lstStyle/>
          <a:p>
            <a:r>
              <a:rPr lang="en-US" sz="3600" dirty="0" smtClean="0"/>
              <a:t>What are the standard deliverables for a service, and who is accountable for them?</a:t>
            </a:r>
            <a:endParaRPr lang="en-US" sz="3600" dirty="0"/>
          </a:p>
        </p:txBody>
      </p:sp>
      <p:sp>
        <p:nvSpPr>
          <p:cNvPr id="4" name="Slide Number Placeholder 3"/>
          <p:cNvSpPr>
            <a:spLocks noGrp="1"/>
          </p:cNvSpPr>
          <p:nvPr>
            <p:ph type="sldNum" sz="quarter" idx="12"/>
          </p:nvPr>
        </p:nvSpPr>
        <p:spPr/>
        <p:txBody>
          <a:bodyPr/>
          <a:lstStyle/>
          <a:p>
            <a:fld id="{A63FC66D-844E-4225-9186-85B08DEE1C93}" type="slidenum">
              <a:rPr lang="en-US" smtClean="0"/>
              <a:t>7</a:t>
            </a:fld>
            <a:endParaRPr lang="en-US"/>
          </a:p>
        </p:txBody>
      </p:sp>
      <p:sp>
        <p:nvSpPr>
          <p:cNvPr id="5" name="Rectangle 4"/>
          <p:cNvSpPr/>
          <p:nvPr/>
        </p:nvSpPr>
        <p:spPr>
          <a:xfrm>
            <a:off x="2349795" y="2148243"/>
            <a:ext cx="1594884"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 description page</a:t>
            </a:r>
            <a:endParaRPr lang="en-US" dirty="0"/>
          </a:p>
        </p:txBody>
      </p:sp>
      <p:sp>
        <p:nvSpPr>
          <p:cNvPr id="8" name="Rectangle 7"/>
          <p:cNvSpPr/>
          <p:nvPr/>
        </p:nvSpPr>
        <p:spPr>
          <a:xfrm>
            <a:off x="2349795" y="3790631"/>
            <a:ext cx="1594884" cy="6325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Pricing page</a:t>
            </a:r>
            <a:endParaRPr lang="en-US" dirty="0"/>
          </a:p>
        </p:txBody>
      </p:sp>
      <p:sp>
        <p:nvSpPr>
          <p:cNvPr id="9" name="TextBox 8"/>
          <p:cNvSpPr txBox="1"/>
          <p:nvPr/>
        </p:nvSpPr>
        <p:spPr>
          <a:xfrm>
            <a:off x="2285997" y="5216877"/>
            <a:ext cx="1573622" cy="523220"/>
          </a:xfrm>
          <a:prstGeom prst="rect">
            <a:avLst/>
          </a:prstGeom>
          <a:noFill/>
        </p:spPr>
        <p:txBody>
          <a:bodyPr wrap="square" rtlCol="0">
            <a:spAutoFit/>
          </a:bodyPr>
          <a:lstStyle/>
          <a:p>
            <a:r>
              <a:rPr lang="en-US" sz="1400" dirty="0"/>
              <a:t>Marketing product </a:t>
            </a:r>
            <a:r>
              <a:rPr lang="en-US" sz="1400" dirty="0" smtClean="0"/>
              <a:t>manager</a:t>
            </a:r>
            <a:endParaRPr lang="en-US" sz="1400" dirty="0"/>
          </a:p>
        </p:txBody>
      </p:sp>
      <p:sp>
        <p:nvSpPr>
          <p:cNvPr id="10" name="Flowchart: Process 9"/>
          <p:cNvSpPr/>
          <p:nvPr/>
        </p:nvSpPr>
        <p:spPr>
          <a:xfrm>
            <a:off x="307458" y="1627004"/>
            <a:ext cx="1488559" cy="1286539"/>
          </a:xfrm>
          <a:prstGeom prst="flowChartProces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Azure blog post</a:t>
            </a:r>
            <a:endParaRPr lang="en-US" dirty="0"/>
          </a:p>
        </p:txBody>
      </p:sp>
      <p:sp>
        <p:nvSpPr>
          <p:cNvPr id="11" name="TextBox 10"/>
          <p:cNvSpPr txBox="1"/>
          <p:nvPr/>
        </p:nvSpPr>
        <p:spPr>
          <a:xfrm>
            <a:off x="258727" y="3175892"/>
            <a:ext cx="1594884" cy="523220"/>
          </a:xfrm>
          <a:prstGeom prst="rect">
            <a:avLst/>
          </a:prstGeom>
          <a:noFill/>
        </p:spPr>
        <p:txBody>
          <a:bodyPr wrap="square" rtlCol="0">
            <a:spAutoFit/>
          </a:bodyPr>
          <a:lstStyle/>
          <a:p>
            <a:r>
              <a:rPr lang="en-US" sz="1400" dirty="0" smtClean="0"/>
              <a:t>Marketing product manager</a:t>
            </a:r>
            <a:endParaRPr lang="en-US" sz="1400" dirty="0"/>
          </a:p>
        </p:txBody>
      </p:sp>
      <p:sp>
        <p:nvSpPr>
          <p:cNvPr id="12" name="Flowchart: Process 11"/>
          <p:cNvSpPr/>
          <p:nvPr/>
        </p:nvSpPr>
        <p:spPr>
          <a:xfrm>
            <a:off x="5458045" y="2148243"/>
            <a:ext cx="1658679" cy="1383137"/>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Documentation landing page + left navigation</a:t>
            </a:r>
            <a:endParaRPr lang="en-US" dirty="0"/>
          </a:p>
        </p:txBody>
      </p:sp>
      <p:sp>
        <p:nvSpPr>
          <p:cNvPr id="13" name="TextBox 12"/>
          <p:cNvSpPr txBox="1"/>
          <p:nvPr/>
        </p:nvSpPr>
        <p:spPr>
          <a:xfrm>
            <a:off x="5625508" y="3943210"/>
            <a:ext cx="2094614" cy="738664"/>
          </a:xfrm>
          <a:prstGeom prst="rect">
            <a:avLst/>
          </a:prstGeom>
          <a:noFill/>
        </p:spPr>
        <p:txBody>
          <a:bodyPr wrap="square" rtlCol="0">
            <a:spAutoFit/>
          </a:bodyPr>
          <a:lstStyle/>
          <a:p>
            <a:r>
              <a:rPr lang="en-US" sz="1400" dirty="0"/>
              <a:t>Designated content developer (Cpub), web team</a:t>
            </a:r>
          </a:p>
        </p:txBody>
      </p:sp>
      <p:cxnSp>
        <p:nvCxnSpPr>
          <p:cNvPr id="24" name="Straight Arrow Connector 23"/>
          <p:cNvCxnSpPr>
            <a:stCxn id="10" idx="3"/>
            <a:endCxn id="5" idx="1"/>
          </p:cNvCxnSpPr>
          <p:nvPr/>
        </p:nvCxnSpPr>
        <p:spPr>
          <a:xfrm>
            <a:off x="1796017" y="2270274"/>
            <a:ext cx="553778" cy="56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3"/>
            <a:endCxn id="8" idx="1"/>
          </p:cNvCxnSpPr>
          <p:nvPr/>
        </p:nvCxnSpPr>
        <p:spPr>
          <a:xfrm>
            <a:off x="1796017" y="2270274"/>
            <a:ext cx="553778" cy="1836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8" idx="0"/>
          </p:cNvCxnSpPr>
          <p:nvPr/>
        </p:nvCxnSpPr>
        <p:spPr>
          <a:xfrm>
            <a:off x="3147237" y="3519843"/>
            <a:ext cx="0" cy="27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owchart: Process 30"/>
          <p:cNvSpPr/>
          <p:nvPr/>
        </p:nvSpPr>
        <p:spPr>
          <a:xfrm>
            <a:off x="8598194" y="1860590"/>
            <a:ext cx="1658679" cy="795584"/>
          </a:xfrm>
          <a:prstGeom prst="flowChart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Hero Tutorial(s)</a:t>
            </a:r>
            <a:endParaRPr lang="en-US" dirty="0"/>
          </a:p>
        </p:txBody>
      </p:sp>
      <p:sp>
        <p:nvSpPr>
          <p:cNvPr id="32" name="Flowchart: Process 31"/>
          <p:cNvSpPr/>
          <p:nvPr/>
        </p:nvSpPr>
        <p:spPr>
          <a:xfrm>
            <a:off x="8598194" y="2889762"/>
            <a:ext cx="1658679" cy="1653816"/>
          </a:xfrm>
          <a:prstGeom prst="flowChart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Additional conceptual and tutorial content, troubleshooting (if resourced)</a:t>
            </a:r>
            <a:endParaRPr lang="en-US" dirty="0"/>
          </a:p>
        </p:txBody>
      </p:sp>
      <p:sp>
        <p:nvSpPr>
          <p:cNvPr id="33" name="Flowchart: Process 32"/>
          <p:cNvSpPr/>
          <p:nvPr/>
        </p:nvSpPr>
        <p:spPr>
          <a:xfrm>
            <a:off x="8598193" y="4642004"/>
            <a:ext cx="1658679" cy="1383137"/>
          </a:xfrm>
          <a:prstGeom prst="flowChart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Reference content</a:t>
            </a:r>
          </a:p>
          <a:p>
            <a:pPr algn="ctr"/>
            <a:r>
              <a:rPr lang="en-US" dirty="0"/>
              <a:t>(</a:t>
            </a:r>
            <a:r>
              <a:rPr lang="en-US" dirty="0" smtClean="0"/>
              <a:t>if resourced)</a:t>
            </a:r>
            <a:endParaRPr lang="en-US" dirty="0"/>
          </a:p>
        </p:txBody>
      </p:sp>
      <p:cxnSp>
        <p:nvCxnSpPr>
          <p:cNvPr id="35" name="Straight Arrow Connector 34"/>
          <p:cNvCxnSpPr>
            <a:stCxn id="12" idx="3"/>
            <a:endCxn id="31" idx="1"/>
          </p:cNvCxnSpPr>
          <p:nvPr/>
        </p:nvCxnSpPr>
        <p:spPr>
          <a:xfrm flipV="1">
            <a:off x="7116724" y="2258382"/>
            <a:ext cx="1481470" cy="581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3"/>
            <a:endCxn id="32" idx="1"/>
          </p:cNvCxnSpPr>
          <p:nvPr/>
        </p:nvCxnSpPr>
        <p:spPr>
          <a:xfrm>
            <a:off x="7116724" y="2839812"/>
            <a:ext cx="1481470" cy="876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2" idx="3"/>
            <a:endCxn id="33" idx="1"/>
          </p:cNvCxnSpPr>
          <p:nvPr/>
        </p:nvCxnSpPr>
        <p:spPr>
          <a:xfrm>
            <a:off x="7116724" y="2839812"/>
            <a:ext cx="1481469" cy="2493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2"/>
            <a:endCxn id="8" idx="3"/>
          </p:cNvCxnSpPr>
          <p:nvPr/>
        </p:nvCxnSpPr>
        <p:spPr>
          <a:xfrm flipH="1">
            <a:off x="3944679" y="3531380"/>
            <a:ext cx="2342706" cy="57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 idx="3"/>
            <a:endCxn id="12" idx="1"/>
          </p:cNvCxnSpPr>
          <p:nvPr/>
        </p:nvCxnSpPr>
        <p:spPr>
          <a:xfrm>
            <a:off x="3944679" y="2834043"/>
            <a:ext cx="1513366" cy="57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5" idx="0"/>
            <a:endCxn id="31" idx="0"/>
          </p:cNvCxnSpPr>
          <p:nvPr/>
        </p:nvCxnSpPr>
        <p:spPr>
          <a:xfrm rot="5400000" flipH="1" flipV="1">
            <a:off x="6143559" y="-1135731"/>
            <a:ext cx="287653" cy="6280297"/>
          </a:xfrm>
          <a:prstGeom prst="bentConnector3">
            <a:avLst>
              <a:gd name="adj1" fmla="val 1794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0" idx="0"/>
            <a:endCxn id="31" idx="0"/>
          </p:cNvCxnSpPr>
          <p:nvPr/>
        </p:nvCxnSpPr>
        <p:spPr>
          <a:xfrm rot="16200000" flipH="1">
            <a:off x="5122843" y="-2444101"/>
            <a:ext cx="233586" cy="8375796"/>
          </a:xfrm>
          <a:prstGeom prst="bentConnector3">
            <a:avLst>
              <a:gd name="adj1" fmla="val -97865"/>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0512047" y="2576022"/>
            <a:ext cx="1488566" cy="1384995"/>
          </a:xfrm>
          <a:prstGeom prst="rect">
            <a:avLst/>
          </a:prstGeom>
          <a:noFill/>
        </p:spPr>
        <p:txBody>
          <a:bodyPr wrap="square" rtlCol="0">
            <a:spAutoFit/>
          </a:bodyPr>
          <a:lstStyle/>
          <a:p>
            <a:r>
              <a:rPr lang="en-US" sz="1400" dirty="0"/>
              <a:t>Designated content developers, PM partners, and other internal or external partners</a:t>
            </a:r>
          </a:p>
        </p:txBody>
      </p:sp>
      <p:sp>
        <p:nvSpPr>
          <p:cNvPr id="70" name="Rectangle 69"/>
          <p:cNvSpPr/>
          <p:nvPr/>
        </p:nvSpPr>
        <p:spPr>
          <a:xfrm>
            <a:off x="2349795" y="4668551"/>
            <a:ext cx="1594884" cy="4302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Forum</a:t>
            </a:r>
            <a:endParaRPr lang="en-US" dirty="0"/>
          </a:p>
        </p:txBody>
      </p:sp>
      <p:cxnSp>
        <p:nvCxnSpPr>
          <p:cNvPr id="71" name="Straight Arrow Connector 70"/>
          <p:cNvCxnSpPr>
            <a:stCxn id="12" idx="2"/>
            <a:endCxn id="70" idx="3"/>
          </p:cNvCxnSpPr>
          <p:nvPr/>
        </p:nvCxnSpPr>
        <p:spPr>
          <a:xfrm flipH="1">
            <a:off x="3944679" y="3531380"/>
            <a:ext cx="2342706" cy="135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303237" y="6194553"/>
            <a:ext cx="8102011" cy="523220"/>
          </a:xfrm>
          <a:prstGeom prst="rect">
            <a:avLst/>
          </a:prstGeom>
          <a:noFill/>
          <a:ln w="19050">
            <a:solidFill>
              <a:srgbClr val="FF0000"/>
            </a:solidFill>
          </a:ln>
        </p:spPr>
        <p:txBody>
          <a:bodyPr wrap="square" rtlCol="0">
            <a:spAutoFit/>
          </a:bodyPr>
          <a:lstStyle/>
          <a:p>
            <a:r>
              <a:rPr lang="en-US" sz="1400" dirty="0" smtClean="0"/>
              <a:t>The PM team is collaborating across all these areas, and each new service has a single “onboarding PM” who is on the hook from the PM side to ensure everything – software and content </a:t>
            </a:r>
            <a:r>
              <a:rPr lang="en-US" sz="1400" dirty="0"/>
              <a:t>–</a:t>
            </a:r>
            <a:r>
              <a:rPr lang="en-US" sz="1400" dirty="0" smtClean="0"/>
              <a:t> is delivered.</a:t>
            </a:r>
            <a:endParaRPr lang="en-US" sz="1400" dirty="0"/>
          </a:p>
        </p:txBody>
      </p:sp>
      <p:pic>
        <p:nvPicPr>
          <p:cNvPr id="85" name="Picture 8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57209" y="3510129"/>
            <a:ext cx="1131875" cy="1131875"/>
          </a:xfrm>
          <a:prstGeom prst="rect">
            <a:avLst/>
          </a:prstGeom>
        </p:spPr>
      </p:pic>
      <p:pic>
        <p:nvPicPr>
          <p:cNvPr id="86" name="Picture 8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28" y="5952863"/>
            <a:ext cx="914285" cy="914285"/>
          </a:xfrm>
          <a:prstGeom prst="rect">
            <a:avLst/>
          </a:prstGeom>
        </p:spPr>
      </p:pic>
      <p:pic>
        <p:nvPicPr>
          <p:cNvPr id="87" name="Picture 8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7321" y="4526101"/>
            <a:ext cx="766402" cy="766402"/>
          </a:xfrm>
          <a:prstGeom prst="rect">
            <a:avLst/>
          </a:prstGeom>
        </p:spPr>
      </p:pic>
      <p:pic>
        <p:nvPicPr>
          <p:cNvPr id="89" name="Picture 8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8581" y="4165960"/>
            <a:ext cx="992723" cy="992723"/>
          </a:xfrm>
          <a:prstGeom prst="rect">
            <a:avLst/>
          </a:prstGeom>
        </p:spPr>
      </p:pic>
      <p:pic>
        <p:nvPicPr>
          <p:cNvPr id="88" name="Picture 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14302" y="4467120"/>
            <a:ext cx="914285" cy="914285"/>
          </a:xfrm>
          <a:prstGeom prst="rect">
            <a:avLst/>
          </a:prstGeom>
        </p:spPr>
      </p:pic>
    </p:spTree>
    <p:extLst>
      <p:ext uri="{BB962C8B-B14F-4D97-AF65-F5344CB8AC3E}">
        <p14:creationId xmlns:p14="http://schemas.microsoft.com/office/powerpoint/2010/main" val="309997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3FC66D-844E-4225-9186-85B08DEE1C93}" type="slidenum">
              <a:rPr lang="en-US" smtClean="0"/>
              <a:t>8</a:t>
            </a:fld>
            <a:endParaRPr lang="en-US"/>
          </a:p>
        </p:txBody>
      </p:sp>
      <p:sp>
        <p:nvSpPr>
          <p:cNvPr id="6" name="TextBox 5"/>
          <p:cNvSpPr txBox="1"/>
          <p:nvPr/>
        </p:nvSpPr>
        <p:spPr>
          <a:xfrm>
            <a:off x="4826524" y="2715078"/>
            <a:ext cx="2130458" cy="584775"/>
          </a:xfrm>
          <a:prstGeom prst="rect">
            <a:avLst/>
          </a:prstGeom>
          <a:noFill/>
        </p:spPr>
        <p:txBody>
          <a:bodyPr wrap="square" rtlCol="0">
            <a:spAutoFit/>
          </a:bodyPr>
          <a:lstStyle/>
          <a:p>
            <a:r>
              <a:rPr lang="en-US" sz="3200" dirty="0" smtClean="0"/>
              <a:t>Authoring</a:t>
            </a:r>
            <a:endParaRPr lang="en-US" sz="3200" dirty="0"/>
          </a:p>
        </p:txBody>
      </p:sp>
    </p:spTree>
    <p:extLst>
      <p:ext uri="{BB962C8B-B14F-4D97-AF65-F5344CB8AC3E}">
        <p14:creationId xmlns:p14="http://schemas.microsoft.com/office/powerpoint/2010/main" val="3065142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your content a doc article?</a:t>
            </a:r>
          </a:p>
        </p:txBody>
      </p:sp>
      <p:sp>
        <p:nvSpPr>
          <p:cNvPr id="3" name="Content Placeholder 2"/>
          <p:cNvSpPr>
            <a:spLocks noGrp="1"/>
          </p:cNvSpPr>
          <p:nvPr>
            <p:ph idx="1"/>
          </p:nvPr>
        </p:nvSpPr>
        <p:spPr>
          <a:xfrm>
            <a:off x="838199" y="1636776"/>
            <a:ext cx="10869891" cy="4764024"/>
          </a:xfrm>
        </p:spPr>
        <p:txBody>
          <a:bodyPr>
            <a:normAutofit fontScale="92500" lnSpcReduction="20000"/>
          </a:bodyPr>
          <a:lstStyle/>
          <a:p>
            <a:r>
              <a:rPr lang="en-US" sz="3200" dirty="0"/>
              <a:t>Documentation </a:t>
            </a:r>
            <a:r>
              <a:rPr lang="en-US" sz="3200" dirty="0" smtClean="0"/>
              <a:t>articles:</a:t>
            </a:r>
            <a:endParaRPr lang="en-US" sz="3200" dirty="0"/>
          </a:p>
          <a:p>
            <a:pPr lvl="1"/>
            <a:r>
              <a:rPr lang="en-US" sz="2800" dirty="0" smtClean="0"/>
              <a:t>Are procedural</a:t>
            </a:r>
            <a:r>
              <a:rPr lang="en-US" sz="2800" dirty="0"/>
              <a:t>, tutorial, best </a:t>
            </a:r>
            <a:r>
              <a:rPr lang="en-US" sz="2800" dirty="0" smtClean="0"/>
              <a:t>practices -- </a:t>
            </a:r>
            <a:r>
              <a:rPr lang="en-US" sz="2800" b="1" dirty="0"/>
              <a:t>technical</a:t>
            </a:r>
            <a:r>
              <a:rPr lang="en-US" sz="2800" dirty="0"/>
              <a:t> content</a:t>
            </a:r>
          </a:p>
          <a:p>
            <a:pPr lvl="1"/>
            <a:r>
              <a:rPr lang="en-US" sz="2800" dirty="0" smtClean="0"/>
              <a:t>Are targeted </a:t>
            </a:r>
            <a:r>
              <a:rPr lang="en-US" sz="2800" dirty="0"/>
              <a:t>at developers &amp; IT Pros</a:t>
            </a:r>
          </a:p>
          <a:p>
            <a:pPr lvl="1"/>
            <a:r>
              <a:rPr lang="en-US" sz="2800" dirty="0" smtClean="0"/>
              <a:t>Are available for community contributions through GitHub</a:t>
            </a:r>
            <a:endParaRPr lang="en-US" sz="2800" dirty="0"/>
          </a:p>
          <a:p>
            <a:pPr lvl="1"/>
            <a:r>
              <a:rPr lang="en-US" sz="2800" dirty="0" smtClean="0"/>
              <a:t>Have </a:t>
            </a:r>
            <a:r>
              <a:rPr lang="en-US" sz="2800" dirty="0" err="1" smtClean="0"/>
              <a:t>Disqus</a:t>
            </a:r>
            <a:r>
              <a:rPr lang="en-US" sz="2800" dirty="0" smtClean="0"/>
              <a:t> comment threads that you must monitor and respond to</a:t>
            </a:r>
            <a:br>
              <a:rPr lang="en-US" sz="2800" dirty="0" smtClean="0"/>
            </a:br>
            <a:endParaRPr lang="en-US" sz="2800" dirty="0"/>
          </a:p>
          <a:p>
            <a:r>
              <a:rPr lang="en-US" sz="3200" dirty="0"/>
              <a:t>Many other channels in Azure.microsoft.com</a:t>
            </a:r>
          </a:p>
          <a:p>
            <a:pPr lvl="1"/>
            <a:r>
              <a:rPr lang="en-US" sz="2800" dirty="0"/>
              <a:t>Pricing &amp; marketing pages, Service Updates, Blog, Regions, Feedback, Events, Video Center, etc</a:t>
            </a:r>
            <a:r>
              <a:rPr lang="en-US" sz="2800" dirty="0" smtClean="0"/>
              <a:t>. This content does not go in the tech content repo.</a:t>
            </a:r>
            <a:br>
              <a:rPr lang="en-US" sz="2800" dirty="0" smtClean="0"/>
            </a:br>
            <a:endParaRPr lang="en-US" sz="2800" dirty="0"/>
          </a:p>
          <a:p>
            <a:r>
              <a:rPr lang="en-US" sz="3200" dirty="0"/>
              <a:t>If in doubt, ask </a:t>
            </a:r>
            <a:r>
              <a:rPr lang="en-US" sz="3200" b="1" dirty="0" smtClean="0"/>
              <a:t>before</a:t>
            </a:r>
            <a:r>
              <a:rPr lang="en-US" sz="3200" dirty="0" smtClean="0"/>
              <a:t> contributing.  The technical content channel should not be treated as a channel of convenience.</a:t>
            </a:r>
            <a:endParaRPr lang="en-US" sz="3200" dirty="0"/>
          </a:p>
        </p:txBody>
      </p:sp>
      <p:sp>
        <p:nvSpPr>
          <p:cNvPr id="4" name="Slide Number Placeholder 3"/>
          <p:cNvSpPr>
            <a:spLocks noGrp="1"/>
          </p:cNvSpPr>
          <p:nvPr>
            <p:ph type="sldNum" sz="quarter" idx="12"/>
          </p:nvPr>
        </p:nvSpPr>
        <p:spPr/>
        <p:txBody>
          <a:bodyPr/>
          <a:lstStyle/>
          <a:p>
            <a:fld id="{A63FC66D-844E-4225-9186-85B08DEE1C93}" type="slidenum">
              <a:rPr lang="en-US" smtClean="0"/>
              <a:t>9</a:t>
            </a:fld>
            <a:endParaRPr lang="en-US"/>
          </a:p>
        </p:txBody>
      </p:sp>
    </p:spTree>
    <p:extLst>
      <p:ext uri="{BB962C8B-B14F-4D97-AF65-F5344CB8AC3E}">
        <p14:creationId xmlns:p14="http://schemas.microsoft.com/office/powerpoint/2010/main" val="3621941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FFEB835F35984DA954B11D2B5328FA" ma:contentTypeVersion="12" ma:contentTypeDescription="Create a new document." ma:contentTypeScope="" ma:versionID="b6ded91cdfda2376dd58f85b5a854e0c">
  <xsd:schema xmlns:xsd="http://www.w3.org/2001/XMLSchema" xmlns:xs="http://www.w3.org/2001/XMLSchema" xmlns:p="http://schemas.microsoft.com/office/2006/metadata/properties" xmlns:ns1="http://schemas.microsoft.com/sharepoint/v3" xmlns:ns2="2e11b04f-6e8d-4882-a142-63014911b215" targetNamespace="http://schemas.microsoft.com/office/2006/metadata/properties" ma:root="true" ma:fieldsID="c919816f8e0bf1e0b4c41310fbe9aca6" ns1:_="" ns2:_="">
    <xsd:import namespace="http://schemas.microsoft.com/sharepoint/v3"/>
    <xsd:import namespace="2e11b04f-6e8d-4882-a142-63014911b215"/>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2"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3"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e11b04f-6e8d-4882-a142-63014911b215"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pc="http://schemas.microsoft.com/office/infopath/2007/PartnerControl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B3DFAA-6A52-4AC4-9D9D-0A63CAE8736D}"/>
</file>

<file path=customXml/itemProps2.xml><?xml version="1.0" encoding="utf-8"?>
<ds:datastoreItem xmlns:ds="http://schemas.openxmlformats.org/officeDocument/2006/customXml" ds:itemID="{1B0F9766-0A47-4AFA-86DE-7880171B9295}">
  <ds:schemaRefs>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2e11b04f-6e8d-4882-a142-63014911b215"/>
    <ds:schemaRef ds:uri="http://schemas.microsoft.com/office/2006/documentManagement/type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87D542B-7237-4389-9C25-70C26A9B16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5367</TotalTime>
  <Words>1964</Words>
  <Application>Microsoft Office PowerPoint</Application>
  <PresentationFormat>Custom</PresentationFormat>
  <Paragraphs>314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Azure Technical Content Contributor Training</vt:lpstr>
      <vt:lpstr>Azure boot camp – what to expect</vt:lpstr>
      <vt:lpstr>Today we’ll talk about…</vt:lpstr>
      <vt:lpstr>PowerPoint Presentation</vt:lpstr>
      <vt:lpstr>Azure.microsoft.com (aka “ACOM”)</vt:lpstr>
      <vt:lpstr>What Goes Where?</vt:lpstr>
      <vt:lpstr>What are the standard deliverables for a service, and who is accountable for them?</vt:lpstr>
      <vt:lpstr>PowerPoint Presentation</vt:lpstr>
      <vt:lpstr>Is your content a doc article?</vt:lpstr>
      <vt:lpstr>PowerPoint Presentation</vt:lpstr>
      <vt:lpstr>What tools do I use with each channel?</vt:lpstr>
      <vt:lpstr>What are the voice and style guidelines I need to follow?</vt:lpstr>
      <vt:lpstr>How do I get training and support for the tools?</vt:lpstr>
      <vt:lpstr>PowerPoint Presentation</vt:lpstr>
      <vt:lpstr>Staging</vt:lpstr>
      <vt:lpstr>How does publishing work?</vt:lpstr>
      <vt:lpstr>PowerPoint Presentation</vt:lpstr>
      <vt:lpstr>What is our open authoring and community strategy?</vt:lpstr>
      <vt:lpstr>PowerPoint Presentation</vt:lpstr>
      <vt:lpstr>How do I get metrics about my content?</vt:lpstr>
      <vt:lpstr>Content freshness</vt:lpstr>
      <vt:lpstr>What’s included in a freshness review?</vt:lpstr>
      <vt:lpstr>What can happen when you don’t keep content up to date</vt:lpstr>
      <vt:lpstr>Information sharing</vt:lpstr>
      <vt:lpstr>Where we share information</vt:lpstr>
      <vt:lpstr>Stay plugged in with the right aliases</vt:lpstr>
      <vt:lpstr>Onboard your partners</vt:lpstr>
      <vt:lpstr>Next Steps</vt:lpstr>
      <vt:lpstr>Who owns what on ACOM?</vt:lpstr>
      <vt:lpstr>What’s the lifecycle of an ACOM Article?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Tyson Nevil</dc:creator>
  <cp:lastModifiedBy>Tyson Nevil</cp:lastModifiedBy>
  <cp:revision>160</cp:revision>
  <dcterms:created xsi:type="dcterms:W3CDTF">2014-09-04T22:45:34Z</dcterms:created>
  <dcterms:modified xsi:type="dcterms:W3CDTF">2015-12-17T17:38:45Z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0x0101002FFFEB835F35984DA954B11D2B5328FA</vt:lpwstr>
  </property>
</Properties>
</file>