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wmf" ContentType="image/x-wmf"/>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77" r:id="rId1"/>
  </p:sldMasterIdLst>
  <p:notesMasterIdLst>
    <p:notesMasterId r:id="rId30"/>
  </p:notesMasterIdLst>
  <p:handoutMasterIdLst>
    <p:handoutMasterId r:id="rId31"/>
  </p:handoutMasterIdLst>
  <p:sldIdLst>
    <p:sldId id="265" r:id="rId2"/>
    <p:sldId id="325" r:id="rId3"/>
    <p:sldId id="408" r:id="rId4"/>
    <p:sldId id="389" r:id="rId5"/>
    <p:sldId id="296" r:id="rId6"/>
    <p:sldId id="343" r:id="rId7"/>
    <p:sldId id="351" r:id="rId8"/>
    <p:sldId id="359" r:id="rId9"/>
    <p:sldId id="396" r:id="rId10"/>
    <p:sldId id="397" r:id="rId11"/>
    <p:sldId id="312" r:id="rId12"/>
    <p:sldId id="361" r:id="rId13"/>
    <p:sldId id="362" r:id="rId14"/>
    <p:sldId id="363" r:id="rId15"/>
    <p:sldId id="398" r:id="rId16"/>
    <p:sldId id="364" r:id="rId17"/>
    <p:sldId id="365" r:id="rId18"/>
    <p:sldId id="391" r:id="rId19"/>
    <p:sldId id="392" r:id="rId20"/>
    <p:sldId id="393" r:id="rId21"/>
    <p:sldId id="394" r:id="rId22"/>
    <p:sldId id="395" r:id="rId23"/>
    <p:sldId id="347" r:id="rId24"/>
    <p:sldId id="384" r:id="rId25"/>
    <p:sldId id="390" r:id="rId26"/>
    <p:sldId id="386" r:id="rId27"/>
    <p:sldId id="409" r:id="rId28"/>
    <p:sldId id="294" r:id="rId29"/>
  </p:sldIdLst>
  <p:sldSz cx="9144000" cy="6858000" type="screen4x3"/>
  <p:notesSz cx="7099300" cy="10223500"/>
  <p:defaultTextStyle>
    <a:defPPr>
      <a:defRPr lang="en-US"/>
    </a:defPPr>
    <a:lvl1pPr algn="ctr" rtl="0" eaLnBrk="0" fontAlgn="base" hangingPunct="0">
      <a:spcBef>
        <a:spcPct val="0"/>
      </a:spcBef>
      <a:spcAft>
        <a:spcPct val="0"/>
      </a:spcAft>
      <a:defRPr sz="1400" b="1" kern="1200">
        <a:solidFill>
          <a:schemeClr val="tx1"/>
        </a:solidFill>
        <a:latin typeface="Arial" pitchFamily="34" charset="0"/>
        <a:ea typeface="MS PGothic" pitchFamily="34" charset="-128"/>
        <a:cs typeface="+mn-cs"/>
      </a:defRPr>
    </a:lvl1pPr>
    <a:lvl2pPr marL="457200" algn="ctr" rtl="0" eaLnBrk="0" fontAlgn="base" hangingPunct="0">
      <a:spcBef>
        <a:spcPct val="0"/>
      </a:spcBef>
      <a:spcAft>
        <a:spcPct val="0"/>
      </a:spcAft>
      <a:defRPr sz="1400" b="1" kern="1200">
        <a:solidFill>
          <a:schemeClr val="tx1"/>
        </a:solidFill>
        <a:latin typeface="Arial" pitchFamily="34" charset="0"/>
        <a:ea typeface="MS PGothic" pitchFamily="34" charset="-128"/>
        <a:cs typeface="+mn-cs"/>
      </a:defRPr>
    </a:lvl2pPr>
    <a:lvl3pPr marL="914400" algn="ctr" rtl="0" eaLnBrk="0" fontAlgn="base" hangingPunct="0">
      <a:spcBef>
        <a:spcPct val="0"/>
      </a:spcBef>
      <a:spcAft>
        <a:spcPct val="0"/>
      </a:spcAft>
      <a:defRPr sz="1400" b="1" kern="1200">
        <a:solidFill>
          <a:schemeClr val="tx1"/>
        </a:solidFill>
        <a:latin typeface="Arial" pitchFamily="34" charset="0"/>
        <a:ea typeface="MS PGothic" pitchFamily="34" charset="-128"/>
        <a:cs typeface="+mn-cs"/>
      </a:defRPr>
    </a:lvl3pPr>
    <a:lvl4pPr marL="1371600" algn="ctr" rtl="0" eaLnBrk="0" fontAlgn="base" hangingPunct="0">
      <a:spcBef>
        <a:spcPct val="0"/>
      </a:spcBef>
      <a:spcAft>
        <a:spcPct val="0"/>
      </a:spcAft>
      <a:defRPr sz="1400" b="1" kern="1200">
        <a:solidFill>
          <a:schemeClr val="tx1"/>
        </a:solidFill>
        <a:latin typeface="Arial" pitchFamily="34" charset="0"/>
        <a:ea typeface="MS PGothic" pitchFamily="34" charset="-128"/>
        <a:cs typeface="+mn-cs"/>
      </a:defRPr>
    </a:lvl4pPr>
    <a:lvl5pPr marL="1828800" algn="ctr" rtl="0" eaLnBrk="0" fontAlgn="base" hangingPunct="0">
      <a:spcBef>
        <a:spcPct val="0"/>
      </a:spcBef>
      <a:spcAft>
        <a:spcPct val="0"/>
      </a:spcAft>
      <a:defRPr sz="1400" b="1" kern="1200">
        <a:solidFill>
          <a:schemeClr val="tx1"/>
        </a:solidFill>
        <a:latin typeface="Arial" pitchFamily="34" charset="0"/>
        <a:ea typeface="MS PGothic" pitchFamily="34" charset="-128"/>
        <a:cs typeface="+mn-cs"/>
      </a:defRPr>
    </a:lvl5pPr>
    <a:lvl6pPr marL="2286000" algn="l" defTabSz="914400" rtl="0" eaLnBrk="1" latinLnBrk="0" hangingPunct="1">
      <a:defRPr sz="1400" b="1" kern="1200">
        <a:solidFill>
          <a:schemeClr val="tx1"/>
        </a:solidFill>
        <a:latin typeface="Arial" pitchFamily="34" charset="0"/>
        <a:ea typeface="MS PGothic" pitchFamily="34" charset="-128"/>
        <a:cs typeface="+mn-cs"/>
      </a:defRPr>
    </a:lvl6pPr>
    <a:lvl7pPr marL="2743200" algn="l" defTabSz="914400" rtl="0" eaLnBrk="1" latinLnBrk="0" hangingPunct="1">
      <a:defRPr sz="1400" b="1" kern="1200">
        <a:solidFill>
          <a:schemeClr val="tx1"/>
        </a:solidFill>
        <a:latin typeface="Arial" pitchFamily="34" charset="0"/>
        <a:ea typeface="MS PGothic" pitchFamily="34" charset="-128"/>
        <a:cs typeface="+mn-cs"/>
      </a:defRPr>
    </a:lvl7pPr>
    <a:lvl8pPr marL="3200400" algn="l" defTabSz="914400" rtl="0" eaLnBrk="1" latinLnBrk="0" hangingPunct="1">
      <a:defRPr sz="1400" b="1" kern="1200">
        <a:solidFill>
          <a:schemeClr val="tx1"/>
        </a:solidFill>
        <a:latin typeface="Arial" pitchFamily="34" charset="0"/>
        <a:ea typeface="MS PGothic" pitchFamily="34" charset="-128"/>
        <a:cs typeface="+mn-cs"/>
      </a:defRPr>
    </a:lvl8pPr>
    <a:lvl9pPr marL="3657600" algn="l" defTabSz="914400" rtl="0" eaLnBrk="1" latinLnBrk="0" hangingPunct="1">
      <a:defRPr sz="1400" b="1" kern="1200">
        <a:solidFill>
          <a:schemeClr val="tx1"/>
        </a:solidFill>
        <a:latin typeface="Arial"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99"/>
    <a:srgbClr val="FF66CC"/>
    <a:srgbClr val="FF9933"/>
    <a:srgbClr val="6699FF"/>
    <a:srgbClr val="6A6A6A"/>
    <a:srgbClr val="3399FF"/>
    <a:srgbClr val="99FF99"/>
    <a:srgbClr val="99FF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964" autoAdjust="0"/>
    <p:restoredTop sz="79425" autoAdjust="0"/>
  </p:normalViewPr>
  <p:slideViewPr>
    <p:cSldViewPr snapToGrid="0">
      <p:cViewPr>
        <p:scale>
          <a:sx n="66" d="100"/>
          <a:sy n="66" d="100"/>
        </p:scale>
        <p:origin x="-150" y="-366"/>
      </p:cViewPr>
      <p:guideLst>
        <p:guide orient="horz" pos="2160"/>
        <p:guide pos="2880"/>
      </p:guideLst>
    </p:cSldViewPr>
  </p:slideViewPr>
  <p:notesTextViewPr>
    <p:cViewPr>
      <p:scale>
        <a:sx n="75" d="100"/>
        <a:sy n="75" d="100"/>
      </p:scale>
      <p:origin x="0" y="0"/>
    </p:cViewPr>
  </p:notesTextViewPr>
  <p:sorterViewPr>
    <p:cViewPr>
      <p:scale>
        <a:sx n="100" d="100"/>
        <a:sy n="100" d="100"/>
      </p:scale>
      <p:origin x="0" y="4782"/>
    </p:cViewPr>
  </p:sorterViewPr>
  <p:notesViewPr>
    <p:cSldViewPr snapToGrid="0">
      <p:cViewPr varScale="1">
        <p:scale>
          <a:sx n="70" d="100"/>
          <a:sy n="70" d="100"/>
        </p:scale>
        <p:origin x="-1416" y="-108"/>
      </p:cViewPr>
      <p:guideLst>
        <p:guide orient="horz" pos="3220"/>
        <p:guide pos="2236"/>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0"/>
            <a:ext cx="3076695" cy="511993"/>
          </a:xfrm>
          <a:prstGeom prst="rect">
            <a:avLst/>
          </a:prstGeom>
          <a:noFill/>
          <a:ln w="9525">
            <a:noFill/>
            <a:miter lim="800000"/>
            <a:headEnd/>
            <a:tailEnd/>
          </a:ln>
          <a:effectLst/>
        </p:spPr>
        <p:txBody>
          <a:bodyPr vert="horz" wrap="square" lIns="21130" tIns="0" rIns="21130" bIns="0" numCol="1" anchor="t" anchorCtr="0" compatLnSpc="1">
            <a:prstTxWarp prst="textNoShape">
              <a:avLst/>
            </a:prstTxWarp>
          </a:bodyPr>
          <a:lstStyle>
            <a:lvl1pPr algn="l" defTabSz="1015141">
              <a:defRPr sz="1100" b="0" i="1">
                <a:latin typeface="Arial" charset="0"/>
                <a:ea typeface="+mn-ea"/>
              </a:defRPr>
            </a:lvl1pPr>
          </a:lstStyle>
          <a:p>
            <a:pPr>
              <a:defRPr/>
            </a:pPr>
            <a:r>
              <a:rPr lang="en-US" dirty="0" smtClean="0"/>
              <a:t>Module 3 - Slice the Use-Cases</a:t>
            </a:r>
            <a:endParaRPr lang="en-US" dirty="0"/>
          </a:p>
        </p:txBody>
      </p:sp>
      <p:sp>
        <p:nvSpPr>
          <p:cNvPr id="3075" name="Rectangle 3"/>
          <p:cNvSpPr>
            <a:spLocks noGrp="1" noChangeArrowheads="1"/>
          </p:cNvSpPr>
          <p:nvPr>
            <p:ph type="dt" sz="quarter" idx="1"/>
          </p:nvPr>
        </p:nvSpPr>
        <p:spPr bwMode="auto">
          <a:xfrm>
            <a:off x="4022605" y="0"/>
            <a:ext cx="3076695" cy="511993"/>
          </a:xfrm>
          <a:prstGeom prst="rect">
            <a:avLst/>
          </a:prstGeom>
          <a:noFill/>
          <a:ln w="9525">
            <a:noFill/>
            <a:miter lim="800000"/>
            <a:headEnd/>
            <a:tailEnd/>
          </a:ln>
          <a:effectLst/>
        </p:spPr>
        <p:txBody>
          <a:bodyPr vert="horz" wrap="square" lIns="21130" tIns="0" rIns="21130" bIns="0" numCol="1" anchor="t" anchorCtr="0" compatLnSpc="1">
            <a:prstTxWarp prst="textNoShape">
              <a:avLst/>
            </a:prstTxWarp>
          </a:bodyPr>
          <a:lstStyle>
            <a:lvl1pPr algn="r" defTabSz="1015141">
              <a:defRPr sz="1100" b="0" i="1">
                <a:latin typeface="Arial" charset="0"/>
                <a:ea typeface="+mn-ea"/>
              </a:defRPr>
            </a:lvl1pPr>
          </a:lstStyle>
          <a:p>
            <a:pPr>
              <a:defRPr/>
            </a:pPr>
            <a:fld id="{A1BBA9B3-193B-467E-BD86-5F9990103F88}" type="datetime1">
              <a:rPr lang="en-US"/>
              <a:pPr>
                <a:defRPr/>
              </a:pPr>
              <a:t>4/3/2012</a:t>
            </a:fld>
            <a:endParaRPr lang="en-US"/>
          </a:p>
        </p:txBody>
      </p:sp>
      <p:sp>
        <p:nvSpPr>
          <p:cNvPr id="3076" name="Rectangle 4"/>
          <p:cNvSpPr>
            <a:spLocks noGrp="1" noChangeArrowheads="1"/>
          </p:cNvSpPr>
          <p:nvPr>
            <p:ph type="ftr" sz="quarter" idx="2"/>
          </p:nvPr>
        </p:nvSpPr>
        <p:spPr bwMode="auto">
          <a:xfrm>
            <a:off x="1" y="9711508"/>
            <a:ext cx="3076695" cy="511992"/>
          </a:xfrm>
          <a:prstGeom prst="rect">
            <a:avLst/>
          </a:prstGeom>
          <a:noFill/>
          <a:ln w="9525">
            <a:noFill/>
            <a:miter lim="800000"/>
            <a:headEnd/>
            <a:tailEnd/>
          </a:ln>
          <a:effectLst/>
        </p:spPr>
        <p:txBody>
          <a:bodyPr vert="horz" wrap="square" lIns="21130" tIns="0" rIns="21130" bIns="0" numCol="1" anchor="b" anchorCtr="0" compatLnSpc="1">
            <a:prstTxWarp prst="textNoShape">
              <a:avLst/>
            </a:prstTxWarp>
          </a:bodyPr>
          <a:lstStyle>
            <a:lvl1pPr algn="l" defTabSz="1015141">
              <a:defRPr sz="1100" b="0" i="1">
                <a:latin typeface="Arial" charset="0"/>
                <a:ea typeface="+mn-ea"/>
              </a:defRPr>
            </a:lvl1pPr>
          </a:lstStyle>
          <a:p>
            <a:pPr>
              <a:defRPr/>
            </a:pPr>
            <a:r>
              <a:rPr lang="en-US"/>
              <a:t>Use Case Modeling</a:t>
            </a:r>
          </a:p>
        </p:txBody>
      </p:sp>
      <p:sp>
        <p:nvSpPr>
          <p:cNvPr id="3077" name="Rectangle 5"/>
          <p:cNvSpPr>
            <a:spLocks noGrp="1" noChangeArrowheads="1"/>
          </p:cNvSpPr>
          <p:nvPr>
            <p:ph type="sldNum" sz="quarter" idx="3"/>
          </p:nvPr>
        </p:nvSpPr>
        <p:spPr bwMode="auto">
          <a:xfrm>
            <a:off x="4022605" y="9711508"/>
            <a:ext cx="3076695" cy="511992"/>
          </a:xfrm>
          <a:prstGeom prst="rect">
            <a:avLst/>
          </a:prstGeom>
          <a:noFill/>
          <a:ln w="9525">
            <a:noFill/>
            <a:miter lim="800000"/>
            <a:headEnd/>
            <a:tailEnd/>
          </a:ln>
          <a:effectLst/>
        </p:spPr>
        <p:txBody>
          <a:bodyPr vert="horz" wrap="square" lIns="21130" tIns="0" rIns="21130" bIns="0" numCol="1" anchor="b" anchorCtr="0" compatLnSpc="1">
            <a:prstTxWarp prst="textNoShape">
              <a:avLst/>
            </a:prstTxWarp>
          </a:bodyPr>
          <a:lstStyle>
            <a:lvl1pPr algn="r" defTabSz="1015141">
              <a:defRPr sz="1100" b="0" i="1">
                <a:latin typeface="Arial" charset="0"/>
                <a:ea typeface="+mn-ea"/>
              </a:defRPr>
            </a:lvl1pPr>
          </a:lstStyle>
          <a:p>
            <a:pPr>
              <a:defRPr/>
            </a:pPr>
            <a:fld id="{E8447FD3-EA2B-4490-B756-7F4E4340282C}" type="slidenum">
              <a:rPr lang="en-US"/>
              <a:pPr>
                <a:defRPr/>
              </a:pPr>
              <a:t>‹#›</a:t>
            </a:fld>
            <a:endParaRPr lang="en-US"/>
          </a:p>
        </p:txBody>
      </p:sp>
      <p:sp>
        <p:nvSpPr>
          <p:cNvPr id="3078" name="Rectangle 6"/>
          <p:cNvSpPr>
            <a:spLocks noChangeArrowheads="1"/>
          </p:cNvSpPr>
          <p:nvPr/>
        </p:nvSpPr>
        <p:spPr bwMode="auto">
          <a:xfrm>
            <a:off x="3118184" y="9736044"/>
            <a:ext cx="859616" cy="282987"/>
          </a:xfrm>
          <a:prstGeom prst="rect">
            <a:avLst/>
          </a:prstGeom>
          <a:noFill/>
          <a:ln w="9525">
            <a:noFill/>
            <a:miter lim="800000"/>
            <a:headEnd/>
            <a:tailEnd/>
          </a:ln>
          <a:effectLst/>
        </p:spPr>
        <p:txBody>
          <a:bodyPr wrap="none" lIns="96840" tIns="49301" rIns="96840" bIns="49301">
            <a:spAutoFit/>
          </a:bodyPr>
          <a:lstStyle/>
          <a:p>
            <a:pPr defTabSz="964137">
              <a:lnSpc>
                <a:spcPct val="90000"/>
              </a:lnSpc>
              <a:defRPr/>
            </a:pPr>
            <a:r>
              <a:rPr lang="en-US" sz="1300" b="0" dirty="0">
                <a:latin typeface="Arial" charset="0"/>
                <a:ea typeface="+mn-ea"/>
              </a:rPr>
              <a:t>Page </a:t>
            </a:r>
            <a:fld id="{E97D82C4-32A8-44B3-BFE6-9BD7AE0EC362}" type="slidenum">
              <a:rPr lang="en-US" sz="1300" b="0">
                <a:latin typeface="Arial" charset="0"/>
                <a:ea typeface="+mn-ea"/>
              </a:rPr>
              <a:pPr defTabSz="964137">
                <a:lnSpc>
                  <a:spcPct val="90000"/>
                </a:lnSpc>
                <a:defRPr/>
              </a:pPr>
              <a:t>‹#›</a:t>
            </a:fld>
            <a:endParaRPr lang="en-US" sz="1300" b="0" dirty="0">
              <a:latin typeface="Arial" charset="0"/>
              <a:ea typeface="+mn-ea"/>
            </a:endParaRPr>
          </a:p>
        </p:txBody>
      </p:sp>
    </p:spTree>
    <p:extLst>
      <p:ext uri="{BB962C8B-B14F-4D97-AF65-F5344CB8AC3E}">
        <p14:creationId xmlns="" xmlns:p14="http://schemas.microsoft.com/office/powerpoint/2010/main" val="615017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4" name="Rectangle 6"/>
          <p:cNvSpPr>
            <a:spLocks noChangeArrowheads="1"/>
          </p:cNvSpPr>
          <p:nvPr/>
        </p:nvSpPr>
        <p:spPr bwMode="auto">
          <a:xfrm>
            <a:off x="3216433" y="9607693"/>
            <a:ext cx="664780" cy="284510"/>
          </a:xfrm>
          <a:prstGeom prst="rect">
            <a:avLst/>
          </a:prstGeom>
          <a:noFill/>
          <a:ln w="9525">
            <a:noFill/>
            <a:miter lim="800000"/>
            <a:headEnd/>
            <a:tailEnd/>
          </a:ln>
          <a:effectLst/>
        </p:spPr>
        <p:txBody>
          <a:bodyPr wrap="none" lIns="96840" tIns="49301" rIns="96840" bIns="49301" anchor="ctr">
            <a:spAutoFit/>
          </a:bodyPr>
          <a:lstStyle/>
          <a:p>
            <a:pPr defTabSz="964137">
              <a:lnSpc>
                <a:spcPct val="90000"/>
              </a:lnSpc>
              <a:defRPr/>
            </a:pPr>
            <a:r>
              <a:rPr lang="en-US" sz="1300" b="0" dirty="0" smtClean="0">
                <a:latin typeface="Arial" charset="0"/>
                <a:ea typeface="+mn-ea"/>
              </a:rPr>
              <a:t>3</a:t>
            </a:r>
            <a:r>
              <a:rPr lang="en-US" sz="1300" b="0" baseline="0" dirty="0" smtClean="0">
                <a:latin typeface="Arial" charset="0"/>
                <a:ea typeface="+mn-ea"/>
              </a:rPr>
              <a:t> - </a:t>
            </a:r>
            <a:fld id="{92EEA1B5-B2FE-45FD-B7E8-4C88B7FFACD6}" type="slidenum">
              <a:rPr lang="en-US" sz="1300" b="0" smtClean="0">
                <a:latin typeface="Arial" charset="0"/>
                <a:ea typeface="+mn-ea"/>
              </a:rPr>
              <a:pPr defTabSz="964137">
                <a:lnSpc>
                  <a:spcPct val="90000"/>
                </a:lnSpc>
                <a:defRPr/>
              </a:pPr>
              <a:t>‹#›</a:t>
            </a:fld>
            <a:endParaRPr lang="en-US" sz="1300" b="0" dirty="0">
              <a:latin typeface="Arial" charset="0"/>
              <a:ea typeface="+mn-ea"/>
            </a:endParaRPr>
          </a:p>
        </p:txBody>
      </p:sp>
      <p:sp>
        <p:nvSpPr>
          <p:cNvPr id="2056" name="Rectangle 8"/>
          <p:cNvSpPr>
            <a:spLocks noGrp="1" noChangeArrowheads="1"/>
          </p:cNvSpPr>
          <p:nvPr>
            <p:ph type="body" sz="quarter" idx="3"/>
          </p:nvPr>
        </p:nvSpPr>
        <p:spPr bwMode="auto">
          <a:xfrm>
            <a:off x="751750" y="5010334"/>
            <a:ext cx="5592483" cy="4393651"/>
          </a:xfrm>
          <a:prstGeom prst="rect">
            <a:avLst/>
          </a:prstGeom>
          <a:noFill/>
          <a:ln w="9525">
            <a:noFill/>
            <a:miter lim="800000"/>
            <a:headEnd/>
            <a:tailEnd/>
          </a:ln>
          <a:effectLst/>
        </p:spPr>
        <p:txBody>
          <a:bodyPr vert="horz" wrap="square" lIns="102123" tIns="51061" rIns="102123" bIns="51061" numCol="1" anchor="t" anchorCtr="0" compatLnSpc="1">
            <a:prstTxWarp prst="textNoShape">
              <a:avLst/>
            </a:prstTxWarp>
          </a:bodyPr>
          <a:lstStyle/>
          <a:p>
            <a:pPr lvl="0"/>
            <a:r>
              <a:rPr lang="en-US" noProof="0" dirty="0" smtClean="0"/>
              <a:t>Body Text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31750" name="Rectangle 19"/>
          <p:cNvSpPr>
            <a:spLocks noGrp="1" noRot="1" noChangeAspect="1" noChangeArrowheads="1" noTextEdit="1"/>
          </p:cNvSpPr>
          <p:nvPr>
            <p:ph type="sldImg" idx="2"/>
          </p:nvPr>
        </p:nvSpPr>
        <p:spPr bwMode="auto">
          <a:xfrm>
            <a:off x="830263" y="766763"/>
            <a:ext cx="5434012" cy="40751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068" name="Line 20"/>
          <p:cNvSpPr>
            <a:spLocks noChangeShapeType="1"/>
          </p:cNvSpPr>
          <p:nvPr/>
        </p:nvSpPr>
        <p:spPr bwMode="grayWhite">
          <a:xfrm flipV="1">
            <a:off x="466318" y="9490680"/>
            <a:ext cx="6163347" cy="1636"/>
          </a:xfrm>
          <a:prstGeom prst="line">
            <a:avLst/>
          </a:prstGeom>
          <a:noFill/>
          <a:ln w="9525">
            <a:solidFill>
              <a:schemeClr val="tx1"/>
            </a:solidFill>
            <a:round/>
            <a:headEnd/>
            <a:tailEnd/>
          </a:ln>
          <a:effectLst/>
        </p:spPr>
        <p:txBody>
          <a:bodyPr wrap="none" lIns="111879" tIns="55940" rIns="111879" bIns="55940" anchor="ctr"/>
          <a:lstStyle/>
          <a:p>
            <a:pPr>
              <a:defRPr/>
            </a:pPr>
            <a:endParaRPr lang="en-AU" sz="1700" dirty="0">
              <a:latin typeface="Arial" charset="0"/>
              <a:ea typeface="+mn-ea"/>
            </a:endParaRPr>
          </a:p>
        </p:txBody>
      </p:sp>
      <p:pic>
        <p:nvPicPr>
          <p:cNvPr id="31752" name="Picture 12" descr="Logo-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053149" y="9610091"/>
            <a:ext cx="1611365" cy="3222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Rectangle 2"/>
          <p:cNvSpPr txBox="1">
            <a:spLocks noChangeArrowheads="1"/>
          </p:cNvSpPr>
          <p:nvPr/>
        </p:nvSpPr>
        <p:spPr bwMode="auto">
          <a:xfrm>
            <a:off x="713582" y="305888"/>
            <a:ext cx="5667160" cy="289529"/>
          </a:xfrm>
          <a:prstGeom prst="rect">
            <a:avLst/>
          </a:prstGeom>
          <a:noFill/>
          <a:ln w="9525">
            <a:noFill/>
            <a:miter lim="800000"/>
            <a:headEnd/>
            <a:tailEnd/>
          </a:ln>
          <a:effectLst/>
        </p:spPr>
        <p:txBody>
          <a:bodyPr vert="horz" wrap="square" lIns="21130" tIns="0" rIns="21130" bIns="0" numCol="1" anchor="t" anchorCtr="0" compatLnSpc="1">
            <a:prstTxWarp prst="textNoShape">
              <a:avLst/>
            </a:prstTxWarp>
          </a:bodyPr>
          <a:lstStyle>
            <a:defPPr>
              <a:defRPr lang="en-US"/>
            </a:defPPr>
            <a:lvl1pPr algn="l" defTabSz="979488" rtl="0" eaLnBrk="0" fontAlgn="base" hangingPunct="0">
              <a:spcBef>
                <a:spcPct val="0"/>
              </a:spcBef>
              <a:spcAft>
                <a:spcPct val="0"/>
              </a:spcAft>
              <a:defRPr sz="1600" b="0" kern="1200">
                <a:solidFill>
                  <a:schemeClr val="tx1"/>
                </a:solidFill>
                <a:latin typeface="Arial" charset="0"/>
                <a:ea typeface="+mn-ea"/>
                <a:cs typeface="+mn-cs"/>
              </a:defRPr>
            </a:lvl1pPr>
            <a:lvl2pPr marL="457200" algn="ctr" rtl="0" eaLnBrk="0" fontAlgn="base" hangingPunct="0">
              <a:spcBef>
                <a:spcPct val="0"/>
              </a:spcBef>
              <a:spcAft>
                <a:spcPct val="0"/>
              </a:spcAft>
              <a:defRPr sz="1400" b="1" kern="1200">
                <a:solidFill>
                  <a:schemeClr val="tx1"/>
                </a:solidFill>
                <a:latin typeface="Arial" pitchFamily="34" charset="0"/>
                <a:ea typeface="MS PGothic" pitchFamily="34" charset="-128"/>
                <a:cs typeface="+mn-cs"/>
              </a:defRPr>
            </a:lvl2pPr>
            <a:lvl3pPr marL="914400" algn="ctr" rtl="0" eaLnBrk="0" fontAlgn="base" hangingPunct="0">
              <a:spcBef>
                <a:spcPct val="0"/>
              </a:spcBef>
              <a:spcAft>
                <a:spcPct val="0"/>
              </a:spcAft>
              <a:defRPr sz="1400" b="1" kern="1200">
                <a:solidFill>
                  <a:schemeClr val="tx1"/>
                </a:solidFill>
                <a:latin typeface="Arial" pitchFamily="34" charset="0"/>
                <a:ea typeface="MS PGothic" pitchFamily="34" charset="-128"/>
                <a:cs typeface="+mn-cs"/>
              </a:defRPr>
            </a:lvl3pPr>
            <a:lvl4pPr marL="1371600" algn="ctr" rtl="0" eaLnBrk="0" fontAlgn="base" hangingPunct="0">
              <a:spcBef>
                <a:spcPct val="0"/>
              </a:spcBef>
              <a:spcAft>
                <a:spcPct val="0"/>
              </a:spcAft>
              <a:defRPr sz="1400" b="1" kern="1200">
                <a:solidFill>
                  <a:schemeClr val="tx1"/>
                </a:solidFill>
                <a:latin typeface="Arial" pitchFamily="34" charset="0"/>
                <a:ea typeface="MS PGothic" pitchFamily="34" charset="-128"/>
                <a:cs typeface="+mn-cs"/>
              </a:defRPr>
            </a:lvl4pPr>
            <a:lvl5pPr marL="1828800" algn="ctr" rtl="0" eaLnBrk="0" fontAlgn="base" hangingPunct="0">
              <a:spcBef>
                <a:spcPct val="0"/>
              </a:spcBef>
              <a:spcAft>
                <a:spcPct val="0"/>
              </a:spcAft>
              <a:defRPr sz="1400" b="1" kern="1200">
                <a:solidFill>
                  <a:schemeClr val="tx1"/>
                </a:solidFill>
                <a:latin typeface="Arial" pitchFamily="34" charset="0"/>
                <a:ea typeface="MS PGothic" pitchFamily="34" charset="-128"/>
                <a:cs typeface="+mn-cs"/>
              </a:defRPr>
            </a:lvl5pPr>
            <a:lvl6pPr marL="2286000" algn="l" defTabSz="914400" rtl="0" eaLnBrk="1" latinLnBrk="0" hangingPunct="1">
              <a:defRPr sz="1400" b="1" kern="1200">
                <a:solidFill>
                  <a:schemeClr val="tx1"/>
                </a:solidFill>
                <a:latin typeface="Arial" pitchFamily="34" charset="0"/>
                <a:ea typeface="MS PGothic" pitchFamily="34" charset="-128"/>
                <a:cs typeface="+mn-cs"/>
              </a:defRPr>
            </a:lvl6pPr>
            <a:lvl7pPr marL="2743200" algn="l" defTabSz="914400" rtl="0" eaLnBrk="1" latinLnBrk="0" hangingPunct="1">
              <a:defRPr sz="1400" b="1" kern="1200">
                <a:solidFill>
                  <a:schemeClr val="tx1"/>
                </a:solidFill>
                <a:latin typeface="Arial" pitchFamily="34" charset="0"/>
                <a:ea typeface="MS PGothic" pitchFamily="34" charset="-128"/>
                <a:cs typeface="+mn-cs"/>
              </a:defRPr>
            </a:lvl7pPr>
            <a:lvl8pPr marL="3200400" algn="l" defTabSz="914400" rtl="0" eaLnBrk="1" latinLnBrk="0" hangingPunct="1">
              <a:defRPr sz="1400" b="1" kern="1200">
                <a:solidFill>
                  <a:schemeClr val="tx1"/>
                </a:solidFill>
                <a:latin typeface="Arial" pitchFamily="34" charset="0"/>
                <a:ea typeface="MS PGothic" pitchFamily="34" charset="-128"/>
                <a:cs typeface="+mn-cs"/>
              </a:defRPr>
            </a:lvl8pPr>
            <a:lvl9pPr marL="3657600" algn="l" defTabSz="914400" rtl="0" eaLnBrk="1" latinLnBrk="0" hangingPunct="1">
              <a:defRPr sz="1400" b="1" kern="1200">
                <a:solidFill>
                  <a:schemeClr val="tx1"/>
                </a:solidFill>
                <a:latin typeface="Arial" pitchFamily="34" charset="0"/>
                <a:ea typeface="MS PGothic" pitchFamily="34" charset="-128"/>
                <a:cs typeface="+mn-cs"/>
              </a:defRPr>
            </a:lvl9pPr>
          </a:lstStyle>
          <a:p>
            <a:pPr>
              <a:defRPr/>
            </a:pPr>
            <a:r>
              <a:rPr lang="en-US" smtClean="0"/>
              <a:t>Module 3 - Slice the Use-Cases</a:t>
            </a:r>
            <a:endParaRPr lang="en-US" dirty="0"/>
          </a:p>
        </p:txBody>
      </p:sp>
      <p:sp>
        <p:nvSpPr>
          <p:cNvPr id="12" name="Rectangle 4"/>
          <p:cNvSpPr txBox="1">
            <a:spLocks noChangeArrowheads="1"/>
          </p:cNvSpPr>
          <p:nvPr/>
        </p:nvSpPr>
        <p:spPr bwMode="auto">
          <a:xfrm>
            <a:off x="592439" y="9552839"/>
            <a:ext cx="2202143" cy="390947"/>
          </a:xfrm>
          <a:prstGeom prst="rect">
            <a:avLst/>
          </a:prstGeom>
          <a:noFill/>
          <a:ln w="9525">
            <a:noFill/>
            <a:miter lim="800000"/>
            <a:headEnd/>
            <a:tailEnd/>
          </a:ln>
          <a:effectLst/>
        </p:spPr>
        <p:txBody>
          <a:bodyPr vert="horz" wrap="square" lIns="21130" tIns="0" rIns="21130" bIns="0" numCol="1" anchor="ctr" anchorCtr="0" compatLnSpc="1">
            <a:prstTxWarp prst="textNoShape">
              <a:avLst/>
            </a:prstTxWarp>
          </a:bodyPr>
          <a:lstStyle>
            <a:defPPr>
              <a:defRPr lang="en-US"/>
            </a:defPPr>
            <a:lvl1pPr algn="l" defTabSz="979488" rtl="0" eaLnBrk="0" fontAlgn="base" hangingPunct="0">
              <a:spcBef>
                <a:spcPct val="0"/>
              </a:spcBef>
              <a:spcAft>
                <a:spcPct val="0"/>
              </a:spcAft>
              <a:defRPr sz="1200" b="0" kern="1200">
                <a:solidFill>
                  <a:schemeClr val="tx1"/>
                </a:solidFill>
                <a:latin typeface="Arial" charset="0"/>
                <a:ea typeface="+mn-ea"/>
                <a:cs typeface="+mn-cs"/>
              </a:defRPr>
            </a:lvl1pPr>
            <a:lvl2pPr marL="457200" algn="ctr" rtl="0" eaLnBrk="0" fontAlgn="base" hangingPunct="0">
              <a:spcBef>
                <a:spcPct val="0"/>
              </a:spcBef>
              <a:spcAft>
                <a:spcPct val="0"/>
              </a:spcAft>
              <a:defRPr sz="1400" b="1" kern="1200">
                <a:solidFill>
                  <a:schemeClr val="tx1"/>
                </a:solidFill>
                <a:latin typeface="Arial" pitchFamily="34" charset="0"/>
                <a:ea typeface="MS PGothic" pitchFamily="34" charset="-128"/>
                <a:cs typeface="+mn-cs"/>
              </a:defRPr>
            </a:lvl2pPr>
            <a:lvl3pPr marL="914400" algn="ctr" rtl="0" eaLnBrk="0" fontAlgn="base" hangingPunct="0">
              <a:spcBef>
                <a:spcPct val="0"/>
              </a:spcBef>
              <a:spcAft>
                <a:spcPct val="0"/>
              </a:spcAft>
              <a:defRPr sz="1400" b="1" kern="1200">
                <a:solidFill>
                  <a:schemeClr val="tx1"/>
                </a:solidFill>
                <a:latin typeface="Arial" pitchFamily="34" charset="0"/>
                <a:ea typeface="MS PGothic" pitchFamily="34" charset="-128"/>
                <a:cs typeface="+mn-cs"/>
              </a:defRPr>
            </a:lvl3pPr>
            <a:lvl4pPr marL="1371600" algn="ctr" rtl="0" eaLnBrk="0" fontAlgn="base" hangingPunct="0">
              <a:spcBef>
                <a:spcPct val="0"/>
              </a:spcBef>
              <a:spcAft>
                <a:spcPct val="0"/>
              </a:spcAft>
              <a:defRPr sz="1400" b="1" kern="1200">
                <a:solidFill>
                  <a:schemeClr val="tx1"/>
                </a:solidFill>
                <a:latin typeface="Arial" pitchFamily="34" charset="0"/>
                <a:ea typeface="MS PGothic" pitchFamily="34" charset="-128"/>
                <a:cs typeface="+mn-cs"/>
              </a:defRPr>
            </a:lvl4pPr>
            <a:lvl5pPr marL="1828800" algn="ctr" rtl="0" eaLnBrk="0" fontAlgn="base" hangingPunct="0">
              <a:spcBef>
                <a:spcPct val="0"/>
              </a:spcBef>
              <a:spcAft>
                <a:spcPct val="0"/>
              </a:spcAft>
              <a:defRPr sz="1400" b="1" kern="1200">
                <a:solidFill>
                  <a:schemeClr val="tx1"/>
                </a:solidFill>
                <a:latin typeface="Arial" pitchFamily="34" charset="0"/>
                <a:ea typeface="MS PGothic" pitchFamily="34" charset="-128"/>
                <a:cs typeface="+mn-cs"/>
              </a:defRPr>
            </a:lvl5pPr>
            <a:lvl6pPr marL="2286000" algn="l" defTabSz="914400" rtl="0" eaLnBrk="1" latinLnBrk="0" hangingPunct="1">
              <a:defRPr sz="1400" b="1" kern="1200">
                <a:solidFill>
                  <a:schemeClr val="tx1"/>
                </a:solidFill>
                <a:latin typeface="Arial" pitchFamily="34" charset="0"/>
                <a:ea typeface="MS PGothic" pitchFamily="34" charset="-128"/>
                <a:cs typeface="+mn-cs"/>
              </a:defRPr>
            </a:lvl6pPr>
            <a:lvl7pPr marL="2743200" algn="l" defTabSz="914400" rtl="0" eaLnBrk="1" latinLnBrk="0" hangingPunct="1">
              <a:defRPr sz="1400" b="1" kern="1200">
                <a:solidFill>
                  <a:schemeClr val="tx1"/>
                </a:solidFill>
                <a:latin typeface="Arial" pitchFamily="34" charset="0"/>
                <a:ea typeface="MS PGothic" pitchFamily="34" charset="-128"/>
                <a:cs typeface="+mn-cs"/>
              </a:defRPr>
            </a:lvl7pPr>
            <a:lvl8pPr marL="3200400" algn="l" defTabSz="914400" rtl="0" eaLnBrk="1" latinLnBrk="0" hangingPunct="1">
              <a:defRPr sz="1400" b="1" kern="1200">
                <a:solidFill>
                  <a:schemeClr val="tx1"/>
                </a:solidFill>
                <a:latin typeface="Arial" pitchFamily="34" charset="0"/>
                <a:ea typeface="MS PGothic" pitchFamily="34" charset="-128"/>
                <a:cs typeface="+mn-cs"/>
              </a:defRPr>
            </a:lvl8pPr>
            <a:lvl9pPr marL="3657600" algn="l" defTabSz="914400" rtl="0" eaLnBrk="1" latinLnBrk="0" hangingPunct="1">
              <a:defRPr sz="1400" b="1" kern="1200">
                <a:solidFill>
                  <a:schemeClr val="tx1"/>
                </a:solidFill>
                <a:latin typeface="Arial" pitchFamily="34" charset="0"/>
                <a:ea typeface="MS PGothic" pitchFamily="34" charset="-128"/>
                <a:cs typeface="+mn-cs"/>
              </a:defRPr>
            </a:lvl9pPr>
          </a:lstStyle>
          <a:p>
            <a:pPr>
              <a:defRPr/>
            </a:pPr>
            <a:r>
              <a:rPr lang="en-US" dirty="0" smtClean="0"/>
              <a:t>Use Case 2.0</a:t>
            </a:r>
            <a:endParaRPr lang="en-US" dirty="0">
              <a:latin typeface="ZapfHumnst BT" pitchFamily="34" charset="0"/>
            </a:endParaRPr>
          </a:p>
        </p:txBody>
      </p:sp>
    </p:spTree>
    <p:extLst>
      <p:ext uri="{BB962C8B-B14F-4D97-AF65-F5344CB8AC3E}">
        <p14:creationId xmlns="" xmlns:p14="http://schemas.microsoft.com/office/powerpoint/2010/main" val="933879145"/>
      </p:ext>
    </p:extLst>
  </p:cSld>
  <p:clrMap bg1="lt1" tx1="dk1" bg2="lt2" tx2="dk2" accent1="accent1" accent2="accent2" accent3="accent3" accent4="accent4" accent5="accent5" accent6="accent6" hlink="hlink" folHlink="folHlink"/>
  <p:hf hdr="0" ftr="0" dt="0"/>
  <p:notesStyle>
    <a:lvl1pPr algn="l" rtl="0" eaLnBrk="0" fontAlgn="base" hangingPunct="0">
      <a:lnSpc>
        <a:spcPct val="87000"/>
      </a:lnSpc>
      <a:spcBef>
        <a:spcPct val="40000"/>
      </a:spcBef>
      <a:spcAft>
        <a:spcPct val="0"/>
      </a:spcAft>
      <a:defRPr sz="1000" kern="1200">
        <a:solidFill>
          <a:schemeClr val="tx1"/>
        </a:solidFill>
        <a:latin typeface="Arial" pitchFamily="34" charset="0"/>
        <a:ea typeface="+mn-ea"/>
        <a:cs typeface="Arial" pitchFamily="34" charset="0"/>
      </a:defRPr>
    </a:lvl1pPr>
    <a:lvl2pPr marL="457200" algn="l" rtl="0" eaLnBrk="0" fontAlgn="base" hangingPunct="0">
      <a:lnSpc>
        <a:spcPct val="87000"/>
      </a:lnSpc>
      <a:spcBef>
        <a:spcPct val="40000"/>
      </a:spcBef>
      <a:spcAft>
        <a:spcPct val="0"/>
      </a:spcAft>
      <a:defRPr sz="1000" kern="1200">
        <a:solidFill>
          <a:schemeClr val="tx1"/>
        </a:solidFill>
        <a:latin typeface="Arial" pitchFamily="34" charset="0"/>
        <a:ea typeface="+mn-ea"/>
        <a:cs typeface="Arial" pitchFamily="34" charset="0"/>
      </a:defRPr>
    </a:lvl2pPr>
    <a:lvl3pPr marL="914400" algn="l" rtl="0" eaLnBrk="0" fontAlgn="base" hangingPunct="0">
      <a:lnSpc>
        <a:spcPct val="87000"/>
      </a:lnSpc>
      <a:spcBef>
        <a:spcPct val="40000"/>
      </a:spcBef>
      <a:spcAft>
        <a:spcPct val="0"/>
      </a:spcAft>
      <a:defRPr sz="1000" kern="1200">
        <a:solidFill>
          <a:schemeClr val="tx1"/>
        </a:solidFill>
        <a:latin typeface="Arial" pitchFamily="34" charset="0"/>
        <a:ea typeface="+mn-ea"/>
        <a:cs typeface="Arial" pitchFamily="34" charset="0"/>
      </a:defRPr>
    </a:lvl3pPr>
    <a:lvl4pPr marL="1371600" algn="l" rtl="0" eaLnBrk="0" fontAlgn="base" hangingPunct="0">
      <a:lnSpc>
        <a:spcPct val="87000"/>
      </a:lnSpc>
      <a:spcBef>
        <a:spcPct val="40000"/>
      </a:spcBef>
      <a:spcAft>
        <a:spcPct val="0"/>
      </a:spcAft>
      <a:defRPr sz="1000" kern="1200">
        <a:solidFill>
          <a:schemeClr val="tx1"/>
        </a:solidFill>
        <a:latin typeface="Arial" pitchFamily="34" charset="0"/>
        <a:ea typeface="+mn-ea"/>
        <a:cs typeface="Arial" pitchFamily="34" charset="0"/>
      </a:defRPr>
    </a:lvl4pPr>
    <a:lvl5pPr marL="1828800" algn="l" rtl="0" eaLnBrk="0" fontAlgn="base" hangingPunct="0">
      <a:lnSpc>
        <a:spcPct val="87000"/>
      </a:lnSpc>
      <a:spcBef>
        <a:spcPct val="40000"/>
      </a:spcBef>
      <a:spcAft>
        <a:spcPct val="0"/>
      </a:spcAft>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Rot="1" noChangeAspect="1" noChangeArrowheads="1" noTextEdit="1"/>
          </p:cNvSpPr>
          <p:nvPr>
            <p:ph type="sldImg"/>
          </p:nvPr>
        </p:nvSpPr>
        <p:spPr>
          <a:xfrm>
            <a:off x="830263" y="766763"/>
            <a:ext cx="5434012" cy="4075112"/>
          </a:xfrm>
          <a:ln/>
        </p:spPr>
      </p:sp>
      <p:sp>
        <p:nvSpPr>
          <p:cNvPr id="3277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830263" y="766763"/>
            <a:ext cx="5434012" cy="4075112"/>
          </a:xfrm>
          <a:ln/>
        </p:spPr>
      </p:sp>
      <p:sp>
        <p:nvSpPr>
          <p:cNvPr id="4301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tabLst>
                <a:tab pos="366899" algn="l"/>
              </a:tabLst>
            </a:pPr>
            <a:r>
              <a:rPr lang="en-US" dirty="0" smtClean="0"/>
              <a:t>By implementing and testing the use cases we can measure what’s been done.</a:t>
            </a:r>
          </a:p>
          <a:p>
            <a:pPr>
              <a:tabLst>
                <a:tab pos="366899" algn="l"/>
              </a:tabLst>
            </a:pPr>
            <a:r>
              <a:rPr lang="en-US" dirty="0" smtClean="0"/>
              <a:t>Use cases help us find the value and define the right tests.</a:t>
            </a:r>
          </a:p>
          <a:p>
            <a:pPr>
              <a:tabLst>
                <a:tab pos="366899" algn="l"/>
              </a:tabLst>
            </a:pPr>
            <a:endParaRPr lang="en-US" b="1" dirty="0" smtClean="0"/>
          </a:p>
          <a:p>
            <a:pPr>
              <a:tabLst>
                <a:tab pos="366899" algn="l"/>
              </a:tabLst>
            </a:pPr>
            <a:r>
              <a:rPr lang="en-US" dirty="0" smtClean="0"/>
              <a:t>Bad things to measure:</a:t>
            </a:r>
          </a:p>
          <a:p>
            <a:pPr marL="366899" lvl="1" indent="-177691">
              <a:buFontTx/>
              <a:buChar char="•"/>
              <a:tabLst>
                <a:tab pos="366899" algn="l"/>
              </a:tabLst>
            </a:pPr>
            <a:r>
              <a:rPr lang="en-US" dirty="0" smtClean="0"/>
              <a:t>  Functions</a:t>
            </a:r>
          </a:p>
          <a:p>
            <a:pPr marL="366899" lvl="1" indent="-177691">
              <a:buFontTx/>
              <a:buChar char="•"/>
              <a:tabLst>
                <a:tab pos="366899" algn="l"/>
              </a:tabLst>
            </a:pPr>
            <a:r>
              <a:rPr lang="en-US" dirty="0" smtClean="0"/>
              <a:t>  Progress through the disciplines</a:t>
            </a:r>
          </a:p>
          <a:p>
            <a:pPr marL="366899" lvl="1" indent="-177691">
              <a:buFontTx/>
              <a:buChar char="•"/>
              <a:tabLst>
                <a:tab pos="366899" algn="l"/>
              </a:tabLst>
            </a:pPr>
            <a:r>
              <a:rPr lang="en-US" dirty="0" smtClean="0"/>
              <a:t>  Proportional earned value</a:t>
            </a:r>
          </a:p>
          <a:p>
            <a:pPr marL="366899" lvl="1" indent="-177691">
              <a:buFontTx/>
              <a:buChar char="•"/>
              <a:tabLst>
                <a:tab pos="366899" algn="l"/>
              </a:tabLst>
            </a:pPr>
            <a:r>
              <a:rPr lang="en-US" dirty="0" smtClean="0"/>
              <a:t>  The number of tasks completed</a:t>
            </a:r>
          </a:p>
          <a:p>
            <a:pPr>
              <a:tabLst>
                <a:tab pos="366899" algn="l"/>
              </a:tabLst>
            </a:pPr>
            <a:endParaRPr lang="en-US" dirty="0" smtClean="0"/>
          </a:p>
          <a:p>
            <a:pPr>
              <a:tabLst>
                <a:tab pos="366899" algn="l"/>
              </a:tabLst>
            </a:pPr>
            <a:r>
              <a:rPr lang="en-US" dirty="0" smtClean="0"/>
              <a:t>Good things to measure:</a:t>
            </a:r>
          </a:p>
          <a:p>
            <a:pPr marL="366899" lvl="1" indent="-177691">
              <a:buFontTx/>
              <a:buChar char="•"/>
              <a:tabLst>
                <a:tab pos="366899" algn="l"/>
              </a:tabLst>
            </a:pPr>
            <a:r>
              <a:rPr lang="en-US" dirty="0" smtClean="0"/>
              <a:t>  Stories completed</a:t>
            </a:r>
          </a:p>
          <a:p>
            <a:pPr marL="366899" lvl="1" indent="-177691">
              <a:buFontTx/>
              <a:buChar char="•"/>
              <a:tabLst>
                <a:tab pos="366899" algn="l"/>
              </a:tabLst>
            </a:pPr>
            <a:r>
              <a:rPr lang="en-US" dirty="0" smtClean="0"/>
              <a:t>  Value to the users</a:t>
            </a:r>
          </a:p>
          <a:p>
            <a:pPr marL="366899" lvl="1" indent="-177691">
              <a:buFontTx/>
              <a:buChar char="•"/>
              <a:tabLst>
                <a:tab pos="366899" algn="l"/>
              </a:tabLst>
            </a:pPr>
            <a:r>
              <a:rPr lang="en-US" dirty="0" smtClean="0"/>
              <a:t>  Quality</a:t>
            </a:r>
          </a:p>
          <a:p>
            <a:pPr marL="366899" lvl="1" indent="-177691">
              <a:buFontTx/>
              <a:buChar char="•"/>
              <a:tabLst>
                <a:tab pos="366899" algn="l"/>
              </a:tabLst>
            </a:pPr>
            <a:r>
              <a:rPr lang="en-US" dirty="0" smtClean="0"/>
              <a:t>  Tests passed</a:t>
            </a:r>
          </a:p>
          <a:p>
            <a:pPr>
              <a:tabLst>
                <a:tab pos="366899" algn="l"/>
              </a:tabLst>
            </a:pPr>
            <a:endParaRPr lang="en-US" b="1" i="1" dirty="0" smtClean="0"/>
          </a:p>
          <a:p>
            <a:pPr eaLnBrk="1" hangingPunct="1">
              <a:lnSpc>
                <a:spcPct val="100000"/>
              </a:lnSpc>
              <a:spcBef>
                <a:spcPct val="0"/>
              </a:spcBef>
              <a:tabLst>
                <a:tab pos="366899" algn="l"/>
              </a:tabLst>
            </a:pPr>
            <a:r>
              <a:rPr lang="en-US" i="1" dirty="0" smtClean="0"/>
              <a:t>If we’re going to measure working software</a:t>
            </a:r>
            <a:r>
              <a:rPr lang="en-US" b="1" i="1" dirty="0" smtClean="0"/>
              <a:t>….</a:t>
            </a:r>
            <a:r>
              <a:rPr lang="en-US" i="1" dirty="0" smtClean="0"/>
              <a:t>we better makes sure its also useful software.</a:t>
            </a:r>
          </a:p>
          <a:p>
            <a:pPr>
              <a:tabLst>
                <a:tab pos="366899" algn="l"/>
              </a:tabLst>
            </a:pPr>
            <a:endParaRPr lang="en-US" b="1"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Rot="1" noChangeAspect="1" noChangeArrowheads="1" noTextEdit="1"/>
          </p:cNvSpPr>
          <p:nvPr>
            <p:ph type="sldImg"/>
          </p:nvPr>
        </p:nvSpPr>
        <p:spPr>
          <a:xfrm>
            <a:off x="830263" y="766763"/>
            <a:ext cx="5434012" cy="4075112"/>
          </a:xfrm>
          <a:ln/>
        </p:spPr>
      </p:sp>
      <p:sp>
        <p:nvSpPr>
          <p:cNvPr id="4403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smtClean="0"/>
              <a:t>The use-case slices allow us to drive the creation of working software based upon the flows of events defined by the use cases.</a:t>
            </a:r>
          </a:p>
          <a:p>
            <a:pPr eaLnBrk="1" hangingPunct="1"/>
            <a:r>
              <a:rPr lang="en-US" dirty="0" smtClean="0"/>
              <a:t>To create suitable work items the use-case slices can be split into parts that together constitute the original use-case slice. This allows, for example, use-case slice 1 to be progressed in three parts : use-case slice 1a, use-case slice 1b and use-case slice 1c. </a:t>
            </a:r>
          </a:p>
          <a:p>
            <a:pPr eaLnBrk="1" hangingPunct="1"/>
            <a:r>
              <a:rPr lang="en-US" dirty="0" smtClean="0"/>
              <a:t>Each use-case slice part is progressed and tracked as though it were a use-case. This allows the most important flows of the use case to be verified, even before the other flows have been realized or implemented.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830263" y="766763"/>
            <a:ext cx="5434012" cy="4075112"/>
          </a:xfrm>
          <a:ln/>
        </p:spPr>
      </p:sp>
      <p:sp>
        <p:nvSpPr>
          <p:cNvPr id="4505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t>The alternative flows of a use case can cover a lot of different requirements, many of which will be of a far lower priority than the basic flow.</a:t>
            </a:r>
          </a:p>
          <a:p>
            <a:r>
              <a:rPr lang="en-US" dirty="0" smtClean="0"/>
              <a:t>We don’t want to try and implement the use case in one go – we want to be able to implement the basic flow before we start to develop all the lower priority alternative flows.</a:t>
            </a:r>
          </a:p>
          <a:p>
            <a:r>
              <a:rPr lang="en-US" dirty="0" smtClean="0"/>
              <a:t>When developing a system based on a set of use cases it is very rare to implement entire use cases, every use case usually contains some alternative flows that never make it into production.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830263" y="766763"/>
            <a:ext cx="5434012" cy="4075112"/>
          </a:xfrm>
          <a:ln/>
        </p:spPr>
      </p:sp>
      <p:sp>
        <p:nvSpPr>
          <p:cNvPr id="4608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cs typeface="Times New Roman" pitchFamily="18" charset="0"/>
              </a:rPr>
              <a:t>What is a story?</a:t>
            </a:r>
          </a:p>
          <a:p>
            <a:r>
              <a:rPr lang="en-US" dirty="0" smtClean="0">
                <a:cs typeface="Times New Roman" pitchFamily="18" charset="0"/>
              </a:rPr>
              <a:t>Stories are </a:t>
            </a:r>
            <a:r>
              <a:rPr lang="en-US" i="1" dirty="0" smtClean="0">
                <a:cs typeface="Times New Roman" pitchFamily="18" charset="0"/>
              </a:rPr>
              <a:t>instances,</a:t>
            </a:r>
            <a:r>
              <a:rPr lang="en-US" dirty="0" smtClean="0">
                <a:cs typeface="Times New Roman" pitchFamily="18" charset="0"/>
              </a:rPr>
              <a:t> or specific occurrences, of use cases.  Stories are useful because they help us think in concrete terms about what a system will do when a particular use case is performed.  They help us walk through exactly what will happen to make sure that we have everything handled properly, and are useful when defining the test cases that are required to test the system to make sure that it performs the way the use cases say it should.</a:t>
            </a:r>
          </a:p>
          <a:p>
            <a:r>
              <a:rPr lang="en-US" dirty="0" smtClean="0">
                <a:cs typeface="Times New Roman" pitchFamily="18" charset="0"/>
              </a:rPr>
              <a:t>A typical use case will have a basic flow of events and lots of alternative flows of events.  A single story will walk through one particular path through the use case, exploring a particular way that the use case can be performed from beginning to end.</a:t>
            </a:r>
            <a:r>
              <a:rPr lang="en-US" dirty="0" smtClean="0"/>
              <a:t> </a:t>
            </a:r>
          </a:p>
          <a:p>
            <a:r>
              <a:rPr lang="en-US" dirty="0" smtClean="0"/>
              <a:t>Note: the graphical presentation is just a way to depict the stories. It is not using a specific language such as the UML. If so, the best diagram to represent the flows of a use case is the activity diagram.</a:t>
            </a:r>
          </a:p>
          <a:p>
            <a:endParaRPr lang="en-US" dirty="0" smtClean="0"/>
          </a:p>
          <a:p>
            <a:r>
              <a:rPr lang="en-US" dirty="0" smtClean="0"/>
              <a:t>Each use case describes one way (including variants) a user would like to use the system</a:t>
            </a:r>
          </a:p>
          <a:p>
            <a:pPr lvl="1"/>
            <a:r>
              <a:rPr lang="en-US" dirty="0" smtClean="0"/>
              <a:t>Each use case must be tested</a:t>
            </a:r>
          </a:p>
          <a:p>
            <a:r>
              <a:rPr lang="en-US" dirty="0" smtClean="0"/>
              <a:t>A use case includes multiple paths</a:t>
            </a:r>
          </a:p>
          <a:p>
            <a:pPr lvl="1"/>
            <a:r>
              <a:rPr lang="en-US" dirty="0" smtClean="0"/>
              <a:t>Each path must be tested</a:t>
            </a:r>
          </a:p>
          <a:p>
            <a:r>
              <a:rPr lang="en-US" dirty="0" smtClean="0"/>
              <a:t>Each path can take multiple inputs and produce multiple outputs</a:t>
            </a:r>
          </a:p>
          <a:p>
            <a:pPr lvl="1"/>
            <a:r>
              <a:rPr lang="en-US" dirty="0" smtClean="0"/>
              <a:t>Each possible input and output must be tested</a:t>
            </a:r>
          </a:p>
          <a:p>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830263" y="766763"/>
            <a:ext cx="5434012" cy="4075112"/>
          </a:xfrm>
          <a:ln/>
        </p:spPr>
      </p:sp>
      <p:sp>
        <p:nvSpPr>
          <p:cNvPr id="4710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lnSpc>
                <a:spcPct val="100000"/>
              </a:lnSpc>
              <a:spcBef>
                <a:spcPct val="0"/>
              </a:spcBef>
            </a:pPr>
            <a:r>
              <a:rPr lang="en-US" dirty="0" smtClean="0"/>
              <a:t>Use cases are a major input to testing:</a:t>
            </a:r>
          </a:p>
          <a:p>
            <a:pPr algn="ctr">
              <a:lnSpc>
                <a:spcPct val="100000"/>
              </a:lnSpc>
              <a:spcBef>
                <a:spcPct val="0"/>
              </a:spcBef>
            </a:pPr>
            <a:endParaRPr lang="en-US" dirty="0" smtClean="0"/>
          </a:p>
          <a:p>
            <a:pPr lvl="1">
              <a:lnSpc>
                <a:spcPct val="100000"/>
              </a:lnSpc>
              <a:spcBef>
                <a:spcPct val="0"/>
              </a:spcBef>
            </a:pPr>
            <a:r>
              <a:rPr lang="en-US" dirty="0" smtClean="0"/>
              <a:t>Use Cases define many stories – Test Scenarios are those selected for testing.</a:t>
            </a:r>
          </a:p>
          <a:p>
            <a:endParaRPr lang="en-US" dirty="0" smtClean="0"/>
          </a:p>
          <a:p>
            <a:r>
              <a:rPr lang="en-US" b="1" dirty="0" smtClean="0"/>
              <a:t>Example:</a:t>
            </a:r>
          </a:p>
          <a:p>
            <a:endParaRPr lang="en-US" dirty="0" smtClean="0"/>
          </a:p>
          <a:p>
            <a:r>
              <a:rPr lang="en-US" dirty="0" smtClean="0"/>
              <a:t>Use case: Registration of Order</a:t>
            </a:r>
          </a:p>
          <a:p>
            <a:r>
              <a:rPr lang="en-US" dirty="0" smtClean="0"/>
              <a:t>Test scenario: Successful registration of an order containing one item for a new customer</a:t>
            </a:r>
          </a:p>
          <a:p>
            <a:r>
              <a:rPr lang="en-US" dirty="0" smtClean="0"/>
              <a:t>Test case:</a:t>
            </a:r>
          </a:p>
          <a:p>
            <a:pPr lvl="1"/>
            <a:r>
              <a:rPr lang="en-US" dirty="0" smtClean="0"/>
              <a:t>Test scenario: Successful registration of an order containing one item for a new customer</a:t>
            </a:r>
          </a:p>
          <a:p>
            <a:pPr lvl="1"/>
            <a:r>
              <a:rPr lang="en-US" dirty="0" smtClean="0"/>
              <a:t>Input</a:t>
            </a:r>
          </a:p>
          <a:p>
            <a:pPr lvl="2"/>
            <a:r>
              <a:rPr lang="en-US" dirty="0" smtClean="0"/>
              <a:t>Customer: Gustav </a:t>
            </a:r>
            <a:r>
              <a:rPr lang="en-US" dirty="0" err="1" smtClean="0"/>
              <a:t>Svensson</a:t>
            </a:r>
            <a:r>
              <a:rPr lang="en-US" dirty="0" smtClean="0"/>
              <a:t>, </a:t>
            </a:r>
            <a:r>
              <a:rPr lang="en-US" dirty="0" err="1" smtClean="0"/>
              <a:t>Storgatan</a:t>
            </a:r>
            <a:r>
              <a:rPr lang="en-US" dirty="0" smtClean="0"/>
              <a:t> 23, 123 45 </a:t>
            </a:r>
            <a:r>
              <a:rPr lang="en-US" dirty="0" err="1" smtClean="0"/>
              <a:t>Staden</a:t>
            </a:r>
            <a:endParaRPr lang="en-US" dirty="0" smtClean="0"/>
          </a:p>
          <a:p>
            <a:pPr lvl="2"/>
            <a:r>
              <a:rPr lang="en-US" dirty="0" smtClean="0"/>
              <a:t>Item: 1 instance of </a:t>
            </a:r>
            <a:r>
              <a:rPr lang="en-US" dirty="0" err="1" smtClean="0"/>
              <a:t>MyBook</a:t>
            </a:r>
            <a:endParaRPr lang="en-US" dirty="0" smtClean="0"/>
          </a:p>
          <a:p>
            <a:pPr lvl="2"/>
            <a:r>
              <a:rPr lang="en-US" dirty="0" smtClean="0"/>
              <a:t>Confirm order</a:t>
            </a:r>
          </a:p>
          <a:p>
            <a:pPr lvl="1"/>
            <a:r>
              <a:rPr lang="en-US" dirty="0" smtClean="0"/>
              <a:t>Output</a:t>
            </a:r>
          </a:p>
          <a:p>
            <a:pPr lvl="2"/>
            <a:r>
              <a:rPr lang="en-US" dirty="0" smtClean="0"/>
              <a:t>Valid customer registration form</a:t>
            </a:r>
          </a:p>
          <a:p>
            <a:pPr lvl="2"/>
            <a:r>
              <a:rPr lang="en-US" dirty="0" smtClean="0"/>
              <a:t>Valid item specification form</a:t>
            </a:r>
          </a:p>
          <a:p>
            <a:pPr lvl="2"/>
            <a:r>
              <a:rPr lang="en-US" dirty="0" smtClean="0"/>
              <a:t>Unique order number</a:t>
            </a:r>
          </a:p>
          <a:p>
            <a:pPr lvl="1"/>
            <a:r>
              <a:rPr lang="en-US" dirty="0" smtClean="0"/>
              <a:t>Result</a:t>
            </a:r>
          </a:p>
          <a:p>
            <a:pPr lvl="2"/>
            <a:r>
              <a:rPr lang="en-US" dirty="0" smtClean="0"/>
              <a:t>A new order and a new customer are registered</a:t>
            </a:r>
          </a:p>
          <a:p>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xfrm>
            <a:off x="793750" y="766763"/>
            <a:ext cx="5507038" cy="4129087"/>
          </a:xfrm>
          <a:ln/>
        </p:spPr>
      </p:sp>
      <p:sp>
        <p:nvSpPr>
          <p:cNvPr id="4813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t>Alternate flows can be shelved or re-prioritized while the use case still provides value. The key message here is that you don't have to implement all of the flows (or stories) from a use-case at one time. The different flows will have different priorities and not all of them will make the cut.</a:t>
            </a:r>
          </a:p>
          <a:p>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xfrm>
            <a:off x="793750" y="766763"/>
            <a:ext cx="5507038" cy="4129087"/>
          </a:xfrm>
          <a:ln/>
        </p:spPr>
      </p:sp>
      <p:sp>
        <p:nvSpPr>
          <p:cNvPr id="4915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t>Use-case slices allow you to sub-set and deliver parts of a use cases without having to re-structure or change your use-case model.</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830263" y="766763"/>
            <a:ext cx="5434012" cy="4075112"/>
          </a:xfrm>
          <a:ln/>
        </p:spPr>
      </p:sp>
      <p:sp>
        <p:nvSpPr>
          <p:cNvPr id="5017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t>Because the use-case slices can contain test cases as well as flows from the use case, it is possible to define use-case slices to cover the special and other requirements.</a:t>
            </a:r>
          </a:p>
          <a:p>
            <a:r>
              <a:rPr lang="en-US" dirty="0" smtClean="0"/>
              <a:t>This is very powerful as you should always test your non-functional requirements within the context of a real usage scenario.</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3"/>
          <p:cNvSpPr>
            <a:spLocks noGrp="1" noRot="1" noChangeAspect="1" noTextEdit="1"/>
          </p:cNvSpPr>
          <p:nvPr>
            <p:ph type="sldImg"/>
          </p:nvPr>
        </p:nvSpPr>
        <p:spPr>
          <a:xfrm>
            <a:off x="830263" y="766763"/>
            <a:ext cx="5434012" cy="4075112"/>
          </a:xfrm>
          <a:ln/>
        </p:spPr>
      </p:sp>
      <p:sp>
        <p:nvSpPr>
          <p:cNvPr id="51203" name="Notes Placeholder 4"/>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830263" y="766763"/>
            <a:ext cx="5434012" cy="4075112"/>
          </a:xfrm>
          <a:ln/>
        </p:spPr>
      </p:sp>
      <p:sp>
        <p:nvSpPr>
          <p:cNvPr id="5222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Rot="1" noChangeAspect="1" noChangeArrowheads="1" noTextEdit="1"/>
          </p:cNvSpPr>
          <p:nvPr>
            <p:ph type="sldImg"/>
          </p:nvPr>
        </p:nvSpPr>
        <p:spPr>
          <a:xfrm>
            <a:off x="830263" y="766763"/>
            <a:ext cx="5434012" cy="4075112"/>
          </a:xfrm>
          <a:ln/>
        </p:spPr>
      </p:sp>
      <p:sp>
        <p:nvSpPr>
          <p:cNvPr id="3379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830263" y="766763"/>
            <a:ext cx="5434012" cy="4075112"/>
          </a:xfrm>
          <a:ln/>
        </p:spPr>
      </p:sp>
      <p:sp>
        <p:nvSpPr>
          <p:cNvPr id="5325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830263" y="766763"/>
            <a:ext cx="5434012" cy="4075112"/>
          </a:xfrm>
          <a:ln/>
        </p:spPr>
      </p:sp>
      <p:sp>
        <p:nvSpPr>
          <p:cNvPr id="5427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830263" y="766763"/>
            <a:ext cx="5434012" cy="4075112"/>
          </a:xfrm>
          <a:ln/>
        </p:spPr>
      </p:sp>
      <p:sp>
        <p:nvSpPr>
          <p:cNvPr id="5529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t>Use cases can be any size…</a:t>
            </a:r>
          </a:p>
          <a:p>
            <a:endParaRPr lang="en-US" dirty="0" smtClean="0"/>
          </a:p>
          <a:p>
            <a:r>
              <a:rPr lang="en-US" dirty="0" smtClean="0"/>
              <a:t>Use case slices can be whatever size we want…</a:t>
            </a:r>
          </a:p>
          <a:p>
            <a:endParaRPr lang="en-US" dirty="0" smtClean="0"/>
          </a:p>
          <a:p>
            <a:r>
              <a:rPr lang="en-US" dirty="0" smtClean="0"/>
              <a:t>… but don’t mess with the basic flow!</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Rot="1" noChangeAspect="1" noChangeArrowheads="1" noTextEdit="1"/>
          </p:cNvSpPr>
          <p:nvPr>
            <p:ph type="sldImg"/>
          </p:nvPr>
        </p:nvSpPr>
        <p:spPr>
          <a:xfrm>
            <a:off x="830263" y="766763"/>
            <a:ext cx="5434012" cy="4075112"/>
          </a:xfrm>
          <a:ln/>
        </p:spPr>
      </p:sp>
      <p:sp>
        <p:nvSpPr>
          <p:cNvPr id="5632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smtClean="0"/>
              <a:t>By scoping use-case slices, we decide which use-case flows to develop and verify as part of the planned release. Some use cases will be too large to make suitable units of work and may need to be split up into a series of smaller use-case slices</a:t>
            </a:r>
            <a:r>
              <a:rPr lang="en-US" baseline="0" dirty="0" smtClean="0"/>
              <a:t> </a:t>
            </a:r>
            <a:r>
              <a:rPr lang="en-US" dirty="0" smtClean="0"/>
              <a:t>to allow the flows of the use case to be developed independently of one another. When splitting up a use case slice in this way you are not really creating new use-case slices - you are just selecting parts of the existing slice to be developed. Because of this there is no need to re-write, structure or re-factor the underlying use case.</a:t>
            </a:r>
          </a:p>
          <a:p>
            <a:pPr eaLnBrk="1" hangingPunct="1"/>
            <a:r>
              <a:rPr lang="en-US" dirty="0" smtClean="0"/>
              <a:t/>
            </a:r>
            <a:br>
              <a:rPr lang="en-US" dirty="0" smtClean="0"/>
            </a:br>
            <a:r>
              <a:rPr lang="en-US" dirty="0" smtClean="0"/>
              <a:t>This activity results in updates to the use-case slices containing the use cases and, in some cases, the splitting of use-case slices into smaller use-case slices to allow scenarios and sub-sets of the use case’s flows to be progressed independently.</a:t>
            </a:r>
          </a:p>
          <a:p>
            <a:pPr eaLnBrk="1" hangingPunct="1"/>
            <a:endParaRPr lang="en-US" dirty="0" smtClean="0"/>
          </a:p>
          <a:p>
            <a:pPr eaLnBrk="1" hangingPunct="1"/>
            <a:r>
              <a:rPr lang="en-US" dirty="0" smtClean="0"/>
              <a:t>Remember what we are doing is agreeing on the priorities of the use-case slices to be developed and verified up to the next project milestone.</a:t>
            </a:r>
          </a:p>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xfrm>
            <a:off x="793750" y="766763"/>
            <a:ext cx="5507038" cy="4129087"/>
          </a:xfrm>
          <a:ln/>
        </p:spPr>
      </p:sp>
      <p:sp>
        <p:nvSpPr>
          <p:cNvPr id="5734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t>The MoSCoW rules are a great way of quickly prioritizing requirements. They are used quite widely in the United Kingdom especially by followers of the Dynamic System Development Method (DSDM). </a:t>
            </a:r>
            <a:r>
              <a:rPr lang="en-US" i="1" smtClean="0"/>
              <a:t>In The Dynamic System Development Method, </a:t>
            </a:r>
            <a:r>
              <a:rPr lang="en-US" smtClean="0"/>
              <a:t>Jennifer Stapleton introduces the MoSCoW rules thus:"You will not find the MoSCoW rules in the DSDM Manual, but they have been adopted by many organizations using DSDM as an excellent way of managing the relative priorities of requirements in a RAD project. They are the brainchild of Dai Clegg of Oracle UK, who was one of the early participants in the DSDM Consortium."MoSCoW is derived from the first letters of the following prioritizing criteria:</a:t>
            </a:r>
          </a:p>
          <a:p>
            <a:r>
              <a:rPr lang="en-US" smtClean="0"/>
              <a:t>•Must have (Mo)</a:t>
            </a:r>
          </a:p>
          <a:p>
            <a:r>
              <a:rPr lang="en-US" smtClean="0"/>
              <a:t>•Should have (S)</a:t>
            </a:r>
          </a:p>
          <a:p>
            <a:r>
              <a:rPr lang="en-US" smtClean="0"/>
              <a:t>•Could have (Co)</a:t>
            </a:r>
          </a:p>
          <a:p>
            <a:r>
              <a:rPr lang="en-US" smtClean="0"/>
              <a:t>•Want to have but will not have time this round (W)</a:t>
            </a:r>
          </a:p>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830263" y="766763"/>
            <a:ext cx="5434012" cy="4075112"/>
          </a:xfrm>
          <a:ln/>
        </p:spPr>
      </p:sp>
      <p:sp>
        <p:nvSpPr>
          <p:cNvPr id="5837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t>As we can control the size of the use-case slices we can make sure that they are easily grouped into a simple set of size bands. People are very good at this sort of relative sizing and accurate results can be obtained from use-case slices created purely from outlines.</a:t>
            </a:r>
          </a:p>
          <a:p>
            <a:endParaRPr lang="en-US" dirty="0" smtClean="0"/>
          </a:p>
          <a:p>
            <a:r>
              <a:rPr lang="en-US" dirty="0" smtClean="0"/>
              <a:t>This provides us with one part of our estimating formula. The other is to judge the relative complexity, which again can be done fairly easily if people have a good knowledge of the capabilities of the implementation technology.</a:t>
            </a:r>
          </a:p>
          <a:p>
            <a:endParaRPr lang="en-US" dirty="0" smtClean="0"/>
          </a:p>
          <a:p>
            <a:r>
              <a:rPr lang="en-US" dirty="0" smtClean="0"/>
              <a:t>By getting the team to estimate some typical examples of each category a matrix such as that shown above can easily be calibrated and used to generate an initial estimate. As the use case slices are completed the matrix can be tuned </a:t>
            </a:r>
            <a:r>
              <a:rPr lang="en-US" dirty="0" err="1" smtClean="0"/>
              <a:t>tuned</a:t>
            </a:r>
            <a:r>
              <a:rPr lang="en-US" dirty="0" smtClean="0"/>
              <a:t> based upon the team’s actual experiences.</a:t>
            </a:r>
          </a:p>
          <a:p>
            <a:endParaRPr lang="en-US" dirty="0" smtClean="0"/>
          </a:p>
          <a:p>
            <a:r>
              <a:rPr lang="en-US" dirty="0" smtClean="0"/>
              <a:t>Agile teams often use estimating schemes of this sort to calculate and track their velocity (the amount of work they can achieve within a fixed time period).</a:t>
            </a:r>
          </a:p>
          <a:p>
            <a:endParaRPr lang="en-US" dirty="0" smtClean="0"/>
          </a:p>
          <a:p>
            <a:r>
              <a:rPr lang="en-US" dirty="0" smtClean="0"/>
              <a:t>Note: </a:t>
            </a:r>
          </a:p>
          <a:p>
            <a:pPr marL="769993" lvl="1" indent="-296151">
              <a:buFontTx/>
              <a:buChar char="•"/>
            </a:pPr>
            <a:r>
              <a:rPr lang="en-US" dirty="0" smtClean="0"/>
              <a:t>The matrix shown illustrates the kind of ratios typically seen between the different sizes and complexities. </a:t>
            </a:r>
          </a:p>
          <a:p>
            <a:pPr marL="769993" lvl="1" indent="-296151">
              <a:buFontTx/>
              <a:buChar char="•"/>
            </a:pPr>
            <a:r>
              <a:rPr lang="en-US" dirty="0" smtClean="0"/>
              <a:t>Your very small use cases might be as large as another teams very large use cases. This kind of matrix must be calibrated individually for each team.</a:t>
            </a:r>
          </a:p>
          <a:p>
            <a:pPr marL="769993" lvl="1" indent="-296151">
              <a:buFontTx/>
              <a:buChar char="•"/>
            </a:pPr>
            <a:r>
              <a:rPr lang="en-US" dirty="0" smtClean="0"/>
              <a:t>Things in the top right-hand corner should always be estimated by hand as there is no upper limit on the size and complexity of a slice.</a:t>
            </a:r>
          </a:p>
        </p:txBody>
      </p:sp>
      <p:sp>
        <p:nvSpPr>
          <p:cNvPr id="58372" name="Footer Placeholder 3"/>
          <p:cNvSpPr txBox="1">
            <a:spLocks noGrp="1"/>
          </p:cNvSpPr>
          <p:nvPr/>
        </p:nvSpPr>
        <p:spPr bwMode="auto">
          <a:xfrm>
            <a:off x="592439" y="9552839"/>
            <a:ext cx="2202143" cy="3909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21130" tIns="0" rIns="21130" bIns="0" anchor="ctr"/>
          <a:lstStyle>
            <a:lvl1pPr defTabSz="979488">
              <a:defRPr sz="1400" b="1">
                <a:solidFill>
                  <a:schemeClr val="tx1"/>
                </a:solidFill>
                <a:latin typeface="Arial" pitchFamily="34" charset="0"/>
                <a:ea typeface="MS PGothic" pitchFamily="34" charset="-128"/>
              </a:defRPr>
            </a:lvl1pPr>
            <a:lvl2pPr marL="742950" indent="-285750" defTabSz="979488">
              <a:defRPr sz="1400" b="1">
                <a:solidFill>
                  <a:schemeClr val="tx1"/>
                </a:solidFill>
                <a:latin typeface="Arial" pitchFamily="34" charset="0"/>
                <a:ea typeface="MS PGothic" pitchFamily="34" charset="-128"/>
              </a:defRPr>
            </a:lvl2pPr>
            <a:lvl3pPr marL="1143000" indent="-228600" defTabSz="979488">
              <a:defRPr sz="1400" b="1">
                <a:solidFill>
                  <a:schemeClr val="tx1"/>
                </a:solidFill>
                <a:latin typeface="Arial" pitchFamily="34" charset="0"/>
                <a:ea typeface="MS PGothic" pitchFamily="34" charset="-128"/>
              </a:defRPr>
            </a:lvl3pPr>
            <a:lvl4pPr marL="1600200" indent="-228600" defTabSz="979488">
              <a:defRPr sz="1400" b="1">
                <a:solidFill>
                  <a:schemeClr val="tx1"/>
                </a:solidFill>
                <a:latin typeface="Arial" pitchFamily="34" charset="0"/>
                <a:ea typeface="MS PGothic" pitchFamily="34" charset="-128"/>
              </a:defRPr>
            </a:lvl4pPr>
            <a:lvl5pPr marL="2057400" indent="-228600" defTabSz="979488">
              <a:defRPr sz="1400" b="1">
                <a:solidFill>
                  <a:schemeClr val="tx1"/>
                </a:solidFill>
                <a:latin typeface="Arial" pitchFamily="34" charset="0"/>
                <a:ea typeface="MS PGothic" pitchFamily="34" charset="-128"/>
              </a:defRPr>
            </a:lvl5pPr>
            <a:lvl6pPr marL="2514600" indent="-228600" algn="ctr" defTabSz="979488"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defTabSz="979488"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defTabSz="979488"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defTabSz="979488"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algn="l"/>
            <a:r>
              <a:rPr lang="en-US" sz="1200" b="0" dirty="0"/>
              <a:t>Use Case Modeling</a:t>
            </a:r>
            <a:endParaRPr lang="en-US" sz="1200" b="0" dirty="0">
              <a:latin typeface="ZapfHumnst B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xfrm>
            <a:off x="793750" y="766763"/>
            <a:ext cx="5507038" cy="4129087"/>
          </a:xfrm>
          <a:ln/>
        </p:spPr>
      </p:sp>
      <p:sp>
        <p:nvSpPr>
          <p:cNvPr id="5939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t>The use-case slices can be used to build a product backlog.</a:t>
            </a:r>
          </a:p>
          <a:p>
            <a:endParaRPr lang="en-US" dirty="0" smtClean="0"/>
          </a:p>
          <a:p>
            <a:r>
              <a:rPr lang="en-US" dirty="0" smtClean="0"/>
              <a:t>By tracking the state of the use-case slices and their estimate to complete it is possible to compare the list with the amount of time and effort available to the project.</a:t>
            </a:r>
          </a:p>
          <a:p>
            <a:endParaRPr lang="en-US" dirty="0" smtClean="0"/>
          </a:p>
          <a:p>
            <a:r>
              <a:rPr lang="en-US" dirty="0" smtClean="0"/>
              <a:t>In the graphic above the first three use-case slices have been completed and verified. These count as done.</a:t>
            </a:r>
          </a:p>
          <a:p>
            <a:endParaRPr lang="en-US" dirty="0" smtClean="0"/>
          </a:p>
          <a:p>
            <a:r>
              <a:rPr lang="en-US" dirty="0" smtClean="0"/>
              <a:t>Based on the estimates and the amount of time available to the team it looks as though the next 11 use-case slices can be completed before the end of the project (as indicated on the slide by the “where time runs out” arrow.</a:t>
            </a:r>
          </a:p>
          <a:p>
            <a:endParaRPr lang="en-US" dirty="0" smtClean="0"/>
          </a:p>
          <a:p>
            <a:r>
              <a:rPr lang="en-US" dirty="0" smtClean="0"/>
              <a:t>The use-case slices below the arrow are at risk, as the teams current rate of progress and estimates indicate that these will not be completed.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30263" y="766763"/>
            <a:ext cx="5434012" cy="4075112"/>
          </a:xfrm>
        </p:spPr>
      </p:sp>
      <p:sp>
        <p:nvSpPr>
          <p:cNvPr id="3" name="Notes Placeholder 2"/>
          <p:cNvSpPr>
            <a:spLocks noGrp="1"/>
          </p:cNvSpPr>
          <p:nvPr>
            <p:ph type="body" idx="1"/>
          </p:nvPr>
        </p:nvSpPr>
        <p:spPr/>
        <p:txBody>
          <a:bodyPr>
            <a:normAutofit/>
          </a:bodyPr>
          <a:lstStyle/>
          <a:p>
            <a:r>
              <a:rPr lang="en-US" dirty="0" smtClean="0"/>
              <a:t>Use cases can be documented at the level of detail needed to suit your needs</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Rot="1" noChangeAspect="1" noChangeArrowheads="1" noTextEdit="1"/>
          </p:cNvSpPr>
          <p:nvPr>
            <p:ph type="sldImg"/>
          </p:nvPr>
        </p:nvSpPr>
        <p:spPr>
          <a:xfrm>
            <a:off x="830263" y="766763"/>
            <a:ext cx="5434012" cy="4075112"/>
          </a:xfrm>
          <a:ln/>
        </p:spPr>
      </p:sp>
      <p:sp>
        <p:nvSpPr>
          <p:cNvPr id="6042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30263" y="766763"/>
            <a:ext cx="5434012" cy="4075112"/>
          </a:xfrm>
        </p:spPr>
      </p:sp>
      <p:sp>
        <p:nvSpPr>
          <p:cNvPr id="3" name="Notes Placeholder 2"/>
          <p:cNvSpPr>
            <a:spLocks noGrp="1"/>
          </p:cNvSpPr>
          <p:nvPr>
            <p:ph type="body" idx="1"/>
          </p:nvPr>
        </p:nvSpPr>
        <p:spPr/>
        <p:txBody>
          <a:bodyPr>
            <a:normAutofit/>
          </a:bodyPr>
          <a:lstStyle/>
          <a:p>
            <a:r>
              <a:rPr lang="en-US" sz="1200" dirty="0" smtClean="0">
                <a:latin typeface="Arial" charset="0"/>
                <a:ea typeface="ＭＳ Ｐゴシック" pitchFamily="1" charset="-128"/>
                <a:cs typeface="ＭＳ Ｐゴシック"/>
              </a:rPr>
              <a:t>Now we talk about use case, </a:t>
            </a:r>
            <a:r>
              <a:rPr lang="en-US" sz="1200" i="1" dirty="0" smtClean="0">
                <a:latin typeface="Arial" charset="0"/>
                <a:ea typeface="ＭＳ Ｐゴシック" pitchFamily="1" charset="-128"/>
                <a:cs typeface="ＭＳ Ｐゴシック"/>
              </a:rPr>
              <a:t>stories, narratives</a:t>
            </a:r>
            <a:r>
              <a:rPr lang="en-US" sz="1200" dirty="0" smtClean="0">
                <a:latin typeface="Arial" charset="0"/>
                <a:ea typeface="ＭＳ Ｐゴシック" pitchFamily="1" charset="-128"/>
                <a:cs typeface="ＭＳ Ｐゴシック"/>
              </a:rPr>
              <a:t> and </a:t>
            </a:r>
            <a:r>
              <a:rPr lang="en-US" sz="1200" i="1" dirty="0" smtClean="0">
                <a:latin typeface="Arial" charset="0"/>
                <a:ea typeface="ＭＳ Ｐゴシック" pitchFamily="1" charset="-128"/>
                <a:cs typeface="ＭＳ Ｐゴシック"/>
              </a:rPr>
              <a:t>use-case slices</a:t>
            </a:r>
            <a:r>
              <a:rPr lang="en-US" sz="1200" dirty="0" smtClean="0">
                <a:latin typeface="Arial" charset="0"/>
                <a:ea typeface="ＭＳ Ｐゴシック" pitchFamily="1" charset="-128"/>
                <a:cs typeface="ＭＳ Ｐゴシック"/>
              </a:rPr>
              <a:t>. Thus we have now:</a:t>
            </a:r>
            <a:endParaRPr lang="en-GB" sz="1200" dirty="0" smtClean="0">
              <a:latin typeface="Arial" charset="0"/>
              <a:ea typeface="ＭＳ Ｐゴシック" pitchFamily="1" charset="-128"/>
              <a:cs typeface="ＭＳ Ｐゴシック"/>
            </a:endParaRPr>
          </a:p>
          <a:p>
            <a:pPr lvl="0"/>
            <a:r>
              <a:rPr lang="en-US" sz="1200" dirty="0" smtClean="0">
                <a:latin typeface="Arial" charset="0"/>
                <a:ea typeface="ＭＳ Ｐゴシック" pitchFamily="1" charset="-128"/>
                <a:cs typeface="ＭＳ Ｐゴシック"/>
              </a:rPr>
              <a:t>Use cases are, as they have always been, sets of structured stories (user stories if you want). The stories are captured as a use-case narrative in the form of flows of events, special requirements and test scenarios. </a:t>
            </a:r>
            <a:endParaRPr lang="en-GB" sz="1200" dirty="0" smtClean="0">
              <a:latin typeface="Arial" charset="0"/>
              <a:ea typeface="ＭＳ Ｐゴシック" pitchFamily="1" charset="-128"/>
              <a:cs typeface="ＭＳ Ｐゴシック"/>
            </a:endParaRPr>
          </a:p>
          <a:p>
            <a:pPr lvl="0"/>
            <a:r>
              <a:rPr lang="en-US" sz="1200" dirty="0" smtClean="0">
                <a:latin typeface="Arial" charset="0"/>
                <a:ea typeface="ＭＳ Ｐゴシック" pitchFamily="1" charset="-128"/>
                <a:cs typeface="ＭＳ Ｐゴシック"/>
              </a:rPr>
              <a:t>Each story is managed and implemented as a </a:t>
            </a:r>
            <a:r>
              <a:rPr lang="en-US" sz="1200" i="1" dirty="0" smtClean="0">
                <a:latin typeface="Arial" charset="0"/>
                <a:ea typeface="ＭＳ Ｐゴシック" pitchFamily="1" charset="-128"/>
                <a:cs typeface="ＭＳ Ｐゴシック"/>
              </a:rPr>
              <a:t>use-case slice</a:t>
            </a:r>
            <a:r>
              <a:rPr lang="en-US" sz="1200" dirty="0" smtClean="0">
                <a:latin typeface="Arial" charset="0"/>
                <a:ea typeface="ＭＳ Ｐゴシック" pitchFamily="1" charset="-128"/>
                <a:cs typeface="ＭＳ Ｐゴシック"/>
              </a:rPr>
              <a:t>, which takes the story from its identification through its realization, implementation and test allowing the story to be executed.  </a:t>
            </a:r>
            <a:endParaRPr lang="en-GB" sz="1200" dirty="0" smtClean="0">
              <a:latin typeface="Arial" charset="0"/>
              <a:ea typeface="ＭＳ Ｐゴシック" pitchFamily="1" charset="-128"/>
              <a:cs typeface="ＭＳ Ｐゴシック"/>
            </a:endParaRPr>
          </a:p>
          <a:p>
            <a:pPr lvl="0"/>
            <a:r>
              <a:rPr lang="en-US" sz="1200" dirty="0" smtClean="0">
                <a:latin typeface="Arial" charset="0"/>
                <a:ea typeface="ＭＳ Ｐゴシック" pitchFamily="1" charset="-128"/>
                <a:cs typeface="ＭＳ Ｐゴシック"/>
              </a:rPr>
              <a:t>Thus a use-case slice is all the work that goes together with a particular story. Each story and thus its slice is designed to be a proper backlog element, and realized within an iteration or a sprint.</a:t>
            </a:r>
            <a:endParaRPr lang="en-GB" sz="1200" dirty="0" smtClean="0">
              <a:latin typeface="Arial" charset="0"/>
              <a:ea typeface="ＭＳ Ｐゴシック" pitchFamily="1" charset="-128"/>
              <a:cs typeface="ＭＳ Ｐゴシック"/>
            </a:endParaRPr>
          </a:p>
          <a:p>
            <a:pPr lvl="0"/>
            <a:r>
              <a:rPr lang="en-US" sz="1200" dirty="0" smtClean="0">
                <a:latin typeface="Arial" charset="0"/>
                <a:ea typeface="ＭＳ Ｐゴシック" pitchFamily="1" charset="-128"/>
                <a:cs typeface="ＭＳ Ｐゴシック"/>
              </a:rPr>
              <a:t>The use-case strategy (starting from a use-case model) makes it significantly easier compared to the traditional user story strategy to identify the right user stories to work with and to understand how the ones selected make up the whole system.  As the use cases are now developed slice-by-slice, the size of the use cases is not any longer a problem!</a:t>
            </a:r>
            <a:endParaRPr lang="en-GB" sz="1200" dirty="0" smtClean="0">
              <a:latin typeface="Arial" charset="0"/>
              <a:ea typeface="ＭＳ Ｐゴシック" pitchFamily="1" charset="-128"/>
              <a:cs typeface="ＭＳ Ｐゴシック"/>
            </a:endParaRPr>
          </a:p>
          <a:p>
            <a:r>
              <a:rPr lang="en-US" sz="1200" dirty="0" smtClean="0">
                <a:latin typeface="Arial" charset="0"/>
                <a:ea typeface="ＭＳ Ｐゴシック" pitchFamily="1" charset="-128"/>
                <a:cs typeface="ＭＳ Ｐゴシック"/>
              </a:rPr>
              <a:t>Thus, use cases are what they always have been.  Stories are abstract scenarios a la user stories.  Use-case slices are use-case modules made smaller, suitable as backlog entries.   The terms scenario and use-case module will thus be replaced by story to remove the ambiguity between the abstract story-like scenarios and the concrete test scenarios and use-case slice.</a:t>
            </a:r>
            <a:endParaRPr lang="en-GB" sz="1200" dirty="0" smtClean="0">
              <a:latin typeface="Arial" charset="0"/>
              <a:ea typeface="ＭＳ Ｐゴシック" pitchFamily="1" charset="-128"/>
              <a:cs typeface="ＭＳ Ｐゴシック"/>
            </a:endParaRPr>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Rot="1" noChangeAspect="1" noChangeArrowheads="1" noTextEdit="1"/>
          </p:cNvSpPr>
          <p:nvPr>
            <p:ph type="sldImg"/>
          </p:nvPr>
        </p:nvSpPr>
        <p:spPr>
          <a:xfrm>
            <a:off x="830263" y="766763"/>
            <a:ext cx="5434012" cy="4075112"/>
          </a:xfrm>
          <a:ln/>
        </p:spPr>
      </p:sp>
      <p:sp>
        <p:nvSpPr>
          <p:cNvPr id="3584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smtClean="0"/>
              <a:t>Outlining the use case will help to:</a:t>
            </a:r>
          </a:p>
          <a:p>
            <a:pPr marL="373480" lvl="1" indent="-185918" eaLnBrk="1" hangingPunct="1">
              <a:buSzPct val="80000"/>
              <a:buFont typeface="Wingdings" pitchFamily="2" charset="2"/>
              <a:buChar char="•"/>
            </a:pPr>
            <a:r>
              <a:rPr lang="en-US" dirty="0" smtClean="0"/>
              <a:t>Clarify the size and extent of the use case</a:t>
            </a:r>
          </a:p>
          <a:p>
            <a:pPr marL="373480" lvl="1" indent="-185918" eaLnBrk="1" hangingPunct="1">
              <a:buSzPct val="80000"/>
              <a:buFont typeface="Wingdings" pitchFamily="2" charset="2"/>
              <a:buChar char="•"/>
            </a:pPr>
            <a:r>
              <a:rPr lang="en-US" dirty="0" smtClean="0"/>
              <a:t>Clearly identify the important alternative flows for scope management purpose</a:t>
            </a:r>
          </a:p>
          <a:p>
            <a:pPr marL="373480" lvl="1" indent="-185918" eaLnBrk="1" hangingPunct="1">
              <a:buSzPct val="80000"/>
              <a:buFont typeface="Wingdings" pitchFamily="2" charset="2"/>
              <a:buChar char="•"/>
            </a:pPr>
            <a:r>
              <a:rPr lang="en-US" dirty="0" smtClean="0"/>
              <a:t>Ensure that the purpose and value of the use case is clearly communicated.</a:t>
            </a:r>
          </a:p>
          <a:p>
            <a:pPr eaLnBrk="1" hangingPunct="1"/>
            <a:r>
              <a:rPr lang="en-US" dirty="0" smtClean="0"/>
              <a:t>An outline is needed to plan any continued work with the use cases. </a:t>
            </a:r>
          </a:p>
          <a:p>
            <a:pPr eaLnBrk="1" hangingPunct="1"/>
            <a:r>
              <a:rPr lang="en-US" dirty="0" smtClean="0"/>
              <a:t>Focus on outlining the most important use cases first</a:t>
            </a:r>
          </a:p>
          <a:p>
            <a:endParaRPr lang="en-US" dirty="0" smtClean="0"/>
          </a:p>
          <a:p>
            <a:r>
              <a:rPr lang="en-US" dirty="0" smtClean="0"/>
              <a:t>Outlines are often sufficient to capture the requirements for the solution especially for agile or more exploratory projects where there will be high-bandwidth communication between the team developing the use cases and the customer representatives supplying the requirements. </a:t>
            </a:r>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Rot="1" noChangeAspect="1" noChangeArrowheads="1" noTextEdit="1"/>
          </p:cNvSpPr>
          <p:nvPr>
            <p:ph type="sldImg"/>
          </p:nvPr>
        </p:nvSpPr>
        <p:spPr>
          <a:xfrm>
            <a:off x="830263" y="766763"/>
            <a:ext cx="5434012" cy="4075112"/>
          </a:xfrm>
          <a:ln/>
        </p:spPr>
      </p:sp>
      <p:sp>
        <p:nvSpPr>
          <p:cNvPr id="3686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Rot="1" noChangeAspect="1" noChangeArrowheads="1" noTextEdit="1"/>
          </p:cNvSpPr>
          <p:nvPr>
            <p:ph type="sldImg"/>
          </p:nvPr>
        </p:nvSpPr>
        <p:spPr>
          <a:xfrm>
            <a:off x="830263" y="766763"/>
            <a:ext cx="5434012" cy="4075112"/>
          </a:xfrm>
          <a:ln/>
        </p:spPr>
      </p:sp>
      <p:sp>
        <p:nvSpPr>
          <p:cNvPr id="378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5743" tIns="47872" rIns="95743" bIns="47872"/>
          <a:lstStyle/>
          <a:p>
            <a:pPr eaLnBrk="1" hangingPunct="1"/>
            <a:r>
              <a:rPr lang="en-US" smtClean="0">
                <a:cs typeface="Times New Roman" pitchFamily="18" charset="0"/>
              </a:rPr>
              <a:t>The use cases constitute the basis for identifying test cases and building tests. The system is verified by performing each use case.  </a:t>
            </a:r>
          </a:p>
          <a:p>
            <a:pPr eaLnBrk="1" hangingPunct="1"/>
            <a:r>
              <a:rPr lang="en-US" smtClean="0">
                <a:cs typeface="Times New Roman" pitchFamily="18" charset="0"/>
              </a:rPr>
              <a:t>The use cases provide us with a black box view of the system.  The use-case realizations provide a white box view of the system and relate the requirements to the individual pieces of the system.</a:t>
            </a:r>
          </a:p>
          <a:p>
            <a:pPr eaLnBrk="1" hangingPunct="1"/>
            <a:r>
              <a:rPr lang="en-US" smtClean="0">
                <a:cs typeface="Times New Roman" pitchFamily="18" charset="0"/>
              </a:rPr>
              <a:t>The key to deriving tests from the use cases, for black box testing, is the identification of a set of test cases that will achieve the test objectives for functional and requirements coverage. As they are based on the flows of events inside the use case each test case will describe a complete test scenario.  </a:t>
            </a:r>
          </a:p>
          <a:p>
            <a:pPr eaLnBrk="1" hangingPunct="1"/>
            <a:r>
              <a:rPr lang="en-US" smtClean="0">
                <a:cs typeface="Times New Roman" pitchFamily="18" charset="0"/>
              </a:rPr>
              <a:t>The key to deriving tests from the use cases, for white box testing, is the identification of a set of design level scenarios (from the interactions documented in the use case realizations) that will achieve the test objectives for design validation and component coverage.  This relationship is shown by the arrow between the use-case realization and the test in the diagram above.</a:t>
            </a:r>
          </a:p>
          <a:p>
            <a:pPr eaLnBrk="1" hangingPunct="1"/>
            <a:r>
              <a:rPr lang="en-US" smtClean="0">
                <a:cs typeface="Times New Roman" pitchFamily="18" charset="0"/>
              </a:rPr>
              <a:t>Based upon the use cases the test identification and preparation activities can proceed in parallel with the system design and preparation ones.  This enables the tests to be available when the testable release becomes available. Test cases derived from the use cases take advantage of the way that use cases gather together the requirements to ensure good functional test coverage of the system and to produce robust, repeatable tests.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793750" y="766763"/>
            <a:ext cx="5507038" cy="4129087"/>
          </a:xfrm>
          <a:ln/>
        </p:spPr>
      </p:sp>
      <p:sp>
        <p:nvSpPr>
          <p:cNvPr id="3891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t>The relationship between use cases and test cases is very important. By developing the test cases at the same time as the use cases, and before developing the code, teams can adopt a test-first approach and significantly improve the quality of the software produced.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xfrm>
            <a:off x="793750" y="766763"/>
            <a:ext cx="5507038" cy="4129087"/>
          </a:xfrm>
          <a:ln/>
        </p:spPr>
      </p:sp>
      <p:sp>
        <p:nvSpPr>
          <p:cNvPr id="3993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t>To completely describe a use case takes more than just the creation of a use-case narrative. A corresponding set of</a:t>
            </a:r>
            <a:r>
              <a:rPr lang="en-US" baseline="0" dirty="0" smtClean="0"/>
              <a:t> test cases are also required.</a:t>
            </a: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xfrm>
            <a:off x="793750" y="766763"/>
            <a:ext cx="5507038" cy="4129087"/>
          </a:xfrm>
          <a:ln/>
        </p:spPr>
      </p:sp>
      <p:sp>
        <p:nvSpPr>
          <p:cNvPr id="4198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t>Note – use-case based testing has many uses.</a:t>
            </a:r>
          </a:p>
          <a:p>
            <a:endParaRPr lang="en-US" dirty="0" smtClean="0"/>
          </a:p>
          <a:p>
            <a:r>
              <a:rPr lang="en-US" dirty="0" smtClean="0"/>
              <a:t>Use cases can be used to drive:</a:t>
            </a:r>
          </a:p>
          <a:p>
            <a:pPr marL="373480" lvl="1" indent="-185918">
              <a:buFontTx/>
              <a:buChar char="•"/>
            </a:pPr>
            <a:r>
              <a:rPr lang="en-US" dirty="0" smtClean="0"/>
              <a:t>Smoke testing</a:t>
            </a:r>
          </a:p>
          <a:p>
            <a:pPr marL="373480" lvl="1" indent="-185918">
              <a:buFontTx/>
              <a:buChar char="•"/>
            </a:pPr>
            <a:r>
              <a:rPr lang="en-US" dirty="0" smtClean="0"/>
              <a:t>Regression testing</a:t>
            </a:r>
          </a:p>
          <a:p>
            <a:pPr marL="373480" lvl="1" indent="-185918">
              <a:buFontTx/>
              <a:buChar char="•"/>
            </a:pPr>
            <a:r>
              <a:rPr lang="en-US" dirty="0" smtClean="0"/>
              <a:t>Performance testing</a:t>
            </a:r>
          </a:p>
          <a:p>
            <a:pPr marL="373480" lvl="1" indent="-185918">
              <a:buFontTx/>
              <a:buChar char="•"/>
            </a:pPr>
            <a:r>
              <a:rPr lang="en-US" dirty="0" smtClean="0"/>
              <a:t>Usability testing</a:t>
            </a:r>
          </a:p>
          <a:p>
            <a:pPr marL="373480" lvl="1" indent="-185918">
              <a:buFontTx/>
              <a:buChar char="•"/>
            </a:pPr>
            <a:r>
              <a:rPr lang="en-US" dirty="0" smtClean="0"/>
              <a:t>Acceptance testing</a:t>
            </a:r>
          </a:p>
          <a:p>
            <a:pPr marL="373480" lvl="1" indent="-185918">
              <a:buFontTx/>
              <a:buChar char="•"/>
            </a:pPr>
            <a:r>
              <a:rPr lang="en-US" dirty="0" smtClean="0"/>
              <a:t>Stress testing</a:t>
            </a:r>
          </a:p>
          <a:p>
            <a:pPr marL="373480" lvl="1" indent="-185918">
              <a:buFontTx/>
              <a:buChar char="•"/>
            </a:pPr>
            <a:r>
              <a:rPr lang="en-US" dirty="0" smtClean="0"/>
              <a:t>Load testing</a:t>
            </a:r>
          </a:p>
          <a:p>
            <a:pPr marL="373480" lvl="1" indent="-185918">
              <a:buFontTx/>
              <a:buChar char="•"/>
            </a:pPr>
            <a:r>
              <a:rPr lang="en-US" dirty="0" smtClean="0"/>
              <a:t>Integration testing</a:t>
            </a:r>
          </a:p>
          <a:p>
            <a:r>
              <a:rPr lang="en-US" dirty="0" smtClean="0"/>
              <a:t>As well as the more obvious white-box, system and functional testing.</a:t>
            </a:r>
          </a:p>
          <a:p>
            <a:r>
              <a:rPr lang="en-US" dirty="0" smtClean="0"/>
              <a:t>This is really the subject for another course. If you are interested in learning more about use-case driven testing we would recommend our companion Use-Case Driven Testing Course.</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jpeg"/><Relationship Id="rId4" Type="http://schemas.openxmlformats.org/officeDocument/2006/relationships/image" Target="../media/image6.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9" descr="IJ_WB_4.jpg"/>
          <p:cNvPicPr>
            <a:picLocks noChangeAspect="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0" y="1309688"/>
            <a:ext cx="9144000" cy="4238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8" descr="url"/>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7077075" y="6237288"/>
            <a:ext cx="1609725" cy="163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9" descr="Tag-1"/>
          <p:cNvPicPr>
            <a:picLocks noChangeAspect="1" noChangeArrowheads="1"/>
          </p:cNvPicPr>
          <p:nvPr userDrawn="1"/>
        </p:nvPicPr>
        <p:blipFill>
          <a:blip r:embed="rId4" cstate="print">
            <a:extLst>
              <a:ext uri="{28A0092B-C50C-407E-A947-70E740481C1C}">
                <a14:useLocalDpi xmlns="" xmlns:a14="http://schemas.microsoft.com/office/drawing/2010/main" val="0"/>
              </a:ext>
            </a:extLst>
          </a:blip>
          <a:srcRect/>
          <a:stretch>
            <a:fillRect/>
          </a:stretch>
        </p:blipFill>
        <p:spPr bwMode="auto">
          <a:xfrm>
            <a:off x="6742113" y="625475"/>
            <a:ext cx="1944687" cy="133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10" descr="Logo-1"/>
          <p:cNvPicPr>
            <a:picLocks noChangeAspect="1" noChangeArrowheads="1"/>
          </p:cNvPicPr>
          <p:nvPr userDrawn="1"/>
        </p:nvPicPr>
        <p:blipFill>
          <a:blip r:embed="rId5" cstate="print">
            <a:extLst>
              <a:ext uri="{28A0092B-C50C-407E-A947-70E740481C1C}">
                <a14:useLocalDpi xmlns="" xmlns:a14="http://schemas.microsoft.com/office/drawing/2010/main" val="0"/>
              </a:ext>
            </a:extLst>
          </a:blip>
          <a:srcRect/>
          <a:stretch>
            <a:fillRect/>
          </a:stretch>
        </p:blipFill>
        <p:spPr bwMode="auto">
          <a:xfrm>
            <a:off x="457200" y="514350"/>
            <a:ext cx="1944688" cy="395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Box 7"/>
          <p:cNvSpPr txBox="1"/>
          <p:nvPr userDrawn="1"/>
        </p:nvSpPr>
        <p:spPr>
          <a:xfrm>
            <a:off x="5354638" y="6642100"/>
            <a:ext cx="3789362" cy="215900"/>
          </a:xfrm>
          <a:prstGeom prst="rect">
            <a:avLst/>
          </a:prstGeom>
          <a:noFill/>
        </p:spPr>
        <p:txBody>
          <a:bodyPr>
            <a:spAutoFit/>
          </a:bodyPr>
          <a:lstStyle/>
          <a:p>
            <a:pPr algn="r">
              <a:defRPr/>
            </a:pPr>
            <a:r>
              <a:rPr lang="en-CA" sz="800" b="0" dirty="0">
                <a:latin typeface="+mn-lt"/>
                <a:ea typeface="ＭＳ Ｐゴシック" pitchFamily="1" charset="-128"/>
              </a:rPr>
              <a:t>Copyright © </a:t>
            </a:r>
            <a:r>
              <a:rPr lang="en-CA" sz="800" b="0" dirty="0" smtClean="0">
                <a:latin typeface="Arial" charset="0"/>
                <a:ea typeface="ＭＳ Ｐゴシック" pitchFamily="34" charset="-128"/>
              </a:rPr>
              <a:t>2006-</a:t>
            </a:r>
            <a:r>
              <a:rPr lang="en-CA" sz="800" b="0" dirty="0" smtClean="0">
                <a:latin typeface="+mn-lt"/>
                <a:ea typeface="ＭＳ Ｐゴシック" pitchFamily="1" charset="-128"/>
              </a:rPr>
              <a:t>2012 </a:t>
            </a:r>
            <a:r>
              <a:rPr lang="en-CA" sz="800" b="0" dirty="0">
                <a:latin typeface="+mn-lt"/>
                <a:ea typeface="ＭＳ Ｐゴシック" pitchFamily="1" charset="-128"/>
              </a:rPr>
              <a:t>Ivar Jacobson International SA.  All rights reserved</a:t>
            </a:r>
          </a:p>
        </p:txBody>
      </p:sp>
      <p:sp>
        <p:nvSpPr>
          <p:cNvPr id="10243" name="Rectangle 3"/>
          <p:cNvSpPr>
            <a:spLocks noGrp="1" noChangeArrowheads="1"/>
          </p:cNvSpPr>
          <p:nvPr>
            <p:ph type="ctrTitle"/>
          </p:nvPr>
        </p:nvSpPr>
        <p:spPr>
          <a:xfrm>
            <a:off x="533400" y="2057400"/>
            <a:ext cx="5334000" cy="609600"/>
          </a:xfrm>
        </p:spPr>
        <p:txBody>
          <a:bodyPr anchor="t"/>
          <a:lstStyle>
            <a:lvl1pPr>
              <a:defRPr sz="3200"/>
            </a:lvl1pPr>
          </a:lstStyle>
          <a:p>
            <a:r>
              <a:rPr lang="en-US" dirty="0"/>
              <a:t>Click to edit Master title style</a:t>
            </a:r>
          </a:p>
        </p:txBody>
      </p:sp>
      <p:sp>
        <p:nvSpPr>
          <p:cNvPr id="10251" name="Rectangle 11"/>
          <p:cNvSpPr>
            <a:spLocks noGrp="1" noChangeArrowheads="1"/>
          </p:cNvSpPr>
          <p:nvPr>
            <p:ph type="subTitle" sz="quarter" idx="1"/>
          </p:nvPr>
        </p:nvSpPr>
        <p:spPr>
          <a:xfrm>
            <a:off x="539552" y="3140968"/>
            <a:ext cx="5334000" cy="792088"/>
          </a:xfrm>
        </p:spPr>
        <p:txBody>
          <a:bodyPr/>
          <a:lstStyle>
            <a:lvl1pPr marL="0" indent="0">
              <a:buFontTx/>
              <a:buNone/>
              <a:defRPr>
                <a:solidFill>
                  <a:schemeClr val="bg1"/>
                </a:solidFill>
              </a:defRPr>
            </a:lvl1pPr>
          </a:lstStyle>
          <a:p>
            <a:r>
              <a:rPr lang="en-US" dirty="0"/>
              <a:t>Click to edit Master subtitle style</a:t>
            </a:r>
          </a:p>
        </p:txBody>
      </p:sp>
    </p:spTree>
    <p:extLst>
      <p:ext uri="{BB962C8B-B14F-4D97-AF65-F5344CB8AC3E}">
        <p14:creationId xmlns="" xmlns:p14="http://schemas.microsoft.com/office/powerpoint/2010/main" val="1789515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Tree>
    <p:extLst>
      <p:ext uri="{BB962C8B-B14F-4D97-AF65-F5344CB8AC3E}">
        <p14:creationId xmlns="" xmlns:p14="http://schemas.microsoft.com/office/powerpoint/2010/main" val="390273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533400" y="1295400"/>
            <a:ext cx="39243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4" name="Content Placeholder 3"/>
          <p:cNvSpPr>
            <a:spLocks noGrp="1"/>
          </p:cNvSpPr>
          <p:nvPr>
            <p:ph sz="half" idx="2"/>
          </p:nvPr>
        </p:nvSpPr>
        <p:spPr>
          <a:xfrm>
            <a:off x="4610100" y="1295400"/>
            <a:ext cx="39243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 xmlns:p14="http://schemas.microsoft.com/office/powerpoint/2010/main" val="1575554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Tree>
    <p:extLst>
      <p:ext uri="{BB962C8B-B14F-4D97-AF65-F5344CB8AC3E}">
        <p14:creationId xmlns="" xmlns:p14="http://schemas.microsoft.com/office/powerpoint/2010/main" val="1954245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348852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descr="IJI-1b"/>
          <p:cNvPicPr>
            <a:picLocks noChangeArrowheads="1"/>
          </p:cNvPicPr>
          <p:nvPr userDrawn="1"/>
        </p:nvPicPr>
        <p:blipFill>
          <a:blip r:embed="rId7" cstate="print">
            <a:extLst>
              <a:ext uri="{28A0092B-C50C-407E-A947-70E740481C1C}">
                <a14:useLocalDpi xmlns="" xmlns:a14="http://schemas.microsoft.com/office/drawing/2010/main" val="0"/>
              </a:ext>
            </a:extLst>
          </a:blip>
          <a:srcRect/>
          <a:stretch>
            <a:fillRect/>
          </a:stretch>
        </p:blipFill>
        <p:spPr bwMode="auto">
          <a:xfrm>
            <a:off x="0" y="0"/>
            <a:ext cx="8859838"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Rectangle 7"/>
          <p:cNvSpPr>
            <a:spLocks noGrp="1" noChangeArrowheads="1"/>
          </p:cNvSpPr>
          <p:nvPr>
            <p:ph type="title"/>
          </p:nvPr>
        </p:nvSpPr>
        <p:spPr bwMode="auto">
          <a:xfrm>
            <a:off x="533400" y="11113"/>
            <a:ext cx="80010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8"/>
          <p:cNvSpPr>
            <a:spLocks noGrp="1" noChangeArrowheads="1"/>
          </p:cNvSpPr>
          <p:nvPr>
            <p:ph type="body" idx="1"/>
          </p:nvPr>
        </p:nvSpPr>
        <p:spPr bwMode="auto">
          <a:xfrm>
            <a:off x="533400" y="1149350"/>
            <a:ext cx="8001000" cy="480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9" name="Picture 11" descr="Tag-2"/>
          <p:cNvPicPr>
            <a:picLocks noChangeAspect="1" noChangeArrowheads="1"/>
          </p:cNvPicPr>
          <p:nvPr userDrawn="1"/>
        </p:nvPicPr>
        <p:blipFill>
          <a:blip r:embed="rId8" cstate="print">
            <a:extLst>
              <a:ext uri="{28A0092B-C50C-407E-A947-70E740481C1C}">
                <a14:useLocalDpi xmlns="" xmlns:a14="http://schemas.microsoft.com/office/drawing/2010/main" val="0"/>
              </a:ext>
            </a:extLst>
          </a:blip>
          <a:srcRect/>
          <a:stretch>
            <a:fillRect/>
          </a:stretch>
        </p:blipFill>
        <p:spPr bwMode="auto">
          <a:xfrm>
            <a:off x="7315200" y="6421438"/>
            <a:ext cx="1541463" cy="1063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0" name="Picture 12" descr="Logo-2"/>
          <p:cNvPicPr>
            <a:picLocks noChangeAspect="1" noChangeArrowheads="1"/>
          </p:cNvPicPr>
          <p:nvPr userDrawn="1"/>
        </p:nvPicPr>
        <p:blipFill>
          <a:blip r:embed="rId9" cstate="print">
            <a:extLst>
              <a:ext uri="{28A0092B-C50C-407E-A947-70E740481C1C}">
                <a14:useLocalDpi xmlns="" xmlns:a14="http://schemas.microsoft.com/office/drawing/2010/main" val="0"/>
              </a:ext>
            </a:extLst>
          </a:blip>
          <a:srcRect/>
          <a:stretch>
            <a:fillRect/>
          </a:stretch>
        </p:blipFill>
        <p:spPr bwMode="auto">
          <a:xfrm>
            <a:off x="304800" y="6324600"/>
            <a:ext cx="1541463" cy="312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Box 6"/>
          <p:cNvSpPr txBox="1"/>
          <p:nvPr userDrawn="1"/>
        </p:nvSpPr>
        <p:spPr>
          <a:xfrm>
            <a:off x="5545138" y="6642100"/>
            <a:ext cx="3598862" cy="215900"/>
          </a:xfrm>
          <a:prstGeom prst="rect">
            <a:avLst/>
          </a:prstGeom>
          <a:noFill/>
        </p:spPr>
        <p:txBody>
          <a:bodyPr>
            <a:spAutoFit/>
          </a:bodyPr>
          <a:lstStyle/>
          <a:p>
            <a:pPr algn="r">
              <a:defRPr/>
            </a:pPr>
            <a:r>
              <a:rPr lang="en-CA" sz="800" b="0" dirty="0">
                <a:latin typeface="+mn-lt"/>
                <a:ea typeface="ＭＳ Ｐゴシック" pitchFamily="1" charset="-128"/>
              </a:rPr>
              <a:t>Copyright © </a:t>
            </a:r>
            <a:r>
              <a:rPr lang="en-CA" sz="800" b="0" dirty="0" smtClean="0">
                <a:latin typeface="Arial" charset="0"/>
                <a:ea typeface="ＭＳ Ｐゴシック" pitchFamily="34" charset="-128"/>
              </a:rPr>
              <a:t>2006-</a:t>
            </a:r>
            <a:r>
              <a:rPr lang="en-CA" sz="800" b="0" dirty="0" smtClean="0">
                <a:latin typeface="+mn-lt"/>
                <a:ea typeface="ＭＳ Ｐゴシック" pitchFamily="1" charset="-128"/>
              </a:rPr>
              <a:t>2012 </a:t>
            </a:r>
            <a:r>
              <a:rPr lang="en-CA" sz="800" b="0" dirty="0">
                <a:latin typeface="+mn-lt"/>
                <a:ea typeface="ＭＳ Ｐゴシック" pitchFamily="1" charset="-128"/>
              </a:rPr>
              <a:t>Ivar Jacobson International SA.  All rights reserved</a:t>
            </a:r>
          </a:p>
        </p:txBody>
      </p:sp>
      <p:grpSp>
        <p:nvGrpSpPr>
          <p:cNvPr id="17" name="Group 20"/>
          <p:cNvGrpSpPr>
            <a:grpSpLocks/>
          </p:cNvGrpSpPr>
          <p:nvPr userDrawn="1"/>
        </p:nvGrpSpPr>
        <p:grpSpPr bwMode="auto">
          <a:xfrm>
            <a:off x="8210214" y="194011"/>
            <a:ext cx="817200" cy="709200"/>
            <a:chOff x="1570038" y="1119188"/>
            <a:chExt cx="931862" cy="808037"/>
          </a:xfrm>
        </p:grpSpPr>
        <p:sp>
          <p:nvSpPr>
            <p:cNvPr id="18" name="AutoShape 87"/>
            <p:cNvSpPr>
              <a:spLocks noChangeAspect="1" noChangeArrowheads="1"/>
            </p:cNvSpPr>
            <p:nvPr/>
          </p:nvSpPr>
          <p:spPr bwMode="auto">
            <a:xfrm rot="-1799760">
              <a:off x="1570038" y="1119188"/>
              <a:ext cx="931862" cy="808037"/>
            </a:xfrm>
            <a:prstGeom prst="hexagon">
              <a:avLst>
                <a:gd name="adj" fmla="val 28831"/>
                <a:gd name="vf" fmla="val 115470"/>
              </a:avLst>
            </a:prstGeom>
            <a:solidFill>
              <a:srgbClr val="FFE4BD"/>
            </a:solidFill>
            <a:ln w="25400" algn="ctr">
              <a:solidFill>
                <a:srgbClr val="FF9948"/>
              </a:solidFill>
              <a:miter lim="800000"/>
              <a:headEnd/>
              <a:tailEnd/>
            </a:ln>
          </p:spPr>
          <p:txBody>
            <a:bodyPr wrap="none" anchor="ctr"/>
            <a:lstStyle/>
            <a:p>
              <a:pPr eaLnBrk="1" hangingPunct="1"/>
              <a:endParaRPr lang="en-GB" sz="2000" b="0">
                <a:ea typeface="SimSun" pitchFamily="2" charset="-122"/>
                <a:cs typeface="Arial" charset="0"/>
              </a:endParaRPr>
            </a:p>
          </p:txBody>
        </p:sp>
        <p:grpSp>
          <p:nvGrpSpPr>
            <p:cNvPr id="19" name="Group 13"/>
            <p:cNvGrpSpPr>
              <a:grpSpLocks/>
            </p:cNvGrpSpPr>
            <p:nvPr/>
          </p:nvGrpSpPr>
          <p:grpSpPr bwMode="auto">
            <a:xfrm>
              <a:off x="1716088" y="1360220"/>
              <a:ext cx="657836" cy="336695"/>
              <a:chOff x="1779745" y="1074836"/>
              <a:chExt cx="1169067" cy="565305"/>
            </a:xfrm>
          </p:grpSpPr>
          <p:grpSp>
            <p:nvGrpSpPr>
              <p:cNvPr id="20" name="Group 17"/>
              <p:cNvGrpSpPr>
                <a:grpSpLocks/>
              </p:cNvGrpSpPr>
              <p:nvPr/>
            </p:nvGrpSpPr>
            <p:grpSpPr bwMode="auto">
              <a:xfrm>
                <a:off x="1779745" y="1074836"/>
                <a:ext cx="1169067" cy="565305"/>
                <a:chOff x="4928386" y="2700338"/>
                <a:chExt cx="1534327" cy="633412"/>
              </a:xfrm>
            </p:grpSpPr>
            <p:sp>
              <p:nvSpPr>
                <p:cNvPr id="24" name="Arc 23"/>
                <p:cNvSpPr/>
                <p:nvPr/>
              </p:nvSpPr>
              <p:spPr bwMode="auto">
                <a:xfrm>
                  <a:off x="4928386" y="2706815"/>
                  <a:ext cx="1532902" cy="621193"/>
                </a:xfrm>
                <a:prstGeom prst="arc">
                  <a:avLst>
                    <a:gd name="adj1" fmla="val 20608027"/>
                    <a:gd name="adj2" fmla="val 1035465"/>
                  </a:avLst>
                </a:prstGeom>
                <a:solidFill>
                  <a:srgbClr val="FFF1D9"/>
                </a:solidFill>
                <a:ln w="25400" algn="ctr">
                  <a:solidFill>
                    <a:srgbClr val="FF7B21"/>
                  </a:solidFill>
                  <a:round/>
                  <a:headEnd/>
                  <a:tailEnd/>
                </a:ln>
              </p:spPr>
              <p:txBody>
                <a:bodyPr lIns="107950" tIns="53975" rIns="107950" bIns="53975" anchor="ctr"/>
                <a:lstStyle/>
                <a:p>
                  <a:pPr eaLnBrk="1" hangingPunct="1">
                    <a:defRPr/>
                  </a:pPr>
                  <a:endParaRPr lang="en-US" sz="2000" b="0">
                    <a:latin typeface="Calibri" pitchFamily="34" charset="0"/>
                    <a:ea typeface="SimSun" pitchFamily="2" charset="-122"/>
                    <a:cs typeface="Arial" charset="0"/>
                  </a:endParaRPr>
                </a:p>
              </p:txBody>
            </p:sp>
            <p:sp>
              <p:nvSpPr>
                <p:cNvPr id="25" name="Oval 19"/>
                <p:cNvSpPr>
                  <a:spLocks noChangeArrowheads="1"/>
                </p:cNvSpPr>
                <p:nvPr/>
              </p:nvSpPr>
              <p:spPr bwMode="auto">
                <a:xfrm>
                  <a:off x="4929188" y="2700338"/>
                  <a:ext cx="1533525" cy="633412"/>
                </a:xfrm>
                <a:prstGeom prst="ellipse">
                  <a:avLst/>
                </a:prstGeom>
                <a:solidFill>
                  <a:srgbClr val="FFF1D9"/>
                </a:solidFill>
                <a:ln w="25400" algn="ctr">
                  <a:solidFill>
                    <a:srgbClr val="FF7B21"/>
                  </a:solidFill>
                  <a:round/>
                  <a:headEnd/>
                  <a:tailEnd/>
                </a:ln>
              </p:spPr>
              <p:txBody>
                <a:bodyPr lIns="107950" tIns="53975" rIns="107950" bIns="53975" anchor="ctr"/>
                <a:lstStyle/>
                <a:p>
                  <a:pPr eaLnBrk="1" hangingPunct="1"/>
                  <a:endParaRPr lang="nl-NL" sz="2000" b="0">
                    <a:latin typeface="Calibri" pitchFamily="34" charset="0"/>
                    <a:ea typeface="SimSun" pitchFamily="2" charset="-122"/>
                    <a:cs typeface="Arial" charset="0"/>
                  </a:endParaRPr>
                </a:p>
              </p:txBody>
            </p:sp>
          </p:grpSp>
          <p:cxnSp>
            <p:nvCxnSpPr>
              <p:cNvPr id="21" name="Straight Connector 15"/>
              <p:cNvCxnSpPr>
                <a:cxnSpLocks noChangeShapeType="1"/>
                <a:stCxn id="24" idx="1"/>
                <a:endCxn id="23" idx="0"/>
              </p:cNvCxnSpPr>
              <p:nvPr/>
            </p:nvCxnSpPr>
            <p:spPr bwMode="auto">
              <a:xfrm rot="10800000" flipH="1">
                <a:off x="2364583" y="1211529"/>
                <a:ext cx="489830" cy="145960"/>
              </a:xfrm>
              <a:prstGeom prst="line">
                <a:avLst/>
              </a:prstGeom>
              <a:noFill/>
              <a:ln w="25400" algn="ctr">
                <a:solidFill>
                  <a:srgbClr val="FF7B21"/>
                </a:solidFill>
                <a:round/>
                <a:headEnd/>
                <a:tailEnd/>
              </a:ln>
            </p:spPr>
          </p:cxnSp>
          <p:cxnSp>
            <p:nvCxnSpPr>
              <p:cNvPr id="22" name="Straight Connector 16"/>
              <p:cNvCxnSpPr>
                <a:cxnSpLocks noChangeShapeType="1"/>
                <a:stCxn id="24" idx="1"/>
                <a:endCxn id="23" idx="2"/>
              </p:cNvCxnSpPr>
              <p:nvPr/>
            </p:nvCxnSpPr>
            <p:spPr bwMode="auto">
              <a:xfrm rot="10800000" flipH="1" flipV="1">
                <a:off x="2364584" y="1357486"/>
                <a:ext cx="471331" cy="154971"/>
              </a:xfrm>
              <a:prstGeom prst="line">
                <a:avLst/>
              </a:prstGeom>
              <a:noFill/>
              <a:ln w="25400" algn="ctr">
                <a:solidFill>
                  <a:srgbClr val="FF7B21"/>
                </a:solidFill>
                <a:round/>
                <a:headEnd/>
                <a:tailEnd/>
              </a:ln>
            </p:spPr>
          </p:cxnSp>
          <p:sp>
            <p:nvSpPr>
              <p:cNvPr id="23" name="Arc 22"/>
              <p:cNvSpPr/>
              <p:nvPr/>
            </p:nvSpPr>
            <p:spPr bwMode="auto">
              <a:xfrm rot="4887492">
                <a:off x="2653718" y="1229528"/>
                <a:ext cx="317180" cy="253909"/>
              </a:xfrm>
              <a:prstGeom prst="arc">
                <a:avLst>
                  <a:gd name="adj1" fmla="val 12192040"/>
                  <a:gd name="adj2" fmla="val 61677"/>
                </a:avLst>
              </a:prstGeom>
              <a:solidFill>
                <a:srgbClr val="FFF1D9"/>
              </a:solidFill>
              <a:ln w="25400" algn="ctr">
                <a:solidFill>
                  <a:srgbClr val="FF7B21"/>
                </a:solidFill>
                <a:round/>
                <a:headEnd/>
                <a:tailEnd/>
              </a:ln>
            </p:spPr>
            <p:txBody>
              <a:bodyPr lIns="107950" tIns="53975" rIns="107950" bIns="53975" anchor="ctr"/>
              <a:lstStyle/>
              <a:p>
                <a:pPr eaLnBrk="1" hangingPunct="1">
                  <a:defRPr/>
                </a:pPr>
                <a:endParaRPr lang="en-US" sz="2000" b="0">
                  <a:latin typeface="Calibri" pitchFamily="34" charset="0"/>
                  <a:ea typeface="SimSun" pitchFamily="2" charset="-122"/>
                  <a:cs typeface="Arial" charset="0"/>
                </a:endParaRPr>
              </a:p>
            </p:txBody>
          </p:sp>
        </p:grpSp>
      </p:grpSp>
      <p:sp>
        <p:nvSpPr>
          <p:cNvPr id="27" name="Rectangle 10"/>
          <p:cNvSpPr txBox="1">
            <a:spLocks noChangeArrowheads="1"/>
          </p:cNvSpPr>
          <p:nvPr userDrawn="1"/>
        </p:nvSpPr>
        <p:spPr bwMode="auto">
          <a:xfrm>
            <a:off x="0" y="6640513"/>
            <a:ext cx="3995738" cy="2174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l" rtl="0" eaLnBrk="0" fontAlgn="base" hangingPunct="0">
              <a:spcBef>
                <a:spcPct val="50000"/>
              </a:spcBef>
              <a:spcAft>
                <a:spcPct val="0"/>
              </a:spcAft>
              <a:defRPr sz="800" b="0" i="1" kern="1200">
                <a:solidFill>
                  <a:srgbClr val="333333"/>
                </a:solidFill>
                <a:latin typeface="+mn-lt"/>
                <a:ea typeface="Gulim" pitchFamily="34" charset="-127"/>
                <a:cs typeface="+mn-cs"/>
              </a:defRPr>
            </a:lvl1pPr>
            <a:lvl2pPr marL="457200" algn="ctr" rtl="0" eaLnBrk="0" fontAlgn="base" hangingPunct="0">
              <a:spcBef>
                <a:spcPct val="0"/>
              </a:spcBef>
              <a:spcAft>
                <a:spcPct val="0"/>
              </a:spcAft>
              <a:defRPr sz="1400" b="1" kern="1200">
                <a:solidFill>
                  <a:schemeClr val="tx1"/>
                </a:solidFill>
                <a:latin typeface="Arial" pitchFamily="34" charset="0"/>
                <a:ea typeface="MS PGothic" pitchFamily="34" charset="-128"/>
                <a:cs typeface="+mn-cs"/>
              </a:defRPr>
            </a:lvl2pPr>
            <a:lvl3pPr marL="914400" algn="ctr" rtl="0" eaLnBrk="0" fontAlgn="base" hangingPunct="0">
              <a:spcBef>
                <a:spcPct val="0"/>
              </a:spcBef>
              <a:spcAft>
                <a:spcPct val="0"/>
              </a:spcAft>
              <a:defRPr sz="1400" b="1" kern="1200">
                <a:solidFill>
                  <a:schemeClr val="tx1"/>
                </a:solidFill>
                <a:latin typeface="Arial" pitchFamily="34" charset="0"/>
                <a:ea typeface="MS PGothic" pitchFamily="34" charset="-128"/>
                <a:cs typeface="+mn-cs"/>
              </a:defRPr>
            </a:lvl3pPr>
            <a:lvl4pPr marL="1371600" algn="ctr" rtl="0" eaLnBrk="0" fontAlgn="base" hangingPunct="0">
              <a:spcBef>
                <a:spcPct val="0"/>
              </a:spcBef>
              <a:spcAft>
                <a:spcPct val="0"/>
              </a:spcAft>
              <a:defRPr sz="1400" b="1" kern="1200">
                <a:solidFill>
                  <a:schemeClr val="tx1"/>
                </a:solidFill>
                <a:latin typeface="Arial" pitchFamily="34" charset="0"/>
                <a:ea typeface="MS PGothic" pitchFamily="34" charset="-128"/>
                <a:cs typeface="+mn-cs"/>
              </a:defRPr>
            </a:lvl4pPr>
            <a:lvl5pPr marL="1828800" algn="ctr" rtl="0" eaLnBrk="0" fontAlgn="base" hangingPunct="0">
              <a:spcBef>
                <a:spcPct val="0"/>
              </a:spcBef>
              <a:spcAft>
                <a:spcPct val="0"/>
              </a:spcAft>
              <a:defRPr sz="1400" b="1" kern="1200">
                <a:solidFill>
                  <a:schemeClr val="tx1"/>
                </a:solidFill>
                <a:latin typeface="Arial" pitchFamily="34" charset="0"/>
                <a:ea typeface="MS PGothic" pitchFamily="34" charset="-128"/>
                <a:cs typeface="+mn-cs"/>
              </a:defRPr>
            </a:lvl5pPr>
            <a:lvl6pPr marL="2286000" algn="l" defTabSz="914400" rtl="0" eaLnBrk="1" latinLnBrk="0" hangingPunct="1">
              <a:defRPr sz="1400" b="1" kern="1200">
                <a:solidFill>
                  <a:schemeClr val="tx1"/>
                </a:solidFill>
                <a:latin typeface="Arial" pitchFamily="34" charset="0"/>
                <a:ea typeface="MS PGothic" pitchFamily="34" charset="-128"/>
                <a:cs typeface="+mn-cs"/>
              </a:defRPr>
            </a:lvl6pPr>
            <a:lvl7pPr marL="2743200" algn="l" defTabSz="914400" rtl="0" eaLnBrk="1" latinLnBrk="0" hangingPunct="1">
              <a:defRPr sz="1400" b="1" kern="1200">
                <a:solidFill>
                  <a:schemeClr val="tx1"/>
                </a:solidFill>
                <a:latin typeface="Arial" pitchFamily="34" charset="0"/>
                <a:ea typeface="MS PGothic" pitchFamily="34" charset="-128"/>
                <a:cs typeface="+mn-cs"/>
              </a:defRPr>
            </a:lvl7pPr>
            <a:lvl8pPr marL="3200400" algn="l" defTabSz="914400" rtl="0" eaLnBrk="1" latinLnBrk="0" hangingPunct="1">
              <a:defRPr sz="1400" b="1" kern="1200">
                <a:solidFill>
                  <a:schemeClr val="tx1"/>
                </a:solidFill>
                <a:latin typeface="Arial" pitchFamily="34" charset="0"/>
                <a:ea typeface="MS PGothic" pitchFamily="34" charset="-128"/>
                <a:cs typeface="+mn-cs"/>
              </a:defRPr>
            </a:lvl8pPr>
            <a:lvl9pPr marL="3657600" algn="l" defTabSz="914400" rtl="0" eaLnBrk="1" latinLnBrk="0" hangingPunct="1">
              <a:defRPr sz="1400" b="1" kern="1200">
                <a:solidFill>
                  <a:schemeClr val="tx1"/>
                </a:solidFill>
                <a:latin typeface="Arial" pitchFamily="34" charset="0"/>
                <a:ea typeface="MS PGothic" pitchFamily="34" charset="-128"/>
                <a:cs typeface="+mn-cs"/>
              </a:defRPr>
            </a:lvl9pPr>
          </a:lstStyle>
          <a:p>
            <a:pPr>
              <a:defRPr/>
            </a:pPr>
            <a:r>
              <a:rPr lang="en-US" altLang="ko-KR" dirty="0" smtClean="0"/>
              <a:t>Use-Case 2.0 / 3 – Outlining and Slicing Use</a:t>
            </a:r>
            <a:r>
              <a:rPr lang="en-US" altLang="ko-KR" baseline="0" dirty="0" smtClean="0"/>
              <a:t> Cases</a:t>
            </a:r>
            <a:endParaRPr lang="en-US" altLang="ko-KR" dirty="0"/>
          </a:p>
        </p:txBody>
      </p:sp>
      <p:sp>
        <p:nvSpPr>
          <p:cNvPr id="29" name="Slide Number Placeholder 8"/>
          <p:cNvSpPr txBox="1">
            <a:spLocks/>
          </p:cNvSpPr>
          <p:nvPr userDrawn="1"/>
        </p:nvSpPr>
        <p:spPr>
          <a:xfrm>
            <a:off x="4067175" y="6519863"/>
            <a:ext cx="6223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Arial" charset="0"/>
                <a:ea typeface="ＭＳ Ｐゴシック" pitchFamily="1" charset="-128"/>
                <a:cs typeface="+mn-cs"/>
              </a:defRPr>
            </a:lvl1pPr>
            <a:lvl2pPr marL="457200" algn="ctr" rtl="0" eaLnBrk="0" fontAlgn="base" hangingPunct="0">
              <a:spcBef>
                <a:spcPct val="0"/>
              </a:spcBef>
              <a:spcAft>
                <a:spcPct val="0"/>
              </a:spcAft>
              <a:defRPr sz="1400" b="1" kern="1200">
                <a:solidFill>
                  <a:schemeClr val="tx1"/>
                </a:solidFill>
                <a:latin typeface="Arial" pitchFamily="34" charset="0"/>
                <a:ea typeface="MS PGothic" pitchFamily="34" charset="-128"/>
                <a:cs typeface="+mn-cs"/>
              </a:defRPr>
            </a:lvl2pPr>
            <a:lvl3pPr marL="914400" algn="ctr" rtl="0" eaLnBrk="0" fontAlgn="base" hangingPunct="0">
              <a:spcBef>
                <a:spcPct val="0"/>
              </a:spcBef>
              <a:spcAft>
                <a:spcPct val="0"/>
              </a:spcAft>
              <a:defRPr sz="1400" b="1" kern="1200">
                <a:solidFill>
                  <a:schemeClr val="tx1"/>
                </a:solidFill>
                <a:latin typeface="Arial" pitchFamily="34" charset="0"/>
                <a:ea typeface="MS PGothic" pitchFamily="34" charset="-128"/>
                <a:cs typeface="+mn-cs"/>
              </a:defRPr>
            </a:lvl3pPr>
            <a:lvl4pPr marL="1371600" algn="ctr" rtl="0" eaLnBrk="0" fontAlgn="base" hangingPunct="0">
              <a:spcBef>
                <a:spcPct val="0"/>
              </a:spcBef>
              <a:spcAft>
                <a:spcPct val="0"/>
              </a:spcAft>
              <a:defRPr sz="1400" b="1" kern="1200">
                <a:solidFill>
                  <a:schemeClr val="tx1"/>
                </a:solidFill>
                <a:latin typeface="Arial" pitchFamily="34" charset="0"/>
                <a:ea typeface="MS PGothic" pitchFamily="34" charset="-128"/>
                <a:cs typeface="+mn-cs"/>
              </a:defRPr>
            </a:lvl4pPr>
            <a:lvl5pPr marL="1828800" algn="ctr" rtl="0" eaLnBrk="0" fontAlgn="base" hangingPunct="0">
              <a:spcBef>
                <a:spcPct val="0"/>
              </a:spcBef>
              <a:spcAft>
                <a:spcPct val="0"/>
              </a:spcAft>
              <a:defRPr sz="1400" b="1" kern="1200">
                <a:solidFill>
                  <a:schemeClr val="tx1"/>
                </a:solidFill>
                <a:latin typeface="Arial" pitchFamily="34" charset="0"/>
                <a:ea typeface="MS PGothic" pitchFamily="34" charset="-128"/>
                <a:cs typeface="+mn-cs"/>
              </a:defRPr>
            </a:lvl5pPr>
            <a:lvl6pPr marL="2286000" algn="l" defTabSz="914400" rtl="0" eaLnBrk="1" latinLnBrk="0" hangingPunct="1">
              <a:defRPr sz="1400" b="1" kern="1200">
                <a:solidFill>
                  <a:schemeClr val="tx1"/>
                </a:solidFill>
                <a:latin typeface="Arial" pitchFamily="34" charset="0"/>
                <a:ea typeface="MS PGothic" pitchFamily="34" charset="-128"/>
                <a:cs typeface="+mn-cs"/>
              </a:defRPr>
            </a:lvl6pPr>
            <a:lvl7pPr marL="2743200" algn="l" defTabSz="914400" rtl="0" eaLnBrk="1" latinLnBrk="0" hangingPunct="1">
              <a:defRPr sz="1400" b="1" kern="1200">
                <a:solidFill>
                  <a:schemeClr val="tx1"/>
                </a:solidFill>
                <a:latin typeface="Arial" pitchFamily="34" charset="0"/>
                <a:ea typeface="MS PGothic" pitchFamily="34" charset="-128"/>
                <a:cs typeface="+mn-cs"/>
              </a:defRPr>
            </a:lvl7pPr>
            <a:lvl8pPr marL="3200400" algn="l" defTabSz="914400" rtl="0" eaLnBrk="1" latinLnBrk="0" hangingPunct="1">
              <a:defRPr sz="1400" b="1" kern="1200">
                <a:solidFill>
                  <a:schemeClr val="tx1"/>
                </a:solidFill>
                <a:latin typeface="Arial" pitchFamily="34" charset="0"/>
                <a:ea typeface="MS PGothic" pitchFamily="34" charset="-128"/>
                <a:cs typeface="+mn-cs"/>
              </a:defRPr>
            </a:lvl8pPr>
            <a:lvl9pPr marL="3657600" algn="l" defTabSz="914400" rtl="0" eaLnBrk="1" latinLnBrk="0" hangingPunct="1">
              <a:defRPr sz="1400" b="1" kern="1200">
                <a:solidFill>
                  <a:schemeClr val="tx1"/>
                </a:solidFill>
                <a:latin typeface="Arial" pitchFamily="34" charset="0"/>
                <a:ea typeface="MS PGothic" pitchFamily="34" charset="-128"/>
                <a:cs typeface="+mn-cs"/>
              </a:defRPr>
            </a:lvl9pPr>
          </a:lstStyle>
          <a:p>
            <a:pPr>
              <a:defRPr/>
            </a:pPr>
            <a:fld id="{F9BC493F-46C9-467E-A0AD-85540E2D1F59}"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836" r:id="rId1"/>
    <p:sldLayoutId id="2147483826" r:id="rId2"/>
    <p:sldLayoutId id="2147483828" r:id="rId3"/>
    <p:sldLayoutId id="2147483830" r:id="rId4"/>
    <p:sldLayoutId id="2147483831" r:id="rId5"/>
  </p:sldLayoutIdLst>
  <p:hf hdr="0" dt="0"/>
  <p:txStyles>
    <p:titleStyle>
      <a:lvl1pPr algn="l" rtl="0" eaLnBrk="0" fontAlgn="base" hangingPunct="0">
        <a:spcBef>
          <a:spcPct val="0"/>
        </a:spcBef>
        <a:spcAft>
          <a:spcPct val="0"/>
        </a:spcAft>
        <a:defRPr sz="2800">
          <a:solidFill>
            <a:schemeClr val="bg1"/>
          </a:solidFill>
          <a:latin typeface="+mj-lt"/>
          <a:ea typeface="MS PGothic" pitchFamily="34" charset="-128"/>
          <a:cs typeface="+mj-cs"/>
        </a:defRPr>
      </a:lvl1pPr>
      <a:lvl2pPr algn="l" rtl="0" eaLnBrk="0" fontAlgn="base" hangingPunct="0">
        <a:spcBef>
          <a:spcPct val="0"/>
        </a:spcBef>
        <a:spcAft>
          <a:spcPct val="0"/>
        </a:spcAft>
        <a:defRPr sz="2800">
          <a:solidFill>
            <a:schemeClr val="bg1"/>
          </a:solidFill>
          <a:latin typeface="Arial" charset="0"/>
          <a:ea typeface="MS PGothic" pitchFamily="34" charset="-128"/>
        </a:defRPr>
      </a:lvl2pPr>
      <a:lvl3pPr algn="l" rtl="0" eaLnBrk="0" fontAlgn="base" hangingPunct="0">
        <a:spcBef>
          <a:spcPct val="0"/>
        </a:spcBef>
        <a:spcAft>
          <a:spcPct val="0"/>
        </a:spcAft>
        <a:defRPr sz="2800">
          <a:solidFill>
            <a:schemeClr val="bg1"/>
          </a:solidFill>
          <a:latin typeface="Arial" charset="0"/>
          <a:ea typeface="MS PGothic" pitchFamily="34" charset="-128"/>
        </a:defRPr>
      </a:lvl3pPr>
      <a:lvl4pPr algn="l" rtl="0" eaLnBrk="0" fontAlgn="base" hangingPunct="0">
        <a:spcBef>
          <a:spcPct val="0"/>
        </a:spcBef>
        <a:spcAft>
          <a:spcPct val="0"/>
        </a:spcAft>
        <a:defRPr sz="2800">
          <a:solidFill>
            <a:schemeClr val="bg1"/>
          </a:solidFill>
          <a:latin typeface="Arial" charset="0"/>
          <a:ea typeface="MS PGothic" pitchFamily="34" charset="-128"/>
        </a:defRPr>
      </a:lvl4pPr>
      <a:lvl5pPr algn="l" rtl="0" eaLnBrk="0" fontAlgn="base" hangingPunct="0">
        <a:spcBef>
          <a:spcPct val="0"/>
        </a:spcBef>
        <a:spcAft>
          <a:spcPct val="0"/>
        </a:spcAft>
        <a:defRPr sz="2800">
          <a:solidFill>
            <a:schemeClr val="bg1"/>
          </a:solidFill>
          <a:latin typeface="Arial" charset="0"/>
          <a:ea typeface="MS PGothic" pitchFamily="34" charset="-128"/>
        </a:defRPr>
      </a:lvl5pPr>
      <a:lvl6pPr marL="457200" algn="l" rtl="0" fontAlgn="base">
        <a:spcBef>
          <a:spcPct val="0"/>
        </a:spcBef>
        <a:spcAft>
          <a:spcPct val="0"/>
        </a:spcAft>
        <a:defRPr sz="2400">
          <a:solidFill>
            <a:schemeClr val="bg1"/>
          </a:solidFill>
          <a:latin typeface="Arial" charset="0"/>
          <a:ea typeface="ＭＳ Ｐゴシック" pitchFamily="1" charset="-128"/>
        </a:defRPr>
      </a:lvl6pPr>
      <a:lvl7pPr marL="914400" algn="l" rtl="0" fontAlgn="base">
        <a:spcBef>
          <a:spcPct val="0"/>
        </a:spcBef>
        <a:spcAft>
          <a:spcPct val="0"/>
        </a:spcAft>
        <a:defRPr sz="2400">
          <a:solidFill>
            <a:schemeClr val="bg1"/>
          </a:solidFill>
          <a:latin typeface="Arial" charset="0"/>
          <a:ea typeface="ＭＳ Ｐゴシック" pitchFamily="1" charset="-128"/>
        </a:defRPr>
      </a:lvl7pPr>
      <a:lvl8pPr marL="1371600" algn="l" rtl="0" fontAlgn="base">
        <a:spcBef>
          <a:spcPct val="0"/>
        </a:spcBef>
        <a:spcAft>
          <a:spcPct val="0"/>
        </a:spcAft>
        <a:defRPr sz="2400">
          <a:solidFill>
            <a:schemeClr val="bg1"/>
          </a:solidFill>
          <a:latin typeface="Arial" charset="0"/>
          <a:ea typeface="ＭＳ Ｐゴシック" pitchFamily="1" charset="-128"/>
        </a:defRPr>
      </a:lvl8pPr>
      <a:lvl9pPr marL="1828800" algn="l" rtl="0" fontAlgn="base">
        <a:spcBef>
          <a:spcPct val="0"/>
        </a:spcBef>
        <a:spcAft>
          <a:spcPct val="0"/>
        </a:spcAft>
        <a:defRPr sz="2400">
          <a:solidFill>
            <a:schemeClr val="bg1"/>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Font typeface="Wingdings" pitchFamily="2" charset="2"/>
        <a:buChar char="§"/>
        <a:defRPr sz="2000">
          <a:solidFill>
            <a:srgbClr val="6C6C6F"/>
          </a:solidFill>
          <a:latin typeface="+mn-lt"/>
          <a:ea typeface="MS PGothic" pitchFamily="34" charset="-128"/>
        </a:defRPr>
      </a:lvl2pPr>
      <a:lvl3pPr marL="1143000" indent="-228600" algn="l" rtl="0" eaLnBrk="0" fontAlgn="base" hangingPunct="0">
        <a:spcBef>
          <a:spcPct val="20000"/>
        </a:spcBef>
        <a:spcAft>
          <a:spcPct val="0"/>
        </a:spcAft>
        <a:buChar char="•"/>
        <a:defRPr sz="2000">
          <a:solidFill>
            <a:srgbClr val="6C6C6F"/>
          </a:solidFill>
          <a:latin typeface="+mn-lt"/>
          <a:ea typeface="MS PGothic" pitchFamily="34" charset="-128"/>
        </a:defRPr>
      </a:lvl3pPr>
      <a:lvl4pPr marL="1600200" indent="-228600" algn="l" rtl="0" eaLnBrk="0" fontAlgn="base" hangingPunct="0">
        <a:spcBef>
          <a:spcPct val="20000"/>
        </a:spcBef>
        <a:spcAft>
          <a:spcPct val="0"/>
        </a:spcAft>
        <a:buFont typeface="Wingdings" pitchFamily="2" charset="2"/>
        <a:buChar char="§"/>
        <a:defRPr>
          <a:solidFill>
            <a:srgbClr val="6C6C6F"/>
          </a:solidFill>
          <a:latin typeface="+mn-lt"/>
          <a:ea typeface="MS PGothic" pitchFamily="34" charset="-128"/>
        </a:defRPr>
      </a:lvl4pPr>
      <a:lvl5pPr marL="2057400" indent="-228600" algn="l" rtl="0" eaLnBrk="0" fontAlgn="base" hangingPunct="0">
        <a:spcBef>
          <a:spcPct val="20000"/>
        </a:spcBef>
        <a:spcAft>
          <a:spcPct val="0"/>
        </a:spcAft>
        <a:buChar char="»"/>
        <a:defRPr>
          <a:solidFill>
            <a:srgbClr val="6C6C6F"/>
          </a:solidFill>
          <a:latin typeface="+mn-lt"/>
          <a:ea typeface="MS PGothic" pitchFamily="34" charset="-128"/>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9.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1.wmf"/></Relationships>
</file>

<file path=ppt/slides/_rels/slide1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1.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1.wmf"/></Relationships>
</file>

<file path=ppt/slides/_rels/slide2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1.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3.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16.gif"/><Relationship Id="rId3" Type="http://schemas.openxmlformats.org/officeDocument/2006/relationships/image" Target="../media/image11.gif"/><Relationship Id="rId7" Type="http://schemas.openxmlformats.org/officeDocument/2006/relationships/image" Target="../media/image15.emf"/><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gif"/><Relationship Id="rId9" Type="http://schemas.openxmlformats.org/officeDocument/2006/relationships/image" Target="../media/image17.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4"/>
          <p:cNvSpPr>
            <a:spLocks noGrp="1"/>
          </p:cNvSpPr>
          <p:nvPr>
            <p:ph type="ctrTitle"/>
          </p:nvPr>
        </p:nvSpPr>
        <p:spPr/>
        <p:txBody>
          <a:bodyPr/>
          <a:lstStyle/>
          <a:p>
            <a:r>
              <a:rPr lang="en-US" dirty="0" smtClean="0">
                <a:ea typeface="Gulim" pitchFamily="34" charset="-127"/>
              </a:rPr>
              <a:t>Use-Case 2.0</a:t>
            </a:r>
            <a:endParaRPr lang="en-US" dirty="0" smtClean="0"/>
          </a:p>
        </p:txBody>
      </p:sp>
      <p:sp>
        <p:nvSpPr>
          <p:cNvPr id="3075" name="Subtitle 5"/>
          <p:cNvSpPr>
            <a:spLocks noGrp="1"/>
          </p:cNvSpPr>
          <p:nvPr>
            <p:ph type="subTitle" sz="quarter" idx="1"/>
          </p:nvPr>
        </p:nvSpPr>
        <p:spPr>
          <a:xfrm>
            <a:off x="539750" y="3141663"/>
            <a:ext cx="5334000" cy="792162"/>
          </a:xfrm>
        </p:spPr>
        <p:txBody>
          <a:bodyPr/>
          <a:lstStyle/>
          <a:p>
            <a:r>
              <a:rPr lang="en-US" altLang="ko-KR" dirty="0" smtClean="0">
                <a:ea typeface="Gulim" pitchFamily="34" charset="-127"/>
              </a:rPr>
              <a:t>Module 3 – Outlining and Slicing Use Cases</a:t>
            </a:r>
            <a:endParaRPr lang="en-US" altLang="ko-KR" sz="1600" dirty="0" smtClean="0">
              <a:ea typeface="Gulim" pitchFamily="34" charset="-127"/>
            </a:endParaRPr>
          </a:p>
          <a:p>
            <a:endParaRPr lang="en-US" dirty="0" smtClean="0"/>
          </a:p>
        </p:txBody>
      </p:sp>
      <p:pic>
        <p:nvPicPr>
          <p:cNvPr id="3076" name="Picture 10" descr="PracticeUseCase"/>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5922963" y="1114425"/>
            <a:ext cx="2555875" cy="2555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Measuring what’s done….</a:t>
            </a:r>
          </a:p>
        </p:txBody>
      </p:sp>
      <p:sp>
        <p:nvSpPr>
          <p:cNvPr id="13315" name="Rectangle 3"/>
          <p:cNvSpPr>
            <a:spLocks noChangeArrowheads="1"/>
          </p:cNvSpPr>
          <p:nvPr/>
        </p:nvSpPr>
        <p:spPr bwMode="auto">
          <a:xfrm>
            <a:off x="377825" y="3956050"/>
            <a:ext cx="4030663" cy="1755775"/>
          </a:xfrm>
          <a:prstGeom prst="rect">
            <a:avLst/>
          </a:prstGeom>
          <a:noFill/>
          <a:ln w="12700" algn="ctr">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lIns="107950" tIns="53975" rIns="107950" bIns="53975" anchor="ctr"/>
          <a:lstStyle/>
          <a:p>
            <a:pPr eaLnBrk="1" hangingPunct="1"/>
            <a:r>
              <a:rPr lang="en-US" sz="2000">
                <a:solidFill>
                  <a:schemeClr val="tx2"/>
                </a:solidFill>
                <a:cs typeface="Arial" pitchFamily="34" charset="0"/>
              </a:rPr>
              <a:t>The only real measure of progress is working software</a:t>
            </a:r>
            <a:br>
              <a:rPr lang="en-US" sz="2000">
                <a:solidFill>
                  <a:schemeClr val="tx2"/>
                </a:solidFill>
                <a:cs typeface="Arial" pitchFamily="34" charset="0"/>
              </a:rPr>
            </a:br>
            <a:r>
              <a:rPr lang="en-US" sz="2000">
                <a:solidFill>
                  <a:schemeClr val="tx2"/>
                </a:solidFill>
                <a:cs typeface="Arial" pitchFamily="34" charset="0"/>
              </a:rPr>
              <a:t>….and we only know it’s working once we've tested it.</a:t>
            </a:r>
          </a:p>
        </p:txBody>
      </p:sp>
      <p:sp>
        <p:nvSpPr>
          <p:cNvPr id="13316" name="Rectangle 3"/>
          <p:cNvSpPr>
            <a:spLocks noChangeArrowheads="1"/>
          </p:cNvSpPr>
          <p:nvPr/>
        </p:nvSpPr>
        <p:spPr bwMode="auto">
          <a:xfrm>
            <a:off x="358775" y="938213"/>
            <a:ext cx="8428038" cy="2060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342900" indent="-342900" algn="l">
              <a:spcBef>
                <a:spcPct val="20000"/>
              </a:spcBef>
              <a:buFontTx/>
              <a:buChar char="•"/>
            </a:pPr>
            <a:r>
              <a:rPr lang="en-US" sz="1600" b="0" dirty="0"/>
              <a:t>By implementing and testing the use cases we can measure what’s been done</a:t>
            </a:r>
          </a:p>
          <a:p>
            <a:pPr marL="742950" lvl="1" indent="-285750" algn="l">
              <a:spcBef>
                <a:spcPct val="20000"/>
              </a:spcBef>
              <a:buFontTx/>
              <a:buChar char="–"/>
            </a:pPr>
            <a:r>
              <a:rPr lang="en-US" b="0" dirty="0">
                <a:solidFill>
                  <a:srgbClr val="6A6A6A"/>
                </a:solidFill>
              </a:rPr>
              <a:t>Use cases help us find the value and define the right tests</a:t>
            </a:r>
            <a:endParaRPr lang="en-US" dirty="0">
              <a:solidFill>
                <a:srgbClr val="6A6A6A"/>
              </a:solidFill>
            </a:endParaRPr>
          </a:p>
          <a:p>
            <a:pPr marL="342900" indent="-342900" algn="l">
              <a:spcBef>
                <a:spcPct val="20000"/>
              </a:spcBef>
              <a:buFontTx/>
              <a:buChar char="•"/>
            </a:pPr>
            <a:r>
              <a:rPr lang="en-US" sz="1600" b="0" dirty="0"/>
              <a:t>Bad things to measure:			Good things to measure:</a:t>
            </a:r>
          </a:p>
          <a:p>
            <a:pPr marL="742950" lvl="1" indent="-285750" algn="l">
              <a:spcBef>
                <a:spcPct val="20000"/>
              </a:spcBef>
              <a:buFontTx/>
              <a:buChar char="–"/>
            </a:pPr>
            <a:r>
              <a:rPr lang="en-US" sz="1600" b="0" dirty="0">
                <a:solidFill>
                  <a:srgbClr val="6A6A6A"/>
                </a:solidFill>
              </a:rPr>
              <a:t>  Functions				 </a:t>
            </a:r>
            <a:r>
              <a:rPr lang="en-US" sz="1600" b="0" dirty="0" smtClean="0">
                <a:solidFill>
                  <a:srgbClr val="6A6A6A"/>
                </a:solidFill>
              </a:rPr>
              <a:t>Slices </a:t>
            </a:r>
            <a:r>
              <a:rPr lang="en-US" sz="1600" b="0" dirty="0">
                <a:solidFill>
                  <a:srgbClr val="6A6A6A"/>
                </a:solidFill>
              </a:rPr>
              <a:t>completed</a:t>
            </a:r>
          </a:p>
          <a:p>
            <a:pPr marL="742950" lvl="1" indent="-285750" algn="l">
              <a:spcBef>
                <a:spcPct val="20000"/>
              </a:spcBef>
              <a:buFontTx/>
              <a:buChar char="–"/>
            </a:pPr>
            <a:r>
              <a:rPr lang="en-US" sz="1600" b="0" dirty="0">
                <a:solidFill>
                  <a:srgbClr val="6A6A6A"/>
                </a:solidFill>
              </a:rPr>
              <a:t>  Progress through the disciplines	 Value to the users</a:t>
            </a:r>
          </a:p>
          <a:p>
            <a:pPr marL="742950" lvl="1" indent="-285750" algn="l">
              <a:spcBef>
                <a:spcPct val="20000"/>
              </a:spcBef>
              <a:buFontTx/>
              <a:buChar char="–"/>
            </a:pPr>
            <a:r>
              <a:rPr lang="en-US" sz="1600" b="0" dirty="0">
                <a:solidFill>
                  <a:srgbClr val="6A6A6A"/>
                </a:solidFill>
              </a:rPr>
              <a:t>  Proportional earned value		 Quality</a:t>
            </a:r>
          </a:p>
          <a:p>
            <a:pPr marL="742950" lvl="1" indent="-285750" algn="l">
              <a:spcBef>
                <a:spcPct val="20000"/>
              </a:spcBef>
              <a:buFontTx/>
              <a:buChar char="–"/>
            </a:pPr>
            <a:r>
              <a:rPr lang="en-US" sz="1600" b="0" dirty="0">
                <a:solidFill>
                  <a:srgbClr val="6A6A6A"/>
                </a:solidFill>
              </a:rPr>
              <a:t>  The number of tasks completed	 Tests passed</a:t>
            </a:r>
            <a:endParaRPr lang="en-US" b="0" dirty="0">
              <a:solidFill>
                <a:srgbClr val="6A6A6A"/>
              </a:solidFill>
            </a:endParaRPr>
          </a:p>
        </p:txBody>
      </p:sp>
      <p:pic>
        <p:nvPicPr>
          <p:cNvPr id="13317" name="Picture 13" descr="progress curves"/>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64063" y="3275013"/>
            <a:ext cx="4214812" cy="2984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51" name="Group 20"/>
          <p:cNvGrpSpPr>
            <a:grpSpLocks/>
          </p:cNvGrpSpPr>
          <p:nvPr/>
        </p:nvGrpSpPr>
        <p:grpSpPr bwMode="auto">
          <a:xfrm rot="5400000">
            <a:off x="923131" y="5922851"/>
            <a:ext cx="555625" cy="271462"/>
            <a:chOff x="2110" y="3543"/>
            <a:chExt cx="350" cy="171"/>
          </a:xfrm>
        </p:grpSpPr>
        <p:grpSp>
          <p:nvGrpSpPr>
            <p:cNvPr id="14354" name="Group 21"/>
            <p:cNvGrpSpPr>
              <a:grpSpLocks/>
            </p:cNvGrpSpPr>
            <p:nvPr/>
          </p:nvGrpSpPr>
          <p:grpSpPr bwMode="auto">
            <a:xfrm>
              <a:off x="2292" y="3543"/>
              <a:ext cx="168" cy="171"/>
              <a:chOff x="2292" y="3543"/>
              <a:chExt cx="168" cy="171"/>
            </a:xfrm>
          </p:grpSpPr>
          <p:sp>
            <p:nvSpPr>
              <p:cNvPr id="14356" name="Oval 59"/>
              <p:cNvSpPr>
                <a:spLocks noChangeArrowheads="1"/>
              </p:cNvSpPr>
              <p:nvPr/>
            </p:nvSpPr>
            <p:spPr bwMode="auto">
              <a:xfrm>
                <a:off x="2292" y="3543"/>
                <a:ext cx="168" cy="171"/>
              </a:xfrm>
              <a:prstGeom prst="ellipse">
                <a:avLst/>
              </a:prstGeom>
              <a:solidFill>
                <a:srgbClr val="FFFF66"/>
              </a:solidFill>
              <a:ln w="25400" algn="ctr">
                <a:solidFill>
                  <a:srgbClr val="996633"/>
                </a:solidFill>
                <a:round/>
                <a:headEnd/>
                <a:tailEnd/>
              </a:ln>
            </p:spPr>
            <p:txBody>
              <a:bodyPr rot="10800000" vert="eaVert" anchor="ctr"/>
              <a:lstStyle/>
              <a:p>
                <a:pPr eaLnBrk="1" hangingPunct="1"/>
                <a:endParaRPr lang="en-GB" sz="2000" b="0">
                  <a:ea typeface="SimSun" pitchFamily="2" charset="-122"/>
                </a:endParaRPr>
              </a:p>
            </p:txBody>
          </p:sp>
          <p:sp>
            <p:nvSpPr>
              <p:cNvPr id="14357" name="Oval 60"/>
              <p:cNvSpPr>
                <a:spLocks noChangeArrowheads="1"/>
              </p:cNvSpPr>
              <p:nvPr/>
            </p:nvSpPr>
            <p:spPr bwMode="auto">
              <a:xfrm>
                <a:off x="2319" y="3570"/>
                <a:ext cx="114" cy="116"/>
              </a:xfrm>
              <a:prstGeom prst="ellipse">
                <a:avLst/>
              </a:prstGeom>
              <a:solidFill>
                <a:srgbClr val="996633"/>
              </a:solidFill>
              <a:ln w="25400" algn="ctr">
                <a:solidFill>
                  <a:srgbClr val="996633"/>
                </a:solidFill>
                <a:round/>
                <a:headEnd/>
                <a:tailEnd/>
              </a:ln>
            </p:spPr>
            <p:txBody>
              <a:bodyPr rot="10800000" vert="eaVert" lIns="0" tIns="0" rIns="0" bIns="0"/>
              <a:lstStyle/>
              <a:p>
                <a:pPr eaLnBrk="1" hangingPunct="1"/>
                <a:endParaRPr lang="en-GB" sz="2000" b="0">
                  <a:ea typeface="SimSun" pitchFamily="2" charset="-122"/>
                </a:endParaRPr>
              </a:p>
            </p:txBody>
          </p:sp>
        </p:grpSp>
        <p:sp>
          <p:nvSpPr>
            <p:cNvPr id="14355" name="Line 61"/>
            <p:cNvSpPr>
              <a:spLocks noChangeShapeType="1"/>
            </p:cNvSpPr>
            <p:nvPr/>
          </p:nvSpPr>
          <p:spPr bwMode="auto">
            <a:xfrm>
              <a:off x="2110" y="3634"/>
              <a:ext cx="191" cy="0"/>
            </a:xfrm>
            <a:prstGeom prst="line">
              <a:avLst/>
            </a:prstGeom>
            <a:noFill/>
            <a:ln w="25400">
              <a:solidFill>
                <a:srgbClr val="996633"/>
              </a:solidFill>
              <a:round/>
              <a:headEnd/>
              <a:tailEnd type="triangle" w="med" len="med"/>
            </a:ln>
            <a:extLst>
              <a:ext uri="{909E8E84-426E-40DD-AFC4-6F175D3DCCD1}">
                <a14:hiddenFill xmlns="" xmlns:a14="http://schemas.microsoft.com/office/drawing/2010/main">
                  <a:noFill/>
                </a14:hiddenFill>
              </a:ext>
            </a:extLst>
          </p:spPr>
          <p:txBody>
            <a:bodyPr lIns="0" tIns="0" rIns="0" bIns="0"/>
            <a:lstStyle/>
            <a:p>
              <a:endParaRPr lang="en-US"/>
            </a:p>
          </p:txBody>
        </p:sp>
      </p:grpSp>
      <p:sp>
        <p:nvSpPr>
          <p:cNvPr id="14338" name="Rectangle 2"/>
          <p:cNvSpPr>
            <a:spLocks noGrp="1" noChangeArrowheads="1"/>
          </p:cNvSpPr>
          <p:nvPr>
            <p:ph type="title"/>
          </p:nvPr>
        </p:nvSpPr>
        <p:spPr/>
        <p:txBody>
          <a:bodyPr/>
          <a:lstStyle/>
          <a:p>
            <a:pPr eaLnBrk="1" hangingPunct="1"/>
            <a:r>
              <a:rPr lang="en-US" sz="2400" smtClean="0"/>
              <a:t>How do we progress and complete the use-cases?</a:t>
            </a:r>
          </a:p>
        </p:txBody>
      </p:sp>
      <p:sp>
        <p:nvSpPr>
          <p:cNvPr id="14341" name="Rectangle 3"/>
          <p:cNvSpPr>
            <a:spLocks noGrp="1" noChangeArrowheads="1"/>
          </p:cNvSpPr>
          <p:nvPr>
            <p:ph idx="4294967295"/>
          </p:nvPr>
        </p:nvSpPr>
        <p:spPr>
          <a:xfrm>
            <a:off x="2520950" y="795338"/>
            <a:ext cx="6623050" cy="5821362"/>
          </a:xfrm>
        </p:spPr>
        <p:txBody>
          <a:bodyPr/>
          <a:lstStyle/>
          <a:p>
            <a:pPr eaLnBrk="1" hangingPunct="1">
              <a:lnSpc>
                <a:spcPct val="85000"/>
              </a:lnSpc>
            </a:pPr>
            <a:r>
              <a:rPr lang="en-US" dirty="0" smtClean="0"/>
              <a:t>Scope the use-case slice</a:t>
            </a:r>
          </a:p>
          <a:p>
            <a:pPr lvl="1" eaLnBrk="1" hangingPunct="1">
              <a:lnSpc>
                <a:spcPct val="85000"/>
              </a:lnSpc>
            </a:pPr>
            <a:r>
              <a:rPr lang="en-US" sz="1800" dirty="0" smtClean="0"/>
              <a:t>Identify the flows to be described and implemented</a:t>
            </a:r>
          </a:p>
          <a:p>
            <a:pPr eaLnBrk="1" hangingPunct="1">
              <a:lnSpc>
                <a:spcPct val="85000"/>
              </a:lnSpc>
            </a:pPr>
            <a:r>
              <a:rPr lang="en-US" dirty="0" smtClean="0"/>
              <a:t>Prepare the slice</a:t>
            </a:r>
          </a:p>
          <a:p>
            <a:pPr lvl="1" eaLnBrk="1" hangingPunct="1">
              <a:lnSpc>
                <a:spcPct val="85000"/>
              </a:lnSpc>
            </a:pPr>
            <a:r>
              <a:rPr lang="en-US" sz="1800" dirty="0" smtClean="0"/>
              <a:t>Write the use-case narrative</a:t>
            </a:r>
          </a:p>
          <a:p>
            <a:pPr lvl="1" eaLnBrk="1" hangingPunct="1">
              <a:lnSpc>
                <a:spcPct val="85000"/>
              </a:lnSpc>
            </a:pPr>
            <a:r>
              <a:rPr lang="en-US" sz="1800" dirty="0" smtClean="0"/>
              <a:t>Write the test cases</a:t>
            </a:r>
          </a:p>
          <a:p>
            <a:pPr lvl="1" eaLnBrk="1" hangingPunct="1">
              <a:lnSpc>
                <a:spcPct val="85000"/>
              </a:lnSpc>
            </a:pPr>
            <a:r>
              <a:rPr lang="en-US" sz="1800" dirty="0" smtClean="0"/>
              <a:t>Remember to cover special requirements and supporting definitions</a:t>
            </a:r>
          </a:p>
          <a:p>
            <a:pPr eaLnBrk="1" hangingPunct="1">
              <a:lnSpc>
                <a:spcPct val="85000"/>
              </a:lnSpc>
            </a:pPr>
            <a:r>
              <a:rPr lang="en-US" dirty="0" smtClean="0"/>
              <a:t>Analyze the slice</a:t>
            </a:r>
          </a:p>
          <a:p>
            <a:pPr lvl="1" eaLnBrk="1" hangingPunct="1">
              <a:lnSpc>
                <a:spcPct val="85000"/>
              </a:lnSpc>
            </a:pPr>
            <a:r>
              <a:rPr lang="en-US" sz="1800" dirty="0" smtClean="0"/>
              <a:t>Allocate the requirements described by the flow of events to the system’s implementation elements</a:t>
            </a:r>
          </a:p>
          <a:p>
            <a:pPr lvl="1" eaLnBrk="1" hangingPunct="1">
              <a:lnSpc>
                <a:spcPct val="85000"/>
              </a:lnSpc>
            </a:pPr>
            <a:r>
              <a:rPr lang="en-US" sz="1800" dirty="0" smtClean="0"/>
              <a:t>Understand the impact of implementing the new requirements</a:t>
            </a:r>
          </a:p>
          <a:p>
            <a:pPr eaLnBrk="1" hangingPunct="1">
              <a:lnSpc>
                <a:spcPct val="85000"/>
              </a:lnSpc>
            </a:pPr>
            <a:r>
              <a:rPr lang="en-US" dirty="0" smtClean="0"/>
              <a:t>Implement software to deliver the use case</a:t>
            </a:r>
          </a:p>
          <a:p>
            <a:pPr lvl="1" eaLnBrk="1" hangingPunct="1">
              <a:lnSpc>
                <a:spcPct val="85000"/>
              </a:lnSpc>
            </a:pPr>
            <a:r>
              <a:rPr lang="en-US" sz="1800" dirty="0" smtClean="0"/>
              <a:t>Amend the affected implementation elements</a:t>
            </a:r>
          </a:p>
          <a:p>
            <a:pPr lvl="1" eaLnBrk="1" hangingPunct="1">
              <a:lnSpc>
                <a:spcPct val="85000"/>
              </a:lnSpc>
            </a:pPr>
            <a:r>
              <a:rPr lang="en-US" sz="1800" dirty="0" smtClean="0"/>
              <a:t>Integrate the system</a:t>
            </a:r>
          </a:p>
          <a:p>
            <a:pPr eaLnBrk="1" hangingPunct="1">
              <a:lnSpc>
                <a:spcPct val="85000"/>
              </a:lnSpc>
            </a:pPr>
            <a:r>
              <a:rPr lang="en-US" dirty="0" smtClean="0"/>
              <a:t>Verify the system produced</a:t>
            </a:r>
          </a:p>
          <a:p>
            <a:pPr lvl="1" eaLnBrk="1" hangingPunct="1">
              <a:lnSpc>
                <a:spcPct val="85000"/>
              </a:lnSpc>
            </a:pPr>
            <a:r>
              <a:rPr lang="en-US" sz="1800" dirty="0" smtClean="0"/>
              <a:t>Execute tests based on the test cases to verify the system delivers the use cases as specified.</a:t>
            </a:r>
          </a:p>
          <a:p>
            <a:pPr eaLnBrk="1" hangingPunct="1">
              <a:lnSpc>
                <a:spcPct val="75000"/>
              </a:lnSpc>
            </a:pPr>
            <a:endParaRPr lang="en-US" dirty="0" smtClean="0"/>
          </a:p>
        </p:txBody>
      </p:sp>
      <p:sp>
        <p:nvSpPr>
          <p:cNvPr id="14342" name="AutoShape 16"/>
          <p:cNvSpPr>
            <a:spLocks noChangeArrowheads="1"/>
          </p:cNvSpPr>
          <p:nvPr/>
        </p:nvSpPr>
        <p:spPr bwMode="auto">
          <a:xfrm>
            <a:off x="204788" y="1123950"/>
            <a:ext cx="1987550" cy="644525"/>
          </a:xfrm>
          <a:prstGeom prst="roundRect">
            <a:avLst>
              <a:gd name="adj" fmla="val 16667"/>
            </a:avLst>
          </a:prstGeom>
          <a:solidFill>
            <a:srgbClr val="FFFF66"/>
          </a:solidFill>
          <a:ln w="25400" algn="ctr">
            <a:solidFill>
              <a:srgbClr val="CC9900"/>
            </a:solidFill>
            <a:round/>
            <a:headEnd/>
            <a:tailEnd/>
          </a:ln>
        </p:spPr>
        <p:txBody>
          <a:bodyPr wrap="none" anchor="ctr"/>
          <a:lstStyle/>
          <a:p>
            <a:pPr eaLnBrk="1" hangingPunct="1"/>
            <a:r>
              <a:rPr lang="en-US" altLang="zh-CN" sz="2000" b="0">
                <a:ea typeface="SimSun" pitchFamily="2" charset="-122"/>
              </a:rPr>
              <a:t>Scoped</a:t>
            </a:r>
            <a:endParaRPr lang="en-US" sz="2000" b="0">
              <a:ea typeface="SimSun" pitchFamily="2" charset="-122"/>
            </a:endParaRPr>
          </a:p>
        </p:txBody>
      </p:sp>
      <p:sp>
        <p:nvSpPr>
          <p:cNvPr id="14343" name="AutoShape 18"/>
          <p:cNvSpPr>
            <a:spLocks noChangeArrowheads="1"/>
          </p:cNvSpPr>
          <p:nvPr/>
        </p:nvSpPr>
        <p:spPr bwMode="auto">
          <a:xfrm>
            <a:off x="187325" y="3165475"/>
            <a:ext cx="2022475" cy="644525"/>
          </a:xfrm>
          <a:prstGeom prst="roundRect">
            <a:avLst>
              <a:gd name="adj" fmla="val 16667"/>
            </a:avLst>
          </a:prstGeom>
          <a:solidFill>
            <a:srgbClr val="FFFF66"/>
          </a:solidFill>
          <a:ln w="25400" algn="ctr">
            <a:solidFill>
              <a:srgbClr val="CC9900"/>
            </a:solidFill>
            <a:round/>
            <a:headEnd/>
            <a:tailEnd/>
          </a:ln>
        </p:spPr>
        <p:txBody>
          <a:bodyPr wrap="none" anchor="ctr"/>
          <a:lstStyle/>
          <a:p>
            <a:pPr eaLnBrk="1" hangingPunct="1"/>
            <a:r>
              <a:rPr lang="en-US" altLang="zh-CN" sz="2000" b="0" dirty="0" smtClean="0">
                <a:ea typeface="SimSun" pitchFamily="2" charset="-122"/>
              </a:rPr>
              <a:t>Analyzed</a:t>
            </a:r>
            <a:endParaRPr lang="en-US" sz="2000" b="0" dirty="0">
              <a:ea typeface="SimSun" pitchFamily="2" charset="-122"/>
            </a:endParaRPr>
          </a:p>
        </p:txBody>
      </p:sp>
      <p:cxnSp>
        <p:nvCxnSpPr>
          <p:cNvPr id="14344" name="AutoShape 20"/>
          <p:cNvCxnSpPr>
            <a:cxnSpLocks noChangeShapeType="1"/>
            <a:stCxn id="14342" idx="2"/>
            <a:endCxn id="14348" idx="0"/>
          </p:cNvCxnSpPr>
          <p:nvPr/>
        </p:nvCxnSpPr>
        <p:spPr bwMode="auto">
          <a:xfrm rot="16200000" flipH="1">
            <a:off x="1023938" y="1955800"/>
            <a:ext cx="350838" cy="1587"/>
          </a:xfrm>
          <a:prstGeom prst="bentConnector3">
            <a:avLst>
              <a:gd name="adj1" fmla="val 49773"/>
            </a:avLst>
          </a:prstGeom>
          <a:noFill/>
          <a:ln w="25400">
            <a:solidFill>
              <a:srgbClr val="996633"/>
            </a:solidFill>
            <a:miter lim="800000"/>
            <a:headEnd/>
            <a:tailEnd type="triangle" w="med" len="med"/>
          </a:ln>
          <a:extLst>
            <a:ext uri="{909E8E84-426E-40DD-AFC4-6F175D3DCCD1}">
              <a14:hiddenFill xmlns="" xmlns:a14="http://schemas.microsoft.com/office/drawing/2010/main">
                <a:noFill/>
              </a14:hiddenFill>
            </a:ext>
          </a:extLst>
        </p:spPr>
      </p:cxnSp>
      <p:sp>
        <p:nvSpPr>
          <p:cNvPr id="14345" name="AutoShape 21"/>
          <p:cNvSpPr>
            <a:spLocks noChangeArrowheads="1"/>
          </p:cNvSpPr>
          <p:nvPr/>
        </p:nvSpPr>
        <p:spPr bwMode="auto">
          <a:xfrm>
            <a:off x="177800" y="4186238"/>
            <a:ext cx="2041525" cy="644525"/>
          </a:xfrm>
          <a:prstGeom prst="roundRect">
            <a:avLst>
              <a:gd name="adj" fmla="val 16667"/>
            </a:avLst>
          </a:prstGeom>
          <a:solidFill>
            <a:srgbClr val="FFFF66"/>
          </a:solidFill>
          <a:ln w="25400" algn="ctr">
            <a:solidFill>
              <a:srgbClr val="CC9900"/>
            </a:solidFill>
            <a:round/>
            <a:headEnd/>
            <a:tailEnd/>
          </a:ln>
        </p:spPr>
        <p:txBody>
          <a:bodyPr wrap="none" anchor="ctr"/>
          <a:lstStyle/>
          <a:p>
            <a:pPr eaLnBrk="1" hangingPunct="1"/>
            <a:r>
              <a:rPr lang="en-US" altLang="zh-CN" sz="2000" b="0">
                <a:ea typeface="SimSun" pitchFamily="2" charset="-122"/>
              </a:rPr>
              <a:t>Implemented</a:t>
            </a:r>
            <a:endParaRPr lang="en-US" sz="2000" b="0">
              <a:ea typeface="SimSun" pitchFamily="2" charset="-122"/>
            </a:endParaRPr>
          </a:p>
        </p:txBody>
      </p:sp>
      <p:sp>
        <p:nvSpPr>
          <p:cNvPr id="14346" name="AutoShape 23"/>
          <p:cNvSpPr>
            <a:spLocks noChangeArrowheads="1"/>
          </p:cNvSpPr>
          <p:nvPr/>
        </p:nvSpPr>
        <p:spPr bwMode="auto">
          <a:xfrm>
            <a:off x="179388" y="5207000"/>
            <a:ext cx="2041525" cy="644525"/>
          </a:xfrm>
          <a:prstGeom prst="roundRect">
            <a:avLst>
              <a:gd name="adj" fmla="val 16667"/>
            </a:avLst>
          </a:prstGeom>
          <a:solidFill>
            <a:srgbClr val="FFFF66"/>
          </a:solidFill>
          <a:ln w="25400" algn="ctr">
            <a:solidFill>
              <a:srgbClr val="CC9900"/>
            </a:solidFill>
            <a:round/>
            <a:headEnd/>
            <a:tailEnd/>
          </a:ln>
        </p:spPr>
        <p:txBody>
          <a:bodyPr wrap="none" anchor="ctr"/>
          <a:lstStyle/>
          <a:p>
            <a:pPr eaLnBrk="1" hangingPunct="1"/>
            <a:r>
              <a:rPr lang="en-US" altLang="zh-CN" sz="2000" b="0">
                <a:ea typeface="SimSun" pitchFamily="2" charset="-122"/>
              </a:rPr>
              <a:t>Verified</a:t>
            </a:r>
            <a:endParaRPr lang="en-US" sz="2000" b="0">
              <a:ea typeface="SimSun" pitchFamily="2" charset="-122"/>
            </a:endParaRPr>
          </a:p>
        </p:txBody>
      </p:sp>
      <p:cxnSp>
        <p:nvCxnSpPr>
          <p:cNvPr id="14347" name="AutoShape 28"/>
          <p:cNvCxnSpPr>
            <a:cxnSpLocks noChangeShapeType="1"/>
            <a:stCxn id="14345" idx="2"/>
            <a:endCxn id="14346" idx="0"/>
          </p:cNvCxnSpPr>
          <p:nvPr/>
        </p:nvCxnSpPr>
        <p:spPr bwMode="auto">
          <a:xfrm rot="16200000" flipH="1">
            <a:off x="1023938" y="5018088"/>
            <a:ext cx="350837" cy="1587"/>
          </a:xfrm>
          <a:prstGeom prst="bentConnector3">
            <a:avLst>
              <a:gd name="adj1" fmla="val 49773"/>
            </a:avLst>
          </a:prstGeom>
          <a:noFill/>
          <a:ln w="25400">
            <a:solidFill>
              <a:srgbClr val="996633"/>
            </a:solidFill>
            <a:miter lim="800000"/>
            <a:headEnd/>
            <a:tailEnd type="triangle" w="med" len="med"/>
          </a:ln>
          <a:extLst>
            <a:ext uri="{909E8E84-426E-40DD-AFC4-6F175D3DCCD1}">
              <a14:hiddenFill xmlns="" xmlns:a14="http://schemas.microsoft.com/office/drawing/2010/main">
                <a:noFill/>
              </a14:hiddenFill>
            </a:ext>
          </a:extLst>
        </p:spPr>
      </p:cxnSp>
      <p:sp>
        <p:nvSpPr>
          <p:cNvPr id="14348" name="AutoShape 29"/>
          <p:cNvSpPr>
            <a:spLocks noChangeArrowheads="1"/>
          </p:cNvSpPr>
          <p:nvPr/>
        </p:nvSpPr>
        <p:spPr bwMode="auto">
          <a:xfrm>
            <a:off x="206375" y="2144713"/>
            <a:ext cx="1987550" cy="644525"/>
          </a:xfrm>
          <a:prstGeom prst="roundRect">
            <a:avLst>
              <a:gd name="adj" fmla="val 16667"/>
            </a:avLst>
          </a:prstGeom>
          <a:solidFill>
            <a:srgbClr val="FFFF66"/>
          </a:solidFill>
          <a:ln w="25400" algn="ctr">
            <a:solidFill>
              <a:srgbClr val="CC9900"/>
            </a:solidFill>
            <a:round/>
            <a:headEnd/>
            <a:tailEnd/>
          </a:ln>
        </p:spPr>
        <p:txBody>
          <a:bodyPr wrap="none" anchor="ctr"/>
          <a:lstStyle/>
          <a:p>
            <a:pPr eaLnBrk="1" hangingPunct="1"/>
            <a:r>
              <a:rPr lang="en-US" altLang="zh-CN" sz="2000" b="0" dirty="0" smtClean="0">
                <a:ea typeface="SimSun" pitchFamily="2" charset="-122"/>
              </a:rPr>
              <a:t>Prepared</a:t>
            </a:r>
            <a:endParaRPr lang="en-US" sz="2000" b="0" dirty="0">
              <a:ea typeface="SimSun" pitchFamily="2" charset="-122"/>
            </a:endParaRPr>
          </a:p>
        </p:txBody>
      </p:sp>
      <p:cxnSp>
        <p:nvCxnSpPr>
          <p:cNvPr id="14349" name="AutoShape 30"/>
          <p:cNvCxnSpPr>
            <a:cxnSpLocks noChangeShapeType="1"/>
            <a:stCxn id="14348" idx="2"/>
            <a:endCxn id="14343" idx="0"/>
          </p:cNvCxnSpPr>
          <p:nvPr/>
        </p:nvCxnSpPr>
        <p:spPr bwMode="auto">
          <a:xfrm rot="5400000">
            <a:off x="1023938" y="2976563"/>
            <a:ext cx="350837" cy="1587"/>
          </a:xfrm>
          <a:prstGeom prst="bentConnector3">
            <a:avLst>
              <a:gd name="adj1" fmla="val 49773"/>
            </a:avLst>
          </a:prstGeom>
          <a:noFill/>
          <a:ln w="25400">
            <a:solidFill>
              <a:srgbClr val="996633"/>
            </a:solidFill>
            <a:miter lim="800000"/>
            <a:headEnd/>
            <a:tailEnd type="triangle" w="med" len="med"/>
          </a:ln>
          <a:extLst>
            <a:ext uri="{909E8E84-426E-40DD-AFC4-6F175D3DCCD1}">
              <a14:hiddenFill xmlns="" xmlns:a14="http://schemas.microsoft.com/office/drawing/2010/main">
                <a:noFill/>
              </a14:hiddenFill>
            </a:ext>
          </a:extLst>
        </p:spPr>
      </p:cxnSp>
      <p:cxnSp>
        <p:nvCxnSpPr>
          <p:cNvPr id="14350" name="AutoShape 42"/>
          <p:cNvCxnSpPr>
            <a:cxnSpLocks noChangeShapeType="1"/>
            <a:stCxn id="14343" idx="2"/>
            <a:endCxn id="14345" idx="0"/>
          </p:cNvCxnSpPr>
          <p:nvPr/>
        </p:nvCxnSpPr>
        <p:spPr bwMode="auto">
          <a:xfrm>
            <a:off x="1198563" y="3822700"/>
            <a:ext cx="0" cy="350838"/>
          </a:xfrm>
          <a:prstGeom prst="straightConnector1">
            <a:avLst/>
          </a:prstGeom>
          <a:noFill/>
          <a:ln w="25400">
            <a:solidFill>
              <a:srgbClr val="996633"/>
            </a:solidFill>
            <a:round/>
            <a:headEnd/>
            <a:tailEnd type="triangle" w="med" len="med"/>
          </a:ln>
          <a:extLst>
            <a:ext uri="{909E8E84-426E-40DD-AFC4-6F175D3DCCD1}">
              <a14:hiddenFill xmlns="" xmlns:a14="http://schemas.microsoft.com/office/drawing/2010/main">
                <a:noFill/>
              </a14:hiddenFill>
            </a:ext>
          </a:extLst>
        </p:spPr>
      </p:cxnSp>
      <p:sp>
        <p:nvSpPr>
          <p:cNvPr id="14352" name="Oval 62"/>
          <p:cNvSpPr>
            <a:spLocks noChangeArrowheads="1"/>
          </p:cNvSpPr>
          <p:nvPr/>
        </p:nvSpPr>
        <p:spPr bwMode="auto">
          <a:xfrm>
            <a:off x="1109663" y="669925"/>
            <a:ext cx="179387" cy="185738"/>
          </a:xfrm>
          <a:prstGeom prst="ellipse">
            <a:avLst/>
          </a:prstGeom>
          <a:solidFill>
            <a:srgbClr val="996633"/>
          </a:solidFill>
          <a:ln w="25400" algn="ctr">
            <a:solidFill>
              <a:srgbClr val="996633"/>
            </a:solidFill>
            <a:round/>
            <a:headEnd/>
            <a:tailEnd/>
          </a:ln>
        </p:spPr>
        <p:txBody>
          <a:bodyPr lIns="0" tIns="0" rIns="0" bIns="0"/>
          <a:lstStyle/>
          <a:p>
            <a:pPr eaLnBrk="1" hangingPunct="1"/>
            <a:endParaRPr lang="en-GB" sz="2000" b="0">
              <a:ea typeface="SimSun" pitchFamily="2" charset="-122"/>
            </a:endParaRPr>
          </a:p>
        </p:txBody>
      </p:sp>
      <p:sp>
        <p:nvSpPr>
          <p:cNvPr id="14353" name="Line 63"/>
          <p:cNvSpPr>
            <a:spLocks noChangeShapeType="1"/>
          </p:cNvSpPr>
          <p:nvPr/>
        </p:nvSpPr>
        <p:spPr bwMode="auto">
          <a:xfrm rot="5400000">
            <a:off x="1046956" y="986632"/>
            <a:ext cx="303213" cy="0"/>
          </a:xfrm>
          <a:prstGeom prst="line">
            <a:avLst/>
          </a:prstGeom>
          <a:noFill/>
          <a:ln w="25400">
            <a:solidFill>
              <a:srgbClr val="996633"/>
            </a:solidFill>
            <a:round/>
            <a:headEnd/>
            <a:tailEnd type="triangle" w="med" len="med"/>
          </a:ln>
          <a:extLst>
            <a:ext uri="{909E8E84-426E-40DD-AFC4-6F175D3DCCD1}">
              <a14:hiddenFill xmlns="" xmlns:a14="http://schemas.microsoft.com/office/drawing/2010/main">
                <a:noFill/>
              </a14:hiddenFill>
            </a:ext>
          </a:extLst>
        </p:spPr>
        <p:txBody>
          <a:bodyPr lIns="0" tIns="0" rIns="0" bIns="0"/>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142407" y="713333"/>
            <a:ext cx="5944364" cy="4458273"/>
          </a:xfrm>
          <a:prstGeom prst="rect">
            <a:avLst/>
          </a:prstGeom>
          <a:noFill/>
          <a:ln w="9525">
            <a:solidFill>
              <a:schemeClr val="tx1"/>
            </a:solidFill>
            <a:miter lim="800000"/>
            <a:headEnd/>
            <a:tailEnd/>
          </a:ln>
          <a:effectLst/>
        </p:spPr>
      </p:pic>
      <p:sp>
        <p:nvSpPr>
          <p:cNvPr id="15363" name="Rectangle 2"/>
          <p:cNvSpPr>
            <a:spLocks noGrp="1" noChangeArrowheads="1"/>
          </p:cNvSpPr>
          <p:nvPr>
            <p:ph type="title"/>
          </p:nvPr>
        </p:nvSpPr>
        <p:spPr>
          <a:xfrm>
            <a:off x="188630" y="11113"/>
            <a:ext cx="8610600" cy="609600"/>
          </a:xfrm>
        </p:spPr>
        <p:txBody>
          <a:bodyPr/>
          <a:lstStyle/>
          <a:p>
            <a:pPr eaLnBrk="1" hangingPunct="1"/>
            <a:r>
              <a:rPr lang="en-US" dirty="0" smtClean="0"/>
              <a:t>Use-case narratives contain many requirements…</a:t>
            </a:r>
          </a:p>
        </p:txBody>
      </p:sp>
      <p:pic>
        <p:nvPicPr>
          <p:cNvPr id="15366"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gray">
          <a:xfrm>
            <a:off x="2976873" y="1522258"/>
            <a:ext cx="6296025" cy="3519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pic>
      <p:sp>
        <p:nvSpPr>
          <p:cNvPr id="15367" name="Rectangle 5"/>
          <p:cNvSpPr>
            <a:spLocks noChangeArrowheads="1"/>
          </p:cNvSpPr>
          <p:nvPr/>
        </p:nvSpPr>
        <p:spPr bwMode="auto">
          <a:xfrm>
            <a:off x="457200" y="5407363"/>
            <a:ext cx="8229600" cy="72707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lIns="107950" tIns="53975" rIns="107950" bIns="53975" anchor="ctr"/>
          <a:lstStyle/>
          <a:p>
            <a:r>
              <a:rPr lang="en-US" sz="2800" b="0"/>
              <a:t>… often too many to code and test in one go.</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t>Use-case narratives tell many stories</a:t>
            </a:r>
          </a:p>
        </p:txBody>
      </p:sp>
      <p:grpSp>
        <p:nvGrpSpPr>
          <p:cNvPr id="2" name="Group 3"/>
          <p:cNvGrpSpPr>
            <a:grpSpLocks/>
          </p:cNvGrpSpPr>
          <p:nvPr/>
        </p:nvGrpSpPr>
        <p:grpSpPr bwMode="auto">
          <a:xfrm>
            <a:off x="3902075" y="1341438"/>
            <a:ext cx="219075" cy="4724400"/>
            <a:chOff x="2458" y="845"/>
            <a:chExt cx="138" cy="2976"/>
          </a:xfrm>
        </p:grpSpPr>
        <p:sp>
          <p:nvSpPr>
            <p:cNvPr id="144388" name="AutoShape 4"/>
            <p:cNvSpPr>
              <a:spLocks noChangeArrowheads="1"/>
            </p:cNvSpPr>
            <p:nvPr/>
          </p:nvSpPr>
          <p:spPr bwMode="invGray">
            <a:xfrm>
              <a:off x="2458" y="1319"/>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44389" name="AutoShape 5"/>
            <p:cNvSpPr>
              <a:spLocks noChangeArrowheads="1"/>
            </p:cNvSpPr>
            <p:nvPr/>
          </p:nvSpPr>
          <p:spPr bwMode="invGray">
            <a:xfrm>
              <a:off x="2458" y="1634"/>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44390" name="AutoShape 6"/>
            <p:cNvSpPr>
              <a:spLocks noChangeArrowheads="1"/>
            </p:cNvSpPr>
            <p:nvPr/>
          </p:nvSpPr>
          <p:spPr bwMode="invGray">
            <a:xfrm>
              <a:off x="2458" y="1950"/>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44391" name="AutoShape 7"/>
            <p:cNvSpPr>
              <a:spLocks noChangeArrowheads="1"/>
            </p:cNvSpPr>
            <p:nvPr/>
          </p:nvSpPr>
          <p:spPr bwMode="invGray">
            <a:xfrm>
              <a:off x="2458" y="2266"/>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44392" name="AutoShape 8"/>
            <p:cNvSpPr>
              <a:spLocks noChangeArrowheads="1"/>
            </p:cNvSpPr>
            <p:nvPr/>
          </p:nvSpPr>
          <p:spPr bwMode="invGray">
            <a:xfrm>
              <a:off x="2458" y="2581"/>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44393" name="AutoShape 9"/>
            <p:cNvSpPr>
              <a:spLocks noChangeArrowheads="1"/>
            </p:cNvSpPr>
            <p:nvPr/>
          </p:nvSpPr>
          <p:spPr bwMode="invGray">
            <a:xfrm>
              <a:off x="2458" y="2897"/>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44394" name="AutoShape 10"/>
            <p:cNvSpPr>
              <a:spLocks noChangeArrowheads="1"/>
            </p:cNvSpPr>
            <p:nvPr/>
          </p:nvSpPr>
          <p:spPr bwMode="invGray">
            <a:xfrm>
              <a:off x="2458" y="3213"/>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44395" name="AutoShape 11"/>
            <p:cNvSpPr>
              <a:spLocks noChangeArrowheads="1"/>
            </p:cNvSpPr>
            <p:nvPr/>
          </p:nvSpPr>
          <p:spPr bwMode="invGray">
            <a:xfrm>
              <a:off x="2458" y="845"/>
              <a:ext cx="138" cy="138"/>
            </a:xfrm>
            <a:prstGeom prst="flowChartConnector">
              <a:avLst/>
            </a:prstGeom>
            <a:solidFill>
              <a:schemeClr val="tx1"/>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6514" name="Line 12"/>
            <p:cNvSpPr>
              <a:spLocks noChangeShapeType="1"/>
            </p:cNvSpPr>
            <p:nvPr/>
          </p:nvSpPr>
          <p:spPr bwMode="invGray">
            <a:xfrm>
              <a:off x="2524" y="996"/>
              <a:ext cx="0" cy="330"/>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wrap="none" tIns="91440" bIns="91440" anchor="ctr">
              <a:spAutoFit/>
            </a:bodyPr>
            <a:lstStyle/>
            <a:p>
              <a:endParaRPr lang="en-US"/>
            </a:p>
          </p:txBody>
        </p:sp>
        <p:sp>
          <p:nvSpPr>
            <p:cNvPr id="16515" name="Line 13"/>
            <p:cNvSpPr>
              <a:spLocks noChangeShapeType="1"/>
            </p:cNvSpPr>
            <p:nvPr/>
          </p:nvSpPr>
          <p:spPr bwMode="invGray">
            <a:xfrm>
              <a:off x="2524" y="1464"/>
              <a:ext cx="0" cy="174"/>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16516" name="Line 14"/>
            <p:cNvSpPr>
              <a:spLocks noChangeShapeType="1"/>
            </p:cNvSpPr>
            <p:nvPr/>
          </p:nvSpPr>
          <p:spPr bwMode="invGray">
            <a:xfrm>
              <a:off x="2524" y="1776"/>
              <a:ext cx="0" cy="174"/>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16517" name="Line 15"/>
            <p:cNvSpPr>
              <a:spLocks noChangeShapeType="1"/>
            </p:cNvSpPr>
            <p:nvPr/>
          </p:nvSpPr>
          <p:spPr bwMode="invGray">
            <a:xfrm>
              <a:off x="2524" y="2100"/>
              <a:ext cx="0" cy="174"/>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16518" name="Line 16"/>
            <p:cNvSpPr>
              <a:spLocks noChangeShapeType="1"/>
            </p:cNvSpPr>
            <p:nvPr/>
          </p:nvSpPr>
          <p:spPr bwMode="invGray">
            <a:xfrm>
              <a:off x="2524" y="2418"/>
              <a:ext cx="0" cy="174"/>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16519" name="Line 17"/>
            <p:cNvSpPr>
              <a:spLocks noChangeShapeType="1"/>
            </p:cNvSpPr>
            <p:nvPr/>
          </p:nvSpPr>
          <p:spPr bwMode="invGray">
            <a:xfrm>
              <a:off x="2524" y="2724"/>
              <a:ext cx="0" cy="174"/>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16520" name="Line 18"/>
            <p:cNvSpPr>
              <a:spLocks noChangeShapeType="1"/>
            </p:cNvSpPr>
            <p:nvPr/>
          </p:nvSpPr>
          <p:spPr bwMode="invGray">
            <a:xfrm>
              <a:off x="2524" y="3048"/>
              <a:ext cx="0" cy="174"/>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144403" name="AutoShape 19"/>
            <p:cNvSpPr>
              <a:spLocks noChangeArrowheads="1"/>
            </p:cNvSpPr>
            <p:nvPr/>
          </p:nvSpPr>
          <p:spPr bwMode="invGray">
            <a:xfrm>
              <a:off x="2458" y="3683"/>
              <a:ext cx="138" cy="138"/>
            </a:xfrm>
            <a:prstGeom prst="flowChartConnector">
              <a:avLst/>
            </a:prstGeom>
            <a:solidFill>
              <a:schemeClr val="tx1"/>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6522" name="Line 20"/>
            <p:cNvSpPr>
              <a:spLocks noChangeShapeType="1"/>
            </p:cNvSpPr>
            <p:nvPr/>
          </p:nvSpPr>
          <p:spPr bwMode="invGray">
            <a:xfrm>
              <a:off x="2524" y="3360"/>
              <a:ext cx="0" cy="330"/>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wrap="none" tIns="91440" bIns="91440" anchor="ctr">
              <a:spAutoFit/>
            </a:bodyPr>
            <a:lstStyle/>
            <a:p>
              <a:endParaRPr lang="en-US"/>
            </a:p>
          </p:txBody>
        </p:sp>
      </p:grpSp>
      <p:grpSp>
        <p:nvGrpSpPr>
          <p:cNvPr id="3" name="Group 21"/>
          <p:cNvGrpSpPr>
            <a:grpSpLocks/>
          </p:cNvGrpSpPr>
          <p:nvPr/>
        </p:nvGrpSpPr>
        <p:grpSpPr bwMode="auto">
          <a:xfrm>
            <a:off x="4525963" y="1341438"/>
            <a:ext cx="889000" cy="4724400"/>
            <a:chOff x="2851" y="845"/>
            <a:chExt cx="560" cy="2976"/>
          </a:xfrm>
        </p:grpSpPr>
        <p:sp>
          <p:nvSpPr>
            <p:cNvPr id="144406" name="AutoShape 22"/>
            <p:cNvSpPr>
              <a:spLocks noChangeArrowheads="1"/>
            </p:cNvSpPr>
            <p:nvPr/>
          </p:nvSpPr>
          <p:spPr bwMode="invGray">
            <a:xfrm>
              <a:off x="2851" y="1319"/>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44407" name="AutoShape 23"/>
            <p:cNvSpPr>
              <a:spLocks noChangeArrowheads="1"/>
            </p:cNvSpPr>
            <p:nvPr/>
          </p:nvSpPr>
          <p:spPr bwMode="invGray">
            <a:xfrm>
              <a:off x="2851" y="1950"/>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44408" name="AutoShape 24"/>
            <p:cNvSpPr>
              <a:spLocks noChangeArrowheads="1"/>
            </p:cNvSpPr>
            <p:nvPr/>
          </p:nvSpPr>
          <p:spPr bwMode="invGray">
            <a:xfrm>
              <a:off x="2851" y="2266"/>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44409" name="AutoShape 25"/>
            <p:cNvSpPr>
              <a:spLocks noChangeArrowheads="1"/>
            </p:cNvSpPr>
            <p:nvPr/>
          </p:nvSpPr>
          <p:spPr bwMode="invGray">
            <a:xfrm>
              <a:off x="2851" y="2581"/>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44410" name="AutoShape 26"/>
            <p:cNvSpPr>
              <a:spLocks noChangeArrowheads="1"/>
            </p:cNvSpPr>
            <p:nvPr/>
          </p:nvSpPr>
          <p:spPr bwMode="invGray">
            <a:xfrm>
              <a:off x="2851" y="2897"/>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44411" name="AutoShape 27"/>
            <p:cNvSpPr>
              <a:spLocks noChangeArrowheads="1"/>
            </p:cNvSpPr>
            <p:nvPr/>
          </p:nvSpPr>
          <p:spPr bwMode="invGray">
            <a:xfrm>
              <a:off x="2851" y="3213"/>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44412" name="AutoShape 28"/>
            <p:cNvSpPr>
              <a:spLocks noChangeArrowheads="1"/>
            </p:cNvSpPr>
            <p:nvPr/>
          </p:nvSpPr>
          <p:spPr bwMode="invGray">
            <a:xfrm>
              <a:off x="2851" y="845"/>
              <a:ext cx="138" cy="138"/>
            </a:xfrm>
            <a:prstGeom prst="flowChartConnector">
              <a:avLst/>
            </a:prstGeom>
            <a:solidFill>
              <a:schemeClr val="tx1"/>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6495" name="Line 29"/>
            <p:cNvSpPr>
              <a:spLocks noChangeShapeType="1"/>
            </p:cNvSpPr>
            <p:nvPr/>
          </p:nvSpPr>
          <p:spPr bwMode="invGray">
            <a:xfrm>
              <a:off x="2917" y="996"/>
              <a:ext cx="0" cy="330"/>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wrap="none" tIns="91440" bIns="91440" anchor="ctr">
              <a:spAutoFit/>
            </a:bodyPr>
            <a:lstStyle/>
            <a:p>
              <a:endParaRPr lang="en-US"/>
            </a:p>
          </p:txBody>
        </p:sp>
        <p:sp>
          <p:nvSpPr>
            <p:cNvPr id="16496" name="Line 30"/>
            <p:cNvSpPr>
              <a:spLocks noChangeShapeType="1"/>
            </p:cNvSpPr>
            <p:nvPr/>
          </p:nvSpPr>
          <p:spPr bwMode="invGray">
            <a:xfrm>
              <a:off x="2917" y="2100"/>
              <a:ext cx="0" cy="174"/>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16497" name="Line 31"/>
            <p:cNvSpPr>
              <a:spLocks noChangeShapeType="1"/>
            </p:cNvSpPr>
            <p:nvPr/>
          </p:nvSpPr>
          <p:spPr bwMode="invGray">
            <a:xfrm>
              <a:off x="2917" y="2418"/>
              <a:ext cx="0" cy="174"/>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16498" name="Line 32"/>
            <p:cNvSpPr>
              <a:spLocks noChangeShapeType="1"/>
            </p:cNvSpPr>
            <p:nvPr/>
          </p:nvSpPr>
          <p:spPr bwMode="invGray">
            <a:xfrm>
              <a:off x="2917" y="2724"/>
              <a:ext cx="0" cy="174"/>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16499" name="Line 33"/>
            <p:cNvSpPr>
              <a:spLocks noChangeShapeType="1"/>
            </p:cNvSpPr>
            <p:nvPr/>
          </p:nvSpPr>
          <p:spPr bwMode="invGray">
            <a:xfrm>
              <a:off x="2917" y="3048"/>
              <a:ext cx="0" cy="174"/>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144418" name="AutoShape 34"/>
            <p:cNvSpPr>
              <a:spLocks noChangeArrowheads="1"/>
            </p:cNvSpPr>
            <p:nvPr/>
          </p:nvSpPr>
          <p:spPr bwMode="invGray">
            <a:xfrm>
              <a:off x="2851" y="3683"/>
              <a:ext cx="138" cy="138"/>
            </a:xfrm>
            <a:prstGeom prst="flowChartConnector">
              <a:avLst/>
            </a:prstGeom>
            <a:solidFill>
              <a:schemeClr val="tx1"/>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6501" name="Line 35"/>
            <p:cNvSpPr>
              <a:spLocks noChangeShapeType="1"/>
            </p:cNvSpPr>
            <p:nvPr/>
          </p:nvSpPr>
          <p:spPr bwMode="invGray">
            <a:xfrm>
              <a:off x="2917" y="3360"/>
              <a:ext cx="0" cy="330"/>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wrap="none" tIns="91440" bIns="91440" anchor="ctr">
              <a:spAutoFit/>
            </a:bodyPr>
            <a:lstStyle/>
            <a:p>
              <a:endParaRPr lang="en-US"/>
            </a:p>
          </p:txBody>
        </p:sp>
        <p:grpSp>
          <p:nvGrpSpPr>
            <p:cNvPr id="16502" name="Group 36"/>
            <p:cNvGrpSpPr>
              <a:grpSpLocks/>
            </p:cNvGrpSpPr>
            <p:nvPr/>
          </p:nvGrpSpPr>
          <p:grpSpPr bwMode="auto">
            <a:xfrm>
              <a:off x="2983" y="1388"/>
              <a:ext cx="428" cy="644"/>
              <a:chOff x="2983" y="1388"/>
              <a:chExt cx="428" cy="644"/>
            </a:xfrm>
          </p:grpSpPr>
          <p:sp>
            <p:nvSpPr>
              <p:cNvPr id="144421" name="AutoShape 37"/>
              <p:cNvSpPr>
                <a:spLocks noChangeArrowheads="1"/>
              </p:cNvSpPr>
              <p:nvPr/>
            </p:nvSpPr>
            <p:spPr bwMode="invGray">
              <a:xfrm>
                <a:off x="3273" y="1526"/>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6504" name="Freeform 38"/>
              <p:cNvSpPr>
                <a:spLocks/>
              </p:cNvSpPr>
              <p:nvPr/>
            </p:nvSpPr>
            <p:spPr bwMode="invGray">
              <a:xfrm>
                <a:off x="2983" y="1388"/>
                <a:ext cx="358" cy="134"/>
              </a:xfrm>
              <a:custGeom>
                <a:avLst/>
                <a:gdLst>
                  <a:gd name="T0" fmla="*/ 0 w 358"/>
                  <a:gd name="T1" fmla="*/ 0 h 134"/>
                  <a:gd name="T2" fmla="*/ 260 w 358"/>
                  <a:gd name="T3" fmla="*/ 22 h 134"/>
                  <a:gd name="T4" fmla="*/ 358 w 358"/>
                  <a:gd name="T5" fmla="*/ 134 h 134"/>
                  <a:gd name="T6" fmla="*/ 0 60000 65536"/>
                  <a:gd name="T7" fmla="*/ 0 60000 65536"/>
                  <a:gd name="T8" fmla="*/ 0 60000 65536"/>
                  <a:gd name="T9" fmla="*/ 0 w 358"/>
                  <a:gd name="T10" fmla="*/ 0 h 134"/>
                  <a:gd name="T11" fmla="*/ 358 w 358"/>
                  <a:gd name="T12" fmla="*/ 134 h 134"/>
                </a:gdLst>
                <a:ahLst/>
                <a:cxnLst>
                  <a:cxn ang="T6">
                    <a:pos x="T0" y="T1"/>
                  </a:cxn>
                  <a:cxn ang="T7">
                    <a:pos x="T2" y="T3"/>
                  </a:cxn>
                  <a:cxn ang="T8">
                    <a:pos x="T4" y="T5"/>
                  </a:cxn>
                </a:cxnLst>
                <a:rect l="T9" t="T10" r="T11" b="T12"/>
                <a:pathLst>
                  <a:path w="358" h="134">
                    <a:moveTo>
                      <a:pt x="0" y="0"/>
                    </a:moveTo>
                    <a:cubicBezTo>
                      <a:pt x="100" y="0"/>
                      <a:pt x="200" y="0"/>
                      <a:pt x="260" y="22"/>
                    </a:cubicBezTo>
                    <a:cubicBezTo>
                      <a:pt x="320" y="44"/>
                      <a:pt x="339" y="89"/>
                      <a:pt x="358" y="134"/>
                    </a:cubicBezTo>
                  </a:path>
                </a:pathLst>
              </a:custGeom>
              <a:noFill/>
              <a:ln w="38100">
                <a:solidFill>
                  <a:srgbClr val="008CB2"/>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tIns="91440" bIns="91440" anchor="ctr">
                <a:spAutoFit/>
              </a:bodyPr>
              <a:lstStyle/>
              <a:p>
                <a:endParaRPr lang="en-US"/>
              </a:p>
            </p:txBody>
          </p:sp>
          <p:sp>
            <p:nvSpPr>
              <p:cNvPr id="16505" name="Freeform 39"/>
              <p:cNvSpPr>
                <a:spLocks/>
              </p:cNvSpPr>
              <p:nvPr/>
            </p:nvSpPr>
            <p:spPr bwMode="invGray">
              <a:xfrm>
                <a:off x="2997" y="1669"/>
                <a:ext cx="352" cy="363"/>
              </a:xfrm>
              <a:custGeom>
                <a:avLst/>
                <a:gdLst>
                  <a:gd name="T0" fmla="*/ 344 w 352"/>
                  <a:gd name="T1" fmla="*/ 0 h 363"/>
                  <a:gd name="T2" fmla="*/ 295 w 352"/>
                  <a:gd name="T3" fmla="*/ 303 h 363"/>
                  <a:gd name="T4" fmla="*/ 0 w 352"/>
                  <a:gd name="T5" fmla="*/ 359 h 363"/>
                  <a:gd name="T6" fmla="*/ 0 60000 65536"/>
                  <a:gd name="T7" fmla="*/ 0 60000 65536"/>
                  <a:gd name="T8" fmla="*/ 0 60000 65536"/>
                  <a:gd name="T9" fmla="*/ 0 w 352"/>
                  <a:gd name="T10" fmla="*/ 0 h 363"/>
                  <a:gd name="T11" fmla="*/ 352 w 352"/>
                  <a:gd name="T12" fmla="*/ 363 h 363"/>
                </a:gdLst>
                <a:ahLst/>
                <a:cxnLst>
                  <a:cxn ang="T6">
                    <a:pos x="T0" y="T1"/>
                  </a:cxn>
                  <a:cxn ang="T7">
                    <a:pos x="T2" y="T3"/>
                  </a:cxn>
                  <a:cxn ang="T8">
                    <a:pos x="T4" y="T5"/>
                  </a:cxn>
                </a:cxnLst>
                <a:rect l="T9" t="T10" r="T11" b="T12"/>
                <a:pathLst>
                  <a:path w="352" h="363">
                    <a:moveTo>
                      <a:pt x="344" y="0"/>
                    </a:moveTo>
                    <a:cubicBezTo>
                      <a:pt x="336" y="50"/>
                      <a:pt x="352" y="243"/>
                      <a:pt x="295" y="303"/>
                    </a:cubicBezTo>
                    <a:cubicBezTo>
                      <a:pt x="238" y="363"/>
                      <a:pt x="61" y="347"/>
                      <a:pt x="0" y="359"/>
                    </a:cubicBezTo>
                  </a:path>
                </a:pathLst>
              </a:custGeom>
              <a:noFill/>
              <a:ln w="38100">
                <a:solidFill>
                  <a:srgbClr val="008CB2"/>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tIns="91440" bIns="91440" anchor="ctr">
                <a:spAutoFit/>
              </a:bodyPr>
              <a:lstStyle/>
              <a:p>
                <a:endParaRPr lang="en-US"/>
              </a:p>
            </p:txBody>
          </p:sp>
        </p:grpSp>
      </p:grpSp>
      <p:grpSp>
        <p:nvGrpSpPr>
          <p:cNvPr id="8" name="Group 40"/>
          <p:cNvGrpSpPr>
            <a:grpSpLocks/>
          </p:cNvGrpSpPr>
          <p:nvPr/>
        </p:nvGrpSpPr>
        <p:grpSpPr bwMode="auto">
          <a:xfrm>
            <a:off x="5630863" y="1341438"/>
            <a:ext cx="889000" cy="4724400"/>
            <a:chOff x="3547" y="845"/>
            <a:chExt cx="560" cy="2976"/>
          </a:xfrm>
        </p:grpSpPr>
        <p:grpSp>
          <p:nvGrpSpPr>
            <p:cNvPr id="16471" name="Group 41"/>
            <p:cNvGrpSpPr>
              <a:grpSpLocks/>
            </p:cNvGrpSpPr>
            <p:nvPr/>
          </p:nvGrpSpPr>
          <p:grpSpPr bwMode="auto">
            <a:xfrm>
              <a:off x="3547" y="845"/>
              <a:ext cx="138" cy="2976"/>
              <a:chOff x="3547" y="845"/>
              <a:chExt cx="138" cy="2976"/>
            </a:xfrm>
          </p:grpSpPr>
          <p:sp>
            <p:nvSpPr>
              <p:cNvPr id="144426" name="AutoShape 42"/>
              <p:cNvSpPr>
                <a:spLocks noChangeArrowheads="1"/>
              </p:cNvSpPr>
              <p:nvPr/>
            </p:nvSpPr>
            <p:spPr bwMode="invGray">
              <a:xfrm>
                <a:off x="3547" y="1319"/>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44427" name="AutoShape 43"/>
              <p:cNvSpPr>
                <a:spLocks noChangeArrowheads="1"/>
              </p:cNvSpPr>
              <p:nvPr/>
            </p:nvSpPr>
            <p:spPr bwMode="invGray">
              <a:xfrm>
                <a:off x="3547" y="1634"/>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44428" name="AutoShape 44"/>
              <p:cNvSpPr>
                <a:spLocks noChangeArrowheads="1"/>
              </p:cNvSpPr>
              <p:nvPr/>
            </p:nvSpPr>
            <p:spPr bwMode="invGray">
              <a:xfrm>
                <a:off x="3547" y="1950"/>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44429" name="AutoShape 45"/>
              <p:cNvSpPr>
                <a:spLocks noChangeArrowheads="1"/>
              </p:cNvSpPr>
              <p:nvPr/>
            </p:nvSpPr>
            <p:spPr bwMode="invGray">
              <a:xfrm>
                <a:off x="3547" y="2266"/>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44430" name="AutoShape 46"/>
              <p:cNvSpPr>
                <a:spLocks noChangeArrowheads="1"/>
              </p:cNvSpPr>
              <p:nvPr/>
            </p:nvSpPr>
            <p:spPr bwMode="invGray">
              <a:xfrm>
                <a:off x="3547" y="2581"/>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44431" name="AutoShape 47"/>
              <p:cNvSpPr>
                <a:spLocks noChangeArrowheads="1"/>
              </p:cNvSpPr>
              <p:nvPr/>
            </p:nvSpPr>
            <p:spPr bwMode="invGray">
              <a:xfrm>
                <a:off x="3547" y="845"/>
                <a:ext cx="138" cy="138"/>
              </a:xfrm>
              <a:prstGeom prst="flowChartConnector">
                <a:avLst/>
              </a:prstGeom>
              <a:solidFill>
                <a:schemeClr val="tx1"/>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6482" name="Line 48"/>
              <p:cNvSpPr>
                <a:spLocks noChangeShapeType="1"/>
              </p:cNvSpPr>
              <p:nvPr/>
            </p:nvSpPr>
            <p:spPr bwMode="invGray">
              <a:xfrm>
                <a:off x="3613" y="996"/>
                <a:ext cx="0" cy="330"/>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wrap="none" tIns="91440" bIns="91440" anchor="ctr">
                <a:spAutoFit/>
              </a:bodyPr>
              <a:lstStyle/>
              <a:p>
                <a:endParaRPr lang="en-US"/>
              </a:p>
            </p:txBody>
          </p:sp>
          <p:sp>
            <p:nvSpPr>
              <p:cNvPr id="16483" name="Line 49"/>
              <p:cNvSpPr>
                <a:spLocks noChangeShapeType="1"/>
              </p:cNvSpPr>
              <p:nvPr/>
            </p:nvSpPr>
            <p:spPr bwMode="invGray">
              <a:xfrm>
                <a:off x="3613" y="1464"/>
                <a:ext cx="0" cy="174"/>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16484" name="Line 50"/>
              <p:cNvSpPr>
                <a:spLocks noChangeShapeType="1"/>
              </p:cNvSpPr>
              <p:nvPr/>
            </p:nvSpPr>
            <p:spPr bwMode="invGray">
              <a:xfrm>
                <a:off x="3613" y="1776"/>
                <a:ext cx="0" cy="174"/>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16485" name="Line 51"/>
              <p:cNvSpPr>
                <a:spLocks noChangeShapeType="1"/>
              </p:cNvSpPr>
              <p:nvPr/>
            </p:nvSpPr>
            <p:spPr bwMode="invGray">
              <a:xfrm>
                <a:off x="3613" y="2100"/>
                <a:ext cx="0" cy="174"/>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16486" name="Line 52"/>
              <p:cNvSpPr>
                <a:spLocks noChangeShapeType="1"/>
              </p:cNvSpPr>
              <p:nvPr/>
            </p:nvSpPr>
            <p:spPr bwMode="invGray">
              <a:xfrm>
                <a:off x="3613" y="2418"/>
                <a:ext cx="0" cy="174"/>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144437" name="AutoShape 53"/>
              <p:cNvSpPr>
                <a:spLocks noChangeArrowheads="1"/>
              </p:cNvSpPr>
              <p:nvPr/>
            </p:nvSpPr>
            <p:spPr bwMode="invGray">
              <a:xfrm>
                <a:off x="3547" y="3683"/>
                <a:ext cx="138" cy="138"/>
              </a:xfrm>
              <a:prstGeom prst="flowChartConnector">
                <a:avLst/>
              </a:prstGeom>
              <a:solidFill>
                <a:schemeClr val="tx1"/>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grpSp>
        <p:grpSp>
          <p:nvGrpSpPr>
            <p:cNvPr id="16472" name="Group 54"/>
            <p:cNvGrpSpPr>
              <a:grpSpLocks/>
            </p:cNvGrpSpPr>
            <p:nvPr/>
          </p:nvGrpSpPr>
          <p:grpSpPr bwMode="auto">
            <a:xfrm>
              <a:off x="3686" y="2654"/>
              <a:ext cx="421" cy="1067"/>
              <a:chOff x="3686" y="2654"/>
              <a:chExt cx="421" cy="1067"/>
            </a:xfrm>
          </p:grpSpPr>
          <p:sp>
            <p:nvSpPr>
              <p:cNvPr id="144439" name="AutoShape 55"/>
              <p:cNvSpPr>
                <a:spLocks noChangeArrowheads="1"/>
              </p:cNvSpPr>
              <p:nvPr/>
            </p:nvSpPr>
            <p:spPr bwMode="invGray">
              <a:xfrm>
                <a:off x="3969" y="2903"/>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6474" name="Freeform 56"/>
              <p:cNvSpPr>
                <a:spLocks/>
              </p:cNvSpPr>
              <p:nvPr/>
            </p:nvSpPr>
            <p:spPr bwMode="invGray">
              <a:xfrm>
                <a:off x="3686" y="2654"/>
                <a:ext cx="351" cy="252"/>
              </a:xfrm>
              <a:custGeom>
                <a:avLst/>
                <a:gdLst>
                  <a:gd name="T0" fmla="*/ 0 w 351"/>
                  <a:gd name="T1" fmla="*/ 6 h 252"/>
                  <a:gd name="T2" fmla="*/ 288 w 351"/>
                  <a:gd name="T3" fmla="*/ 41 h 252"/>
                  <a:gd name="T4" fmla="*/ 351 w 351"/>
                  <a:gd name="T5" fmla="*/ 252 h 252"/>
                  <a:gd name="T6" fmla="*/ 0 60000 65536"/>
                  <a:gd name="T7" fmla="*/ 0 60000 65536"/>
                  <a:gd name="T8" fmla="*/ 0 60000 65536"/>
                  <a:gd name="T9" fmla="*/ 0 w 351"/>
                  <a:gd name="T10" fmla="*/ 0 h 252"/>
                  <a:gd name="T11" fmla="*/ 351 w 351"/>
                  <a:gd name="T12" fmla="*/ 252 h 252"/>
                </a:gdLst>
                <a:ahLst/>
                <a:cxnLst>
                  <a:cxn ang="T6">
                    <a:pos x="T0" y="T1"/>
                  </a:cxn>
                  <a:cxn ang="T7">
                    <a:pos x="T2" y="T3"/>
                  </a:cxn>
                  <a:cxn ang="T8">
                    <a:pos x="T4" y="T5"/>
                  </a:cxn>
                </a:cxnLst>
                <a:rect l="T9" t="T10" r="T11" b="T12"/>
                <a:pathLst>
                  <a:path w="351" h="252">
                    <a:moveTo>
                      <a:pt x="0" y="6"/>
                    </a:moveTo>
                    <a:cubicBezTo>
                      <a:pt x="48" y="12"/>
                      <a:pt x="230" y="0"/>
                      <a:pt x="288" y="41"/>
                    </a:cubicBezTo>
                    <a:cubicBezTo>
                      <a:pt x="346" y="82"/>
                      <a:pt x="338" y="208"/>
                      <a:pt x="351" y="252"/>
                    </a:cubicBezTo>
                  </a:path>
                </a:pathLst>
              </a:custGeom>
              <a:noFill/>
              <a:ln w="38100">
                <a:solidFill>
                  <a:srgbClr val="008CB2"/>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tIns="91440" bIns="91440" anchor="ctr">
                <a:spAutoFit/>
              </a:bodyPr>
              <a:lstStyle/>
              <a:p>
                <a:endParaRPr lang="en-US"/>
              </a:p>
            </p:txBody>
          </p:sp>
          <p:sp>
            <p:nvSpPr>
              <p:cNvPr id="16475" name="Freeform 57"/>
              <p:cNvSpPr>
                <a:spLocks/>
              </p:cNvSpPr>
              <p:nvPr/>
            </p:nvSpPr>
            <p:spPr bwMode="invGray">
              <a:xfrm>
                <a:off x="3693" y="3039"/>
                <a:ext cx="351" cy="682"/>
              </a:xfrm>
              <a:custGeom>
                <a:avLst/>
                <a:gdLst>
                  <a:gd name="T0" fmla="*/ 351 w 351"/>
                  <a:gd name="T1" fmla="*/ 0 h 682"/>
                  <a:gd name="T2" fmla="*/ 288 w 351"/>
                  <a:gd name="T3" fmla="*/ 408 h 682"/>
                  <a:gd name="T4" fmla="*/ 0 w 351"/>
                  <a:gd name="T5" fmla="*/ 682 h 682"/>
                  <a:gd name="T6" fmla="*/ 0 60000 65536"/>
                  <a:gd name="T7" fmla="*/ 0 60000 65536"/>
                  <a:gd name="T8" fmla="*/ 0 60000 65536"/>
                  <a:gd name="T9" fmla="*/ 0 w 351"/>
                  <a:gd name="T10" fmla="*/ 0 h 682"/>
                  <a:gd name="T11" fmla="*/ 351 w 351"/>
                  <a:gd name="T12" fmla="*/ 682 h 682"/>
                </a:gdLst>
                <a:ahLst/>
                <a:cxnLst>
                  <a:cxn ang="T6">
                    <a:pos x="T0" y="T1"/>
                  </a:cxn>
                  <a:cxn ang="T7">
                    <a:pos x="T2" y="T3"/>
                  </a:cxn>
                  <a:cxn ang="T8">
                    <a:pos x="T4" y="T5"/>
                  </a:cxn>
                </a:cxnLst>
                <a:rect l="T9" t="T10" r="T11" b="T12"/>
                <a:pathLst>
                  <a:path w="351" h="682">
                    <a:moveTo>
                      <a:pt x="351" y="0"/>
                    </a:moveTo>
                    <a:cubicBezTo>
                      <a:pt x="340" y="68"/>
                      <a:pt x="347" y="294"/>
                      <a:pt x="288" y="408"/>
                    </a:cubicBezTo>
                    <a:cubicBezTo>
                      <a:pt x="229" y="522"/>
                      <a:pt x="60" y="625"/>
                      <a:pt x="0" y="682"/>
                    </a:cubicBezTo>
                  </a:path>
                </a:pathLst>
              </a:custGeom>
              <a:noFill/>
              <a:ln w="38100">
                <a:solidFill>
                  <a:srgbClr val="008CB2"/>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tIns="91440" bIns="91440" anchor="ctr">
                <a:spAutoFit/>
              </a:bodyPr>
              <a:lstStyle/>
              <a:p>
                <a:endParaRPr lang="en-US"/>
              </a:p>
            </p:txBody>
          </p:sp>
        </p:grpSp>
      </p:grpSp>
      <p:grpSp>
        <p:nvGrpSpPr>
          <p:cNvPr id="12" name="Group 58"/>
          <p:cNvGrpSpPr>
            <a:grpSpLocks/>
          </p:cNvGrpSpPr>
          <p:nvPr/>
        </p:nvGrpSpPr>
        <p:grpSpPr bwMode="auto">
          <a:xfrm>
            <a:off x="6645275" y="1341438"/>
            <a:ext cx="889000" cy="4724400"/>
            <a:chOff x="4186" y="845"/>
            <a:chExt cx="560" cy="2976"/>
          </a:xfrm>
        </p:grpSpPr>
        <p:sp>
          <p:nvSpPr>
            <p:cNvPr id="144443" name="AutoShape 59"/>
            <p:cNvSpPr>
              <a:spLocks noChangeArrowheads="1"/>
            </p:cNvSpPr>
            <p:nvPr/>
          </p:nvSpPr>
          <p:spPr bwMode="invGray">
            <a:xfrm>
              <a:off x="4186" y="1319"/>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44444" name="AutoShape 60"/>
            <p:cNvSpPr>
              <a:spLocks noChangeArrowheads="1"/>
            </p:cNvSpPr>
            <p:nvPr/>
          </p:nvSpPr>
          <p:spPr bwMode="invGray">
            <a:xfrm>
              <a:off x="4186" y="1950"/>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44445" name="AutoShape 61"/>
            <p:cNvSpPr>
              <a:spLocks noChangeArrowheads="1"/>
            </p:cNvSpPr>
            <p:nvPr/>
          </p:nvSpPr>
          <p:spPr bwMode="invGray">
            <a:xfrm>
              <a:off x="4186" y="2266"/>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44446" name="AutoShape 62"/>
            <p:cNvSpPr>
              <a:spLocks noChangeArrowheads="1"/>
            </p:cNvSpPr>
            <p:nvPr/>
          </p:nvSpPr>
          <p:spPr bwMode="invGray">
            <a:xfrm>
              <a:off x="4186" y="2581"/>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44447" name="AutoShape 63"/>
            <p:cNvSpPr>
              <a:spLocks noChangeArrowheads="1"/>
            </p:cNvSpPr>
            <p:nvPr/>
          </p:nvSpPr>
          <p:spPr bwMode="invGray">
            <a:xfrm>
              <a:off x="4186" y="845"/>
              <a:ext cx="138" cy="138"/>
            </a:xfrm>
            <a:prstGeom prst="flowChartConnector">
              <a:avLst/>
            </a:prstGeom>
            <a:solidFill>
              <a:schemeClr val="tx1"/>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6459" name="Line 64"/>
            <p:cNvSpPr>
              <a:spLocks noChangeShapeType="1"/>
            </p:cNvSpPr>
            <p:nvPr/>
          </p:nvSpPr>
          <p:spPr bwMode="invGray">
            <a:xfrm>
              <a:off x="4252" y="996"/>
              <a:ext cx="0" cy="330"/>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wrap="none" tIns="91440" bIns="91440" anchor="ctr">
              <a:spAutoFit/>
            </a:bodyPr>
            <a:lstStyle/>
            <a:p>
              <a:endParaRPr lang="en-US"/>
            </a:p>
          </p:txBody>
        </p:sp>
        <p:sp>
          <p:nvSpPr>
            <p:cNvPr id="16460" name="Line 65"/>
            <p:cNvSpPr>
              <a:spLocks noChangeShapeType="1"/>
            </p:cNvSpPr>
            <p:nvPr/>
          </p:nvSpPr>
          <p:spPr bwMode="invGray">
            <a:xfrm>
              <a:off x="4252" y="2100"/>
              <a:ext cx="0" cy="174"/>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16461" name="Line 66"/>
            <p:cNvSpPr>
              <a:spLocks noChangeShapeType="1"/>
            </p:cNvSpPr>
            <p:nvPr/>
          </p:nvSpPr>
          <p:spPr bwMode="invGray">
            <a:xfrm>
              <a:off x="4252" y="2418"/>
              <a:ext cx="0" cy="174"/>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144451" name="AutoShape 67"/>
            <p:cNvSpPr>
              <a:spLocks noChangeArrowheads="1"/>
            </p:cNvSpPr>
            <p:nvPr/>
          </p:nvSpPr>
          <p:spPr bwMode="invGray">
            <a:xfrm>
              <a:off x="4186" y="3683"/>
              <a:ext cx="138" cy="138"/>
            </a:xfrm>
            <a:prstGeom prst="flowChartConnector">
              <a:avLst/>
            </a:prstGeom>
            <a:solidFill>
              <a:schemeClr val="tx1"/>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grpSp>
          <p:nvGrpSpPr>
            <p:cNvPr id="16463" name="Group 68"/>
            <p:cNvGrpSpPr>
              <a:grpSpLocks/>
            </p:cNvGrpSpPr>
            <p:nvPr/>
          </p:nvGrpSpPr>
          <p:grpSpPr bwMode="auto">
            <a:xfrm>
              <a:off x="4318" y="1388"/>
              <a:ext cx="428" cy="644"/>
              <a:chOff x="4318" y="1388"/>
              <a:chExt cx="428" cy="644"/>
            </a:xfrm>
          </p:grpSpPr>
          <p:sp>
            <p:nvSpPr>
              <p:cNvPr id="144453" name="AutoShape 69"/>
              <p:cNvSpPr>
                <a:spLocks noChangeArrowheads="1"/>
              </p:cNvSpPr>
              <p:nvPr/>
            </p:nvSpPr>
            <p:spPr bwMode="invGray">
              <a:xfrm>
                <a:off x="4608" y="1526"/>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6469" name="Freeform 70"/>
              <p:cNvSpPr>
                <a:spLocks/>
              </p:cNvSpPr>
              <p:nvPr/>
            </p:nvSpPr>
            <p:spPr bwMode="invGray">
              <a:xfrm>
                <a:off x="4318" y="1388"/>
                <a:ext cx="358" cy="134"/>
              </a:xfrm>
              <a:custGeom>
                <a:avLst/>
                <a:gdLst>
                  <a:gd name="T0" fmla="*/ 0 w 358"/>
                  <a:gd name="T1" fmla="*/ 0 h 134"/>
                  <a:gd name="T2" fmla="*/ 260 w 358"/>
                  <a:gd name="T3" fmla="*/ 22 h 134"/>
                  <a:gd name="T4" fmla="*/ 358 w 358"/>
                  <a:gd name="T5" fmla="*/ 134 h 134"/>
                  <a:gd name="T6" fmla="*/ 0 60000 65536"/>
                  <a:gd name="T7" fmla="*/ 0 60000 65536"/>
                  <a:gd name="T8" fmla="*/ 0 60000 65536"/>
                  <a:gd name="T9" fmla="*/ 0 w 358"/>
                  <a:gd name="T10" fmla="*/ 0 h 134"/>
                  <a:gd name="T11" fmla="*/ 358 w 358"/>
                  <a:gd name="T12" fmla="*/ 134 h 134"/>
                </a:gdLst>
                <a:ahLst/>
                <a:cxnLst>
                  <a:cxn ang="T6">
                    <a:pos x="T0" y="T1"/>
                  </a:cxn>
                  <a:cxn ang="T7">
                    <a:pos x="T2" y="T3"/>
                  </a:cxn>
                  <a:cxn ang="T8">
                    <a:pos x="T4" y="T5"/>
                  </a:cxn>
                </a:cxnLst>
                <a:rect l="T9" t="T10" r="T11" b="T12"/>
                <a:pathLst>
                  <a:path w="358" h="134">
                    <a:moveTo>
                      <a:pt x="0" y="0"/>
                    </a:moveTo>
                    <a:cubicBezTo>
                      <a:pt x="100" y="0"/>
                      <a:pt x="200" y="0"/>
                      <a:pt x="260" y="22"/>
                    </a:cubicBezTo>
                    <a:cubicBezTo>
                      <a:pt x="320" y="44"/>
                      <a:pt x="339" y="89"/>
                      <a:pt x="358" y="134"/>
                    </a:cubicBezTo>
                  </a:path>
                </a:pathLst>
              </a:custGeom>
              <a:noFill/>
              <a:ln w="38100">
                <a:solidFill>
                  <a:srgbClr val="008CB2"/>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tIns="91440" bIns="91440" anchor="ctr">
                <a:spAutoFit/>
              </a:bodyPr>
              <a:lstStyle/>
              <a:p>
                <a:endParaRPr lang="en-US"/>
              </a:p>
            </p:txBody>
          </p:sp>
          <p:sp>
            <p:nvSpPr>
              <p:cNvPr id="16470" name="Freeform 71"/>
              <p:cNvSpPr>
                <a:spLocks/>
              </p:cNvSpPr>
              <p:nvPr/>
            </p:nvSpPr>
            <p:spPr bwMode="invGray">
              <a:xfrm>
                <a:off x="4332" y="1669"/>
                <a:ext cx="352" cy="363"/>
              </a:xfrm>
              <a:custGeom>
                <a:avLst/>
                <a:gdLst>
                  <a:gd name="T0" fmla="*/ 344 w 352"/>
                  <a:gd name="T1" fmla="*/ 0 h 363"/>
                  <a:gd name="T2" fmla="*/ 295 w 352"/>
                  <a:gd name="T3" fmla="*/ 303 h 363"/>
                  <a:gd name="T4" fmla="*/ 0 w 352"/>
                  <a:gd name="T5" fmla="*/ 359 h 363"/>
                  <a:gd name="T6" fmla="*/ 0 60000 65536"/>
                  <a:gd name="T7" fmla="*/ 0 60000 65536"/>
                  <a:gd name="T8" fmla="*/ 0 60000 65536"/>
                  <a:gd name="T9" fmla="*/ 0 w 352"/>
                  <a:gd name="T10" fmla="*/ 0 h 363"/>
                  <a:gd name="T11" fmla="*/ 352 w 352"/>
                  <a:gd name="T12" fmla="*/ 363 h 363"/>
                </a:gdLst>
                <a:ahLst/>
                <a:cxnLst>
                  <a:cxn ang="T6">
                    <a:pos x="T0" y="T1"/>
                  </a:cxn>
                  <a:cxn ang="T7">
                    <a:pos x="T2" y="T3"/>
                  </a:cxn>
                  <a:cxn ang="T8">
                    <a:pos x="T4" y="T5"/>
                  </a:cxn>
                </a:cxnLst>
                <a:rect l="T9" t="T10" r="T11" b="T12"/>
                <a:pathLst>
                  <a:path w="352" h="363">
                    <a:moveTo>
                      <a:pt x="344" y="0"/>
                    </a:moveTo>
                    <a:cubicBezTo>
                      <a:pt x="336" y="50"/>
                      <a:pt x="352" y="243"/>
                      <a:pt x="295" y="303"/>
                    </a:cubicBezTo>
                    <a:cubicBezTo>
                      <a:pt x="238" y="363"/>
                      <a:pt x="61" y="347"/>
                      <a:pt x="0" y="359"/>
                    </a:cubicBezTo>
                  </a:path>
                </a:pathLst>
              </a:custGeom>
              <a:noFill/>
              <a:ln w="38100">
                <a:solidFill>
                  <a:srgbClr val="008CB2"/>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tIns="91440" bIns="91440" anchor="ctr">
                <a:spAutoFit/>
              </a:bodyPr>
              <a:lstStyle/>
              <a:p>
                <a:endParaRPr lang="en-US"/>
              </a:p>
            </p:txBody>
          </p:sp>
        </p:grpSp>
        <p:grpSp>
          <p:nvGrpSpPr>
            <p:cNvPr id="16464" name="Group 72"/>
            <p:cNvGrpSpPr>
              <a:grpSpLocks/>
            </p:cNvGrpSpPr>
            <p:nvPr/>
          </p:nvGrpSpPr>
          <p:grpSpPr bwMode="auto">
            <a:xfrm>
              <a:off x="4325" y="2654"/>
              <a:ext cx="421" cy="1067"/>
              <a:chOff x="4325" y="2654"/>
              <a:chExt cx="421" cy="1067"/>
            </a:xfrm>
          </p:grpSpPr>
          <p:sp>
            <p:nvSpPr>
              <p:cNvPr id="144457" name="AutoShape 73"/>
              <p:cNvSpPr>
                <a:spLocks noChangeArrowheads="1"/>
              </p:cNvSpPr>
              <p:nvPr/>
            </p:nvSpPr>
            <p:spPr bwMode="invGray">
              <a:xfrm>
                <a:off x="4608" y="2903"/>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6466" name="Freeform 74"/>
              <p:cNvSpPr>
                <a:spLocks/>
              </p:cNvSpPr>
              <p:nvPr/>
            </p:nvSpPr>
            <p:spPr bwMode="invGray">
              <a:xfrm>
                <a:off x="4325" y="2654"/>
                <a:ext cx="351" cy="252"/>
              </a:xfrm>
              <a:custGeom>
                <a:avLst/>
                <a:gdLst>
                  <a:gd name="T0" fmla="*/ 0 w 351"/>
                  <a:gd name="T1" fmla="*/ 6 h 252"/>
                  <a:gd name="T2" fmla="*/ 288 w 351"/>
                  <a:gd name="T3" fmla="*/ 41 h 252"/>
                  <a:gd name="T4" fmla="*/ 351 w 351"/>
                  <a:gd name="T5" fmla="*/ 252 h 252"/>
                  <a:gd name="T6" fmla="*/ 0 60000 65536"/>
                  <a:gd name="T7" fmla="*/ 0 60000 65536"/>
                  <a:gd name="T8" fmla="*/ 0 60000 65536"/>
                  <a:gd name="T9" fmla="*/ 0 w 351"/>
                  <a:gd name="T10" fmla="*/ 0 h 252"/>
                  <a:gd name="T11" fmla="*/ 351 w 351"/>
                  <a:gd name="T12" fmla="*/ 252 h 252"/>
                </a:gdLst>
                <a:ahLst/>
                <a:cxnLst>
                  <a:cxn ang="T6">
                    <a:pos x="T0" y="T1"/>
                  </a:cxn>
                  <a:cxn ang="T7">
                    <a:pos x="T2" y="T3"/>
                  </a:cxn>
                  <a:cxn ang="T8">
                    <a:pos x="T4" y="T5"/>
                  </a:cxn>
                </a:cxnLst>
                <a:rect l="T9" t="T10" r="T11" b="T12"/>
                <a:pathLst>
                  <a:path w="351" h="252">
                    <a:moveTo>
                      <a:pt x="0" y="6"/>
                    </a:moveTo>
                    <a:cubicBezTo>
                      <a:pt x="48" y="12"/>
                      <a:pt x="230" y="0"/>
                      <a:pt x="288" y="41"/>
                    </a:cubicBezTo>
                    <a:cubicBezTo>
                      <a:pt x="346" y="82"/>
                      <a:pt x="338" y="208"/>
                      <a:pt x="351" y="252"/>
                    </a:cubicBezTo>
                  </a:path>
                </a:pathLst>
              </a:custGeom>
              <a:noFill/>
              <a:ln w="38100">
                <a:solidFill>
                  <a:srgbClr val="008CB2"/>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tIns="91440" bIns="91440" anchor="ctr">
                <a:spAutoFit/>
              </a:bodyPr>
              <a:lstStyle/>
              <a:p>
                <a:endParaRPr lang="en-US"/>
              </a:p>
            </p:txBody>
          </p:sp>
          <p:sp>
            <p:nvSpPr>
              <p:cNvPr id="16467" name="Freeform 75"/>
              <p:cNvSpPr>
                <a:spLocks/>
              </p:cNvSpPr>
              <p:nvPr/>
            </p:nvSpPr>
            <p:spPr bwMode="invGray">
              <a:xfrm>
                <a:off x="4332" y="3039"/>
                <a:ext cx="351" cy="682"/>
              </a:xfrm>
              <a:custGeom>
                <a:avLst/>
                <a:gdLst>
                  <a:gd name="T0" fmla="*/ 351 w 351"/>
                  <a:gd name="T1" fmla="*/ 0 h 682"/>
                  <a:gd name="T2" fmla="*/ 288 w 351"/>
                  <a:gd name="T3" fmla="*/ 408 h 682"/>
                  <a:gd name="T4" fmla="*/ 0 w 351"/>
                  <a:gd name="T5" fmla="*/ 682 h 682"/>
                  <a:gd name="T6" fmla="*/ 0 60000 65536"/>
                  <a:gd name="T7" fmla="*/ 0 60000 65536"/>
                  <a:gd name="T8" fmla="*/ 0 60000 65536"/>
                  <a:gd name="T9" fmla="*/ 0 w 351"/>
                  <a:gd name="T10" fmla="*/ 0 h 682"/>
                  <a:gd name="T11" fmla="*/ 351 w 351"/>
                  <a:gd name="T12" fmla="*/ 682 h 682"/>
                </a:gdLst>
                <a:ahLst/>
                <a:cxnLst>
                  <a:cxn ang="T6">
                    <a:pos x="T0" y="T1"/>
                  </a:cxn>
                  <a:cxn ang="T7">
                    <a:pos x="T2" y="T3"/>
                  </a:cxn>
                  <a:cxn ang="T8">
                    <a:pos x="T4" y="T5"/>
                  </a:cxn>
                </a:cxnLst>
                <a:rect l="T9" t="T10" r="T11" b="T12"/>
                <a:pathLst>
                  <a:path w="351" h="682">
                    <a:moveTo>
                      <a:pt x="351" y="0"/>
                    </a:moveTo>
                    <a:cubicBezTo>
                      <a:pt x="340" y="68"/>
                      <a:pt x="347" y="294"/>
                      <a:pt x="288" y="408"/>
                    </a:cubicBezTo>
                    <a:cubicBezTo>
                      <a:pt x="229" y="522"/>
                      <a:pt x="60" y="625"/>
                      <a:pt x="0" y="682"/>
                    </a:cubicBezTo>
                  </a:path>
                </a:pathLst>
              </a:custGeom>
              <a:noFill/>
              <a:ln w="38100">
                <a:solidFill>
                  <a:srgbClr val="008CB2"/>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tIns="91440" bIns="91440" anchor="ctr">
                <a:spAutoFit/>
              </a:bodyPr>
              <a:lstStyle/>
              <a:p>
                <a:endParaRPr lang="en-US"/>
              </a:p>
            </p:txBody>
          </p:sp>
        </p:grpSp>
      </p:grpSp>
      <p:grpSp>
        <p:nvGrpSpPr>
          <p:cNvPr id="15" name="Group 76"/>
          <p:cNvGrpSpPr>
            <a:grpSpLocks/>
          </p:cNvGrpSpPr>
          <p:nvPr/>
        </p:nvGrpSpPr>
        <p:grpSpPr bwMode="auto">
          <a:xfrm>
            <a:off x="7699375" y="1341438"/>
            <a:ext cx="1223963" cy="4724400"/>
            <a:chOff x="4850" y="845"/>
            <a:chExt cx="771" cy="2976"/>
          </a:xfrm>
        </p:grpSpPr>
        <p:sp>
          <p:nvSpPr>
            <p:cNvPr id="144461" name="AutoShape 77"/>
            <p:cNvSpPr>
              <a:spLocks noChangeArrowheads="1"/>
            </p:cNvSpPr>
            <p:nvPr/>
          </p:nvSpPr>
          <p:spPr bwMode="invGray">
            <a:xfrm>
              <a:off x="4850" y="1319"/>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44462" name="AutoShape 78"/>
            <p:cNvSpPr>
              <a:spLocks noChangeArrowheads="1"/>
            </p:cNvSpPr>
            <p:nvPr/>
          </p:nvSpPr>
          <p:spPr bwMode="invGray">
            <a:xfrm>
              <a:off x="4850" y="1634"/>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44463" name="AutoShape 79"/>
            <p:cNvSpPr>
              <a:spLocks noChangeArrowheads="1"/>
            </p:cNvSpPr>
            <p:nvPr/>
          </p:nvSpPr>
          <p:spPr bwMode="invGray">
            <a:xfrm>
              <a:off x="4850" y="2897"/>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44464" name="AutoShape 80"/>
            <p:cNvSpPr>
              <a:spLocks noChangeArrowheads="1"/>
            </p:cNvSpPr>
            <p:nvPr/>
          </p:nvSpPr>
          <p:spPr bwMode="invGray">
            <a:xfrm>
              <a:off x="4850" y="3213"/>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44465" name="AutoShape 81"/>
            <p:cNvSpPr>
              <a:spLocks noChangeArrowheads="1"/>
            </p:cNvSpPr>
            <p:nvPr/>
          </p:nvSpPr>
          <p:spPr bwMode="invGray">
            <a:xfrm>
              <a:off x="4850" y="845"/>
              <a:ext cx="138" cy="138"/>
            </a:xfrm>
            <a:prstGeom prst="flowChartConnector">
              <a:avLst/>
            </a:prstGeom>
            <a:solidFill>
              <a:schemeClr val="tx1"/>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6444" name="Line 82"/>
            <p:cNvSpPr>
              <a:spLocks noChangeShapeType="1"/>
            </p:cNvSpPr>
            <p:nvPr/>
          </p:nvSpPr>
          <p:spPr bwMode="invGray">
            <a:xfrm>
              <a:off x="4916" y="996"/>
              <a:ext cx="0" cy="330"/>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wrap="none" tIns="91440" bIns="91440" anchor="ctr">
              <a:spAutoFit/>
            </a:bodyPr>
            <a:lstStyle/>
            <a:p>
              <a:endParaRPr lang="en-US"/>
            </a:p>
          </p:txBody>
        </p:sp>
        <p:sp>
          <p:nvSpPr>
            <p:cNvPr id="16445" name="Line 83"/>
            <p:cNvSpPr>
              <a:spLocks noChangeShapeType="1"/>
            </p:cNvSpPr>
            <p:nvPr/>
          </p:nvSpPr>
          <p:spPr bwMode="invGray">
            <a:xfrm>
              <a:off x="4916" y="1464"/>
              <a:ext cx="0" cy="174"/>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16446" name="Line 84"/>
            <p:cNvSpPr>
              <a:spLocks noChangeShapeType="1"/>
            </p:cNvSpPr>
            <p:nvPr/>
          </p:nvSpPr>
          <p:spPr bwMode="invGray">
            <a:xfrm>
              <a:off x="4916" y="3048"/>
              <a:ext cx="0" cy="174"/>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144469" name="AutoShape 85"/>
            <p:cNvSpPr>
              <a:spLocks noChangeArrowheads="1"/>
            </p:cNvSpPr>
            <p:nvPr/>
          </p:nvSpPr>
          <p:spPr bwMode="invGray">
            <a:xfrm>
              <a:off x="4850" y="3683"/>
              <a:ext cx="138" cy="138"/>
            </a:xfrm>
            <a:prstGeom prst="flowChartConnector">
              <a:avLst/>
            </a:prstGeom>
            <a:solidFill>
              <a:schemeClr val="tx1"/>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6448" name="Line 86"/>
            <p:cNvSpPr>
              <a:spLocks noChangeShapeType="1"/>
            </p:cNvSpPr>
            <p:nvPr/>
          </p:nvSpPr>
          <p:spPr bwMode="invGray">
            <a:xfrm>
              <a:off x="4916" y="3360"/>
              <a:ext cx="0" cy="330"/>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wrap="none" tIns="91440" bIns="91440" anchor="ctr">
              <a:spAutoFit/>
            </a:bodyPr>
            <a:lstStyle/>
            <a:p>
              <a:endParaRPr lang="en-US"/>
            </a:p>
          </p:txBody>
        </p:sp>
        <p:sp>
          <p:nvSpPr>
            <p:cNvPr id="144471" name="AutoShape 87"/>
            <p:cNvSpPr>
              <a:spLocks noChangeArrowheads="1"/>
            </p:cNvSpPr>
            <p:nvPr/>
          </p:nvSpPr>
          <p:spPr bwMode="invGray">
            <a:xfrm>
              <a:off x="5434" y="2299"/>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6450" name="Freeform 88"/>
            <p:cNvSpPr>
              <a:spLocks/>
            </p:cNvSpPr>
            <p:nvPr/>
          </p:nvSpPr>
          <p:spPr bwMode="invGray">
            <a:xfrm>
              <a:off x="4989" y="2421"/>
              <a:ext cx="513" cy="520"/>
            </a:xfrm>
            <a:custGeom>
              <a:avLst/>
              <a:gdLst>
                <a:gd name="T0" fmla="*/ 0 w 513"/>
                <a:gd name="T1" fmla="*/ 520 h 520"/>
                <a:gd name="T2" fmla="*/ 365 w 513"/>
                <a:gd name="T3" fmla="*/ 274 h 520"/>
                <a:gd name="T4" fmla="*/ 463 w 513"/>
                <a:gd name="T5" fmla="*/ 155 h 520"/>
                <a:gd name="T6" fmla="*/ 513 w 513"/>
                <a:gd name="T7" fmla="*/ 0 h 520"/>
                <a:gd name="T8" fmla="*/ 0 60000 65536"/>
                <a:gd name="T9" fmla="*/ 0 60000 65536"/>
                <a:gd name="T10" fmla="*/ 0 60000 65536"/>
                <a:gd name="T11" fmla="*/ 0 60000 65536"/>
                <a:gd name="T12" fmla="*/ 0 w 513"/>
                <a:gd name="T13" fmla="*/ 0 h 520"/>
                <a:gd name="T14" fmla="*/ 513 w 513"/>
                <a:gd name="T15" fmla="*/ 520 h 520"/>
              </a:gdLst>
              <a:ahLst/>
              <a:cxnLst>
                <a:cxn ang="T8">
                  <a:pos x="T0" y="T1"/>
                </a:cxn>
                <a:cxn ang="T9">
                  <a:pos x="T2" y="T3"/>
                </a:cxn>
                <a:cxn ang="T10">
                  <a:pos x="T4" y="T5"/>
                </a:cxn>
                <a:cxn ang="T11">
                  <a:pos x="T6" y="T7"/>
                </a:cxn>
              </a:cxnLst>
              <a:rect l="T12" t="T13" r="T14" b="T15"/>
              <a:pathLst>
                <a:path w="513" h="520">
                  <a:moveTo>
                    <a:pt x="0" y="520"/>
                  </a:moveTo>
                  <a:cubicBezTo>
                    <a:pt x="61" y="479"/>
                    <a:pt x="288" y="335"/>
                    <a:pt x="365" y="274"/>
                  </a:cubicBezTo>
                  <a:cubicBezTo>
                    <a:pt x="442" y="213"/>
                    <a:pt x="438" y="201"/>
                    <a:pt x="463" y="155"/>
                  </a:cubicBezTo>
                  <a:cubicBezTo>
                    <a:pt x="488" y="109"/>
                    <a:pt x="503" y="32"/>
                    <a:pt x="513" y="0"/>
                  </a:cubicBezTo>
                </a:path>
              </a:pathLst>
            </a:custGeom>
            <a:noFill/>
            <a:ln w="38100">
              <a:solidFill>
                <a:srgbClr val="008CB2"/>
              </a:solidFill>
              <a:round/>
              <a:headEnd type="triangle" w="med" len="med"/>
              <a:tailEnd/>
            </a:ln>
            <a:extLst>
              <a:ext uri="{909E8E84-426E-40DD-AFC4-6F175D3DCCD1}">
                <a14:hiddenFill xmlns="" xmlns:a14="http://schemas.microsoft.com/office/drawing/2010/main">
                  <a:solidFill>
                    <a:srgbClr val="FFFFFF"/>
                  </a:solidFill>
                </a14:hiddenFill>
              </a:ext>
            </a:extLst>
          </p:spPr>
          <p:txBody>
            <a:bodyPr wrap="none" tIns="91440" bIns="91440" anchor="ctr">
              <a:spAutoFit/>
            </a:bodyPr>
            <a:lstStyle/>
            <a:p>
              <a:endParaRPr lang="en-US"/>
            </a:p>
          </p:txBody>
        </p:sp>
        <p:sp>
          <p:nvSpPr>
            <p:cNvPr id="144473" name="AutoShape 89"/>
            <p:cNvSpPr>
              <a:spLocks noChangeArrowheads="1"/>
            </p:cNvSpPr>
            <p:nvPr/>
          </p:nvSpPr>
          <p:spPr bwMode="invGray">
            <a:xfrm>
              <a:off x="5483" y="1983"/>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6452" name="Line 90"/>
            <p:cNvSpPr>
              <a:spLocks noChangeShapeType="1"/>
            </p:cNvSpPr>
            <p:nvPr/>
          </p:nvSpPr>
          <p:spPr bwMode="invGray">
            <a:xfrm flipV="1">
              <a:off x="5516" y="2119"/>
              <a:ext cx="28" cy="176"/>
            </a:xfrm>
            <a:prstGeom prst="line">
              <a:avLst/>
            </a:prstGeom>
            <a:noFill/>
            <a:ln w="38100">
              <a:solidFill>
                <a:srgbClr val="008CB2"/>
              </a:solidFill>
              <a:round/>
              <a:headEnd type="triangle" w="med" len="med"/>
              <a:tailEnd/>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16453" name="Freeform 91"/>
            <p:cNvSpPr>
              <a:spLocks/>
            </p:cNvSpPr>
            <p:nvPr/>
          </p:nvSpPr>
          <p:spPr bwMode="invGray">
            <a:xfrm>
              <a:off x="4989" y="1719"/>
              <a:ext cx="548" cy="274"/>
            </a:xfrm>
            <a:custGeom>
              <a:avLst/>
              <a:gdLst>
                <a:gd name="T0" fmla="*/ 548 w 548"/>
                <a:gd name="T1" fmla="*/ 274 h 274"/>
                <a:gd name="T2" fmla="*/ 456 w 548"/>
                <a:gd name="T3" fmla="*/ 119 h 274"/>
                <a:gd name="T4" fmla="*/ 0 w 548"/>
                <a:gd name="T5" fmla="*/ 0 h 274"/>
                <a:gd name="T6" fmla="*/ 0 60000 65536"/>
                <a:gd name="T7" fmla="*/ 0 60000 65536"/>
                <a:gd name="T8" fmla="*/ 0 60000 65536"/>
                <a:gd name="T9" fmla="*/ 0 w 548"/>
                <a:gd name="T10" fmla="*/ 0 h 274"/>
                <a:gd name="T11" fmla="*/ 548 w 548"/>
                <a:gd name="T12" fmla="*/ 274 h 274"/>
              </a:gdLst>
              <a:ahLst/>
              <a:cxnLst>
                <a:cxn ang="T6">
                  <a:pos x="T0" y="T1"/>
                </a:cxn>
                <a:cxn ang="T7">
                  <a:pos x="T2" y="T3"/>
                </a:cxn>
                <a:cxn ang="T8">
                  <a:pos x="T4" y="T5"/>
                </a:cxn>
              </a:cxnLst>
              <a:rect l="T9" t="T10" r="T11" b="T12"/>
              <a:pathLst>
                <a:path w="548" h="274">
                  <a:moveTo>
                    <a:pt x="548" y="274"/>
                  </a:moveTo>
                  <a:cubicBezTo>
                    <a:pt x="547" y="219"/>
                    <a:pt x="547" y="165"/>
                    <a:pt x="456" y="119"/>
                  </a:cubicBezTo>
                  <a:cubicBezTo>
                    <a:pt x="365" y="73"/>
                    <a:pt x="182" y="36"/>
                    <a:pt x="0" y="0"/>
                  </a:cubicBezTo>
                </a:path>
              </a:pathLst>
            </a:custGeom>
            <a:noFill/>
            <a:ln w="38100">
              <a:solidFill>
                <a:srgbClr val="008CB2"/>
              </a:solidFill>
              <a:round/>
              <a:headEnd type="triangle" w="med" len="med"/>
              <a:tailEnd/>
            </a:ln>
            <a:extLst>
              <a:ext uri="{909E8E84-426E-40DD-AFC4-6F175D3DCCD1}">
                <a14:hiddenFill xmlns="" xmlns:a14="http://schemas.microsoft.com/office/drawing/2010/main">
                  <a:solidFill>
                    <a:srgbClr val="FFFFFF"/>
                  </a:solidFill>
                </a14:hiddenFill>
              </a:ext>
            </a:extLst>
          </p:spPr>
          <p:txBody>
            <a:bodyPr wrap="none" tIns="91440" bIns="91440" anchor="ctr">
              <a:spAutoFit/>
            </a:bodyPr>
            <a:lstStyle/>
            <a:p>
              <a:endParaRPr lang="en-US"/>
            </a:p>
          </p:txBody>
        </p:sp>
      </p:grpSp>
      <p:sp>
        <p:nvSpPr>
          <p:cNvPr id="144476" name="AutoShape 92"/>
          <p:cNvSpPr>
            <a:spLocks noChangeArrowheads="1"/>
          </p:cNvSpPr>
          <p:nvPr/>
        </p:nvSpPr>
        <p:spPr bwMode="gray">
          <a:xfrm>
            <a:off x="3124200" y="3201988"/>
            <a:ext cx="646113" cy="711200"/>
          </a:xfrm>
          <a:prstGeom prst="rightArrow">
            <a:avLst>
              <a:gd name="adj1" fmla="val 50000"/>
              <a:gd name="adj2" fmla="val 25000"/>
            </a:avLst>
          </a:prstGeom>
          <a:solidFill>
            <a:srgbClr val="B2B2B2"/>
          </a:solidFill>
          <a:ln w="38100">
            <a:solidFill>
              <a:srgbClr val="004E5F"/>
            </a:solidFill>
            <a:miter lim="800000"/>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6395" name="Text Box 111"/>
          <p:cNvSpPr txBox="1">
            <a:spLocks noChangeArrowheads="1"/>
          </p:cNvSpPr>
          <p:nvPr/>
        </p:nvSpPr>
        <p:spPr bwMode="auto">
          <a:xfrm>
            <a:off x="1525588" y="1238250"/>
            <a:ext cx="1746250" cy="458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tIns="91440" bIns="91440">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eaLnBrk="1" hangingPunct="1">
              <a:lnSpc>
                <a:spcPct val="90000"/>
              </a:lnSpc>
              <a:spcBef>
                <a:spcPct val="50000"/>
              </a:spcBef>
            </a:pPr>
            <a:r>
              <a:rPr lang="en-US" sz="2000" b="0">
                <a:latin typeface="Arial Narrow" pitchFamily="34" charset="0"/>
                <a:cs typeface="Arial" pitchFamily="34" charset="0"/>
              </a:rPr>
              <a:t>Start of use case</a:t>
            </a:r>
          </a:p>
        </p:txBody>
      </p:sp>
      <p:sp>
        <p:nvSpPr>
          <p:cNvPr id="16396" name="Text Box 112"/>
          <p:cNvSpPr txBox="1">
            <a:spLocks noChangeArrowheads="1"/>
          </p:cNvSpPr>
          <p:nvPr/>
        </p:nvSpPr>
        <p:spPr bwMode="auto">
          <a:xfrm>
            <a:off x="1624013" y="5734050"/>
            <a:ext cx="1677987" cy="458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tIns="91440" bIns="91440">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eaLnBrk="1" hangingPunct="1">
              <a:lnSpc>
                <a:spcPct val="90000"/>
              </a:lnSpc>
              <a:spcBef>
                <a:spcPct val="50000"/>
              </a:spcBef>
            </a:pPr>
            <a:r>
              <a:rPr lang="en-US" sz="2000" b="0">
                <a:latin typeface="Arial Narrow" pitchFamily="34" charset="0"/>
                <a:cs typeface="Arial" pitchFamily="34" charset="0"/>
              </a:rPr>
              <a:t>End of use case</a:t>
            </a:r>
          </a:p>
        </p:txBody>
      </p:sp>
      <p:sp>
        <p:nvSpPr>
          <p:cNvPr id="16397" name="Text Box 113"/>
          <p:cNvSpPr txBox="1">
            <a:spLocks noChangeArrowheads="1"/>
          </p:cNvSpPr>
          <p:nvPr/>
        </p:nvSpPr>
        <p:spPr bwMode="auto">
          <a:xfrm>
            <a:off x="387350" y="2085975"/>
            <a:ext cx="561975"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0" tIns="0" rIns="0" bIns="0"/>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eaLnBrk="1" hangingPunct="1">
              <a:lnSpc>
                <a:spcPct val="90000"/>
              </a:lnSpc>
              <a:spcBef>
                <a:spcPct val="50000"/>
              </a:spcBef>
            </a:pPr>
            <a:r>
              <a:rPr lang="en-US" sz="1600" b="0"/>
              <a:t>Step</a:t>
            </a:r>
            <a:r>
              <a:rPr lang="en-US" sz="1600"/>
              <a:t> </a:t>
            </a:r>
            <a:r>
              <a:rPr lang="en-US" sz="2000" b="0">
                <a:latin typeface="Arial Narrow" pitchFamily="34" charset="0"/>
                <a:cs typeface="Arial" pitchFamily="34" charset="0"/>
              </a:rPr>
              <a:t>1</a:t>
            </a:r>
          </a:p>
        </p:txBody>
      </p:sp>
      <p:sp>
        <p:nvSpPr>
          <p:cNvPr id="16398" name="Text Box 114"/>
          <p:cNvSpPr txBox="1">
            <a:spLocks noChangeArrowheads="1"/>
          </p:cNvSpPr>
          <p:nvPr/>
        </p:nvSpPr>
        <p:spPr bwMode="auto">
          <a:xfrm>
            <a:off x="387350" y="2586038"/>
            <a:ext cx="561975" cy="25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0" tIns="0" rIns="0" bIns="0"/>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eaLnBrk="1" hangingPunct="1">
              <a:lnSpc>
                <a:spcPct val="90000"/>
              </a:lnSpc>
              <a:spcBef>
                <a:spcPct val="50000"/>
              </a:spcBef>
            </a:pPr>
            <a:r>
              <a:rPr lang="en-US" sz="1600" b="0"/>
              <a:t>Step</a:t>
            </a:r>
            <a:r>
              <a:rPr lang="en-US" sz="1600"/>
              <a:t> </a:t>
            </a:r>
            <a:r>
              <a:rPr lang="en-US" sz="2000" b="0">
                <a:latin typeface="Arial Narrow" pitchFamily="34" charset="0"/>
                <a:cs typeface="Arial" pitchFamily="34" charset="0"/>
              </a:rPr>
              <a:t>2</a:t>
            </a:r>
          </a:p>
        </p:txBody>
      </p:sp>
      <p:sp>
        <p:nvSpPr>
          <p:cNvPr id="16399" name="Text Box 115"/>
          <p:cNvSpPr txBox="1">
            <a:spLocks noChangeArrowheads="1"/>
          </p:cNvSpPr>
          <p:nvPr/>
        </p:nvSpPr>
        <p:spPr bwMode="auto">
          <a:xfrm>
            <a:off x="387350" y="3086100"/>
            <a:ext cx="561975"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0" tIns="0" rIns="0" bIns="0"/>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eaLnBrk="1" hangingPunct="1">
              <a:lnSpc>
                <a:spcPct val="90000"/>
              </a:lnSpc>
              <a:spcBef>
                <a:spcPct val="50000"/>
              </a:spcBef>
            </a:pPr>
            <a:r>
              <a:rPr lang="en-US" sz="1600" b="0"/>
              <a:t>Step</a:t>
            </a:r>
            <a:r>
              <a:rPr lang="en-US" sz="1600"/>
              <a:t> </a:t>
            </a:r>
            <a:r>
              <a:rPr lang="en-US" sz="2000" b="0">
                <a:latin typeface="Arial Narrow" pitchFamily="34" charset="0"/>
                <a:cs typeface="Arial" pitchFamily="34" charset="0"/>
              </a:rPr>
              <a:t>3</a:t>
            </a:r>
          </a:p>
        </p:txBody>
      </p:sp>
      <p:sp>
        <p:nvSpPr>
          <p:cNvPr id="16400" name="Text Box 116"/>
          <p:cNvSpPr txBox="1">
            <a:spLocks noChangeArrowheads="1"/>
          </p:cNvSpPr>
          <p:nvPr/>
        </p:nvSpPr>
        <p:spPr bwMode="auto">
          <a:xfrm>
            <a:off x="387350" y="3586163"/>
            <a:ext cx="561975" cy="25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0" tIns="0" rIns="0" bIns="0"/>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eaLnBrk="1" hangingPunct="1">
              <a:lnSpc>
                <a:spcPct val="90000"/>
              </a:lnSpc>
              <a:spcBef>
                <a:spcPct val="50000"/>
              </a:spcBef>
            </a:pPr>
            <a:r>
              <a:rPr lang="en-US" sz="1600" b="0"/>
              <a:t>Step</a:t>
            </a:r>
            <a:r>
              <a:rPr lang="en-US" sz="1600"/>
              <a:t> </a:t>
            </a:r>
            <a:r>
              <a:rPr lang="en-US" sz="2000" b="0">
                <a:latin typeface="Arial Narrow" pitchFamily="34" charset="0"/>
                <a:cs typeface="Arial" pitchFamily="34" charset="0"/>
              </a:rPr>
              <a:t>4</a:t>
            </a:r>
          </a:p>
        </p:txBody>
      </p:sp>
      <p:sp>
        <p:nvSpPr>
          <p:cNvPr id="16401" name="Text Box 117"/>
          <p:cNvSpPr txBox="1">
            <a:spLocks noChangeArrowheads="1"/>
          </p:cNvSpPr>
          <p:nvPr/>
        </p:nvSpPr>
        <p:spPr bwMode="auto">
          <a:xfrm>
            <a:off x="387350" y="4086225"/>
            <a:ext cx="561975"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0" tIns="0" rIns="0" bIns="0"/>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eaLnBrk="1" hangingPunct="1">
              <a:lnSpc>
                <a:spcPct val="90000"/>
              </a:lnSpc>
              <a:spcBef>
                <a:spcPct val="50000"/>
              </a:spcBef>
            </a:pPr>
            <a:r>
              <a:rPr lang="en-US" sz="1600" b="0"/>
              <a:t>Step</a:t>
            </a:r>
            <a:r>
              <a:rPr lang="en-US" sz="1600"/>
              <a:t> </a:t>
            </a:r>
            <a:r>
              <a:rPr lang="en-US" sz="2000" b="0">
                <a:latin typeface="Arial Narrow" pitchFamily="34" charset="0"/>
                <a:cs typeface="Arial" pitchFamily="34" charset="0"/>
              </a:rPr>
              <a:t>5</a:t>
            </a:r>
          </a:p>
        </p:txBody>
      </p:sp>
      <p:sp>
        <p:nvSpPr>
          <p:cNvPr id="16402" name="Text Box 118"/>
          <p:cNvSpPr txBox="1">
            <a:spLocks noChangeArrowheads="1"/>
          </p:cNvSpPr>
          <p:nvPr/>
        </p:nvSpPr>
        <p:spPr bwMode="auto">
          <a:xfrm>
            <a:off x="387350" y="4586288"/>
            <a:ext cx="561975" cy="25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0" tIns="0" rIns="0" bIns="0"/>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eaLnBrk="1" hangingPunct="1">
              <a:lnSpc>
                <a:spcPct val="90000"/>
              </a:lnSpc>
              <a:spcBef>
                <a:spcPct val="50000"/>
              </a:spcBef>
            </a:pPr>
            <a:r>
              <a:rPr lang="en-US" sz="1600" b="0"/>
              <a:t>Step</a:t>
            </a:r>
            <a:r>
              <a:rPr lang="en-US" sz="1600"/>
              <a:t> </a:t>
            </a:r>
            <a:r>
              <a:rPr lang="en-US" sz="2000" b="0">
                <a:latin typeface="Arial Narrow" pitchFamily="34" charset="0"/>
                <a:cs typeface="Arial" pitchFamily="34" charset="0"/>
              </a:rPr>
              <a:t>6</a:t>
            </a:r>
          </a:p>
        </p:txBody>
      </p:sp>
      <p:sp>
        <p:nvSpPr>
          <p:cNvPr id="16403" name="Text Box 119"/>
          <p:cNvSpPr txBox="1">
            <a:spLocks noChangeArrowheads="1"/>
          </p:cNvSpPr>
          <p:nvPr/>
        </p:nvSpPr>
        <p:spPr bwMode="auto">
          <a:xfrm>
            <a:off x="387350" y="5086350"/>
            <a:ext cx="561975"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0" tIns="0" rIns="0" bIns="0"/>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eaLnBrk="1" hangingPunct="1">
              <a:lnSpc>
                <a:spcPct val="90000"/>
              </a:lnSpc>
              <a:spcBef>
                <a:spcPct val="50000"/>
              </a:spcBef>
            </a:pPr>
            <a:r>
              <a:rPr lang="en-US" sz="1600" b="0"/>
              <a:t>Step</a:t>
            </a:r>
            <a:r>
              <a:rPr lang="en-US" sz="1600"/>
              <a:t> </a:t>
            </a:r>
            <a:r>
              <a:rPr lang="en-US" sz="2000" b="0">
                <a:latin typeface="Arial Narrow" pitchFamily="34" charset="0"/>
                <a:cs typeface="Arial" pitchFamily="34" charset="0"/>
              </a:rPr>
              <a:t>7</a:t>
            </a:r>
          </a:p>
        </p:txBody>
      </p:sp>
      <p:sp>
        <p:nvSpPr>
          <p:cNvPr id="16404" name="Text Box 122"/>
          <p:cNvSpPr txBox="1">
            <a:spLocks noChangeArrowheads="1"/>
          </p:cNvSpPr>
          <p:nvPr/>
        </p:nvSpPr>
        <p:spPr bwMode="auto">
          <a:xfrm>
            <a:off x="2093913" y="2401888"/>
            <a:ext cx="561975" cy="25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0" tIns="0" rIns="0" bIns="0"/>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eaLnBrk="1" hangingPunct="1">
              <a:lnSpc>
                <a:spcPct val="90000"/>
              </a:lnSpc>
              <a:spcBef>
                <a:spcPct val="50000"/>
              </a:spcBef>
            </a:pPr>
            <a:r>
              <a:rPr lang="en-US" sz="1600" b="0"/>
              <a:t>Alt</a:t>
            </a:r>
            <a:r>
              <a:rPr lang="en-US" sz="1600"/>
              <a:t> </a:t>
            </a:r>
            <a:r>
              <a:rPr lang="en-US" sz="2000" b="0">
                <a:latin typeface="Arial Narrow" pitchFamily="34" charset="0"/>
                <a:cs typeface="Arial" pitchFamily="34" charset="0"/>
              </a:rPr>
              <a:t>1</a:t>
            </a:r>
          </a:p>
        </p:txBody>
      </p:sp>
      <p:sp>
        <p:nvSpPr>
          <p:cNvPr id="16405" name="Text Box 127"/>
          <p:cNvSpPr txBox="1">
            <a:spLocks noChangeArrowheads="1"/>
          </p:cNvSpPr>
          <p:nvPr/>
        </p:nvSpPr>
        <p:spPr bwMode="auto">
          <a:xfrm>
            <a:off x="2093913" y="4587875"/>
            <a:ext cx="561975"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0" tIns="0" rIns="0" bIns="0"/>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eaLnBrk="1" hangingPunct="1">
              <a:lnSpc>
                <a:spcPct val="90000"/>
              </a:lnSpc>
              <a:spcBef>
                <a:spcPct val="50000"/>
              </a:spcBef>
            </a:pPr>
            <a:r>
              <a:rPr lang="en-US" sz="1600" b="0"/>
              <a:t>Alt</a:t>
            </a:r>
            <a:r>
              <a:rPr lang="en-US" sz="1600"/>
              <a:t> </a:t>
            </a:r>
            <a:r>
              <a:rPr lang="en-US" sz="2000" b="0">
                <a:latin typeface="Arial Narrow" pitchFamily="34" charset="0"/>
                <a:cs typeface="Arial" pitchFamily="34" charset="0"/>
              </a:rPr>
              <a:t>2</a:t>
            </a:r>
          </a:p>
        </p:txBody>
      </p:sp>
      <p:sp>
        <p:nvSpPr>
          <p:cNvPr id="16406" name="Text Box 132"/>
          <p:cNvSpPr txBox="1">
            <a:spLocks noChangeArrowheads="1"/>
          </p:cNvSpPr>
          <p:nvPr/>
        </p:nvSpPr>
        <p:spPr bwMode="auto">
          <a:xfrm>
            <a:off x="2351088" y="3629025"/>
            <a:ext cx="561975"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0" tIns="0" rIns="0" bIns="0"/>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eaLnBrk="1" hangingPunct="1">
              <a:lnSpc>
                <a:spcPct val="90000"/>
              </a:lnSpc>
              <a:spcBef>
                <a:spcPct val="50000"/>
              </a:spcBef>
            </a:pPr>
            <a:r>
              <a:rPr lang="en-US" sz="1600" b="0"/>
              <a:t>Alt</a:t>
            </a:r>
            <a:r>
              <a:rPr lang="en-US" sz="1600"/>
              <a:t> </a:t>
            </a:r>
            <a:r>
              <a:rPr lang="en-US" sz="2000" b="0">
                <a:latin typeface="Arial Narrow" pitchFamily="34" charset="0"/>
                <a:cs typeface="Arial" pitchFamily="34" charset="0"/>
              </a:rPr>
              <a:t>3</a:t>
            </a:r>
          </a:p>
        </p:txBody>
      </p:sp>
      <p:sp>
        <p:nvSpPr>
          <p:cNvPr id="16407" name="Text Box 136"/>
          <p:cNvSpPr txBox="1">
            <a:spLocks noChangeArrowheads="1"/>
          </p:cNvSpPr>
          <p:nvPr/>
        </p:nvSpPr>
        <p:spPr bwMode="auto">
          <a:xfrm>
            <a:off x="2428875" y="3127375"/>
            <a:ext cx="561975"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0" tIns="0" rIns="0" bIns="0"/>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eaLnBrk="1" hangingPunct="1">
              <a:lnSpc>
                <a:spcPct val="90000"/>
              </a:lnSpc>
              <a:spcBef>
                <a:spcPct val="50000"/>
              </a:spcBef>
            </a:pPr>
            <a:r>
              <a:rPr lang="en-US" sz="1600" b="0"/>
              <a:t>Alt</a:t>
            </a:r>
            <a:r>
              <a:rPr lang="en-US" sz="1600"/>
              <a:t> </a:t>
            </a:r>
            <a:r>
              <a:rPr lang="en-US" sz="2000" b="0">
                <a:latin typeface="Arial Narrow" pitchFamily="34" charset="0"/>
                <a:cs typeface="Arial" pitchFamily="34" charset="0"/>
              </a:rPr>
              <a:t>4</a:t>
            </a:r>
          </a:p>
        </p:txBody>
      </p:sp>
      <p:sp>
        <p:nvSpPr>
          <p:cNvPr id="16408" name="Text Box 139"/>
          <p:cNvSpPr txBox="1">
            <a:spLocks noChangeArrowheads="1"/>
          </p:cNvSpPr>
          <p:nvPr/>
        </p:nvSpPr>
        <p:spPr bwMode="auto">
          <a:xfrm>
            <a:off x="593725" y="763588"/>
            <a:ext cx="1298575" cy="352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wrap="none" lIns="107950" tIns="53975" rIns="107950" bIns="53975">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algn="l" eaLnBrk="1" hangingPunct="1"/>
            <a:r>
              <a:rPr lang="en-US" sz="1600"/>
              <a:t>1 Use Case</a:t>
            </a:r>
          </a:p>
        </p:txBody>
      </p:sp>
      <p:sp>
        <p:nvSpPr>
          <p:cNvPr id="16409" name="Text Box 140"/>
          <p:cNvSpPr txBox="1">
            <a:spLocks noChangeArrowheads="1"/>
          </p:cNvSpPr>
          <p:nvPr/>
        </p:nvSpPr>
        <p:spPr bwMode="auto">
          <a:xfrm>
            <a:off x="5110163" y="763588"/>
            <a:ext cx="1678345" cy="355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wrap="none" lIns="107950" tIns="53975" rIns="107950" bIns="53975">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algn="l" eaLnBrk="1" hangingPunct="1"/>
            <a:r>
              <a:rPr lang="en-US" sz="1600" dirty="0"/>
              <a:t>Many </a:t>
            </a:r>
            <a:r>
              <a:rPr lang="en-US" sz="1600" dirty="0" smtClean="0"/>
              <a:t>stories…</a:t>
            </a:r>
            <a:endParaRPr lang="en-US" sz="1600" dirty="0"/>
          </a:p>
        </p:txBody>
      </p:sp>
      <p:grpSp>
        <p:nvGrpSpPr>
          <p:cNvPr id="16410" name="Group 155"/>
          <p:cNvGrpSpPr>
            <a:grpSpLocks/>
          </p:cNvGrpSpPr>
          <p:nvPr/>
        </p:nvGrpSpPr>
        <p:grpSpPr bwMode="auto">
          <a:xfrm>
            <a:off x="1069975" y="1322388"/>
            <a:ext cx="1252538" cy="4784725"/>
            <a:chOff x="674" y="833"/>
            <a:chExt cx="789" cy="3014"/>
          </a:xfrm>
        </p:grpSpPr>
        <p:sp>
          <p:nvSpPr>
            <p:cNvPr id="144478" name="AutoShape 94"/>
            <p:cNvSpPr>
              <a:spLocks noChangeArrowheads="1"/>
            </p:cNvSpPr>
            <p:nvPr/>
          </p:nvSpPr>
          <p:spPr bwMode="gray">
            <a:xfrm>
              <a:off x="689" y="1329"/>
              <a:ext cx="140" cy="141"/>
            </a:xfrm>
            <a:prstGeom prst="flowChartConnector">
              <a:avLst/>
            </a:prstGeom>
            <a:solidFill>
              <a:srgbClr val="004E5F"/>
            </a:solidFill>
            <a:ln w="38100">
              <a:solidFill>
                <a:schemeClr val="tx1"/>
              </a:solidFill>
              <a:round/>
              <a:headEnd/>
              <a:tailEnd/>
            </a:ln>
            <a:effectLst>
              <a:outerShdw dist="53882" dir="2700000" algn="ctr" rotWithShape="0">
                <a:schemeClr val="bg2"/>
              </a:outerShdw>
            </a:effectLst>
          </p:spPr>
          <p:txBody>
            <a:bodyPr tIns="91440" bIns="91440" anchor="ctr"/>
            <a:lstStyle/>
            <a:p>
              <a:pPr>
                <a:defRPr/>
              </a:pPr>
              <a:endParaRPr lang="en-US" sz="1600">
                <a:latin typeface="Arial" charset="0"/>
                <a:ea typeface="+mn-ea"/>
              </a:endParaRPr>
            </a:p>
          </p:txBody>
        </p:sp>
        <p:sp>
          <p:nvSpPr>
            <p:cNvPr id="144479" name="AutoShape 95"/>
            <p:cNvSpPr>
              <a:spLocks noChangeArrowheads="1"/>
            </p:cNvSpPr>
            <p:nvPr/>
          </p:nvSpPr>
          <p:spPr bwMode="gray">
            <a:xfrm>
              <a:off x="689" y="1644"/>
              <a:ext cx="140" cy="141"/>
            </a:xfrm>
            <a:prstGeom prst="flowChartConnector">
              <a:avLst/>
            </a:prstGeom>
            <a:solidFill>
              <a:srgbClr val="004E5F"/>
            </a:solidFill>
            <a:ln w="38100">
              <a:solidFill>
                <a:schemeClr val="tx1"/>
              </a:solidFill>
              <a:round/>
              <a:headEnd/>
              <a:tailEnd/>
            </a:ln>
            <a:effectLst>
              <a:outerShdw dist="53882" dir="2700000" algn="ctr" rotWithShape="0">
                <a:schemeClr val="bg2"/>
              </a:outerShdw>
            </a:effectLst>
          </p:spPr>
          <p:txBody>
            <a:bodyPr tIns="91440" bIns="91440" anchor="ctr"/>
            <a:lstStyle/>
            <a:p>
              <a:pPr>
                <a:defRPr/>
              </a:pPr>
              <a:endParaRPr lang="en-US" sz="1600">
                <a:latin typeface="Arial" charset="0"/>
                <a:ea typeface="+mn-ea"/>
              </a:endParaRPr>
            </a:p>
          </p:txBody>
        </p:sp>
        <p:sp>
          <p:nvSpPr>
            <p:cNvPr id="144480" name="AutoShape 96"/>
            <p:cNvSpPr>
              <a:spLocks noChangeArrowheads="1"/>
            </p:cNvSpPr>
            <p:nvPr/>
          </p:nvSpPr>
          <p:spPr bwMode="gray">
            <a:xfrm>
              <a:off x="689" y="1960"/>
              <a:ext cx="140" cy="141"/>
            </a:xfrm>
            <a:prstGeom prst="flowChartConnector">
              <a:avLst/>
            </a:prstGeom>
            <a:solidFill>
              <a:srgbClr val="004E5F"/>
            </a:solidFill>
            <a:ln w="38100">
              <a:solidFill>
                <a:schemeClr val="tx1"/>
              </a:solidFill>
              <a:round/>
              <a:headEnd/>
              <a:tailEnd/>
            </a:ln>
            <a:effectLst>
              <a:outerShdw dist="53882" dir="2700000" algn="ctr" rotWithShape="0">
                <a:schemeClr val="bg2"/>
              </a:outerShdw>
            </a:effectLst>
          </p:spPr>
          <p:txBody>
            <a:bodyPr tIns="91440" bIns="91440" anchor="ctr"/>
            <a:lstStyle/>
            <a:p>
              <a:pPr>
                <a:defRPr/>
              </a:pPr>
              <a:endParaRPr lang="en-US" sz="1600">
                <a:latin typeface="Arial" charset="0"/>
                <a:ea typeface="+mn-ea"/>
              </a:endParaRPr>
            </a:p>
          </p:txBody>
        </p:sp>
        <p:sp>
          <p:nvSpPr>
            <p:cNvPr id="144481" name="AutoShape 97"/>
            <p:cNvSpPr>
              <a:spLocks noChangeArrowheads="1"/>
            </p:cNvSpPr>
            <p:nvPr/>
          </p:nvSpPr>
          <p:spPr bwMode="gray">
            <a:xfrm>
              <a:off x="689" y="2276"/>
              <a:ext cx="140" cy="141"/>
            </a:xfrm>
            <a:prstGeom prst="flowChartConnector">
              <a:avLst/>
            </a:prstGeom>
            <a:solidFill>
              <a:srgbClr val="004E5F"/>
            </a:solidFill>
            <a:ln w="38100">
              <a:solidFill>
                <a:schemeClr val="tx1"/>
              </a:solidFill>
              <a:round/>
              <a:headEnd/>
              <a:tailEnd/>
            </a:ln>
            <a:effectLst>
              <a:outerShdw dist="53882" dir="2700000" algn="ctr" rotWithShape="0">
                <a:schemeClr val="bg2"/>
              </a:outerShdw>
            </a:effectLst>
          </p:spPr>
          <p:txBody>
            <a:bodyPr tIns="91440" bIns="91440" anchor="ctr"/>
            <a:lstStyle/>
            <a:p>
              <a:pPr>
                <a:defRPr/>
              </a:pPr>
              <a:endParaRPr lang="en-US" sz="1600">
                <a:latin typeface="Arial" charset="0"/>
                <a:ea typeface="+mn-ea"/>
              </a:endParaRPr>
            </a:p>
          </p:txBody>
        </p:sp>
        <p:sp>
          <p:nvSpPr>
            <p:cNvPr id="144482" name="AutoShape 98"/>
            <p:cNvSpPr>
              <a:spLocks noChangeArrowheads="1"/>
            </p:cNvSpPr>
            <p:nvPr/>
          </p:nvSpPr>
          <p:spPr bwMode="gray">
            <a:xfrm>
              <a:off x="689" y="2591"/>
              <a:ext cx="140" cy="141"/>
            </a:xfrm>
            <a:prstGeom prst="flowChartConnector">
              <a:avLst/>
            </a:prstGeom>
            <a:solidFill>
              <a:srgbClr val="004E5F"/>
            </a:solidFill>
            <a:ln w="38100">
              <a:solidFill>
                <a:schemeClr val="tx1"/>
              </a:solidFill>
              <a:round/>
              <a:headEnd/>
              <a:tailEnd/>
            </a:ln>
            <a:effectLst>
              <a:outerShdw dist="53882" dir="2700000" algn="ctr" rotWithShape="0">
                <a:schemeClr val="bg2"/>
              </a:outerShdw>
            </a:effectLst>
          </p:spPr>
          <p:txBody>
            <a:bodyPr tIns="91440" bIns="91440" anchor="ctr"/>
            <a:lstStyle/>
            <a:p>
              <a:pPr>
                <a:defRPr/>
              </a:pPr>
              <a:endParaRPr lang="en-US" sz="1600">
                <a:latin typeface="Arial" charset="0"/>
                <a:ea typeface="+mn-ea"/>
              </a:endParaRPr>
            </a:p>
          </p:txBody>
        </p:sp>
        <p:sp>
          <p:nvSpPr>
            <p:cNvPr id="144483" name="AutoShape 99"/>
            <p:cNvSpPr>
              <a:spLocks noChangeArrowheads="1"/>
            </p:cNvSpPr>
            <p:nvPr/>
          </p:nvSpPr>
          <p:spPr bwMode="gray">
            <a:xfrm>
              <a:off x="689" y="2907"/>
              <a:ext cx="140" cy="141"/>
            </a:xfrm>
            <a:prstGeom prst="flowChartConnector">
              <a:avLst/>
            </a:prstGeom>
            <a:solidFill>
              <a:srgbClr val="004E5F"/>
            </a:solidFill>
            <a:ln w="38100">
              <a:solidFill>
                <a:schemeClr val="tx1"/>
              </a:solidFill>
              <a:round/>
              <a:headEnd/>
              <a:tailEnd/>
            </a:ln>
            <a:effectLst>
              <a:outerShdw dist="53882" dir="2700000" algn="ctr" rotWithShape="0">
                <a:schemeClr val="bg2"/>
              </a:outerShdw>
            </a:effectLst>
          </p:spPr>
          <p:txBody>
            <a:bodyPr tIns="91440" bIns="91440" anchor="ctr"/>
            <a:lstStyle/>
            <a:p>
              <a:pPr>
                <a:defRPr/>
              </a:pPr>
              <a:endParaRPr lang="en-US" sz="1600">
                <a:latin typeface="Arial" charset="0"/>
                <a:ea typeface="+mn-ea"/>
              </a:endParaRPr>
            </a:p>
          </p:txBody>
        </p:sp>
        <p:sp>
          <p:nvSpPr>
            <p:cNvPr id="144484" name="AutoShape 100"/>
            <p:cNvSpPr>
              <a:spLocks noChangeArrowheads="1"/>
            </p:cNvSpPr>
            <p:nvPr/>
          </p:nvSpPr>
          <p:spPr bwMode="gray">
            <a:xfrm>
              <a:off x="689" y="3223"/>
              <a:ext cx="140" cy="141"/>
            </a:xfrm>
            <a:prstGeom prst="flowChartConnector">
              <a:avLst/>
            </a:prstGeom>
            <a:solidFill>
              <a:srgbClr val="004E5F"/>
            </a:solidFill>
            <a:ln w="38100">
              <a:solidFill>
                <a:schemeClr val="tx1"/>
              </a:solidFill>
              <a:round/>
              <a:headEnd/>
              <a:tailEnd/>
            </a:ln>
            <a:effectLst>
              <a:outerShdw dist="53882" dir="2700000" algn="ctr" rotWithShape="0">
                <a:schemeClr val="bg2"/>
              </a:outerShdw>
            </a:effectLst>
          </p:spPr>
          <p:txBody>
            <a:bodyPr tIns="91440" bIns="91440" anchor="ctr"/>
            <a:lstStyle/>
            <a:p>
              <a:pPr>
                <a:defRPr/>
              </a:pPr>
              <a:endParaRPr lang="en-US" sz="1600">
                <a:latin typeface="Arial" charset="0"/>
                <a:ea typeface="+mn-ea"/>
              </a:endParaRPr>
            </a:p>
          </p:txBody>
        </p:sp>
        <p:sp>
          <p:nvSpPr>
            <p:cNvPr id="144485" name="AutoShape 101"/>
            <p:cNvSpPr>
              <a:spLocks noChangeArrowheads="1"/>
            </p:cNvSpPr>
            <p:nvPr/>
          </p:nvSpPr>
          <p:spPr bwMode="gray">
            <a:xfrm>
              <a:off x="674" y="833"/>
              <a:ext cx="140" cy="141"/>
            </a:xfrm>
            <a:prstGeom prst="flowChartConnector">
              <a:avLst/>
            </a:prstGeom>
            <a:solidFill>
              <a:schemeClr val="tx1"/>
            </a:solidFill>
            <a:ln w="38100">
              <a:solidFill>
                <a:schemeClr val="tx1"/>
              </a:solidFill>
              <a:round/>
              <a:headEnd/>
              <a:tailEnd/>
            </a:ln>
            <a:effectLst>
              <a:outerShdw dist="53882" dir="2700000" algn="ctr" rotWithShape="0">
                <a:schemeClr val="bg2"/>
              </a:outerShdw>
            </a:effectLst>
          </p:spPr>
          <p:txBody>
            <a:bodyPr tIns="91440" bIns="91440" anchor="ctr"/>
            <a:lstStyle/>
            <a:p>
              <a:pPr>
                <a:defRPr/>
              </a:pPr>
              <a:endParaRPr lang="en-US" sz="1600">
                <a:latin typeface="Arial" charset="0"/>
                <a:ea typeface="+mn-ea"/>
              </a:endParaRPr>
            </a:p>
          </p:txBody>
        </p:sp>
        <p:sp>
          <p:nvSpPr>
            <p:cNvPr id="16419" name="Line 102"/>
            <p:cNvSpPr>
              <a:spLocks noChangeShapeType="1"/>
            </p:cNvSpPr>
            <p:nvPr/>
          </p:nvSpPr>
          <p:spPr bwMode="gray">
            <a:xfrm>
              <a:off x="756" y="996"/>
              <a:ext cx="0" cy="33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tIns="91440" bIns="91440" anchor="ctr">
              <a:spAutoFit/>
            </a:bodyPr>
            <a:lstStyle/>
            <a:p>
              <a:endParaRPr lang="en-US"/>
            </a:p>
          </p:txBody>
        </p:sp>
        <p:sp>
          <p:nvSpPr>
            <p:cNvPr id="16420" name="Line 103"/>
            <p:cNvSpPr>
              <a:spLocks noChangeShapeType="1"/>
            </p:cNvSpPr>
            <p:nvPr/>
          </p:nvSpPr>
          <p:spPr bwMode="gray">
            <a:xfrm>
              <a:off x="756" y="1464"/>
              <a:ext cx="0" cy="174"/>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16421" name="Line 104"/>
            <p:cNvSpPr>
              <a:spLocks noChangeShapeType="1"/>
            </p:cNvSpPr>
            <p:nvPr/>
          </p:nvSpPr>
          <p:spPr bwMode="gray">
            <a:xfrm>
              <a:off x="756" y="1776"/>
              <a:ext cx="0" cy="174"/>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16422" name="Line 105"/>
            <p:cNvSpPr>
              <a:spLocks noChangeShapeType="1"/>
            </p:cNvSpPr>
            <p:nvPr/>
          </p:nvSpPr>
          <p:spPr bwMode="gray">
            <a:xfrm>
              <a:off x="756" y="2100"/>
              <a:ext cx="0" cy="174"/>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16423" name="Line 106"/>
            <p:cNvSpPr>
              <a:spLocks noChangeShapeType="1"/>
            </p:cNvSpPr>
            <p:nvPr/>
          </p:nvSpPr>
          <p:spPr bwMode="gray">
            <a:xfrm>
              <a:off x="756" y="2418"/>
              <a:ext cx="0" cy="174"/>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16424" name="Line 107"/>
            <p:cNvSpPr>
              <a:spLocks noChangeShapeType="1"/>
            </p:cNvSpPr>
            <p:nvPr/>
          </p:nvSpPr>
          <p:spPr bwMode="gray">
            <a:xfrm>
              <a:off x="756" y="2724"/>
              <a:ext cx="0" cy="174"/>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16425" name="Line 108"/>
            <p:cNvSpPr>
              <a:spLocks noChangeShapeType="1"/>
            </p:cNvSpPr>
            <p:nvPr/>
          </p:nvSpPr>
          <p:spPr bwMode="gray">
            <a:xfrm>
              <a:off x="756" y="3048"/>
              <a:ext cx="0" cy="174"/>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16426" name="Line 110"/>
            <p:cNvSpPr>
              <a:spLocks noChangeShapeType="1"/>
            </p:cNvSpPr>
            <p:nvPr/>
          </p:nvSpPr>
          <p:spPr bwMode="gray">
            <a:xfrm>
              <a:off x="756" y="3360"/>
              <a:ext cx="0" cy="338"/>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144505" name="AutoShape 121"/>
            <p:cNvSpPr>
              <a:spLocks noChangeArrowheads="1"/>
            </p:cNvSpPr>
            <p:nvPr/>
          </p:nvSpPr>
          <p:spPr bwMode="gray">
            <a:xfrm>
              <a:off x="1137" y="1515"/>
              <a:ext cx="140" cy="141"/>
            </a:xfrm>
            <a:prstGeom prst="flowChartConnector">
              <a:avLst/>
            </a:prstGeom>
            <a:solidFill>
              <a:srgbClr val="004E5F"/>
            </a:solidFill>
            <a:ln w="38100">
              <a:solidFill>
                <a:srgbClr val="E60702"/>
              </a:solidFill>
              <a:round/>
              <a:headEnd/>
              <a:tailEnd/>
            </a:ln>
            <a:effectLst>
              <a:outerShdw dist="53882" dir="2700000" algn="ctr" rotWithShape="0">
                <a:schemeClr val="bg2"/>
              </a:outerShdw>
            </a:effectLst>
          </p:spPr>
          <p:txBody>
            <a:bodyPr tIns="91440" bIns="91440" anchor="ctr"/>
            <a:lstStyle/>
            <a:p>
              <a:pPr>
                <a:defRPr/>
              </a:pPr>
              <a:endParaRPr lang="en-US" sz="1600">
                <a:latin typeface="Arial" charset="0"/>
                <a:ea typeface="+mn-ea"/>
              </a:endParaRPr>
            </a:p>
          </p:txBody>
        </p:sp>
        <p:sp>
          <p:nvSpPr>
            <p:cNvPr id="16428" name="Freeform 123"/>
            <p:cNvSpPr>
              <a:spLocks/>
            </p:cNvSpPr>
            <p:nvPr/>
          </p:nvSpPr>
          <p:spPr bwMode="invGray">
            <a:xfrm>
              <a:off x="838" y="1388"/>
              <a:ext cx="358" cy="134"/>
            </a:xfrm>
            <a:custGeom>
              <a:avLst/>
              <a:gdLst>
                <a:gd name="T0" fmla="*/ 0 w 358"/>
                <a:gd name="T1" fmla="*/ 0 h 134"/>
                <a:gd name="T2" fmla="*/ 260 w 358"/>
                <a:gd name="T3" fmla="*/ 22 h 134"/>
                <a:gd name="T4" fmla="*/ 358 w 358"/>
                <a:gd name="T5" fmla="*/ 134 h 134"/>
                <a:gd name="T6" fmla="*/ 0 60000 65536"/>
                <a:gd name="T7" fmla="*/ 0 60000 65536"/>
                <a:gd name="T8" fmla="*/ 0 60000 65536"/>
                <a:gd name="T9" fmla="*/ 0 w 358"/>
                <a:gd name="T10" fmla="*/ 0 h 134"/>
                <a:gd name="T11" fmla="*/ 358 w 358"/>
                <a:gd name="T12" fmla="*/ 134 h 134"/>
              </a:gdLst>
              <a:ahLst/>
              <a:cxnLst>
                <a:cxn ang="T6">
                  <a:pos x="T0" y="T1"/>
                </a:cxn>
                <a:cxn ang="T7">
                  <a:pos x="T2" y="T3"/>
                </a:cxn>
                <a:cxn ang="T8">
                  <a:pos x="T4" y="T5"/>
                </a:cxn>
              </a:cxnLst>
              <a:rect l="T9" t="T10" r="T11" b="T12"/>
              <a:pathLst>
                <a:path w="358" h="134">
                  <a:moveTo>
                    <a:pt x="0" y="0"/>
                  </a:moveTo>
                  <a:cubicBezTo>
                    <a:pt x="100" y="0"/>
                    <a:pt x="200" y="0"/>
                    <a:pt x="260" y="22"/>
                  </a:cubicBezTo>
                  <a:cubicBezTo>
                    <a:pt x="320" y="44"/>
                    <a:pt x="339" y="89"/>
                    <a:pt x="358" y="134"/>
                  </a:cubicBezTo>
                </a:path>
              </a:pathLst>
            </a:custGeom>
            <a:noFill/>
            <a:ln w="38100">
              <a:solidFill>
                <a:srgbClr val="E60702"/>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tIns="91440" bIns="91440" anchor="ctr">
              <a:spAutoFit/>
            </a:bodyPr>
            <a:lstStyle/>
            <a:p>
              <a:endParaRPr lang="en-US"/>
            </a:p>
          </p:txBody>
        </p:sp>
        <p:sp>
          <p:nvSpPr>
            <p:cNvPr id="16429" name="Freeform 124"/>
            <p:cNvSpPr>
              <a:spLocks/>
            </p:cNvSpPr>
            <p:nvPr/>
          </p:nvSpPr>
          <p:spPr bwMode="invGray">
            <a:xfrm>
              <a:off x="852" y="1669"/>
              <a:ext cx="352" cy="363"/>
            </a:xfrm>
            <a:custGeom>
              <a:avLst/>
              <a:gdLst>
                <a:gd name="T0" fmla="*/ 344 w 352"/>
                <a:gd name="T1" fmla="*/ 0 h 363"/>
                <a:gd name="T2" fmla="*/ 295 w 352"/>
                <a:gd name="T3" fmla="*/ 303 h 363"/>
                <a:gd name="T4" fmla="*/ 0 w 352"/>
                <a:gd name="T5" fmla="*/ 359 h 363"/>
                <a:gd name="T6" fmla="*/ 0 60000 65536"/>
                <a:gd name="T7" fmla="*/ 0 60000 65536"/>
                <a:gd name="T8" fmla="*/ 0 60000 65536"/>
                <a:gd name="T9" fmla="*/ 0 w 352"/>
                <a:gd name="T10" fmla="*/ 0 h 363"/>
                <a:gd name="T11" fmla="*/ 352 w 352"/>
                <a:gd name="T12" fmla="*/ 363 h 363"/>
              </a:gdLst>
              <a:ahLst/>
              <a:cxnLst>
                <a:cxn ang="T6">
                  <a:pos x="T0" y="T1"/>
                </a:cxn>
                <a:cxn ang="T7">
                  <a:pos x="T2" y="T3"/>
                </a:cxn>
                <a:cxn ang="T8">
                  <a:pos x="T4" y="T5"/>
                </a:cxn>
              </a:cxnLst>
              <a:rect l="T9" t="T10" r="T11" b="T12"/>
              <a:pathLst>
                <a:path w="352" h="363">
                  <a:moveTo>
                    <a:pt x="344" y="0"/>
                  </a:moveTo>
                  <a:cubicBezTo>
                    <a:pt x="336" y="50"/>
                    <a:pt x="352" y="243"/>
                    <a:pt x="295" y="303"/>
                  </a:cubicBezTo>
                  <a:cubicBezTo>
                    <a:pt x="238" y="363"/>
                    <a:pt x="61" y="347"/>
                    <a:pt x="0" y="359"/>
                  </a:cubicBezTo>
                </a:path>
              </a:pathLst>
            </a:custGeom>
            <a:noFill/>
            <a:ln w="38100">
              <a:solidFill>
                <a:srgbClr val="E60702"/>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tIns="91440" bIns="91440" anchor="ctr">
              <a:spAutoFit/>
            </a:bodyPr>
            <a:lstStyle/>
            <a:p>
              <a:endParaRPr lang="en-US"/>
            </a:p>
          </p:txBody>
        </p:sp>
        <p:sp>
          <p:nvSpPr>
            <p:cNvPr id="16430" name="Freeform 128"/>
            <p:cNvSpPr>
              <a:spLocks/>
            </p:cNvSpPr>
            <p:nvPr/>
          </p:nvSpPr>
          <p:spPr bwMode="invGray">
            <a:xfrm>
              <a:off x="845" y="2654"/>
              <a:ext cx="351" cy="252"/>
            </a:xfrm>
            <a:custGeom>
              <a:avLst/>
              <a:gdLst>
                <a:gd name="T0" fmla="*/ 0 w 351"/>
                <a:gd name="T1" fmla="*/ 6 h 252"/>
                <a:gd name="T2" fmla="*/ 288 w 351"/>
                <a:gd name="T3" fmla="*/ 41 h 252"/>
                <a:gd name="T4" fmla="*/ 351 w 351"/>
                <a:gd name="T5" fmla="*/ 252 h 252"/>
                <a:gd name="T6" fmla="*/ 0 60000 65536"/>
                <a:gd name="T7" fmla="*/ 0 60000 65536"/>
                <a:gd name="T8" fmla="*/ 0 60000 65536"/>
                <a:gd name="T9" fmla="*/ 0 w 351"/>
                <a:gd name="T10" fmla="*/ 0 h 252"/>
                <a:gd name="T11" fmla="*/ 351 w 351"/>
                <a:gd name="T12" fmla="*/ 252 h 252"/>
              </a:gdLst>
              <a:ahLst/>
              <a:cxnLst>
                <a:cxn ang="T6">
                  <a:pos x="T0" y="T1"/>
                </a:cxn>
                <a:cxn ang="T7">
                  <a:pos x="T2" y="T3"/>
                </a:cxn>
                <a:cxn ang="T8">
                  <a:pos x="T4" y="T5"/>
                </a:cxn>
              </a:cxnLst>
              <a:rect l="T9" t="T10" r="T11" b="T12"/>
              <a:pathLst>
                <a:path w="351" h="252">
                  <a:moveTo>
                    <a:pt x="0" y="6"/>
                  </a:moveTo>
                  <a:cubicBezTo>
                    <a:pt x="48" y="12"/>
                    <a:pt x="230" y="0"/>
                    <a:pt x="288" y="41"/>
                  </a:cubicBezTo>
                  <a:cubicBezTo>
                    <a:pt x="346" y="82"/>
                    <a:pt x="338" y="208"/>
                    <a:pt x="351" y="252"/>
                  </a:cubicBezTo>
                </a:path>
              </a:pathLst>
            </a:custGeom>
            <a:noFill/>
            <a:ln w="38100">
              <a:solidFill>
                <a:srgbClr val="E60702"/>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tIns="91440" bIns="91440" anchor="ctr">
              <a:spAutoFit/>
            </a:bodyPr>
            <a:lstStyle/>
            <a:p>
              <a:endParaRPr lang="en-US"/>
            </a:p>
          </p:txBody>
        </p:sp>
        <p:sp>
          <p:nvSpPr>
            <p:cNvPr id="16431" name="Freeform 129"/>
            <p:cNvSpPr>
              <a:spLocks/>
            </p:cNvSpPr>
            <p:nvPr/>
          </p:nvSpPr>
          <p:spPr bwMode="invGray">
            <a:xfrm>
              <a:off x="852" y="3039"/>
              <a:ext cx="351" cy="682"/>
            </a:xfrm>
            <a:custGeom>
              <a:avLst/>
              <a:gdLst>
                <a:gd name="T0" fmla="*/ 351 w 351"/>
                <a:gd name="T1" fmla="*/ 0 h 682"/>
                <a:gd name="T2" fmla="*/ 288 w 351"/>
                <a:gd name="T3" fmla="*/ 408 h 682"/>
                <a:gd name="T4" fmla="*/ 0 w 351"/>
                <a:gd name="T5" fmla="*/ 682 h 682"/>
                <a:gd name="T6" fmla="*/ 0 60000 65536"/>
                <a:gd name="T7" fmla="*/ 0 60000 65536"/>
                <a:gd name="T8" fmla="*/ 0 60000 65536"/>
                <a:gd name="T9" fmla="*/ 0 w 351"/>
                <a:gd name="T10" fmla="*/ 0 h 682"/>
                <a:gd name="T11" fmla="*/ 351 w 351"/>
                <a:gd name="T12" fmla="*/ 682 h 682"/>
              </a:gdLst>
              <a:ahLst/>
              <a:cxnLst>
                <a:cxn ang="T6">
                  <a:pos x="T0" y="T1"/>
                </a:cxn>
                <a:cxn ang="T7">
                  <a:pos x="T2" y="T3"/>
                </a:cxn>
                <a:cxn ang="T8">
                  <a:pos x="T4" y="T5"/>
                </a:cxn>
              </a:cxnLst>
              <a:rect l="T9" t="T10" r="T11" b="T12"/>
              <a:pathLst>
                <a:path w="351" h="682">
                  <a:moveTo>
                    <a:pt x="351" y="0"/>
                  </a:moveTo>
                  <a:cubicBezTo>
                    <a:pt x="340" y="68"/>
                    <a:pt x="347" y="294"/>
                    <a:pt x="288" y="408"/>
                  </a:cubicBezTo>
                  <a:cubicBezTo>
                    <a:pt x="229" y="522"/>
                    <a:pt x="60" y="625"/>
                    <a:pt x="0" y="682"/>
                  </a:cubicBezTo>
                </a:path>
              </a:pathLst>
            </a:custGeom>
            <a:noFill/>
            <a:ln w="38100">
              <a:solidFill>
                <a:srgbClr val="E60702"/>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tIns="91440" bIns="91440" anchor="ctr">
              <a:spAutoFit/>
            </a:bodyPr>
            <a:lstStyle/>
            <a:p>
              <a:endParaRPr lang="en-US"/>
            </a:p>
          </p:txBody>
        </p:sp>
        <p:sp>
          <p:nvSpPr>
            <p:cNvPr id="16432" name="Freeform 133"/>
            <p:cNvSpPr>
              <a:spLocks/>
            </p:cNvSpPr>
            <p:nvPr/>
          </p:nvSpPr>
          <p:spPr bwMode="invGray">
            <a:xfrm>
              <a:off x="845" y="2421"/>
              <a:ext cx="513" cy="520"/>
            </a:xfrm>
            <a:custGeom>
              <a:avLst/>
              <a:gdLst>
                <a:gd name="T0" fmla="*/ 0 w 513"/>
                <a:gd name="T1" fmla="*/ 520 h 520"/>
                <a:gd name="T2" fmla="*/ 365 w 513"/>
                <a:gd name="T3" fmla="*/ 274 h 520"/>
                <a:gd name="T4" fmla="*/ 463 w 513"/>
                <a:gd name="T5" fmla="*/ 155 h 520"/>
                <a:gd name="T6" fmla="*/ 513 w 513"/>
                <a:gd name="T7" fmla="*/ 0 h 520"/>
                <a:gd name="T8" fmla="*/ 0 60000 65536"/>
                <a:gd name="T9" fmla="*/ 0 60000 65536"/>
                <a:gd name="T10" fmla="*/ 0 60000 65536"/>
                <a:gd name="T11" fmla="*/ 0 60000 65536"/>
                <a:gd name="T12" fmla="*/ 0 w 513"/>
                <a:gd name="T13" fmla="*/ 0 h 520"/>
                <a:gd name="T14" fmla="*/ 513 w 513"/>
                <a:gd name="T15" fmla="*/ 520 h 520"/>
              </a:gdLst>
              <a:ahLst/>
              <a:cxnLst>
                <a:cxn ang="T8">
                  <a:pos x="T0" y="T1"/>
                </a:cxn>
                <a:cxn ang="T9">
                  <a:pos x="T2" y="T3"/>
                </a:cxn>
                <a:cxn ang="T10">
                  <a:pos x="T4" y="T5"/>
                </a:cxn>
                <a:cxn ang="T11">
                  <a:pos x="T6" y="T7"/>
                </a:cxn>
              </a:cxnLst>
              <a:rect l="T12" t="T13" r="T14" b="T15"/>
              <a:pathLst>
                <a:path w="513" h="520">
                  <a:moveTo>
                    <a:pt x="0" y="520"/>
                  </a:moveTo>
                  <a:cubicBezTo>
                    <a:pt x="61" y="479"/>
                    <a:pt x="288" y="335"/>
                    <a:pt x="365" y="274"/>
                  </a:cubicBezTo>
                  <a:cubicBezTo>
                    <a:pt x="442" y="213"/>
                    <a:pt x="438" y="201"/>
                    <a:pt x="463" y="155"/>
                  </a:cubicBezTo>
                  <a:cubicBezTo>
                    <a:pt x="488" y="109"/>
                    <a:pt x="503" y="32"/>
                    <a:pt x="513" y="0"/>
                  </a:cubicBezTo>
                </a:path>
              </a:pathLst>
            </a:custGeom>
            <a:noFill/>
            <a:ln w="38100">
              <a:solidFill>
                <a:srgbClr val="E60702"/>
              </a:solidFill>
              <a:round/>
              <a:headEnd type="triangle" w="med" len="med"/>
              <a:tailEnd/>
            </a:ln>
            <a:extLst>
              <a:ext uri="{909E8E84-426E-40DD-AFC4-6F175D3DCCD1}">
                <a14:hiddenFill xmlns="" xmlns:a14="http://schemas.microsoft.com/office/drawing/2010/main">
                  <a:solidFill>
                    <a:srgbClr val="FFFFFF"/>
                  </a:solidFill>
                </a14:hiddenFill>
              </a:ext>
            </a:extLst>
          </p:spPr>
          <p:txBody>
            <a:bodyPr wrap="none" tIns="91440" bIns="91440" anchor="ctr">
              <a:spAutoFit/>
            </a:bodyPr>
            <a:lstStyle/>
            <a:p>
              <a:endParaRPr lang="en-US"/>
            </a:p>
          </p:txBody>
        </p:sp>
        <p:sp>
          <p:nvSpPr>
            <p:cNvPr id="16433" name="Line 137"/>
            <p:cNvSpPr>
              <a:spLocks noChangeShapeType="1"/>
            </p:cNvSpPr>
            <p:nvPr/>
          </p:nvSpPr>
          <p:spPr bwMode="invGray">
            <a:xfrm flipV="1">
              <a:off x="1372" y="2119"/>
              <a:ext cx="28" cy="176"/>
            </a:xfrm>
            <a:prstGeom prst="line">
              <a:avLst/>
            </a:prstGeom>
            <a:noFill/>
            <a:ln w="38100">
              <a:solidFill>
                <a:srgbClr val="E60702"/>
              </a:solidFill>
              <a:round/>
              <a:headEnd type="triangle" w="med" len="med"/>
              <a:tailEnd/>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16434" name="Freeform 138"/>
            <p:cNvSpPr>
              <a:spLocks/>
            </p:cNvSpPr>
            <p:nvPr/>
          </p:nvSpPr>
          <p:spPr bwMode="invGray">
            <a:xfrm>
              <a:off x="845" y="1719"/>
              <a:ext cx="548" cy="274"/>
            </a:xfrm>
            <a:custGeom>
              <a:avLst/>
              <a:gdLst>
                <a:gd name="T0" fmla="*/ 548 w 548"/>
                <a:gd name="T1" fmla="*/ 274 h 274"/>
                <a:gd name="T2" fmla="*/ 456 w 548"/>
                <a:gd name="T3" fmla="*/ 119 h 274"/>
                <a:gd name="T4" fmla="*/ 0 w 548"/>
                <a:gd name="T5" fmla="*/ 0 h 274"/>
                <a:gd name="T6" fmla="*/ 0 60000 65536"/>
                <a:gd name="T7" fmla="*/ 0 60000 65536"/>
                <a:gd name="T8" fmla="*/ 0 60000 65536"/>
                <a:gd name="T9" fmla="*/ 0 w 548"/>
                <a:gd name="T10" fmla="*/ 0 h 274"/>
                <a:gd name="T11" fmla="*/ 548 w 548"/>
                <a:gd name="T12" fmla="*/ 274 h 274"/>
              </a:gdLst>
              <a:ahLst/>
              <a:cxnLst>
                <a:cxn ang="T6">
                  <a:pos x="T0" y="T1"/>
                </a:cxn>
                <a:cxn ang="T7">
                  <a:pos x="T2" y="T3"/>
                </a:cxn>
                <a:cxn ang="T8">
                  <a:pos x="T4" y="T5"/>
                </a:cxn>
              </a:cxnLst>
              <a:rect l="T9" t="T10" r="T11" b="T12"/>
              <a:pathLst>
                <a:path w="548" h="274">
                  <a:moveTo>
                    <a:pt x="548" y="274"/>
                  </a:moveTo>
                  <a:cubicBezTo>
                    <a:pt x="547" y="219"/>
                    <a:pt x="547" y="165"/>
                    <a:pt x="456" y="119"/>
                  </a:cubicBezTo>
                  <a:cubicBezTo>
                    <a:pt x="365" y="73"/>
                    <a:pt x="182" y="36"/>
                    <a:pt x="0" y="0"/>
                  </a:cubicBezTo>
                </a:path>
              </a:pathLst>
            </a:custGeom>
            <a:noFill/>
            <a:ln w="38100">
              <a:solidFill>
                <a:srgbClr val="E60702"/>
              </a:solidFill>
              <a:round/>
              <a:headEnd type="triangle" w="med" len="med"/>
              <a:tailEnd/>
            </a:ln>
            <a:extLst>
              <a:ext uri="{909E8E84-426E-40DD-AFC4-6F175D3DCCD1}">
                <a14:hiddenFill xmlns="" xmlns:a14="http://schemas.microsoft.com/office/drawing/2010/main">
                  <a:solidFill>
                    <a:srgbClr val="FFFFFF"/>
                  </a:solidFill>
                </a14:hiddenFill>
              </a:ext>
            </a:extLst>
          </p:spPr>
          <p:txBody>
            <a:bodyPr wrap="none" tIns="91440" bIns="91440" anchor="ctr">
              <a:spAutoFit/>
            </a:bodyPr>
            <a:lstStyle/>
            <a:p>
              <a:endParaRPr lang="en-US"/>
            </a:p>
          </p:txBody>
        </p:sp>
        <p:sp>
          <p:nvSpPr>
            <p:cNvPr id="4" name="AutoShape 121"/>
            <p:cNvSpPr>
              <a:spLocks noChangeArrowheads="1"/>
            </p:cNvSpPr>
            <p:nvPr/>
          </p:nvSpPr>
          <p:spPr bwMode="gray">
            <a:xfrm>
              <a:off x="1323" y="1971"/>
              <a:ext cx="140" cy="141"/>
            </a:xfrm>
            <a:prstGeom prst="flowChartConnector">
              <a:avLst/>
            </a:prstGeom>
            <a:solidFill>
              <a:srgbClr val="004E5F"/>
            </a:solidFill>
            <a:ln w="38100">
              <a:solidFill>
                <a:srgbClr val="E60702"/>
              </a:solidFill>
              <a:round/>
              <a:headEnd/>
              <a:tailEnd/>
            </a:ln>
            <a:effectLst>
              <a:outerShdw dist="53882" dir="2700000" algn="ctr" rotWithShape="0">
                <a:schemeClr val="bg2"/>
              </a:outerShdw>
            </a:effectLst>
          </p:spPr>
          <p:txBody>
            <a:bodyPr tIns="91440" bIns="91440" anchor="ctr"/>
            <a:lstStyle/>
            <a:p>
              <a:pPr>
                <a:defRPr/>
              </a:pPr>
              <a:endParaRPr lang="en-US" sz="1600">
                <a:latin typeface="Arial" charset="0"/>
                <a:ea typeface="+mn-ea"/>
              </a:endParaRPr>
            </a:p>
          </p:txBody>
        </p:sp>
        <p:sp>
          <p:nvSpPr>
            <p:cNvPr id="6" name="AutoShape 121"/>
            <p:cNvSpPr>
              <a:spLocks noChangeArrowheads="1"/>
            </p:cNvSpPr>
            <p:nvPr/>
          </p:nvSpPr>
          <p:spPr bwMode="gray">
            <a:xfrm>
              <a:off x="1283" y="2301"/>
              <a:ext cx="140" cy="141"/>
            </a:xfrm>
            <a:prstGeom prst="flowChartConnector">
              <a:avLst/>
            </a:prstGeom>
            <a:solidFill>
              <a:srgbClr val="004E5F"/>
            </a:solidFill>
            <a:ln w="38100">
              <a:solidFill>
                <a:srgbClr val="E60702"/>
              </a:solidFill>
              <a:round/>
              <a:headEnd/>
              <a:tailEnd/>
            </a:ln>
            <a:effectLst>
              <a:outerShdw dist="53882" dir="2700000" algn="ctr" rotWithShape="0">
                <a:schemeClr val="bg2"/>
              </a:outerShdw>
            </a:effectLst>
          </p:spPr>
          <p:txBody>
            <a:bodyPr tIns="91440" bIns="91440" anchor="ctr"/>
            <a:lstStyle/>
            <a:p>
              <a:pPr>
                <a:defRPr/>
              </a:pPr>
              <a:endParaRPr lang="en-US" sz="1600">
                <a:latin typeface="Arial" charset="0"/>
                <a:ea typeface="+mn-ea"/>
              </a:endParaRPr>
            </a:p>
          </p:txBody>
        </p:sp>
        <p:sp>
          <p:nvSpPr>
            <p:cNvPr id="7" name="AutoShape 121"/>
            <p:cNvSpPr>
              <a:spLocks noChangeArrowheads="1"/>
            </p:cNvSpPr>
            <p:nvPr/>
          </p:nvSpPr>
          <p:spPr bwMode="gray">
            <a:xfrm>
              <a:off x="1133" y="2911"/>
              <a:ext cx="140" cy="141"/>
            </a:xfrm>
            <a:prstGeom prst="flowChartConnector">
              <a:avLst/>
            </a:prstGeom>
            <a:solidFill>
              <a:srgbClr val="004E5F"/>
            </a:solidFill>
            <a:ln w="38100">
              <a:solidFill>
                <a:srgbClr val="E60702"/>
              </a:solidFill>
              <a:round/>
              <a:headEnd/>
              <a:tailEnd/>
            </a:ln>
            <a:effectLst>
              <a:outerShdw dist="53882" dir="2700000" algn="ctr" rotWithShape="0">
                <a:schemeClr val="bg2"/>
              </a:outerShdw>
            </a:effectLst>
          </p:spPr>
          <p:txBody>
            <a:bodyPr tIns="91440" bIns="91440" anchor="ctr"/>
            <a:lstStyle/>
            <a:p>
              <a:pPr>
                <a:defRPr/>
              </a:pPr>
              <a:endParaRPr lang="en-US" sz="1600">
                <a:latin typeface="Arial" charset="0"/>
                <a:ea typeface="+mn-ea"/>
              </a:endParaRPr>
            </a:p>
          </p:txBody>
        </p:sp>
        <p:sp>
          <p:nvSpPr>
            <p:cNvPr id="9" name="AutoShape 101"/>
            <p:cNvSpPr>
              <a:spLocks noChangeArrowheads="1"/>
            </p:cNvSpPr>
            <p:nvPr/>
          </p:nvSpPr>
          <p:spPr bwMode="gray">
            <a:xfrm>
              <a:off x="680" y="3706"/>
              <a:ext cx="140" cy="141"/>
            </a:xfrm>
            <a:prstGeom prst="flowChartConnector">
              <a:avLst/>
            </a:prstGeom>
            <a:solidFill>
              <a:schemeClr val="tx1"/>
            </a:solidFill>
            <a:ln w="38100">
              <a:solidFill>
                <a:schemeClr val="tx1"/>
              </a:solidFill>
              <a:round/>
              <a:headEnd/>
              <a:tailEnd/>
            </a:ln>
            <a:effectLst>
              <a:outerShdw dist="53882" dir="2700000" algn="ctr" rotWithShape="0">
                <a:schemeClr val="bg2"/>
              </a:outerShdw>
            </a:effectLst>
          </p:spPr>
          <p:txBody>
            <a:bodyPr tIns="91440" bIns="91440" anchor="ctr"/>
            <a:lstStyle/>
            <a:p>
              <a:pPr>
                <a:defRPr/>
              </a:pPr>
              <a:endParaRPr lang="en-US" sz="1600">
                <a:latin typeface="Arial" charset="0"/>
                <a:ea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44476"/>
                                        </p:tgtEl>
                                        <p:attrNameLst>
                                          <p:attrName>style.visibility</p:attrName>
                                        </p:attrNameLst>
                                      </p:cBhvr>
                                      <p:to>
                                        <p:strVal val="visible"/>
                                      </p:to>
                                    </p:set>
                                    <p:animEffect transition="in" filter="wipe(left)">
                                      <p:cBhvr>
                                        <p:cTn id="7" dur="500"/>
                                        <p:tgtEl>
                                          <p:spTgt spid="144476"/>
                                        </p:tgtEl>
                                      </p:cBhvr>
                                    </p:animEffect>
                                  </p:childTnLst>
                                </p:cTn>
                              </p:par>
                            </p:childTnLst>
                          </p:cTn>
                        </p:par>
                        <p:par>
                          <p:cTn id="8" fill="hold" nodeType="afterGroup">
                            <p:stCondLst>
                              <p:cond delay="1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nodeType="afterGroup">
                            <p:stCondLst>
                              <p:cond delay="2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nodeType="afterGroup">
                            <p:stCondLst>
                              <p:cond delay="2500"/>
                            </p:stCondLst>
                            <p:childTnLst>
                              <p:par>
                                <p:cTn id="17" presetID="22" presetClass="entr" presetSubtype="8"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par>
                          <p:cTn id="20" fill="hold" nodeType="afterGroup">
                            <p:stCondLst>
                              <p:cond delay="3000"/>
                            </p:stCondLst>
                            <p:childTnLst>
                              <p:par>
                                <p:cTn id="21" presetID="22" presetClass="entr" presetSubtype="8"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nodeType="afterGroup">
                            <p:stCondLst>
                              <p:cond delay="3500"/>
                            </p:stCondLst>
                            <p:childTnLst>
                              <p:par>
                                <p:cTn id="25" presetID="22" presetClass="entr" presetSubtype="8"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47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202367" y="743314"/>
            <a:ext cx="3785780" cy="2839335"/>
          </a:xfrm>
          <a:prstGeom prst="rect">
            <a:avLst/>
          </a:prstGeom>
          <a:noFill/>
          <a:ln w="9525">
            <a:solidFill>
              <a:schemeClr val="tx1"/>
            </a:solidFill>
            <a:miter lim="800000"/>
            <a:headEnd/>
            <a:tailEnd/>
          </a:ln>
          <a:effectLst/>
        </p:spPr>
      </p:pic>
      <p:sp>
        <p:nvSpPr>
          <p:cNvPr id="17410" name="Rectangle 2"/>
          <p:cNvSpPr>
            <a:spLocks noGrp="1" noChangeArrowheads="1"/>
          </p:cNvSpPr>
          <p:nvPr>
            <p:ph type="title"/>
          </p:nvPr>
        </p:nvSpPr>
        <p:spPr/>
        <p:txBody>
          <a:bodyPr/>
          <a:lstStyle/>
          <a:p>
            <a:pPr eaLnBrk="1" hangingPunct="1"/>
            <a:r>
              <a:rPr lang="en-US" smtClean="0"/>
              <a:t>Use Case based Test Cases</a:t>
            </a:r>
          </a:p>
        </p:txBody>
      </p:sp>
      <p:sp>
        <p:nvSpPr>
          <p:cNvPr id="17413" name="Rectangle 3"/>
          <p:cNvSpPr>
            <a:spLocks noGrp="1" noChangeArrowheads="1"/>
          </p:cNvSpPr>
          <p:nvPr>
            <p:ph type="body" sz="half" idx="4294967295"/>
          </p:nvPr>
        </p:nvSpPr>
        <p:spPr>
          <a:xfrm>
            <a:off x="4154488" y="938213"/>
            <a:ext cx="4714875" cy="1981200"/>
          </a:xfrm>
        </p:spPr>
        <p:txBody>
          <a:bodyPr/>
          <a:lstStyle/>
          <a:p>
            <a:pPr eaLnBrk="1" hangingPunct="1"/>
            <a:r>
              <a:rPr lang="en-US" sz="2000" dirty="0" smtClean="0"/>
              <a:t>Set of </a:t>
            </a:r>
            <a:r>
              <a:rPr lang="en-US" sz="2000" b="1" dirty="0" smtClean="0"/>
              <a:t>inputs</a:t>
            </a:r>
            <a:r>
              <a:rPr lang="en-US" sz="2000" dirty="0" smtClean="0"/>
              <a:t> and </a:t>
            </a:r>
            <a:r>
              <a:rPr lang="en-US" sz="2000" b="1" dirty="0" smtClean="0"/>
              <a:t>expected results</a:t>
            </a:r>
            <a:r>
              <a:rPr lang="en-US" sz="2000" dirty="0" smtClean="0"/>
              <a:t> for the purpose of evaluating whether or not a system correctly implements a specific </a:t>
            </a:r>
            <a:r>
              <a:rPr lang="en-US" sz="2000" b="1" dirty="0" smtClean="0"/>
              <a:t>test</a:t>
            </a:r>
            <a:r>
              <a:rPr lang="en-US" sz="2000" dirty="0" smtClean="0"/>
              <a:t> </a:t>
            </a:r>
            <a:r>
              <a:rPr lang="en-US" sz="2000" b="1" dirty="0" smtClean="0"/>
              <a:t>scenario</a:t>
            </a:r>
            <a:endParaRPr lang="en-US" sz="2000" dirty="0" smtClean="0"/>
          </a:p>
          <a:p>
            <a:pPr eaLnBrk="1" hangingPunct="1"/>
            <a:r>
              <a:rPr lang="en-US" sz="2000" dirty="0" smtClean="0"/>
              <a:t>Allow tests to be specified before implementation starts</a:t>
            </a:r>
          </a:p>
        </p:txBody>
      </p:sp>
      <p:grpSp>
        <p:nvGrpSpPr>
          <p:cNvPr id="17414" name="Group 4"/>
          <p:cNvGrpSpPr>
            <a:grpSpLocks/>
          </p:cNvGrpSpPr>
          <p:nvPr/>
        </p:nvGrpSpPr>
        <p:grpSpPr bwMode="auto">
          <a:xfrm>
            <a:off x="4800600" y="3725863"/>
            <a:ext cx="468313" cy="2489200"/>
            <a:chOff x="4186" y="845"/>
            <a:chExt cx="560" cy="2976"/>
          </a:xfrm>
        </p:grpSpPr>
        <p:sp>
          <p:nvSpPr>
            <p:cNvPr id="146437" name="AutoShape 5"/>
            <p:cNvSpPr>
              <a:spLocks noChangeArrowheads="1"/>
            </p:cNvSpPr>
            <p:nvPr/>
          </p:nvSpPr>
          <p:spPr bwMode="invGray">
            <a:xfrm>
              <a:off x="4186" y="1319"/>
              <a:ext cx="139" cy="137"/>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46438" name="AutoShape 6"/>
            <p:cNvSpPr>
              <a:spLocks noChangeArrowheads="1"/>
            </p:cNvSpPr>
            <p:nvPr/>
          </p:nvSpPr>
          <p:spPr bwMode="invGray">
            <a:xfrm>
              <a:off x="4186" y="1950"/>
              <a:ext cx="139" cy="139"/>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46439" name="AutoShape 7"/>
            <p:cNvSpPr>
              <a:spLocks noChangeArrowheads="1"/>
            </p:cNvSpPr>
            <p:nvPr/>
          </p:nvSpPr>
          <p:spPr bwMode="invGray">
            <a:xfrm>
              <a:off x="4186" y="2267"/>
              <a:ext cx="139" cy="137"/>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46440" name="AutoShape 8"/>
            <p:cNvSpPr>
              <a:spLocks noChangeArrowheads="1"/>
            </p:cNvSpPr>
            <p:nvPr/>
          </p:nvSpPr>
          <p:spPr bwMode="invGray">
            <a:xfrm>
              <a:off x="4186" y="2582"/>
              <a:ext cx="139" cy="137"/>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46441" name="AutoShape 9"/>
            <p:cNvSpPr>
              <a:spLocks noChangeArrowheads="1"/>
            </p:cNvSpPr>
            <p:nvPr/>
          </p:nvSpPr>
          <p:spPr bwMode="invGray">
            <a:xfrm>
              <a:off x="4186" y="845"/>
              <a:ext cx="139" cy="139"/>
            </a:xfrm>
            <a:prstGeom prst="flowChartConnector">
              <a:avLst/>
            </a:prstGeom>
            <a:solidFill>
              <a:schemeClr val="tx1"/>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7427" name="Line 10"/>
            <p:cNvSpPr>
              <a:spLocks noChangeShapeType="1"/>
            </p:cNvSpPr>
            <p:nvPr/>
          </p:nvSpPr>
          <p:spPr bwMode="invGray">
            <a:xfrm>
              <a:off x="4252" y="996"/>
              <a:ext cx="0" cy="330"/>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wrap="none" tIns="91440" bIns="91440" anchor="ctr">
              <a:spAutoFit/>
            </a:bodyPr>
            <a:lstStyle/>
            <a:p>
              <a:endParaRPr lang="en-US"/>
            </a:p>
          </p:txBody>
        </p:sp>
        <p:sp>
          <p:nvSpPr>
            <p:cNvPr id="17428" name="Line 11"/>
            <p:cNvSpPr>
              <a:spLocks noChangeShapeType="1"/>
            </p:cNvSpPr>
            <p:nvPr/>
          </p:nvSpPr>
          <p:spPr bwMode="invGray">
            <a:xfrm>
              <a:off x="4252" y="2100"/>
              <a:ext cx="0" cy="174"/>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17429" name="Line 12"/>
            <p:cNvSpPr>
              <a:spLocks noChangeShapeType="1"/>
            </p:cNvSpPr>
            <p:nvPr/>
          </p:nvSpPr>
          <p:spPr bwMode="invGray">
            <a:xfrm>
              <a:off x="4252" y="2418"/>
              <a:ext cx="0" cy="174"/>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146445" name="AutoShape 13"/>
            <p:cNvSpPr>
              <a:spLocks noChangeArrowheads="1"/>
            </p:cNvSpPr>
            <p:nvPr/>
          </p:nvSpPr>
          <p:spPr bwMode="invGray">
            <a:xfrm>
              <a:off x="4186" y="3682"/>
              <a:ext cx="139" cy="139"/>
            </a:xfrm>
            <a:prstGeom prst="flowChartConnector">
              <a:avLst/>
            </a:prstGeom>
            <a:solidFill>
              <a:schemeClr val="tx1"/>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grpSp>
          <p:nvGrpSpPr>
            <p:cNvPr id="17431" name="Group 14"/>
            <p:cNvGrpSpPr>
              <a:grpSpLocks/>
            </p:cNvGrpSpPr>
            <p:nvPr/>
          </p:nvGrpSpPr>
          <p:grpSpPr bwMode="auto">
            <a:xfrm>
              <a:off x="4318" y="1388"/>
              <a:ext cx="428" cy="644"/>
              <a:chOff x="4318" y="1388"/>
              <a:chExt cx="428" cy="644"/>
            </a:xfrm>
          </p:grpSpPr>
          <p:sp>
            <p:nvSpPr>
              <p:cNvPr id="146447" name="AutoShape 15"/>
              <p:cNvSpPr>
                <a:spLocks noChangeArrowheads="1"/>
              </p:cNvSpPr>
              <p:nvPr/>
            </p:nvSpPr>
            <p:spPr bwMode="invGray">
              <a:xfrm>
                <a:off x="4607" y="1526"/>
                <a:ext cx="139" cy="137"/>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7437" name="Freeform 16"/>
              <p:cNvSpPr>
                <a:spLocks/>
              </p:cNvSpPr>
              <p:nvPr/>
            </p:nvSpPr>
            <p:spPr bwMode="invGray">
              <a:xfrm>
                <a:off x="4318" y="1388"/>
                <a:ext cx="358" cy="134"/>
              </a:xfrm>
              <a:custGeom>
                <a:avLst/>
                <a:gdLst>
                  <a:gd name="T0" fmla="*/ 0 w 358"/>
                  <a:gd name="T1" fmla="*/ 0 h 134"/>
                  <a:gd name="T2" fmla="*/ 260 w 358"/>
                  <a:gd name="T3" fmla="*/ 22 h 134"/>
                  <a:gd name="T4" fmla="*/ 358 w 358"/>
                  <a:gd name="T5" fmla="*/ 134 h 134"/>
                  <a:gd name="T6" fmla="*/ 0 60000 65536"/>
                  <a:gd name="T7" fmla="*/ 0 60000 65536"/>
                  <a:gd name="T8" fmla="*/ 0 60000 65536"/>
                  <a:gd name="T9" fmla="*/ 0 w 358"/>
                  <a:gd name="T10" fmla="*/ 0 h 134"/>
                  <a:gd name="T11" fmla="*/ 358 w 358"/>
                  <a:gd name="T12" fmla="*/ 134 h 134"/>
                </a:gdLst>
                <a:ahLst/>
                <a:cxnLst>
                  <a:cxn ang="T6">
                    <a:pos x="T0" y="T1"/>
                  </a:cxn>
                  <a:cxn ang="T7">
                    <a:pos x="T2" y="T3"/>
                  </a:cxn>
                  <a:cxn ang="T8">
                    <a:pos x="T4" y="T5"/>
                  </a:cxn>
                </a:cxnLst>
                <a:rect l="T9" t="T10" r="T11" b="T12"/>
                <a:pathLst>
                  <a:path w="358" h="134">
                    <a:moveTo>
                      <a:pt x="0" y="0"/>
                    </a:moveTo>
                    <a:cubicBezTo>
                      <a:pt x="100" y="0"/>
                      <a:pt x="200" y="0"/>
                      <a:pt x="260" y="22"/>
                    </a:cubicBezTo>
                    <a:cubicBezTo>
                      <a:pt x="320" y="44"/>
                      <a:pt x="339" y="89"/>
                      <a:pt x="358" y="134"/>
                    </a:cubicBezTo>
                  </a:path>
                </a:pathLst>
              </a:custGeom>
              <a:noFill/>
              <a:ln w="38100">
                <a:solidFill>
                  <a:srgbClr val="008CB2"/>
                </a:solidFill>
                <a:round/>
                <a:headEnd/>
                <a:tailEnd type="triangle" w="med" len="med"/>
              </a:ln>
              <a:extLst>
                <a:ext uri="{909E8E84-426E-40DD-AFC4-6F175D3DCCD1}">
                  <a14:hiddenFill xmlns="" xmlns:a14="http://schemas.microsoft.com/office/drawing/2010/main">
                    <a:solidFill>
                      <a:srgbClr val="FFFFFF"/>
                    </a:solidFill>
                  </a14:hiddenFill>
                </a:ext>
              </a:extLst>
            </p:spPr>
            <p:txBody>
              <a:bodyPr tIns="91440" bIns="91440" anchor="ctr">
                <a:spAutoFit/>
              </a:bodyPr>
              <a:lstStyle/>
              <a:p>
                <a:endParaRPr lang="en-US"/>
              </a:p>
            </p:txBody>
          </p:sp>
          <p:sp>
            <p:nvSpPr>
              <p:cNvPr id="17438" name="Freeform 17"/>
              <p:cNvSpPr>
                <a:spLocks/>
              </p:cNvSpPr>
              <p:nvPr/>
            </p:nvSpPr>
            <p:spPr bwMode="invGray">
              <a:xfrm>
                <a:off x="4332" y="1669"/>
                <a:ext cx="352" cy="363"/>
              </a:xfrm>
              <a:custGeom>
                <a:avLst/>
                <a:gdLst>
                  <a:gd name="T0" fmla="*/ 344 w 352"/>
                  <a:gd name="T1" fmla="*/ 0 h 363"/>
                  <a:gd name="T2" fmla="*/ 295 w 352"/>
                  <a:gd name="T3" fmla="*/ 303 h 363"/>
                  <a:gd name="T4" fmla="*/ 0 w 352"/>
                  <a:gd name="T5" fmla="*/ 359 h 363"/>
                  <a:gd name="T6" fmla="*/ 0 60000 65536"/>
                  <a:gd name="T7" fmla="*/ 0 60000 65536"/>
                  <a:gd name="T8" fmla="*/ 0 60000 65536"/>
                  <a:gd name="T9" fmla="*/ 0 w 352"/>
                  <a:gd name="T10" fmla="*/ 0 h 363"/>
                  <a:gd name="T11" fmla="*/ 352 w 352"/>
                  <a:gd name="T12" fmla="*/ 363 h 363"/>
                </a:gdLst>
                <a:ahLst/>
                <a:cxnLst>
                  <a:cxn ang="T6">
                    <a:pos x="T0" y="T1"/>
                  </a:cxn>
                  <a:cxn ang="T7">
                    <a:pos x="T2" y="T3"/>
                  </a:cxn>
                  <a:cxn ang="T8">
                    <a:pos x="T4" y="T5"/>
                  </a:cxn>
                </a:cxnLst>
                <a:rect l="T9" t="T10" r="T11" b="T12"/>
                <a:pathLst>
                  <a:path w="352" h="363">
                    <a:moveTo>
                      <a:pt x="344" y="0"/>
                    </a:moveTo>
                    <a:cubicBezTo>
                      <a:pt x="336" y="50"/>
                      <a:pt x="352" y="243"/>
                      <a:pt x="295" y="303"/>
                    </a:cubicBezTo>
                    <a:cubicBezTo>
                      <a:pt x="238" y="363"/>
                      <a:pt x="61" y="347"/>
                      <a:pt x="0" y="359"/>
                    </a:cubicBezTo>
                  </a:path>
                </a:pathLst>
              </a:custGeom>
              <a:noFill/>
              <a:ln w="38100">
                <a:solidFill>
                  <a:srgbClr val="008CB2"/>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tIns="91440" bIns="91440" anchor="ctr">
                <a:spAutoFit/>
              </a:bodyPr>
              <a:lstStyle/>
              <a:p>
                <a:endParaRPr lang="en-US"/>
              </a:p>
            </p:txBody>
          </p:sp>
        </p:grpSp>
        <p:grpSp>
          <p:nvGrpSpPr>
            <p:cNvPr id="17432" name="Group 18"/>
            <p:cNvGrpSpPr>
              <a:grpSpLocks/>
            </p:cNvGrpSpPr>
            <p:nvPr/>
          </p:nvGrpSpPr>
          <p:grpSpPr bwMode="auto">
            <a:xfrm>
              <a:off x="4325" y="2654"/>
              <a:ext cx="421" cy="1067"/>
              <a:chOff x="4325" y="2654"/>
              <a:chExt cx="421" cy="1067"/>
            </a:xfrm>
          </p:grpSpPr>
          <p:sp>
            <p:nvSpPr>
              <p:cNvPr id="146451" name="AutoShape 19"/>
              <p:cNvSpPr>
                <a:spLocks noChangeArrowheads="1"/>
              </p:cNvSpPr>
              <p:nvPr/>
            </p:nvSpPr>
            <p:spPr bwMode="invGray">
              <a:xfrm>
                <a:off x="4607" y="2902"/>
                <a:ext cx="139" cy="139"/>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7434" name="Freeform 20"/>
              <p:cNvSpPr>
                <a:spLocks/>
              </p:cNvSpPr>
              <p:nvPr/>
            </p:nvSpPr>
            <p:spPr bwMode="invGray">
              <a:xfrm>
                <a:off x="4325" y="2654"/>
                <a:ext cx="351" cy="252"/>
              </a:xfrm>
              <a:custGeom>
                <a:avLst/>
                <a:gdLst>
                  <a:gd name="T0" fmla="*/ 0 w 351"/>
                  <a:gd name="T1" fmla="*/ 6 h 252"/>
                  <a:gd name="T2" fmla="*/ 288 w 351"/>
                  <a:gd name="T3" fmla="*/ 41 h 252"/>
                  <a:gd name="T4" fmla="*/ 351 w 351"/>
                  <a:gd name="T5" fmla="*/ 252 h 252"/>
                  <a:gd name="T6" fmla="*/ 0 60000 65536"/>
                  <a:gd name="T7" fmla="*/ 0 60000 65536"/>
                  <a:gd name="T8" fmla="*/ 0 60000 65536"/>
                  <a:gd name="T9" fmla="*/ 0 w 351"/>
                  <a:gd name="T10" fmla="*/ 0 h 252"/>
                  <a:gd name="T11" fmla="*/ 351 w 351"/>
                  <a:gd name="T12" fmla="*/ 252 h 252"/>
                </a:gdLst>
                <a:ahLst/>
                <a:cxnLst>
                  <a:cxn ang="T6">
                    <a:pos x="T0" y="T1"/>
                  </a:cxn>
                  <a:cxn ang="T7">
                    <a:pos x="T2" y="T3"/>
                  </a:cxn>
                  <a:cxn ang="T8">
                    <a:pos x="T4" y="T5"/>
                  </a:cxn>
                </a:cxnLst>
                <a:rect l="T9" t="T10" r="T11" b="T12"/>
                <a:pathLst>
                  <a:path w="351" h="252">
                    <a:moveTo>
                      <a:pt x="0" y="6"/>
                    </a:moveTo>
                    <a:cubicBezTo>
                      <a:pt x="48" y="12"/>
                      <a:pt x="230" y="0"/>
                      <a:pt x="288" y="41"/>
                    </a:cubicBezTo>
                    <a:cubicBezTo>
                      <a:pt x="346" y="82"/>
                      <a:pt x="338" y="208"/>
                      <a:pt x="351" y="252"/>
                    </a:cubicBezTo>
                  </a:path>
                </a:pathLst>
              </a:custGeom>
              <a:noFill/>
              <a:ln w="38100">
                <a:solidFill>
                  <a:srgbClr val="008CB2"/>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tIns="91440" bIns="91440" anchor="ctr">
                <a:spAutoFit/>
              </a:bodyPr>
              <a:lstStyle/>
              <a:p>
                <a:endParaRPr lang="en-US"/>
              </a:p>
            </p:txBody>
          </p:sp>
          <p:sp>
            <p:nvSpPr>
              <p:cNvPr id="17435" name="Freeform 21"/>
              <p:cNvSpPr>
                <a:spLocks/>
              </p:cNvSpPr>
              <p:nvPr/>
            </p:nvSpPr>
            <p:spPr bwMode="invGray">
              <a:xfrm>
                <a:off x="4332" y="3039"/>
                <a:ext cx="351" cy="682"/>
              </a:xfrm>
              <a:custGeom>
                <a:avLst/>
                <a:gdLst>
                  <a:gd name="T0" fmla="*/ 351 w 351"/>
                  <a:gd name="T1" fmla="*/ 0 h 682"/>
                  <a:gd name="T2" fmla="*/ 288 w 351"/>
                  <a:gd name="T3" fmla="*/ 408 h 682"/>
                  <a:gd name="T4" fmla="*/ 0 w 351"/>
                  <a:gd name="T5" fmla="*/ 682 h 682"/>
                  <a:gd name="T6" fmla="*/ 0 60000 65536"/>
                  <a:gd name="T7" fmla="*/ 0 60000 65536"/>
                  <a:gd name="T8" fmla="*/ 0 60000 65536"/>
                  <a:gd name="T9" fmla="*/ 0 w 351"/>
                  <a:gd name="T10" fmla="*/ 0 h 682"/>
                  <a:gd name="T11" fmla="*/ 351 w 351"/>
                  <a:gd name="T12" fmla="*/ 682 h 682"/>
                </a:gdLst>
                <a:ahLst/>
                <a:cxnLst>
                  <a:cxn ang="T6">
                    <a:pos x="T0" y="T1"/>
                  </a:cxn>
                  <a:cxn ang="T7">
                    <a:pos x="T2" y="T3"/>
                  </a:cxn>
                  <a:cxn ang="T8">
                    <a:pos x="T4" y="T5"/>
                  </a:cxn>
                </a:cxnLst>
                <a:rect l="T9" t="T10" r="T11" b="T12"/>
                <a:pathLst>
                  <a:path w="351" h="682">
                    <a:moveTo>
                      <a:pt x="351" y="0"/>
                    </a:moveTo>
                    <a:cubicBezTo>
                      <a:pt x="340" y="68"/>
                      <a:pt x="347" y="294"/>
                      <a:pt x="288" y="408"/>
                    </a:cubicBezTo>
                    <a:cubicBezTo>
                      <a:pt x="229" y="522"/>
                      <a:pt x="60" y="625"/>
                      <a:pt x="0" y="682"/>
                    </a:cubicBezTo>
                  </a:path>
                </a:pathLst>
              </a:custGeom>
              <a:noFill/>
              <a:ln w="38100">
                <a:solidFill>
                  <a:srgbClr val="008CB2"/>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tIns="91440" bIns="91440" anchor="ctr">
                <a:spAutoFit/>
              </a:bodyPr>
              <a:lstStyle/>
              <a:p>
                <a:endParaRPr lang="en-US"/>
              </a:p>
            </p:txBody>
          </p:sp>
        </p:grpSp>
      </p:grpSp>
      <p:sp>
        <p:nvSpPr>
          <p:cNvPr id="17415" name="AutoShape 67"/>
          <p:cNvSpPr>
            <a:spLocks noChangeArrowheads="1"/>
          </p:cNvSpPr>
          <p:nvPr/>
        </p:nvSpPr>
        <p:spPr bwMode="auto">
          <a:xfrm>
            <a:off x="2886075" y="5178175"/>
            <a:ext cx="1398588" cy="1345915"/>
          </a:xfrm>
          <a:prstGeom prst="wedgeRectCallout">
            <a:avLst>
              <a:gd name="adj1" fmla="val 77006"/>
              <a:gd name="adj2" fmla="val -96109"/>
            </a:avLst>
          </a:prstGeom>
          <a:solidFill>
            <a:schemeClr val="bg1"/>
          </a:solidFill>
          <a:ln w="12700" algn="ctr">
            <a:solidFill>
              <a:schemeClr val="tx1"/>
            </a:solidFill>
            <a:miter lim="800000"/>
            <a:headEnd/>
            <a:tailEnd/>
          </a:ln>
        </p:spPr>
        <p:txBody>
          <a:bodyPr lIns="107950" tIns="53975" rIns="107950" bIns="53975" anchor="ctr"/>
          <a:lstStyle/>
          <a:p>
            <a:pPr eaLnBrk="1" hangingPunct="1"/>
            <a:r>
              <a:rPr lang="en-US" sz="1600" dirty="0" smtClean="0"/>
              <a:t>Test</a:t>
            </a:r>
          </a:p>
          <a:p>
            <a:pPr eaLnBrk="1" hangingPunct="1"/>
            <a:r>
              <a:rPr lang="en-US" sz="1600" dirty="0" smtClean="0"/>
              <a:t>Scenario </a:t>
            </a:r>
            <a:r>
              <a:rPr lang="en-US" sz="1600" dirty="0"/>
              <a:t>derived from the Use Case</a:t>
            </a:r>
          </a:p>
        </p:txBody>
      </p:sp>
      <p:sp>
        <p:nvSpPr>
          <p:cNvPr id="17416" name="Text Box 68"/>
          <p:cNvSpPr txBox="1">
            <a:spLocks noChangeArrowheads="1"/>
          </p:cNvSpPr>
          <p:nvPr/>
        </p:nvSpPr>
        <p:spPr bwMode="auto">
          <a:xfrm>
            <a:off x="5380038" y="4044950"/>
            <a:ext cx="3473450"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wrap="none" lIns="107950" tIns="53975" rIns="107950" bIns="53975">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algn="l" eaLnBrk="1" hangingPunct="1"/>
            <a:r>
              <a:rPr lang="en-US" sz="1600" b="0"/>
              <a:t> - Insert email address with no ‘@’</a:t>
            </a:r>
            <a:br>
              <a:rPr lang="en-US" sz="1600" b="0"/>
            </a:br>
            <a:r>
              <a:rPr lang="en-US" sz="1600" b="0"/>
              <a:t> - Verify that error message appears</a:t>
            </a:r>
          </a:p>
        </p:txBody>
      </p:sp>
      <p:sp>
        <p:nvSpPr>
          <p:cNvPr id="17417" name="AutoShape 69"/>
          <p:cNvSpPr>
            <a:spLocks noChangeArrowheads="1"/>
          </p:cNvSpPr>
          <p:nvPr/>
        </p:nvSpPr>
        <p:spPr bwMode="auto">
          <a:xfrm>
            <a:off x="7151688" y="2906713"/>
            <a:ext cx="1816100" cy="1039812"/>
          </a:xfrm>
          <a:prstGeom prst="wedgeRectCallout">
            <a:avLst>
              <a:gd name="adj1" fmla="val -87588"/>
              <a:gd name="adj2" fmla="val 66032"/>
            </a:avLst>
          </a:prstGeom>
          <a:solidFill>
            <a:schemeClr val="bg1"/>
          </a:solidFill>
          <a:ln w="12700" algn="ctr">
            <a:solidFill>
              <a:schemeClr val="tx1"/>
            </a:solidFill>
            <a:miter lim="800000"/>
            <a:headEnd/>
            <a:tailEnd/>
          </a:ln>
        </p:spPr>
        <p:txBody>
          <a:bodyPr lIns="107950" tIns="53975" rIns="107950" bIns="53975" anchor="ctr"/>
          <a:lstStyle/>
          <a:p>
            <a:pPr eaLnBrk="1" hangingPunct="1"/>
            <a:r>
              <a:rPr lang="en-US" sz="1600"/>
              <a:t>Inputs and expected results</a:t>
            </a:r>
          </a:p>
        </p:txBody>
      </p:sp>
      <p:sp>
        <p:nvSpPr>
          <p:cNvPr id="17418" name="AutoShape 70"/>
          <p:cNvSpPr>
            <a:spLocks noChangeArrowheads="1"/>
          </p:cNvSpPr>
          <p:nvPr/>
        </p:nvSpPr>
        <p:spPr bwMode="auto">
          <a:xfrm>
            <a:off x="3424238" y="4519613"/>
            <a:ext cx="458787" cy="485775"/>
          </a:xfrm>
          <a:prstGeom prst="rightArrow">
            <a:avLst>
              <a:gd name="adj1" fmla="val 49676"/>
              <a:gd name="adj2" fmla="val 55361"/>
            </a:avLst>
          </a:prstGeom>
          <a:noFill/>
          <a:ln w="12700" algn="ctr">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107950" tIns="53975" rIns="107950" bIns="53975" anchor="ctr"/>
          <a:lstStyle/>
          <a:p>
            <a:endParaRPr lang="en-US" sz="1600"/>
          </a:p>
        </p:txBody>
      </p:sp>
      <p:sp>
        <p:nvSpPr>
          <p:cNvPr id="17419" name="AutoShape 71"/>
          <p:cNvSpPr>
            <a:spLocks/>
          </p:cNvSpPr>
          <p:nvPr/>
        </p:nvSpPr>
        <p:spPr bwMode="grayWhite">
          <a:xfrm>
            <a:off x="5399088" y="4089400"/>
            <a:ext cx="141287" cy="508000"/>
          </a:xfrm>
          <a:prstGeom prst="leftBrace">
            <a:avLst>
              <a:gd name="adj1" fmla="val 29963"/>
              <a:gd name="adj2" fmla="val 50000"/>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107950" tIns="53975" rIns="107950" bIns="53975" anchor="ctr"/>
          <a:lstStyle/>
          <a:p>
            <a:endParaRPr lang="en-US" sz="1600"/>
          </a:p>
        </p:txBody>
      </p:sp>
      <p:pic>
        <p:nvPicPr>
          <p:cNvPr id="17420" name="Picture 11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998663" y="3749675"/>
            <a:ext cx="679450" cy="2543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22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3902075" y="747713"/>
            <a:ext cx="184150" cy="3284537"/>
            <a:chOff x="2458" y="845"/>
            <a:chExt cx="138" cy="2976"/>
          </a:xfrm>
        </p:grpSpPr>
        <p:sp>
          <p:nvSpPr>
            <p:cNvPr id="5" name="AutoShape 4"/>
            <p:cNvSpPr>
              <a:spLocks noChangeArrowheads="1"/>
            </p:cNvSpPr>
            <p:nvPr/>
          </p:nvSpPr>
          <p:spPr bwMode="invGray">
            <a:xfrm>
              <a:off x="2458" y="1320"/>
              <a:ext cx="138" cy="137"/>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6" name="AutoShape 5"/>
            <p:cNvSpPr>
              <a:spLocks noChangeArrowheads="1"/>
            </p:cNvSpPr>
            <p:nvPr/>
          </p:nvSpPr>
          <p:spPr bwMode="invGray">
            <a:xfrm>
              <a:off x="2458" y="1635"/>
              <a:ext cx="138" cy="137"/>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7" name="AutoShape 6"/>
            <p:cNvSpPr>
              <a:spLocks noChangeArrowheads="1"/>
            </p:cNvSpPr>
            <p:nvPr/>
          </p:nvSpPr>
          <p:spPr bwMode="invGray">
            <a:xfrm>
              <a:off x="2458" y="1950"/>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8" name="AutoShape 7"/>
            <p:cNvSpPr>
              <a:spLocks noChangeArrowheads="1"/>
            </p:cNvSpPr>
            <p:nvPr/>
          </p:nvSpPr>
          <p:spPr bwMode="invGray">
            <a:xfrm>
              <a:off x="2458" y="2266"/>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9" name="AutoShape 8"/>
            <p:cNvSpPr>
              <a:spLocks noChangeArrowheads="1"/>
            </p:cNvSpPr>
            <p:nvPr/>
          </p:nvSpPr>
          <p:spPr bwMode="invGray">
            <a:xfrm>
              <a:off x="2458" y="2581"/>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0" name="AutoShape 9"/>
            <p:cNvSpPr>
              <a:spLocks noChangeArrowheads="1"/>
            </p:cNvSpPr>
            <p:nvPr/>
          </p:nvSpPr>
          <p:spPr bwMode="invGray">
            <a:xfrm>
              <a:off x="2458" y="2898"/>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1" name="AutoShape 10"/>
            <p:cNvSpPr>
              <a:spLocks noChangeArrowheads="1"/>
            </p:cNvSpPr>
            <p:nvPr/>
          </p:nvSpPr>
          <p:spPr bwMode="invGray">
            <a:xfrm>
              <a:off x="2458" y="3213"/>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2" name="AutoShape 11"/>
            <p:cNvSpPr>
              <a:spLocks noChangeArrowheads="1"/>
            </p:cNvSpPr>
            <p:nvPr/>
          </p:nvSpPr>
          <p:spPr bwMode="invGray">
            <a:xfrm>
              <a:off x="2458" y="845"/>
              <a:ext cx="138" cy="138"/>
            </a:xfrm>
            <a:prstGeom prst="flowChartConnector">
              <a:avLst/>
            </a:prstGeom>
            <a:solidFill>
              <a:schemeClr val="tx1"/>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8492" name="Line 12"/>
            <p:cNvSpPr>
              <a:spLocks noChangeShapeType="1"/>
            </p:cNvSpPr>
            <p:nvPr/>
          </p:nvSpPr>
          <p:spPr bwMode="invGray">
            <a:xfrm>
              <a:off x="2524" y="996"/>
              <a:ext cx="0" cy="330"/>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wrap="none" tIns="91440" bIns="91440" anchor="ctr">
              <a:spAutoFit/>
            </a:bodyPr>
            <a:lstStyle/>
            <a:p>
              <a:endParaRPr lang="en-US"/>
            </a:p>
          </p:txBody>
        </p:sp>
        <p:sp>
          <p:nvSpPr>
            <p:cNvPr id="18493" name="Line 13"/>
            <p:cNvSpPr>
              <a:spLocks noChangeShapeType="1"/>
            </p:cNvSpPr>
            <p:nvPr/>
          </p:nvSpPr>
          <p:spPr bwMode="invGray">
            <a:xfrm>
              <a:off x="2524" y="1464"/>
              <a:ext cx="0" cy="174"/>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18494" name="Line 14"/>
            <p:cNvSpPr>
              <a:spLocks noChangeShapeType="1"/>
            </p:cNvSpPr>
            <p:nvPr/>
          </p:nvSpPr>
          <p:spPr bwMode="invGray">
            <a:xfrm>
              <a:off x="2524" y="1776"/>
              <a:ext cx="0" cy="174"/>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18495" name="Line 15"/>
            <p:cNvSpPr>
              <a:spLocks noChangeShapeType="1"/>
            </p:cNvSpPr>
            <p:nvPr/>
          </p:nvSpPr>
          <p:spPr bwMode="invGray">
            <a:xfrm>
              <a:off x="2524" y="2100"/>
              <a:ext cx="0" cy="174"/>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18496" name="Line 16"/>
            <p:cNvSpPr>
              <a:spLocks noChangeShapeType="1"/>
            </p:cNvSpPr>
            <p:nvPr/>
          </p:nvSpPr>
          <p:spPr bwMode="invGray">
            <a:xfrm>
              <a:off x="2524" y="2418"/>
              <a:ext cx="0" cy="174"/>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18497" name="Line 17"/>
            <p:cNvSpPr>
              <a:spLocks noChangeShapeType="1"/>
            </p:cNvSpPr>
            <p:nvPr/>
          </p:nvSpPr>
          <p:spPr bwMode="invGray">
            <a:xfrm>
              <a:off x="2524" y="2724"/>
              <a:ext cx="0" cy="174"/>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18498" name="Line 18"/>
            <p:cNvSpPr>
              <a:spLocks noChangeShapeType="1"/>
            </p:cNvSpPr>
            <p:nvPr/>
          </p:nvSpPr>
          <p:spPr bwMode="invGray">
            <a:xfrm>
              <a:off x="2524" y="3048"/>
              <a:ext cx="0" cy="174"/>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20" name="AutoShape 19"/>
            <p:cNvSpPr>
              <a:spLocks noChangeArrowheads="1"/>
            </p:cNvSpPr>
            <p:nvPr/>
          </p:nvSpPr>
          <p:spPr bwMode="invGray">
            <a:xfrm>
              <a:off x="2458" y="3683"/>
              <a:ext cx="138" cy="138"/>
            </a:xfrm>
            <a:prstGeom prst="flowChartConnector">
              <a:avLst/>
            </a:prstGeom>
            <a:solidFill>
              <a:schemeClr val="tx1"/>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8500" name="Line 20"/>
            <p:cNvSpPr>
              <a:spLocks noChangeShapeType="1"/>
            </p:cNvSpPr>
            <p:nvPr/>
          </p:nvSpPr>
          <p:spPr bwMode="invGray">
            <a:xfrm>
              <a:off x="2524" y="3360"/>
              <a:ext cx="0" cy="330"/>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wrap="none" tIns="91440" bIns="91440" anchor="ctr">
              <a:spAutoFit/>
            </a:bodyPr>
            <a:lstStyle/>
            <a:p>
              <a:endParaRPr lang="en-US"/>
            </a:p>
          </p:txBody>
        </p:sp>
      </p:grpSp>
      <p:grpSp>
        <p:nvGrpSpPr>
          <p:cNvPr id="3" name="Group 21"/>
          <p:cNvGrpSpPr>
            <a:grpSpLocks/>
          </p:cNvGrpSpPr>
          <p:nvPr/>
        </p:nvGrpSpPr>
        <p:grpSpPr bwMode="auto">
          <a:xfrm>
            <a:off x="5730875" y="747713"/>
            <a:ext cx="749300" cy="3284537"/>
            <a:chOff x="2851" y="845"/>
            <a:chExt cx="560" cy="2976"/>
          </a:xfrm>
        </p:grpSpPr>
        <p:sp>
          <p:nvSpPr>
            <p:cNvPr id="23" name="AutoShape 22"/>
            <p:cNvSpPr>
              <a:spLocks noChangeArrowheads="1"/>
            </p:cNvSpPr>
            <p:nvPr/>
          </p:nvSpPr>
          <p:spPr bwMode="invGray">
            <a:xfrm>
              <a:off x="2851" y="1320"/>
              <a:ext cx="138" cy="137"/>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24" name="AutoShape 23"/>
            <p:cNvSpPr>
              <a:spLocks noChangeArrowheads="1"/>
            </p:cNvSpPr>
            <p:nvPr/>
          </p:nvSpPr>
          <p:spPr bwMode="invGray">
            <a:xfrm>
              <a:off x="2851" y="1950"/>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25" name="AutoShape 24"/>
            <p:cNvSpPr>
              <a:spLocks noChangeArrowheads="1"/>
            </p:cNvSpPr>
            <p:nvPr/>
          </p:nvSpPr>
          <p:spPr bwMode="invGray">
            <a:xfrm>
              <a:off x="2851" y="2266"/>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26" name="AutoShape 25"/>
            <p:cNvSpPr>
              <a:spLocks noChangeArrowheads="1"/>
            </p:cNvSpPr>
            <p:nvPr/>
          </p:nvSpPr>
          <p:spPr bwMode="invGray">
            <a:xfrm>
              <a:off x="2851" y="2581"/>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27" name="AutoShape 26"/>
            <p:cNvSpPr>
              <a:spLocks noChangeArrowheads="1"/>
            </p:cNvSpPr>
            <p:nvPr/>
          </p:nvSpPr>
          <p:spPr bwMode="invGray">
            <a:xfrm>
              <a:off x="2851" y="2898"/>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28" name="AutoShape 27"/>
            <p:cNvSpPr>
              <a:spLocks noChangeArrowheads="1"/>
            </p:cNvSpPr>
            <p:nvPr/>
          </p:nvSpPr>
          <p:spPr bwMode="invGray">
            <a:xfrm>
              <a:off x="2851" y="3213"/>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29" name="AutoShape 28"/>
            <p:cNvSpPr>
              <a:spLocks noChangeArrowheads="1"/>
            </p:cNvSpPr>
            <p:nvPr/>
          </p:nvSpPr>
          <p:spPr bwMode="invGray">
            <a:xfrm>
              <a:off x="2851" y="845"/>
              <a:ext cx="138" cy="138"/>
            </a:xfrm>
            <a:prstGeom prst="flowChartConnector">
              <a:avLst/>
            </a:prstGeom>
            <a:solidFill>
              <a:schemeClr val="tx1"/>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8473" name="Line 29"/>
            <p:cNvSpPr>
              <a:spLocks noChangeShapeType="1"/>
            </p:cNvSpPr>
            <p:nvPr/>
          </p:nvSpPr>
          <p:spPr bwMode="invGray">
            <a:xfrm>
              <a:off x="2917" y="996"/>
              <a:ext cx="0" cy="330"/>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wrap="none" tIns="91440" bIns="91440" anchor="ctr">
              <a:spAutoFit/>
            </a:bodyPr>
            <a:lstStyle/>
            <a:p>
              <a:endParaRPr lang="en-US"/>
            </a:p>
          </p:txBody>
        </p:sp>
        <p:sp>
          <p:nvSpPr>
            <p:cNvPr id="18474" name="Line 30"/>
            <p:cNvSpPr>
              <a:spLocks noChangeShapeType="1"/>
            </p:cNvSpPr>
            <p:nvPr/>
          </p:nvSpPr>
          <p:spPr bwMode="invGray">
            <a:xfrm>
              <a:off x="2917" y="2100"/>
              <a:ext cx="0" cy="174"/>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18475" name="Line 31"/>
            <p:cNvSpPr>
              <a:spLocks noChangeShapeType="1"/>
            </p:cNvSpPr>
            <p:nvPr/>
          </p:nvSpPr>
          <p:spPr bwMode="invGray">
            <a:xfrm>
              <a:off x="2917" y="2418"/>
              <a:ext cx="0" cy="174"/>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18476" name="Line 32"/>
            <p:cNvSpPr>
              <a:spLocks noChangeShapeType="1"/>
            </p:cNvSpPr>
            <p:nvPr/>
          </p:nvSpPr>
          <p:spPr bwMode="invGray">
            <a:xfrm>
              <a:off x="2917" y="2724"/>
              <a:ext cx="0" cy="174"/>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18477" name="Line 33"/>
            <p:cNvSpPr>
              <a:spLocks noChangeShapeType="1"/>
            </p:cNvSpPr>
            <p:nvPr/>
          </p:nvSpPr>
          <p:spPr bwMode="invGray">
            <a:xfrm>
              <a:off x="2917" y="3048"/>
              <a:ext cx="0" cy="174"/>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35" name="AutoShape 34"/>
            <p:cNvSpPr>
              <a:spLocks noChangeArrowheads="1"/>
            </p:cNvSpPr>
            <p:nvPr/>
          </p:nvSpPr>
          <p:spPr bwMode="invGray">
            <a:xfrm>
              <a:off x="2851" y="3683"/>
              <a:ext cx="138" cy="138"/>
            </a:xfrm>
            <a:prstGeom prst="flowChartConnector">
              <a:avLst/>
            </a:prstGeom>
            <a:solidFill>
              <a:schemeClr val="tx1"/>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8479" name="Line 35"/>
            <p:cNvSpPr>
              <a:spLocks noChangeShapeType="1"/>
            </p:cNvSpPr>
            <p:nvPr/>
          </p:nvSpPr>
          <p:spPr bwMode="invGray">
            <a:xfrm>
              <a:off x="2917" y="3360"/>
              <a:ext cx="0" cy="330"/>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wrap="none" tIns="91440" bIns="91440" anchor="ctr">
              <a:spAutoFit/>
            </a:bodyPr>
            <a:lstStyle/>
            <a:p>
              <a:endParaRPr lang="en-US"/>
            </a:p>
          </p:txBody>
        </p:sp>
        <p:grpSp>
          <p:nvGrpSpPr>
            <p:cNvPr id="18480" name="Group 36"/>
            <p:cNvGrpSpPr>
              <a:grpSpLocks/>
            </p:cNvGrpSpPr>
            <p:nvPr/>
          </p:nvGrpSpPr>
          <p:grpSpPr bwMode="auto">
            <a:xfrm>
              <a:off x="2983" y="1388"/>
              <a:ext cx="428" cy="644"/>
              <a:chOff x="2983" y="1388"/>
              <a:chExt cx="428" cy="644"/>
            </a:xfrm>
          </p:grpSpPr>
          <p:sp>
            <p:nvSpPr>
              <p:cNvPr id="38" name="AutoShape 37"/>
              <p:cNvSpPr>
                <a:spLocks noChangeArrowheads="1"/>
              </p:cNvSpPr>
              <p:nvPr/>
            </p:nvSpPr>
            <p:spPr bwMode="invGray">
              <a:xfrm>
                <a:off x="3273" y="1527"/>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8482" name="Freeform 38"/>
              <p:cNvSpPr>
                <a:spLocks/>
              </p:cNvSpPr>
              <p:nvPr/>
            </p:nvSpPr>
            <p:spPr bwMode="invGray">
              <a:xfrm>
                <a:off x="2983" y="1388"/>
                <a:ext cx="358" cy="134"/>
              </a:xfrm>
              <a:custGeom>
                <a:avLst/>
                <a:gdLst>
                  <a:gd name="T0" fmla="*/ 0 w 358"/>
                  <a:gd name="T1" fmla="*/ 0 h 134"/>
                  <a:gd name="T2" fmla="*/ 260 w 358"/>
                  <a:gd name="T3" fmla="*/ 22 h 134"/>
                  <a:gd name="T4" fmla="*/ 358 w 358"/>
                  <a:gd name="T5" fmla="*/ 134 h 134"/>
                  <a:gd name="T6" fmla="*/ 0 60000 65536"/>
                  <a:gd name="T7" fmla="*/ 0 60000 65536"/>
                  <a:gd name="T8" fmla="*/ 0 60000 65536"/>
                  <a:gd name="T9" fmla="*/ 0 w 358"/>
                  <a:gd name="T10" fmla="*/ 0 h 134"/>
                  <a:gd name="T11" fmla="*/ 358 w 358"/>
                  <a:gd name="T12" fmla="*/ 134 h 134"/>
                </a:gdLst>
                <a:ahLst/>
                <a:cxnLst>
                  <a:cxn ang="T6">
                    <a:pos x="T0" y="T1"/>
                  </a:cxn>
                  <a:cxn ang="T7">
                    <a:pos x="T2" y="T3"/>
                  </a:cxn>
                  <a:cxn ang="T8">
                    <a:pos x="T4" y="T5"/>
                  </a:cxn>
                </a:cxnLst>
                <a:rect l="T9" t="T10" r="T11" b="T12"/>
                <a:pathLst>
                  <a:path w="358" h="134">
                    <a:moveTo>
                      <a:pt x="0" y="0"/>
                    </a:moveTo>
                    <a:cubicBezTo>
                      <a:pt x="100" y="0"/>
                      <a:pt x="200" y="0"/>
                      <a:pt x="260" y="22"/>
                    </a:cubicBezTo>
                    <a:cubicBezTo>
                      <a:pt x="320" y="44"/>
                      <a:pt x="339" y="89"/>
                      <a:pt x="358" y="134"/>
                    </a:cubicBezTo>
                  </a:path>
                </a:pathLst>
              </a:custGeom>
              <a:noFill/>
              <a:ln w="38100">
                <a:solidFill>
                  <a:srgbClr val="008CB2"/>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tIns="91440" bIns="91440" anchor="ctr">
                <a:spAutoFit/>
              </a:bodyPr>
              <a:lstStyle/>
              <a:p>
                <a:endParaRPr lang="en-US"/>
              </a:p>
            </p:txBody>
          </p:sp>
          <p:sp>
            <p:nvSpPr>
              <p:cNvPr id="18483" name="Freeform 39"/>
              <p:cNvSpPr>
                <a:spLocks/>
              </p:cNvSpPr>
              <p:nvPr/>
            </p:nvSpPr>
            <p:spPr bwMode="invGray">
              <a:xfrm>
                <a:off x="2997" y="1669"/>
                <a:ext cx="352" cy="363"/>
              </a:xfrm>
              <a:custGeom>
                <a:avLst/>
                <a:gdLst>
                  <a:gd name="T0" fmla="*/ 344 w 352"/>
                  <a:gd name="T1" fmla="*/ 0 h 363"/>
                  <a:gd name="T2" fmla="*/ 295 w 352"/>
                  <a:gd name="T3" fmla="*/ 303 h 363"/>
                  <a:gd name="T4" fmla="*/ 0 w 352"/>
                  <a:gd name="T5" fmla="*/ 359 h 363"/>
                  <a:gd name="T6" fmla="*/ 0 60000 65536"/>
                  <a:gd name="T7" fmla="*/ 0 60000 65536"/>
                  <a:gd name="T8" fmla="*/ 0 60000 65536"/>
                  <a:gd name="T9" fmla="*/ 0 w 352"/>
                  <a:gd name="T10" fmla="*/ 0 h 363"/>
                  <a:gd name="T11" fmla="*/ 352 w 352"/>
                  <a:gd name="T12" fmla="*/ 363 h 363"/>
                </a:gdLst>
                <a:ahLst/>
                <a:cxnLst>
                  <a:cxn ang="T6">
                    <a:pos x="T0" y="T1"/>
                  </a:cxn>
                  <a:cxn ang="T7">
                    <a:pos x="T2" y="T3"/>
                  </a:cxn>
                  <a:cxn ang="T8">
                    <a:pos x="T4" y="T5"/>
                  </a:cxn>
                </a:cxnLst>
                <a:rect l="T9" t="T10" r="T11" b="T12"/>
                <a:pathLst>
                  <a:path w="352" h="363">
                    <a:moveTo>
                      <a:pt x="344" y="0"/>
                    </a:moveTo>
                    <a:cubicBezTo>
                      <a:pt x="336" y="50"/>
                      <a:pt x="352" y="243"/>
                      <a:pt x="295" y="303"/>
                    </a:cubicBezTo>
                    <a:cubicBezTo>
                      <a:pt x="238" y="363"/>
                      <a:pt x="61" y="347"/>
                      <a:pt x="0" y="359"/>
                    </a:cubicBezTo>
                  </a:path>
                </a:pathLst>
              </a:custGeom>
              <a:noFill/>
              <a:ln w="38100">
                <a:solidFill>
                  <a:srgbClr val="008CB2"/>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tIns="91440" bIns="91440" anchor="ctr">
                <a:spAutoFit/>
              </a:bodyPr>
              <a:lstStyle/>
              <a:p>
                <a:endParaRPr lang="en-US"/>
              </a:p>
            </p:txBody>
          </p:sp>
        </p:grpSp>
      </p:grpSp>
      <p:grpSp>
        <p:nvGrpSpPr>
          <p:cNvPr id="13" name="Group 40"/>
          <p:cNvGrpSpPr>
            <a:grpSpLocks/>
          </p:cNvGrpSpPr>
          <p:nvPr/>
        </p:nvGrpSpPr>
        <p:grpSpPr bwMode="auto">
          <a:xfrm>
            <a:off x="7439025" y="768350"/>
            <a:ext cx="749300" cy="3284538"/>
            <a:chOff x="3547" y="845"/>
            <a:chExt cx="560" cy="2976"/>
          </a:xfrm>
        </p:grpSpPr>
        <p:grpSp>
          <p:nvGrpSpPr>
            <p:cNvPr id="18449" name="Group 41"/>
            <p:cNvGrpSpPr>
              <a:grpSpLocks/>
            </p:cNvGrpSpPr>
            <p:nvPr/>
          </p:nvGrpSpPr>
          <p:grpSpPr bwMode="auto">
            <a:xfrm>
              <a:off x="3547" y="845"/>
              <a:ext cx="138" cy="2976"/>
              <a:chOff x="3547" y="845"/>
              <a:chExt cx="138" cy="2976"/>
            </a:xfrm>
          </p:grpSpPr>
          <p:sp>
            <p:nvSpPr>
              <p:cNvPr id="47" name="AutoShape 42"/>
              <p:cNvSpPr>
                <a:spLocks noChangeArrowheads="1"/>
              </p:cNvSpPr>
              <p:nvPr/>
            </p:nvSpPr>
            <p:spPr bwMode="invGray">
              <a:xfrm>
                <a:off x="3547" y="1320"/>
                <a:ext cx="138" cy="137"/>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48" name="AutoShape 43"/>
              <p:cNvSpPr>
                <a:spLocks noChangeArrowheads="1"/>
              </p:cNvSpPr>
              <p:nvPr/>
            </p:nvSpPr>
            <p:spPr bwMode="invGray">
              <a:xfrm>
                <a:off x="3547" y="1635"/>
                <a:ext cx="138" cy="137"/>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49" name="AutoShape 44"/>
              <p:cNvSpPr>
                <a:spLocks noChangeArrowheads="1"/>
              </p:cNvSpPr>
              <p:nvPr/>
            </p:nvSpPr>
            <p:spPr bwMode="invGray">
              <a:xfrm>
                <a:off x="3547" y="1950"/>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50" name="AutoShape 45"/>
              <p:cNvSpPr>
                <a:spLocks noChangeArrowheads="1"/>
              </p:cNvSpPr>
              <p:nvPr/>
            </p:nvSpPr>
            <p:spPr bwMode="invGray">
              <a:xfrm>
                <a:off x="3547" y="2266"/>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51" name="AutoShape 46"/>
              <p:cNvSpPr>
                <a:spLocks noChangeArrowheads="1"/>
              </p:cNvSpPr>
              <p:nvPr/>
            </p:nvSpPr>
            <p:spPr bwMode="invGray">
              <a:xfrm>
                <a:off x="3547" y="2581"/>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52" name="AutoShape 47"/>
              <p:cNvSpPr>
                <a:spLocks noChangeArrowheads="1"/>
              </p:cNvSpPr>
              <p:nvPr/>
            </p:nvSpPr>
            <p:spPr bwMode="invGray">
              <a:xfrm>
                <a:off x="3547" y="845"/>
                <a:ext cx="138" cy="138"/>
              </a:xfrm>
              <a:prstGeom prst="flowChartConnector">
                <a:avLst/>
              </a:prstGeom>
              <a:solidFill>
                <a:schemeClr val="tx1"/>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8460" name="Line 48"/>
              <p:cNvSpPr>
                <a:spLocks noChangeShapeType="1"/>
              </p:cNvSpPr>
              <p:nvPr/>
            </p:nvSpPr>
            <p:spPr bwMode="invGray">
              <a:xfrm>
                <a:off x="3613" y="996"/>
                <a:ext cx="0" cy="330"/>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wrap="none" tIns="91440" bIns="91440" anchor="ctr">
                <a:spAutoFit/>
              </a:bodyPr>
              <a:lstStyle/>
              <a:p>
                <a:endParaRPr lang="en-US"/>
              </a:p>
            </p:txBody>
          </p:sp>
          <p:sp>
            <p:nvSpPr>
              <p:cNvPr id="18461" name="Line 49"/>
              <p:cNvSpPr>
                <a:spLocks noChangeShapeType="1"/>
              </p:cNvSpPr>
              <p:nvPr/>
            </p:nvSpPr>
            <p:spPr bwMode="invGray">
              <a:xfrm>
                <a:off x="3613" y="1464"/>
                <a:ext cx="0" cy="174"/>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18462" name="Line 50"/>
              <p:cNvSpPr>
                <a:spLocks noChangeShapeType="1"/>
              </p:cNvSpPr>
              <p:nvPr/>
            </p:nvSpPr>
            <p:spPr bwMode="invGray">
              <a:xfrm>
                <a:off x="3613" y="1776"/>
                <a:ext cx="0" cy="174"/>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18463" name="Line 51"/>
              <p:cNvSpPr>
                <a:spLocks noChangeShapeType="1"/>
              </p:cNvSpPr>
              <p:nvPr/>
            </p:nvSpPr>
            <p:spPr bwMode="invGray">
              <a:xfrm>
                <a:off x="3613" y="2100"/>
                <a:ext cx="0" cy="174"/>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18464" name="Line 52"/>
              <p:cNvSpPr>
                <a:spLocks noChangeShapeType="1"/>
              </p:cNvSpPr>
              <p:nvPr/>
            </p:nvSpPr>
            <p:spPr bwMode="invGray">
              <a:xfrm>
                <a:off x="3613" y="2418"/>
                <a:ext cx="0" cy="174"/>
              </a:xfrm>
              <a:prstGeom prst="line">
                <a:avLst/>
              </a:prstGeom>
              <a:noFill/>
              <a:ln w="38100">
                <a:solidFill>
                  <a:srgbClr val="008CB2"/>
                </a:solidFill>
                <a:round/>
                <a:headEnd/>
                <a:tailEnd type="triangle" w="med" len="med"/>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58" name="AutoShape 53"/>
              <p:cNvSpPr>
                <a:spLocks noChangeArrowheads="1"/>
              </p:cNvSpPr>
              <p:nvPr/>
            </p:nvSpPr>
            <p:spPr bwMode="invGray">
              <a:xfrm>
                <a:off x="3547" y="3683"/>
                <a:ext cx="138" cy="138"/>
              </a:xfrm>
              <a:prstGeom prst="flowChartConnector">
                <a:avLst/>
              </a:prstGeom>
              <a:solidFill>
                <a:schemeClr val="tx1"/>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grpSp>
        <p:grpSp>
          <p:nvGrpSpPr>
            <p:cNvPr id="18450" name="Group 54"/>
            <p:cNvGrpSpPr>
              <a:grpSpLocks/>
            </p:cNvGrpSpPr>
            <p:nvPr/>
          </p:nvGrpSpPr>
          <p:grpSpPr bwMode="auto">
            <a:xfrm>
              <a:off x="3686" y="2654"/>
              <a:ext cx="421" cy="1067"/>
              <a:chOff x="3686" y="2654"/>
              <a:chExt cx="421" cy="1067"/>
            </a:xfrm>
          </p:grpSpPr>
          <p:sp>
            <p:nvSpPr>
              <p:cNvPr id="44" name="AutoShape 55"/>
              <p:cNvSpPr>
                <a:spLocks noChangeArrowheads="1"/>
              </p:cNvSpPr>
              <p:nvPr/>
            </p:nvSpPr>
            <p:spPr bwMode="invGray">
              <a:xfrm>
                <a:off x="3969" y="2903"/>
                <a:ext cx="138" cy="138"/>
              </a:xfrm>
              <a:prstGeom prst="flowChartConnector">
                <a:avLst/>
              </a:prstGeom>
              <a:solidFill>
                <a:srgbClr val="004E5F"/>
              </a:solidFill>
              <a:ln w="38100">
                <a:solidFill>
                  <a:srgbClr val="008CB2"/>
                </a:solidFill>
                <a:round/>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8452" name="Freeform 56"/>
              <p:cNvSpPr>
                <a:spLocks/>
              </p:cNvSpPr>
              <p:nvPr/>
            </p:nvSpPr>
            <p:spPr bwMode="invGray">
              <a:xfrm>
                <a:off x="3686" y="2654"/>
                <a:ext cx="351" cy="252"/>
              </a:xfrm>
              <a:custGeom>
                <a:avLst/>
                <a:gdLst>
                  <a:gd name="T0" fmla="*/ 0 w 351"/>
                  <a:gd name="T1" fmla="*/ 6 h 252"/>
                  <a:gd name="T2" fmla="*/ 288 w 351"/>
                  <a:gd name="T3" fmla="*/ 41 h 252"/>
                  <a:gd name="T4" fmla="*/ 351 w 351"/>
                  <a:gd name="T5" fmla="*/ 252 h 252"/>
                  <a:gd name="T6" fmla="*/ 0 60000 65536"/>
                  <a:gd name="T7" fmla="*/ 0 60000 65536"/>
                  <a:gd name="T8" fmla="*/ 0 60000 65536"/>
                  <a:gd name="T9" fmla="*/ 0 w 351"/>
                  <a:gd name="T10" fmla="*/ 0 h 252"/>
                  <a:gd name="T11" fmla="*/ 351 w 351"/>
                  <a:gd name="T12" fmla="*/ 252 h 252"/>
                </a:gdLst>
                <a:ahLst/>
                <a:cxnLst>
                  <a:cxn ang="T6">
                    <a:pos x="T0" y="T1"/>
                  </a:cxn>
                  <a:cxn ang="T7">
                    <a:pos x="T2" y="T3"/>
                  </a:cxn>
                  <a:cxn ang="T8">
                    <a:pos x="T4" y="T5"/>
                  </a:cxn>
                </a:cxnLst>
                <a:rect l="T9" t="T10" r="T11" b="T12"/>
                <a:pathLst>
                  <a:path w="351" h="252">
                    <a:moveTo>
                      <a:pt x="0" y="6"/>
                    </a:moveTo>
                    <a:cubicBezTo>
                      <a:pt x="48" y="12"/>
                      <a:pt x="230" y="0"/>
                      <a:pt x="288" y="41"/>
                    </a:cubicBezTo>
                    <a:cubicBezTo>
                      <a:pt x="346" y="82"/>
                      <a:pt x="338" y="208"/>
                      <a:pt x="351" y="252"/>
                    </a:cubicBezTo>
                  </a:path>
                </a:pathLst>
              </a:custGeom>
              <a:noFill/>
              <a:ln w="38100">
                <a:solidFill>
                  <a:srgbClr val="008CB2"/>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tIns="91440" bIns="91440" anchor="ctr">
                <a:spAutoFit/>
              </a:bodyPr>
              <a:lstStyle/>
              <a:p>
                <a:endParaRPr lang="en-US"/>
              </a:p>
            </p:txBody>
          </p:sp>
          <p:sp>
            <p:nvSpPr>
              <p:cNvPr id="18453" name="Freeform 57"/>
              <p:cNvSpPr>
                <a:spLocks/>
              </p:cNvSpPr>
              <p:nvPr/>
            </p:nvSpPr>
            <p:spPr bwMode="invGray">
              <a:xfrm>
                <a:off x="3693" y="3039"/>
                <a:ext cx="351" cy="682"/>
              </a:xfrm>
              <a:custGeom>
                <a:avLst/>
                <a:gdLst>
                  <a:gd name="T0" fmla="*/ 351 w 351"/>
                  <a:gd name="T1" fmla="*/ 0 h 682"/>
                  <a:gd name="T2" fmla="*/ 288 w 351"/>
                  <a:gd name="T3" fmla="*/ 408 h 682"/>
                  <a:gd name="T4" fmla="*/ 0 w 351"/>
                  <a:gd name="T5" fmla="*/ 682 h 682"/>
                  <a:gd name="T6" fmla="*/ 0 60000 65536"/>
                  <a:gd name="T7" fmla="*/ 0 60000 65536"/>
                  <a:gd name="T8" fmla="*/ 0 60000 65536"/>
                  <a:gd name="T9" fmla="*/ 0 w 351"/>
                  <a:gd name="T10" fmla="*/ 0 h 682"/>
                  <a:gd name="T11" fmla="*/ 351 w 351"/>
                  <a:gd name="T12" fmla="*/ 682 h 682"/>
                </a:gdLst>
                <a:ahLst/>
                <a:cxnLst>
                  <a:cxn ang="T6">
                    <a:pos x="T0" y="T1"/>
                  </a:cxn>
                  <a:cxn ang="T7">
                    <a:pos x="T2" y="T3"/>
                  </a:cxn>
                  <a:cxn ang="T8">
                    <a:pos x="T4" y="T5"/>
                  </a:cxn>
                </a:cxnLst>
                <a:rect l="T9" t="T10" r="T11" b="T12"/>
                <a:pathLst>
                  <a:path w="351" h="682">
                    <a:moveTo>
                      <a:pt x="351" y="0"/>
                    </a:moveTo>
                    <a:cubicBezTo>
                      <a:pt x="340" y="68"/>
                      <a:pt x="347" y="294"/>
                      <a:pt x="288" y="408"/>
                    </a:cubicBezTo>
                    <a:cubicBezTo>
                      <a:pt x="229" y="522"/>
                      <a:pt x="60" y="625"/>
                      <a:pt x="0" y="682"/>
                    </a:cubicBezTo>
                  </a:path>
                </a:pathLst>
              </a:custGeom>
              <a:noFill/>
              <a:ln w="38100">
                <a:solidFill>
                  <a:srgbClr val="008CB2"/>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tIns="91440" bIns="91440" anchor="ctr">
                <a:spAutoFit/>
              </a:bodyPr>
              <a:lstStyle/>
              <a:p>
                <a:endParaRPr lang="en-US"/>
              </a:p>
            </p:txBody>
          </p:sp>
        </p:grpSp>
      </p:grpSp>
      <p:sp>
        <p:nvSpPr>
          <p:cNvPr id="59" name="AutoShape 92"/>
          <p:cNvSpPr>
            <a:spLocks noChangeArrowheads="1"/>
          </p:cNvSpPr>
          <p:nvPr/>
        </p:nvSpPr>
        <p:spPr bwMode="gray">
          <a:xfrm>
            <a:off x="3124200" y="2184400"/>
            <a:ext cx="544513" cy="711200"/>
          </a:xfrm>
          <a:prstGeom prst="rightArrow">
            <a:avLst>
              <a:gd name="adj1" fmla="val 50000"/>
              <a:gd name="adj2" fmla="val 25000"/>
            </a:avLst>
          </a:prstGeom>
          <a:solidFill>
            <a:srgbClr val="B2B2B2"/>
          </a:solidFill>
          <a:ln w="38100">
            <a:solidFill>
              <a:srgbClr val="004E5F"/>
            </a:solidFill>
            <a:miter lim="800000"/>
            <a:headEnd/>
            <a:tailEnd/>
          </a:ln>
          <a:effectLst>
            <a:outerShdw dist="53882" dir="2700000" algn="ctr" rotWithShape="0">
              <a:schemeClr val="bg2"/>
            </a:outerShdw>
          </a:effectLst>
        </p:spPr>
        <p:txBody>
          <a:bodyPr tIns="91440" bIns="91440" anchor="ctr">
            <a:spAutoFit/>
          </a:bodyPr>
          <a:lstStyle/>
          <a:p>
            <a:pPr>
              <a:defRPr/>
            </a:pPr>
            <a:endParaRPr lang="en-US" sz="1600">
              <a:latin typeface="Arial" charset="0"/>
              <a:ea typeface="+mn-ea"/>
            </a:endParaRPr>
          </a:p>
        </p:txBody>
      </p:sp>
      <p:sp>
        <p:nvSpPr>
          <p:cNvPr id="108" name="Text Box 6"/>
          <p:cNvSpPr txBox="1">
            <a:spLocks noChangeArrowheads="1"/>
          </p:cNvSpPr>
          <p:nvPr/>
        </p:nvSpPr>
        <p:spPr bwMode="auto">
          <a:xfrm>
            <a:off x="3394075" y="5129213"/>
            <a:ext cx="1320800" cy="963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107950" tIns="53975" rIns="107950" bIns="53975">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eaLnBrk="1" hangingPunct="1">
              <a:spcBef>
                <a:spcPct val="50000"/>
              </a:spcBef>
            </a:pPr>
            <a:r>
              <a:rPr lang="en-US" sz="1600" dirty="0"/>
              <a:t>Use-Case </a:t>
            </a:r>
            <a:br>
              <a:rPr lang="en-US" sz="1600" dirty="0"/>
            </a:br>
            <a:r>
              <a:rPr lang="en-US" sz="1600" dirty="0" smtClean="0"/>
              <a:t>Slice </a:t>
            </a:r>
            <a:r>
              <a:rPr lang="en-US" sz="1600" dirty="0"/>
              <a:t>1.1</a:t>
            </a:r>
          </a:p>
          <a:p>
            <a:pPr eaLnBrk="1" hangingPunct="1">
              <a:spcBef>
                <a:spcPct val="50000"/>
              </a:spcBef>
            </a:pPr>
            <a:r>
              <a:rPr lang="en-US" sz="1600" dirty="0">
                <a:solidFill>
                  <a:srgbClr val="FF0000"/>
                </a:solidFill>
              </a:rPr>
              <a:t>Priority 1</a:t>
            </a:r>
          </a:p>
        </p:txBody>
      </p:sp>
      <p:sp>
        <p:nvSpPr>
          <p:cNvPr id="110" name="Text Box 8"/>
          <p:cNvSpPr txBox="1">
            <a:spLocks noChangeArrowheads="1"/>
          </p:cNvSpPr>
          <p:nvPr/>
        </p:nvSpPr>
        <p:spPr bwMode="auto">
          <a:xfrm>
            <a:off x="5195888" y="5130800"/>
            <a:ext cx="1320800" cy="145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107950" tIns="53975" rIns="107950" bIns="53975">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eaLnBrk="1" hangingPunct="1">
              <a:spcBef>
                <a:spcPct val="50000"/>
              </a:spcBef>
            </a:pPr>
            <a:r>
              <a:rPr lang="en-US" sz="1600" dirty="0"/>
              <a:t>Use-Case </a:t>
            </a:r>
            <a:br>
              <a:rPr lang="en-US" sz="1600" dirty="0"/>
            </a:br>
            <a:r>
              <a:rPr lang="en-US" sz="1600" dirty="0" smtClean="0"/>
              <a:t>Slice </a:t>
            </a:r>
            <a:r>
              <a:rPr lang="en-US" sz="1600" dirty="0"/>
              <a:t>1.2</a:t>
            </a:r>
          </a:p>
          <a:p>
            <a:pPr eaLnBrk="1" hangingPunct="1">
              <a:spcBef>
                <a:spcPct val="50000"/>
              </a:spcBef>
            </a:pPr>
            <a:r>
              <a:rPr lang="en-US" sz="1600" dirty="0">
                <a:solidFill>
                  <a:srgbClr val="7030A0"/>
                </a:solidFill>
              </a:rPr>
              <a:t>Delayed until next release</a:t>
            </a:r>
          </a:p>
        </p:txBody>
      </p:sp>
      <p:sp>
        <p:nvSpPr>
          <p:cNvPr id="112" name="Text Box 10"/>
          <p:cNvSpPr txBox="1">
            <a:spLocks noChangeArrowheads="1"/>
          </p:cNvSpPr>
          <p:nvPr/>
        </p:nvSpPr>
        <p:spPr bwMode="auto">
          <a:xfrm>
            <a:off x="6967538" y="5130800"/>
            <a:ext cx="1320800" cy="963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107950" tIns="53975" rIns="107950" bIns="53975">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eaLnBrk="1" hangingPunct="1">
              <a:spcBef>
                <a:spcPct val="50000"/>
              </a:spcBef>
            </a:pPr>
            <a:r>
              <a:rPr lang="en-US" sz="1600" dirty="0"/>
              <a:t>Use-Case </a:t>
            </a:r>
            <a:br>
              <a:rPr lang="en-US" sz="1600" dirty="0"/>
            </a:br>
            <a:r>
              <a:rPr lang="en-US" sz="1600" dirty="0" smtClean="0"/>
              <a:t>Slice </a:t>
            </a:r>
            <a:r>
              <a:rPr lang="en-US" sz="1600" dirty="0"/>
              <a:t>1.3</a:t>
            </a:r>
          </a:p>
          <a:p>
            <a:pPr eaLnBrk="1" hangingPunct="1">
              <a:spcBef>
                <a:spcPct val="50000"/>
              </a:spcBef>
            </a:pPr>
            <a:r>
              <a:rPr lang="en-US" sz="1600" dirty="0">
                <a:solidFill>
                  <a:srgbClr val="FF0000"/>
                </a:solidFill>
              </a:rPr>
              <a:t>Priority 2</a:t>
            </a:r>
          </a:p>
        </p:txBody>
      </p:sp>
      <p:sp>
        <p:nvSpPr>
          <p:cNvPr id="18444" name="Text Box 6"/>
          <p:cNvSpPr txBox="1">
            <a:spLocks noChangeArrowheads="1"/>
          </p:cNvSpPr>
          <p:nvPr/>
        </p:nvSpPr>
        <p:spPr bwMode="auto">
          <a:xfrm>
            <a:off x="449263" y="4595813"/>
            <a:ext cx="1546225" cy="354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107950" tIns="53975" rIns="107950" bIns="53975">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eaLnBrk="1" hangingPunct="1">
              <a:spcBef>
                <a:spcPct val="50000"/>
              </a:spcBef>
            </a:pPr>
            <a:r>
              <a:rPr lang="en-US" sz="1600"/>
              <a:t>Use-Case  1</a:t>
            </a:r>
            <a:endParaRPr lang="en-US" sz="1600">
              <a:solidFill>
                <a:srgbClr val="FF0000"/>
              </a:solidFill>
            </a:endParaRPr>
          </a:p>
        </p:txBody>
      </p:sp>
      <p:pic>
        <p:nvPicPr>
          <p:cNvPr id="18445" name="Picture 149"/>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82650" y="776288"/>
            <a:ext cx="1055688" cy="331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2225" algn="ctr">
                <a:solidFill>
                  <a:srgbClr val="000000"/>
                </a:solidFill>
                <a:miter lim="800000"/>
                <a:headEnd/>
                <a:tailEnd/>
              </a14:hiddenLine>
            </a:ext>
          </a:extLst>
        </p:spPr>
      </p:pic>
      <p:sp>
        <p:nvSpPr>
          <p:cNvPr id="18446" name="Title 75"/>
          <p:cNvSpPr>
            <a:spLocks noGrp="1"/>
          </p:cNvSpPr>
          <p:nvPr>
            <p:ph type="title"/>
          </p:nvPr>
        </p:nvSpPr>
        <p:spPr/>
        <p:txBody>
          <a:bodyPr/>
          <a:lstStyle/>
          <a:p>
            <a:r>
              <a:rPr lang="en-US" dirty="0" smtClean="0"/>
              <a:t>Managing Scope Using Slices</a:t>
            </a:r>
          </a:p>
        </p:txBody>
      </p:sp>
      <p:grpSp>
        <p:nvGrpSpPr>
          <p:cNvPr id="80" name="Group 79"/>
          <p:cNvGrpSpPr/>
          <p:nvPr/>
        </p:nvGrpSpPr>
        <p:grpSpPr>
          <a:xfrm>
            <a:off x="3587570" y="4397337"/>
            <a:ext cx="850864" cy="729466"/>
            <a:chOff x="1717675" y="1900238"/>
            <a:chExt cx="912813" cy="809625"/>
          </a:xfrm>
        </p:grpSpPr>
        <p:sp>
          <p:nvSpPr>
            <p:cNvPr id="70" name="Rounded Rectangle 52"/>
            <p:cNvSpPr>
              <a:spLocks noChangeArrowheads="1"/>
            </p:cNvSpPr>
            <p:nvPr/>
          </p:nvSpPr>
          <p:spPr bwMode="auto">
            <a:xfrm>
              <a:off x="1717675" y="1900238"/>
              <a:ext cx="912813" cy="809625"/>
            </a:xfrm>
            <a:prstGeom prst="roundRect">
              <a:avLst>
                <a:gd name="adj" fmla="val 16667"/>
              </a:avLst>
            </a:prstGeom>
            <a:solidFill>
              <a:srgbClr val="FFFF66"/>
            </a:solidFill>
            <a:ln w="19050" algn="ctr">
              <a:solidFill>
                <a:srgbClr val="CC9900"/>
              </a:solidFill>
              <a:round/>
              <a:headEnd/>
              <a:tailEnd/>
            </a:ln>
          </p:spPr>
          <p:txBody>
            <a:bodyPr anchor="ctr"/>
            <a:lstStyle/>
            <a:p>
              <a:pPr eaLnBrk="1" fontAlgn="auto" hangingPunct="1">
                <a:spcBef>
                  <a:spcPts val="0"/>
                </a:spcBef>
                <a:spcAft>
                  <a:spcPts val="0"/>
                </a:spcAft>
                <a:defRPr/>
              </a:pPr>
              <a:endParaRPr lang="en-US" sz="1800" b="0">
                <a:solidFill>
                  <a:schemeClr val="lt1"/>
                </a:solidFill>
                <a:latin typeface="+mn-lt"/>
              </a:endParaRPr>
            </a:p>
          </p:txBody>
        </p:sp>
        <p:grpSp>
          <p:nvGrpSpPr>
            <p:cNvPr id="71" name="Group 169"/>
            <p:cNvGrpSpPr>
              <a:grpSpLocks/>
            </p:cNvGrpSpPr>
            <p:nvPr/>
          </p:nvGrpSpPr>
          <p:grpSpPr bwMode="auto">
            <a:xfrm>
              <a:off x="1778000" y="2098675"/>
              <a:ext cx="792163" cy="420688"/>
              <a:chOff x="1780356" y="1074836"/>
              <a:chExt cx="1168456" cy="565305"/>
            </a:xfrm>
          </p:grpSpPr>
          <p:grpSp>
            <p:nvGrpSpPr>
              <p:cNvPr id="72" name="Group 17"/>
              <p:cNvGrpSpPr>
                <a:grpSpLocks/>
              </p:cNvGrpSpPr>
              <p:nvPr/>
            </p:nvGrpSpPr>
            <p:grpSpPr bwMode="auto">
              <a:xfrm>
                <a:off x="1780356" y="1074836"/>
                <a:ext cx="1168456" cy="565305"/>
                <a:chOff x="4929188" y="2700338"/>
                <a:chExt cx="1533525" cy="633412"/>
              </a:xfrm>
            </p:grpSpPr>
            <p:sp>
              <p:nvSpPr>
                <p:cNvPr id="76" name="Arc 75"/>
                <p:cNvSpPr/>
                <p:nvPr/>
              </p:nvSpPr>
              <p:spPr bwMode="auto">
                <a:xfrm>
                  <a:off x="4929188" y="2705118"/>
                  <a:ext cx="1533525" cy="623851"/>
                </a:xfrm>
                <a:prstGeom prst="arc">
                  <a:avLst>
                    <a:gd name="adj1" fmla="val 20608027"/>
                    <a:gd name="adj2" fmla="val 1035465"/>
                  </a:avLst>
                </a:prstGeom>
                <a:solidFill>
                  <a:srgbClr val="FFFF99"/>
                </a:solidFill>
                <a:ln w="9525" cap="flat" cmpd="sng" algn="ctr">
                  <a:solidFill>
                    <a:srgbClr val="CC9900"/>
                  </a:solidFill>
                  <a:prstDash val="solid"/>
                  <a:round/>
                  <a:headEnd type="none" w="med" len="med"/>
                  <a:tailEnd type="none" w="med" len="med"/>
                </a:ln>
                <a:effectLst/>
              </p:spPr>
              <p:txBody>
                <a:bodyPr/>
                <a:lstStyle/>
                <a:p>
                  <a:pPr algn="l">
                    <a:defRPr/>
                  </a:pPr>
                  <a:endParaRPr lang="en-US" sz="2400" b="0">
                    <a:ea typeface="ＭＳ Ｐゴシック" pitchFamily="1" charset="-128"/>
                  </a:endParaRPr>
                </a:p>
              </p:txBody>
            </p:sp>
            <p:sp>
              <p:nvSpPr>
                <p:cNvPr id="79" name="Oval 162"/>
                <p:cNvSpPr>
                  <a:spLocks noChangeArrowheads="1"/>
                </p:cNvSpPr>
                <p:nvPr/>
              </p:nvSpPr>
              <p:spPr bwMode="auto">
                <a:xfrm>
                  <a:off x="4929188" y="2700338"/>
                  <a:ext cx="1533525" cy="633412"/>
                </a:xfrm>
                <a:prstGeom prst="ellipse">
                  <a:avLst/>
                </a:prstGeom>
                <a:noFill/>
                <a:ln w="9525" algn="ctr">
                  <a:solidFill>
                    <a:srgbClr val="CC9900"/>
                  </a:solidFill>
                  <a:round/>
                  <a:headEnd/>
                  <a:tailEnd/>
                </a:ln>
              </p:spPr>
              <p:txBody>
                <a:bodyPr/>
                <a:lstStyle/>
                <a:p>
                  <a:pPr algn="l"/>
                  <a:endParaRPr lang="nl-NL" sz="2400" b="0">
                    <a:ea typeface="ＭＳ Ｐゴシック" pitchFamily="34" charset="-128"/>
                  </a:endParaRPr>
                </a:p>
              </p:txBody>
            </p:sp>
          </p:grpSp>
          <p:cxnSp>
            <p:nvCxnSpPr>
              <p:cNvPr id="73" name="Straight Connector 159"/>
              <p:cNvCxnSpPr>
                <a:cxnSpLocks noChangeShapeType="1"/>
                <a:stCxn id="76" idx="1"/>
                <a:endCxn id="75" idx="0"/>
              </p:cNvCxnSpPr>
              <p:nvPr/>
            </p:nvCxnSpPr>
            <p:spPr bwMode="auto">
              <a:xfrm rot="10800000" flipH="1">
                <a:off x="2364583" y="1211529"/>
                <a:ext cx="489830" cy="145960"/>
              </a:xfrm>
              <a:prstGeom prst="line">
                <a:avLst/>
              </a:prstGeom>
              <a:noFill/>
              <a:ln w="25400">
                <a:solidFill>
                  <a:srgbClr val="996633"/>
                </a:solidFill>
                <a:round/>
                <a:headEnd/>
                <a:tailEnd/>
              </a:ln>
            </p:spPr>
          </p:cxnSp>
          <p:cxnSp>
            <p:nvCxnSpPr>
              <p:cNvPr id="74" name="Straight Connector 160"/>
              <p:cNvCxnSpPr>
                <a:cxnSpLocks noChangeShapeType="1"/>
                <a:stCxn id="76" idx="1"/>
                <a:endCxn id="75" idx="2"/>
              </p:cNvCxnSpPr>
              <p:nvPr/>
            </p:nvCxnSpPr>
            <p:spPr bwMode="auto">
              <a:xfrm rot="10800000" flipH="1" flipV="1">
                <a:off x="2364584" y="1357486"/>
                <a:ext cx="471331" cy="154971"/>
              </a:xfrm>
              <a:prstGeom prst="line">
                <a:avLst/>
              </a:prstGeom>
              <a:noFill/>
              <a:ln w="25400">
                <a:solidFill>
                  <a:srgbClr val="996633"/>
                </a:solidFill>
                <a:round/>
                <a:headEnd/>
                <a:tailEnd/>
              </a:ln>
            </p:spPr>
          </p:cxnSp>
          <p:sp>
            <p:nvSpPr>
              <p:cNvPr id="75" name="Arc 74"/>
              <p:cNvSpPr/>
              <p:nvPr/>
            </p:nvSpPr>
            <p:spPr bwMode="auto">
              <a:xfrm rot="4887492">
                <a:off x="2654074" y="1228910"/>
                <a:ext cx="317850" cy="252892"/>
              </a:xfrm>
              <a:prstGeom prst="arc">
                <a:avLst>
                  <a:gd name="adj1" fmla="val 12192040"/>
                  <a:gd name="adj2" fmla="val 61677"/>
                </a:avLst>
              </a:prstGeom>
              <a:solidFill>
                <a:srgbClr val="FFFF93"/>
              </a:solidFill>
              <a:ln w="25400">
                <a:solidFill>
                  <a:srgbClr val="996633"/>
                </a:solidFill>
                <a:round/>
                <a:headEnd/>
                <a:tailEnd/>
              </a:ln>
            </p:spPr>
            <p:txBody>
              <a:bodyPr/>
              <a:lstStyle/>
              <a:p>
                <a:pPr>
                  <a:defRPr/>
                </a:pPr>
                <a:endParaRPr lang="en-US"/>
              </a:p>
            </p:txBody>
          </p:sp>
        </p:grpSp>
      </p:grpSp>
      <p:grpSp>
        <p:nvGrpSpPr>
          <p:cNvPr id="81" name="Group 80"/>
          <p:cNvGrpSpPr/>
          <p:nvPr/>
        </p:nvGrpSpPr>
        <p:grpSpPr>
          <a:xfrm>
            <a:off x="5414632" y="4395627"/>
            <a:ext cx="850864" cy="729466"/>
            <a:chOff x="1717675" y="1900238"/>
            <a:chExt cx="912813" cy="809625"/>
          </a:xfrm>
        </p:grpSpPr>
        <p:sp>
          <p:nvSpPr>
            <p:cNvPr id="82" name="Rounded Rectangle 52"/>
            <p:cNvSpPr>
              <a:spLocks noChangeArrowheads="1"/>
            </p:cNvSpPr>
            <p:nvPr/>
          </p:nvSpPr>
          <p:spPr bwMode="auto">
            <a:xfrm>
              <a:off x="1717675" y="1900238"/>
              <a:ext cx="912813" cy="809625"/>
            </a:xfrm>
            <a:prstGeom prst="roundRect">
              <a:avLst>
                <a:gd name="adj" fmla="val 16667"/>
              </a:avLst>
            </a:prstGeom>
            <a:solidFill>
              <a:srgbClr val="FFFF66"/>
            </a:solidFill>
            <a:ln w="19050" algn="ctr">
              <a:solidFill>
                <a:srgbClr val="CC9900"/>
              </a:solidFill>
              <a:round/>
              <a:headEnd/>
              <a:tailEnd/>
            </a:ln>
          </p:spPr>
          <p:txBody>
            <a:bodyPr anchor="ctr"/>
            <a:lstStyle/>
            <a:p>
              <a:pPr eaLnBrk="1" fontAlgn="auto" hangingPunct="1">
                <a:spcBef>
                  <a:spcPts val="0"/>
                </a:spcBef>
                <a:spcAft>
                  <a:spcPts val="0"/>
                </a:spcAft>
                <a:defRPr/>
              </a:pPr>
              <a:endParaRPr lang="en-US" sz="1800" b="0">
                <a:solidFill>
                  <a:schemeClr val="lt1"/>
                </a:solidFill>
                <a:latin typeface="+mn-lt"/>
              </a:endParaRPr>
            </a:p>
          </p:txBody>
        </p:sp>
        <p:grpSp>
          <p:nvGrpSpPr>
            <p:cNvPr id="83" name="Group 169"/>
            <p:cNvGrpSpPr>
              <a:grpSpLocks/>
            </p:cNvGrpSpPr>
            <p:nvPr/>
          </p:nvGrpSpPr>
          <p:grpSpPr bwMode="auto">
            <a:xfrm>
              <a:off x="1778000" y="2098675"/>
              <a:ext cx="792163" cy="420688"/>
              <a:chOff x="1780356" y="1074836"/>
              <a:chExt cx="1168456" cy="565305"/>
            </a:xfrm>
          </p:grpSpPr>
          <p:grpSp>
            <p:nvGrpSpPr>
              <p:cNvPr id="84" name="Group 17"/>
              <p:cNvGrpSpPr>
                <a:grpSpLocks/>
              </p:cNvGrpSpPr>
              <p:nvPr/>
            </p:nvGrpSpPr>
            <p:grpSpPr bwMode="auto">
              <a:xfrm>
                <a:off x="1780356" y="1074836"/>
                <a:ext cx="1168456" cy="565305"/>
                <a:chOff x="4929188" y="2700338"/>
                <a:chExt cx="1533525" cy="633412"/>
              </a:xfrm>
            </p:grpSpPr>
            <p:sp>
              <p:nvSpPr>
                <p:cNvPr id="88" name="Arc 87"/>
                <p:cNvSpPr/>
                <p:nvPr/>
              </p:nvSpPr>
              <p:spPr bwMode="auto">
                <a:xfrm>
                  <a:off x="4929188" y="2705118"/>
                  <a:ext cx="1533525" cy="623851"/>
                </a:xfrm>
                <a:prstGeom prst="arc">
                  <a:avLst>
                    <a:gd name="adj1" fmla="val 20608027"/>
                    <a:gd name="adj2" fmla="val 1035465"/>
                  </a:avLst>
                </a:prstGeom>
                <a:solidFill>
                  <a:srgbClr val="FFFF99"/>
                </a:solidFill>
                <a:ln w="9525" cap="flat" cmpd="sng" algn="ctr">
                  <a:solidFill>
                    <a:srgbClr val="CC9900"/>
                  </a:solidFill>
                  <a:prstDash val="solid"/>
                  <a:round/>
                  <a:headEnd type="none" w="med" len="med"/>
                  <a:tailEnd type="none" w="med" len="med"/>
                </a:ln>
                <a:effectLst/>
              </p:spPr>
              <p:txBody>
                <a:bodyPr/>
                <a:lstStyle/>
                <a:p>
                  <a:pPr algn="l">
                    <a:defRPr/>
                  </a:pPr>
                  <a:endParaRPr lang="en-US" sz="2400" b="0">
                    <a:ea typeface="ＭＳ Ｐゴシック" pitchFamily="1" charset="-128"/>
                  </a:endParaRPr>
                </a:p>
              </p:txBody>
            </p:sp>
            <p:sp>
              <p:nvSpPr>
                <p:cNvPr id="89" name="Oval 162"/>
                <p:cNvSpPr>
                  <a:spLocks noChangeArrowheads="1"/>
                </p:cNvSpPr>
                <p:nvPr/>
              </p:nvSpPr>
              <p:spPr bwMode="auto">
                <a:xfrm>
                  <a:off x="4929188" y="2700338"/>
                  <a:ext cx="1533525" cy="633412"/>
                </a:xfrm>
                <a:prstGeom prst="ellipse">
                  <a:avLst/>
                </a:prstGeom>
                <a:noFill/>
                <a:ln w="9525" algn="ctr">
                  <a:solidFill>
                    <a:srgbClr val="CC9900"/>
                  </a:solidFill>
                  <a:round/>
                  <a:headEnd/>
                  <a:tailEnd/>
                </a:ln>
              </p:spPr>
              <p:txBody>
                <a:bodyPr/>
                <a:lstStyle/>
                <a:p>
                  <a:pPr algn="l"/>
                  <a:endParaRPr lang="nl-NL" sz="2400" b="0">
                    <a:ea typeface="ＭＳ Ｐゴシック" pitchFamily="34" charset="-128"/>
                  </a:endParaRPr>
                </a:p>
              </p:txBody>
            </p:sp>
          </p:grpSp>
          <p:cxnSp>
            <p:nvCxnSpPr>
              <p:cNvPr id="85" name="Straight Connector 159"/>
              <p:cNvCxnSpPr>
                <a:cxnSpLocks noChangeShapeType="1"/>
                <a:stCxn id="88" idx="1"/>
                <a:endCxn id="87" idx="0"/>
              </p:cNvCxnSpPr>
              <p:nvPr/>
            </p:nvCxnSpPr>
            <p:spPr bwMode="auto">
              <a:xfrm rot="10800000" flipH="1">
                <a:off x="2364583" y="1211529"/>
                <a:ext cx="489830" cy="145960"/>
              </a:xfrm>
              <a:prstGeom prst="line">
                <a:avLst/>
              </a:prstGeom>
              <a:noFill/>
              <a:ln w="25400">
                <a:solidFill>
                  <a:srgbClr val="996633"/>
                </a:solidFill>
                <a:round/>
                <a:headEnd/>
                <a:tailEnd/>
              </a:ln>
            </p:spPr>
          </p:cxnSp>
          <p:cxnSp>
            <p:nvCxnSpPr>
              <p:cNvPr id="86" name="Straight Connector 160"/>
              <p:cNvCxnSpPr>
                <a:cxnSpLocks noChangeShapeType="1"/>
                <a:stCxn id="88" idx="1"/>
                <a:endCxn id="87" idx="2"/>
              </p:cNvCxnSpPr>
              <p:nvPr/>
            </p:nvCxnSpPr>
            <p:spPr bwMode="auto">
              <a:xfrm rot="10800000" flipH="1" flipV="1">
                <a:off x="2364584" y="1357486"/>
                <a:ext cx="471331" cy="154971"/>
              </a:xfrm>
              <a:prstGeom prst="line">
                <a:avLst/>
              </a:prstGeom>
              <a:noFill/>
              <a:ln w="25400">
                <a:solidFill>
                  <a:srgbClr val="996633"/>
                </a:solidFill>
                <a:round/>
                <a:headEnd/>
                <a:tailEnd/>
              </a:ln>
            </p:spPr>
          </p:cxnSp>
          <p:sp>
            <p:nvSpPr>
              <p:cNvPr id="87" name="Arc 86"/>
              <p:cNvSpPr/>
              <p:nvPr/>
            </p:nvSpPr>
            <p:spPr bwMode="auto">
              <a:xfrm rot="4887492">
                <a:off x="2654074" y="1228910"/>
                <a:ext cx="317850" cy="252892"/>
              </a:xfrm>
              <a:prstGeom prst="arc">
                <a:avLst>
                  <a:gd name="adj1" fmla="val 12192040"/>
                  <a:gd name="adj2" fmla="val 61677"/>
                </a:avLst>
              </a:prstGeom>
              <a:solidFill>
                <a:srgbClr val="FFFF93"/>
              </a:solidFill>
              <a:ln w="25400">
                <a:solidFill>
                  <a:srgbClr val="996633"/>
                </a:solidFill>
                <a:round/>
                <a:headEnd/>
                <a:tailEnd/>
              </a:ln>
            </p:spPr>
            <p:txBody>
              <a:bodyPr/>
              <a:lstStyle/>
              <a:p>
                <a:pPr>
                  <a:defRPr/>
                </a:pPr>
                <a:endParaRPr lang="en-US"/>
              </a:p>
            </p:txBody>
          </p:sp>
        </p:grpSp>
      </p:grpSp>
      <p:grpSp>
        <p:nvGrpSpPr>
          <p:cNvPr id="90" name="Group 89"/>
          <p:cNvGrpSpPr/>
          <p:nvPr/>
        </p:nvGrpSpPr>
        <p:grpSpPr>
          <a:xfrm>
            <a:off x="7108132" y="4393917"/>
            <a:ext cx="850864" cy="729466"/>
            <a:chOff x="1717675" y="1900238"/>
            <a:chExt cx="912813" cy="809625"/>
          </a:xfrm>
        </p:grpSpPr>
        <p:sp>
          <p:nvSpPr>
            <p:cNvPr id="91" name="Rounded Rectangle 52"/>
            <p:cNvSpPr>
              <a:spLocks noChangeArrowheads="1"/>
            </p:cNvSpPr>
            <p:nvPr/>
          </p:nvSpPr>
          <p:spPr bwMode="auto">
            <a:xfrm>
              <a:off x="1717675" y="1900238"/>
              <a:ext cx="912813" cy="809625"/>
            </a:xfrm>
            <a:prstGeom prst="roundRect">
              <a:avLst>
                <a:gd name="adj" fmla="val 16667"/>
              </a:avLst>
            </a:prstGeom>
            <a:solidFill>
              <a:srgbClr val="FFFF66"/>
            </a:solidFill>
            <a:ln w="19050" algn="ctr">
              <a:solidFill>
                <a:srgbClr val="CC9900"/>
              </a:solidFill>
              <a:round/>
              <a:headEnd/>
              <a:tailEnd/>
            </a:ln>
          </p:spPr>
          <p:txBody>
            <a:bodyPr anchor="ctr"/>
            <a:lstStyle/>
            <a:p>
              <a:pPr eaLnBrk="1" fontAlgn="auto" hangingPunct="1">
                <a:spcBef>
                  <a:spcPts val="0"/>
                </a:spcBef>
                <a:spcAft>
                  <a:spcPts val="0"/>
                </a:spcAft>
                <a:defRPr/>
              </a:pPr>
              <a:endParaRPr lang="en-US" sz="1800" b="0">
                <a:solidFill>
                  <a:schemeClr val="lt1"/>
                </a:solidFill>
                <a:latin typeface="+mn-lt"/>
              </a:endParaRPr>
            </a:p>
          </p:txBody>
        </p:sp>
        <p:grpSp>
          <p:nvGrpSpPr>
            <p:cNvPr id="92" name="Group 169"/>
            <p:cNvGrpSpPr>
              <a:grpSpLocks/>
            </p:cNvGrpSpPr>
            <p:nvPr/>
          </p:nvGrpSpPr>
          <p:grpSpPr bwMode="auto">
            <a:xfrm>
              <a:off x="1778000" y="2098675"/>
              <a:ext cx="792163" cy="420688"/>
              <a:chOff x="1780356" y="1074836"/>
              <a:chExt cx="1168456" cy="565305"/>
            </a:xfrm>
          </p:grpSpPr>
          <p:grpSp>
            <p:nvGrpSpPr>
              <p:cNvPr id="93" name="Group 17"/>
              <p:cNvGrpSpPr>
                <a:grpSpLocks/>
              </p:cNvGrpSpPr>
              <p:nvPr/>
            </p:nvGrpSpPr>
            <p:grpSpPr bwMode="auto">
              <a:xfrm>
                <a:off x="1780356" y="1074836"/>
                <a:ext cx="1168456" cy="565305"/>
                <a:chOff x="4929188" y="2700338"/>
                <a:chExt cx="1533525" cy="633412"/>
              </a:xfrm>
            </p:grpSpPr>
            <p:sp>
              <p:nvSpPr>
                <p:cNvPr id="97" name="Arc 96"/>
                <p:cNvSpPr/>
                <p:nvPr/>
              </p:nvSpPr>
              <p:spPr bwMode="auto">
                <a:xfrm>
                  <a:off x="4929188" y="2705118"/>
                  <a:ext cx="1533525" cy="623851"/>
                </a:xfrm>
                <a:prstGeom prst="arc">
                  <a:avLst>
                    <a:gd name="adj1" fmla="val 20608027"/>
                    <a:gd name="adj2" fmla="val 1035465"/>
                  </a:avLst>
                </a:prstGeom>
                <a:solidFill>
                  <a:srgbClr val="FFFF99"/>
                </a:solidFill>
                <a:ln w="9525" cap="flat" cmpd="sng" algn="ctr">
                  <a:solidFill>
                    <a:srgbClr val="CC9900"/>
                  </a:solidFill>
                  <a:prstDash val="solid"/>
                  <a:round/>
                  <a:headEnd type="none" w="med" len="med"/>
                  <a:tailEnd type="none" w="med" len="med"/>
                </a:ln>
                <a:effectLst/>
              </p:spPr>
              <p:txBody>
                <a:bodyPr/>
                <a:lstStyle/>
                <a:p>
                  <a:pPr algn="l">
                    <a:defRPr/>
                  </a:pPr>
                  <a:endParaRPr lang="en-US" sz="2400" b="0">
                    <a:ea typeface="ＭＳ Ｐゴシック" pitchFamily="1" charset="-128"/>
                  </a:endParaRPr>
                </a:p>
              </p:txBody>
            </p:sp>
            <p:sp>
              <p:nvSpPr>
                <p:cNvPr id="98" name="Oval 162"/>
                <p:cNvSpPr>
                  <a:spLocks noChangeArrowheads="1"/>
                </p:cNvSpPr>
                <p:nvPr/>
              </p:nvSpPr>
              <p:spPr bwMode="auto">
                <a:xfrm>
                  <a:off x="4929188" y="2700338"/>
                  <a:ext cx="1533525" cy="633412"/>
                </a:xfrm>
                <a:prstGeom prst="ellipse">
                  <a:avLst/>
                </a:prstGeom>
                <a:noFill/>
                <a:ln w="9525" algn="ctr">
                  <a:solidFill>
                    <a:srgbClr val="CC9900"/>
                  </a:solidFill>
                  <a:round/>
                  <a:headEnd/>
                  <a:tailEnd/>
                </a:ln>
              </p:spPr>
              <p:txBody>
                <a:bodyPr/>
                <a:lstStyle/>
                <a:p>
                  <a:pPr algn="l"/>
                  <a:endParaRPr lang="nl-NL" sz="2400" b="0">
                    <a:ea typeface="ＭＳ Ｐゴシック" pitchFamily="34" charset="-128"/>
                  </a:endParaRPr>
                </a:p>
              </p:txBody>
            </p:sp>
          </p:grpSp>
          <p:cxnSp>
            <p:nvCxnSpPr>
              <p:cNvPr id="94" name="Straight Connector 159"/>
              <p:cNvCxnSpPr>
                <a:cxnSpLocks noChangeShapeType="1"/>
                <a:stCxn id="97" idx="1"/>
                <a:endCxn id="96" idx="0"/>
              </p:cNvCxnSpPr>
              <p:nvPr/>
            </p:nvCxnSpPr>
            <p:spPr bwMode="auto">
              <a:xfrm rot="10800000" flipH="1">
                <a:off x="2364583" y="1211529"/>
                <a:ext cx="489830" cy="145960"/>
              </a:xfrm>
              <a:prstGeom prst="line">
                <a:avLst/>
              </a:prstGeom>
              <a:noFill/>
              <a:ln w="25400">
                <a:solidFill>
                  <a:srgbClr val="996633"/>
                </a:solidFill>
                <a:round/>
                <a:headEnd/>
                <a:tailEnd/>
              </a:ln>
            </p:spPr>
          </p:cxnSp>
          <p:cxnSp>
            <p:nvCxnSpPr>
              <p:cNvPr id="95" name="Straight Connector 160"/>
              <p:cNvCxnSpPr>
                <a:cxnSpLocks noChangeShapeType="1"/>
                <a:stCxn id="97" idx="1"/>
                <a:endCxn id="96" idx="2"/>
              </p:cNvCxnSpPr>
              <p:nvPr/>
            </p:nvCxnSpPr>
            <p:spPr bwMode="auto">
              <a:xfrm rot="10800000" flipH="1" flipV="1">
                <a:off x="2364584" y="1357486"/>
                <a:ext cx="471331" cy="154971"/>
              </a:xfrm>
              <a:prstGeom prst="line">
                <a:avLst/>
              </a:prstGeom>
              <a:noFill/>
              <a:ln w="25400">
                <a:solidFill>
                  <a:srgbClr val="996633"/>
                </a:solidFill>
                <a:round/>
                <a:headEnd/>
                <a:tailEnd/>
              </a:ln>
            </p:spPr>
          </p:cxnSp>
          <p:sp>
            <p:nvSpPr>
              <p:cNvPr id="96" name="Arc 95"/>
              <p:cNvSpPr/>
              <p:nvPr/>
            </p:nvSpPr>
            <p:spPr bwMode="auto">
              <a:xfrm rot="4887492">
                <a:off x="2654074" y="1228910"/>
                <a:ext cx="317850" cy="252892"/>
              </a:xfrm>
              <a:prstGeom prst="arc">
                <a:avLst>
                  <a:gd name="adj1" fmla="val 12192040"/>
                  <a:gd name="adj2" fmla="val 61677"/>
                </a:avLst>
              </a:prstGeom>
              <a:solidFill>
                <a:srgbClr val="FFFF93"/>
              </a:solidFill>
              <a:ln w="25400">
                <a:solidFill>
                  <a:srgbClr val="996633"/>
                </a:solidFill>
                <a:round/>
                <a:headEnd/>
                <a:tailEnd/>
              </a:ln>
            </p:spPr>
            <p:txBody>
              <a:bodyPr/>
              <a:lstStyle/>
              <a:p>
                <a:pPr>
                  <a:defRPr/>
                </a:pPr>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wipe(left)">
                                      <p:cBhvr>
                                        <p:cTn id="10" dur="500"/>
                                        <p:tgtEl>
                                          <p:spTgt spid="108"/>
                                        </p:tgtEl>
                                      </p:cBhvr>
                                    </p:animEffect>
                                  </p:childTnLst>
                                </p:cTn>
                              </p:par>
                            </p:childTnLst>
                          </p:cTn>
                        </p:par>
                        <p:par>
                          <p:cTn id="11" fill="hold" nodeType="afterGroup">
                            <p:stCondLst>
                              <p:cond delay="500"/>
                            </p:stCondLst>
                            <p:childTnLst>
                              <p:par>
                                <p:cTn id="12" presetID="22" presetClass="entr" presetSubtype="8" fill="hold" nodeType="afterEffect">
                                  <p:stCondLst>
                                    <p:cond delay="100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par>
                                <p:cTn id="15" presetID="22" presetClass="entr" presetSubtype="8" fill="hold" grpId="0" nodeType="withEffect">
                                  <p:stCondLst>
                                    <p:cond delay="1000"/>
                                  </p:stCondLst>
                                  <p:childTnLst>
                                    <p:set>
                                      <p:cBhvr>
                                        <p:cTn id="16" dur="1" fill="hold">
                                          <p:stCondLst>
                                            <p:cond delay="0"/>
                                          </p:stCondLst>
                                        </p:cTn>
                                        <p:tgtEl>
                                          <p:spTgt spid="110"/>
                                        </p:tgtEl>
                                        <p:attrNameLst>
                                          <p:attrName>style.visibility</p:attrName>
                                        </p:attrNameLst>
                                      </p:cBhvr>
                                      <p:to>
                                        <p:strVal val="visible"/>
                                      </p:to>
                                    </p:set>
                                    <p:animEffect transition="in" filter="wipe(left)">
                                      <p:cBhvr>
                                        <p:cTn id="17" dur="500"/>
                                        <p:tgtEl>
                                          <p:spTgt spid="110"/>
                                        </p:tgtEl>
                                      </p:cBhvr>
                                    </p:animEffect>
                                  </p:childTnLst>
                                </p:cTn>
                              </p:par>
                            </p:childTnLst>
                          </p:cTn>
                        </p:par>
                        <p:par>
                          <p:cTn id="18" fill="hold" nodeType="afterGroup">
                            <p:stCondLst>
                              <p:cond delay="2000"/>
                            </p:stCondLst>
                            <p:childTnLst>
                              <p:par>
                                <p:cTn id="19" presetID="22" presetClass="entr" presetSubtype="8" fill="hold" nodeType="afterEffect">
                                  <p:stCondLst>
                                    <p:cond delay="100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par>
                                <p:cTn id="22" presetID="22" presetClass="entr" presetSubtype="8" fill="hold" grpId="0" nodeType="withEffect">
                                  <p:stCondLst>
                                    <p:cond delay="1000"/>
                                  </p:stCondLst>
                                  <p:childTnLst>
                                    <p:set>
                                      <p:cBhvr>
                                        <p:cTn id="23" dur="1" fill="hold">
                                          <p:stCondLst>
                                            <p:cond delay="0"/>
                                          </p:stCondLst>
                                        </p:cTn>
                                        <p:tgtEl>
                                          <p:spTgt spid="112"/>
                                        </p:tgtEl>
                                        <p:attrNameLst>
                                          <p:attrName>style.visibility</p:attrName>
                                        </p:attrNameLst>
                                      </p:cBhvr>
                                      <p:to>
                                        <p:strVal val="visible"/>
                                      </p:to>
                                    </p:set>
                                    <p:animEffect transition="in" filter="wipe(left)">
                                      <p:cBhvr>
                                        <p:cTn id="24"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10" grpId="0"/>
      <p:bldP spid="1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t>Use Cases and Use-Case Slices</a:t>
            </a:r>
          </a:p>
        </p:txBody>
      </p:sp>
      <p:sp>
        <p:nvSpPr>
          <p:cNvPr id="19461" name="Oval 3"/>
          <p:cNvSpPr>
            <a:spLocks noChangeArrowheads="1"/>
          </p:cNvSpPr>
          <p:nvPr/>
        </p:nvSpPr>
        <p:spPr bwMode="auto">
          <a:xfrm>
            <a:off x="3179763" y="963613"/>
            <a:ext cx="1408112" cy="652462"/>
          </a:xfrm>
          <a:prstGeom prst="ellipse">
            <a:avLst/>
          </a:prstGeom>
          <a:solidFill>
            <a:srgbClr val="FFFF99"/>
          </a:solidFill>
          <a:ln w="28575" algn="ctr">
            <a:solidFill>
              <a:schemeClr val="tx1"/>
            </a:solidFill>
            <a:round/>
            <a:headEnd/>
            <a:tailEnd/>
          </a:ln>
        </p:spPr>
        <p:txBody>
          <a:bodyPr wrap="none" lIns="107950" tIns="53975" rIns="107950" bIns="53975" anchor="ctr"/>
          <a:lstStyle/>
          <a:p>
            <a:endParaRPr lang="en-US" sz="1600"/>
          </a:p>
        </p:txBody>
      </p:sp>
      <p:sp>
        <p:nvSpPr>
          <p:cNvPr id="19462" name="Text Box 4"/>
          <p:cNvSpPr txBox="1">
            <a:spLocks noChangeArrowheads="1"/>
          </p:cNvSpPr>
          <p:nvPr/>
        </p:nvSpPr>
        <p:spPr bwMode="auto">
          <a:xfrm>
            <a:off x="4756150" y="931863"/>
            <a:ext cx="3468688" cy="352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107950" tIns="53975" rIns="107950" bIns="53975">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algn="l" eaLnBrk="1" hangingPunct="1">
              <a:spcBef>
                <a:spcPct val="50000"/>
              </a:spcBef>
            </a:pPr>
            <a:r>
              <a:rPr lang="en-US" sz="1600"/>
              <a:t>Use Case 1</a:t>
            </a:r>
          </a:p>
        </p:txBody>
      </p:sp>
      <p:sp>
        <p:nvSpPr>
          <p:cNvPr id="19464" name="Text Box 6"/>
          <p:cNvSpPr txBox="1">
            <a:spLocks noChangeArrowheads="1"/>
          </p:cNvSpPr>
          <p:nvPr/>
        </p:nvSpPr>
        <p:spPr bwMode="auto">
          <a:xfrm>
            <a:off x="658813" y="3151188"/>
            <a:ext cx="1320800"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107950" tIns="53975" rIns="107950" bIns="53975">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eaLnBrk="1" hangingPunct="1">
              <a:spcBef>
                <a:spcPct val="50000"/>
              </a:spcBef>
            </a:pPr>
            <a:r>
              <a:rPr lang="en-US" sz="1600" dirty="0"/>
              <a:t>Use-Case </a:t>
            </a:r>
            <a:br>
              <a:rPr lang="en-US" sz="1600" dirty="0"/>
            </a:br>
            <a:r>
              <a:rPr lang="en-US" sz="1600" dirty="0" smtClean="0"/>
              <a:t>Slice </a:t>
            </a:r>
            <a:r>
              <a:rPr lang="en-US" sz="1600" dirty="0"/>
              <a:t>1.1</a:t>
            </a:r>
          </a:p>
        </p:txBody>
      </p:sp>
      <p:sp>
        <p:nvSpPr>
          <p:cNvPr id="19466" name="Text Box 8"/>
          <p:cNvSpPr txBox="1">
            <a:spLocks noChangeArrowheads="1"/>
          </p:cNvSpPr>
          <p:nvPr/>
        </p:nvSpPr>
        <p:spPr bwMode="auto">
          <a:xfrm>
            <a:off x="2460625" y="3152775"/>
            <a:ext cx="1320800"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107950" tIns="53975" rIns="107950" bIns="53975">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eaLnBrk="1" hangingPunct="1">
              <a:spcBef>
                <a:spcPct val="50000"/>
              </a:spcBef>
            </a:pPr>
            <a:r>
              <a:rPr lang="en-US" sz="1600" dirty="0"/>
              <a:t>Use-Case </a:t>
            </a:r>
            <a:br>
              <a:rPr lang="en-US" sz="1600" dirty="0"/>
            </a:br>
            <a:r>
              <a:rPr lang="en-US" sz="1600" dirty="0" smtClean="0"/>
              <a:t>Slice </a:t>
            </a:r>
            <a:r>
              <a:rPr lang="en-US" sz="1600" dirty="0"/>
              <a:t>1.2</a:t>
            </a:r>
          </a:p>
        </p:txBody>
      </p:sp>
      <p:sp>
        <p:nvSpPr>
          <p:cNvPr id="19468" name="Text Box 10"/>
          <p:cNvSpPr txBox="1">
            <a:spLocks noChangeArrowheads="1"/>
          </p:cNvSpPr>
          <p:nvPr/>
        </p:nvSpPr>
        <p:spPr bwMode="auto">
          <a:xfrm>
            <a:off x="4232275" y="3152775"/>
            <a:ext cx="1320800"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107950" tIns="53975" rIns="107950" bIns="53975">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eaLnBrk="1" hangingPunct="1">
              <a:spcBef>
                <a:spcPct val="50000"/>
              </a:spcBef>
            </a:pPr>
            <a:r>
              <a:rPr lang="en-US" sz="1600" dirty="0"/>
              <a:t>Use-Case </a:t>
            </a:r>
            <a:br>
              <a:rPr lang="en-US" sz="1600" dirty="0"/>
            </a:br>
            <a:r>
              <a:rPr lang="en-US" sz="1600" dirty="0" smtClean="0"/>
              <a:t>Slice </a:t>
            </a:r>
            <a:r>
              <a:rPr lang="en-US" sz="1600" dirty="0"/>
              <a:t>1.3</a:t>
            </a:r>
          </a:p>
        </p:txBody>
      </p:sp>
      <p:sp>
        <p:nvSpPr>
          <p:cNvPr id="19470" name="Text Box 12"/>
          <p:cNvSpPr txBox="1">
            <a:spLocks noChangeArrowheads="1"/>
          </p:cNvSpPr>
          <p:nvPr/>
        </p:nvSpPr>
        <p:spPr bwMode="auto">
          <a:xfrm>
            <a:off x="7246938" y="3152775"/>
            <a:ext cx="1320800"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107950" tIns="53975" rIns="107950" bIns="53975">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eaLnBrk="1" hangingPunct="1">
              <a:spcBef>
                <a:spcPct val="50000"/>
              </a:spcBef>
            </a:pPr>
            <a:r>
              <a:rPr lang="en-US" sz="1600" dirty="0"/>
              <a:t>Use-Case </a:t>
            </a:r>
            <a:br>
              <a:rPr lang="en-US" sz="1600" dirty="0"/>
            </a:br>
            <a:r>
              <a:rPr lang="en-US" sz="1600" dirty="0" smtClean="0"/>
              <a:t>Slice </a:t>
            </a:r>
            <a:r>
              <a:rPr lang="en-US" sz="1600" dirty="0"/>
              <a:t>1.N</a:t>
            </a:r>
          </a:p>
        </p:txBody>
      </p:sp>
      <p:sp>
        <p:nvSpPr>
          <p:cNvPr id="19471" name="Text Box 13"/>
          <p:cNvSpPr txBox="1">
            <a:spLocks noChangeArrowheads="1"/>
          </p:cNvSpPr>
          <p:nvPr/>
        </p:nvSpPr>
        <p:spPr bwMode="auto">
          <a:xfrm>
            <a:off x="6021388" y="2497138"/>
            <a:ext cx="1712912" cy="595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107950" tIns="53975" rIns="107950" bIns="53975">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algn="l" eaLnBrk="1" hangingPunct="1">
              <a:spcBef>
                <a:spcPct val="50000"/>
              </a:spcBef>
            </a:pPr>
            <a:r>
              <a:rPr lang="en-US" sz="3200"/>
              <a:t>…</a:t>
            </a:r>
          </a:p>
        </p:txBody>
      </p:sp>
      <p:sp>
        <p:nvSpPr>
          <p:cNvPr id="19472" name="Line 14"/>
          <p:cNvSpPr>
            <a:spLocks noChangeShapeType="1"/>
          </p:cNvSpPr>
          <p:nvPr/>
        </p:nvSpPr>
        <p:spPr bwMode="auto">
          <a:xfrm flipV="1">
            <a:off x="1417638" y="1524000"/>
            <a:ext cx="1741487" cy="812800"/>
          </a:xfrm>
          <a:prstGeom prst="line">
            <a:avLst/>
          </a:prstGeom>
          <a:noFill/>
          <a:ln w="12700">
            <a:solidFill>
              <a:schemeClr val="tx1"/>
            </a:solidFill>
            <a:prstDash val="dash"/>
            <a:round/>
            <a:headEnd/>
            <a:tailEnd type="arrow" w="lg" len="lg"/>
          </a:ln>
          <a:extLst>
            <a:ext uri="{909E8E84-426E-40DD-AFC4-6F175D3DCCD1}">
              <a14:hiddenFill xmlns="" xmlns:a14="http://schemas.microsoft.com/office/drawing/2010/main">
                <a:noFill/>
              </a14:hiddenFill>
            </a:ext>
          </a:extLst>
        </p:spPr>
        <p:txBody>
          <a:bodyPr wrap="none" lIns="107950" tIns="53975" rIns="107950" bIns="53975" anchor="ctr"/>
          <a:lstStyle/>
          <a:p>
            <a:endParaRPr lang="en-US"/>
          </a:p>
        </p:txBody>
      </p:sp>
      <p:sp>
        <p:nvSpPr>
          <p:cNvPr id="19473" name="Line 15"/>
          <p:cNvSpPr>
            <a:spLocks noChangeShapeType="1"/>
          </p:cNvSpPr>
          <p:nvPr/>
        </p:nvSpPr>
        <p:spPr bwMode="auto">
          <a:xfrm flipV="1">
            <a:off x="2998788" y="1695450"/>
            <a:ext cx="608012" cy="654050"/>
          </a:xfrm>
          <a:prstGeom prst="line">
            <a:avLst/>
          </a:prstGeom>
          <a:noFill/>
          <a:ln w="12700">
            <a:solidFill>
              <a:schemeClr val="tx1"/>
            </a:solidFill>
            <a:prstDash val="dash"/>
            <a:round/>
            <a:headEnd/>
            <a:tailEnd type="arrow" w="lg" len="lg"/>
          </a:ln>
          <a:extLst>
            <a:ext uri="{909E8E84-426E-40DD-AFC4-6F175D3DCCD1}">
              <a14:hiddenFill xmlns="" xmlns:a14="http://schemas.microsoft.com/office/drawing/2010/main">
                <a:noFill/>
              </a14:hiddenFill>
            </a:ext>
          </a:extLst>
        </p:spPr>
        <p:txBody>
          <a:bodyPr wrap="none" lIns="107950" tIns="53975" rIns="107950" bIns="53975" anchor="ctr"/>
          <a:lstStyle/>
          <a:p>
            <a:endParaRPr lang="en-US"/>
          </a:p>
        </p:txBody>
      </p:sp>
      <p:sp>
        <p:nvSpPr>
          <p:cNvPr id="19474" name="Line 16"/>
          <p:cNvSpPr>
            <a:spLocks noChangeShapeType="1"/>
          </p:cNvSpPr>
          <p:nvPr/>
        </p:nvSpPr>
        <p:spPr bwMode="auto">
          <a:xfrm flipH="1" flipV="1">
            <a:off x="4143375" y="1677988"/>
            <a:ext cx="739775" cy="655637"/>
          </a:xfrm>
          <a:prstGeom prst="line">
            <a:avLst/>
          </a:prstGeom>
          <a:noFill/>
          <a:ln w="12700">
            <a:solidFill>
              <a:schemeClr val="tx1"/>
            </a:solidFill>
            <a:prstDash val="dash"/>
            <a:round/>
            <a:headEnd/>
            <a:tailEnd type="arrow" w="lg" len="lg"/>
          </a:ln>
          <a:extLst>
            <a:ext uri="{909E8E84-426E-40DD-AFC4-6F175D3DCCD1}">
              <a14:hiddenFill xmlns="" xmlns:a14="http://schemas.microsoft.com/office/drawing/2010/main">
                <a:noFill/>
              </a14:hiddenFill>
            </a:ext>
          </a:extLst>
        </p:spPr>
        <p:txBody>
          <a:bodyPr wrap="none" lIns="107950" tIns="53975" rIns="107950" bIns="53975" anchor="ctr"/>
          <a:lstStyle/>
          <a:p>
            <a:endParaRPr lang="en-US"/>
          </a:p>
        </p:txBody>
      </p:sp>
      <p:sp>
        <p:nvSpPr>
          <p:cNvPr id="19475" name="Line 17"/>
          <p:cNvSpPr>
            <a:spLocks noChangeShapeType="1"/>
          </p:cNvSpPr>
          <p:nvPr/>
        </p:nvSpPr>
        <p:spPr bwMode="auto">
          <a:xfrm flipH="1" flipV="1">
            <a:off x="4649788" y="1562100"/>
            <a:ext cx="2800350" cy="727075"/>
          </a:xfrm>
          <a:prstGeom prst="line">
            <a:avLst/>
          </a:prstGeom>
          <a:noFill/>
          <a:ln w="12700">
            <a:solidFill>
              <a:schemeClr val="tx1"/>
            </a:solidFill>
            <a:prstDash val="dash"/>
            <a:round/>
            <a:headEnd/>
            <a:tailEnd type="arrow" w="lg" len="lg"/>
          </a:ln>
          <a:extLst>
            <a:ext uri="{909E8E84-426E-40DD-AFC4-6F175D3DCCD1}">
              <a14:hiddenFill xmlns="" xmlns:a14="http://schemas.microsoft.com/office/drawing/2010/main">
                <a:noFill/>
              </a14:hiddenFill>
            </a:ext>
          </a:extLst>
        </p:spPr>
        <p:txBody>
          <a:bodyPr wrap="none" lIns="107950" tIns="53975" rIns="107950" bIns="53975" anchor="ctr"/>
          <a:lstStyle/>
          <a:p>
            <a:endParaRPr lang="en-US"/>
          </a:p>
        </p:txBody>
      </p:sp>
      <p:sp>
        <p:nvSpPr>
          <p:cNvPr id="19476" name="Rectangle 18"/>
          <p:cNvSpPr>
            <a:spLocks noChangeArrowheads="1"/>
          </p:cNvSpPr>
          <p:nvPr/>
        </p:nvSpPr>
        <p:spPr bwMode="auto">
          <a:xfrm>
            <a:off x="4972050" y="1336675"/>
            <a:ext cx="3540125" cy="477838"/>
          </a:xfrm>
          <a:prstGeom prst="rect">
            <a:avLst/>
          </a:prstGeom>
          <a:solidFill>
            <a:srgbClr val="FFFF99"/>
          </a:solidFill>
          <a:ln w="12700" algn="ctr">
            <a:solidFill>
              <a:schemeClr val="tx1"/>
            </a:solidFill>
            <a:miter lim="800000"/>
            <a:headEnd/>
            <a:tailEnd/>
          </a:ln>
        </p:spPr>
        <p:txBody>
          <a:bodyPr wrap="none" lIns="107950" tIns="53975" rIns="107950" bIns="53975" anchor="ctr" anchorCtr="1"/>
          <a:lstStyle/>
          <a:p>
            <a:pPr eaLnBrk="1" hangingPunct="1">
              <a:spcBef>
                <a:spcPct val="50000"/>
              </a:spcBef>
            </a:pPr>
            <a:r>
              <a:rPr lang="en-US" sz="1600"/>
              <a:t>Basic Flow plus 15 Alternatives</a:t>
            </a:r>
          </a:p>
        </p:txBody>
      </p:sp>
      <p:sp>
        <p:nvSpPr>
          <p:cNvPr id="19477" name="Rectangle 19"/>
          <p:cNvSpPr>
            <a:spLocks noChangeArrowheads="1"/>
          </p:cNvSpPr>
          <p:nvPr/>
        </p:nvSpPr>
        <p:spPr bwMode="auto">
          <a:xfrm>
            <a:off x="660400" y="3773488"/>
            <a:ext cx="1306513" cy="1233487"/>
          </a:xfrm>
          <a:prstGeom prst="rect">
            <a:avLst/>
          </a:prstGeom>
          <a:solidFill>
            <a:srgbClr val="FFFF99"/>
          </a:solidFill>
          <a:ln w="12700" algn="ctr">
            <a:solidFill>
              <a:schemeClr val="tx1"/>
            </a:solidFill>
            <a:miter lim="800000"/>
            <a:headEnd/>
            <a:tailEnd/>
          </a:ln>
        </p:spPr>
        <p:txBody>
          <a:bodyPr lIns="107950" tIns="53975" rIns="107950" bIns="53975" anchor="ctr" anchorCtr="1"/>
          <a:lstStyle/>
          <a:p>
            <a:pPr eaLnBrk="1" hangingPunct="1">
              <a:spcBef>
                <a:spcPct val="50000"/>
              </a:spcBef>
            </a:pPr>
            <a:r>
              <a:rPr lang="en-US" sz="1600" b="0"/>
              <a:t>Basic Flow plus </a:t>
            </a:r>
            <a:br>
              <a:rPr lang="en-US" sz="1600" b="0"/>
            </a:br>
            <a:r>
              <a:rPr lang="en-US" sz="1600" b="0"/>
              <a:t>Test Cases 1.1 – 1.5</a:t>
            </a:r>
          </a:p>
        </p:txBody>
      </p:sp>
      <p:sp>
        <p:nvSpPr>
          <p:cNvPr id="19478" name="Rectangle 20"/>
          <p:cNvSpPr>
            <a:spLocks noChangeArrowheads="1"/>
          </p:cNvSpPr>
          <p:nvPr/>
        </p:nvSpPr>
        <p:spPr bwMode="auto">
          <a:xfrm>
            <a:off x="2447925" y="3746500"/>
            <a:ext cx="1306513" cy="1233488"/>
          </a:xfrm>
          <a:prstGeom prst="rect">
            <a:avLst/>
          </a:prstGeom>
          <a:solidFill>
            <a:srgbClr val="FFFF99"/>
          </a:solidFill>
          <a:ln w="12700" algn="ctr">
            <a:solidFill>
              <a:schemeClr val="tx1"/>
            </a:solidFill>
            <a:miter lim="800000"/>
            <a:headEnd/>
            <a:tailEnd/>
          </a:ln>
        </p:spPr>
        <p:txBody>
          <a:bodyPr lIns="107950" tIns="53975" rIns="107950" bIns="53975" anchor="ctr" anchorCtr="1"/>
          <a:lstStyle/>
          <a:p>
            <a:pPr eaLnBrk="1" hangingPunct="1">
              <a:spcBef>
                <a:spcPct val="50000"/>
              </a:spcBef>
            </a:pPr>
            <a:r>
              <a:rPr lang="en-US" sz="1600" b="0"/>
              <a:t>Alt Flows </a:t>
            </a:r>
            <a:br>
              <a:rPr lang="en-US" sz="1600" b="0"/>
            </a:br>
            <a:r>
              <a:rPr lang="en-US" sz="1600" b="0"/>
              <a:t>1-4 plus </a:t>
            </a:r>
            <a:br>
              <a:rPr lang="en-US" sz="1600" b="0"/>
            </a:br>
            <a:r>
              <a:rPr lang="en-US" sz="1600" b="0"/>
              <a:t>Test Cases 1.6 – 1.10</a:t>
            </a:r>
          </a:p>
        </p:txBody>
      </p:sp>
      <p:sp>
        <p:nvSpPr>
          <p:cNvPr id="19479" name="Rectangle 21"/>
          <p:cNvSpPr>
            <a:spLocks noChangeArrowheads="1"/>
          </p:cNvSpPr>
          <p:nvPr/>
        </p:nvSpPr>
        <p:spPr bwMode="auto">
          <a:xfrm>
            <a:off x="4206875" y="3748088"/>
            <a:ext cx="1306513" cy="1233487"/>
          </a:xfrm>
          <a:prstGeom prst="rect">
            <a:avLst/>
          </a:prstGeom>
          <a:solidFill>
            <a:srgbClr val="FFFF99"/>
          </a:solidFill>
          <a:ln w="12700" algn="ctr">
            <a:solidFill>
              <a:schemeClr val="tx1"/>
            </a:solidFill>
            <a:miter lim="800000"/>
            <a:headEnd/>
            <a:tailEnd/>
          </a:ln>
        </p:spPr>
        <p:txBody>
          <a:bodyPr lIns="107950" tIns="53975" rIns="107950" bIns="53975" anchor="ctr" anchorCtr="1"/>
          <a:lstStyle/>
          <a:p>
            <a:pPr eaLnBrk="1" hangingPunct="1">
              <a:spcBef>
                <a:spcPct val="50000"/>
              </a:spcBef>
            </a:pPr>
            <a:r>
              <a:rPr lang="en-US" sz="1600" b="0"/>
              <a:t>Alt Flows </a:t>
            </a:r>
            <a:br>
              <a:rPr lang="en-US" sz="1600" b="0"/>
            </a:br>
            <a:r>
              <a:rPr lang="en-US" sz="1600" b="0"/>
              <a:t>5-7 plus </a:t>
            </a:r>
            <a:br>
              <a:rPr lang="en-US" sz="1600" b="0"/>
            </a:br>
            <a:r>
              <a:rPr lang="en-US" sz="1600" b="0"/>
              <a:t>Test Cases 1.11 – 1.15</a:t>
            </a:r>
          </a:p>
        </p:txBody>
      </p:sp>
      <p:sp>
        <p:nvSpPr>
          <p:cNvPr id="19480" name="Rectangle 22"/>
          <p:cNvSpPr>
            <a:spLocks noChangeArrowheads="1"/>
          </p:cNvSpPr>
          <p:nvPr/>
        </p:nvSpPr>
        <p:spPr bwMode="auto">
          <a:xfrm>
            <a:off x="7208838" y="3749675"/>
            <a:ext cx="1306512" cy="1233488"/>
          </a:xfrm>
          <a:prstGeom prst="rect">
            <a:avLst/>
          </a:prstGeom>
          <a:solidFill>
            <a:srgbClr val="FFFF99"/>
          </a:solidFill>
          <a:ln w="12700" algn="ctr">
            <a:solidFill>
              <a:schemeClr val="tx1"/>
            </a:solidFill>
            <a:miter lim="800000"/>
            <a:headEnd/>
            <a:tailEnd/>
          </a:ln>
        </p:spPr>
        <p:txBody>
          <a:bodyPr lIns="107950" tIns="53975" rIns="107950" bIns="53975" anchor="ctr" anchorCtr="1"/>
          <a:lstStyle/>
          <a:p>
            <a:pPr eaLnBrk="1" hangingPunct="1">
              <a:spcBef>
                <a:spcPct val="50000"/>
              </a:spcBef>
            </a:pPr>
            <a:r>
              <a:rPr lang="en-US" sz="1600" b="0"/>
              <a:t>Alt Flows </a:t>
            </a:r>
            <a:br>
              <a:rPr lang="en-US" sz="1600" b="0"/>
            </a:br>
            <a:r>
              <a:rPr lang="en-US" sz="1600" b="0"/>
              <a:t>M-15 plus </a:t>
            </a:r>
            <a:br>
              <a:rPr lang="en-US" sz="1600" b="0"/>
            </a:br>
            <a:r>
              <a:rPr lang="en-US" sz="1600" b="0"/>
              <a:t>Test Cases 1.x – 1.Y</a:t>
            </a:r>
          </a:p>
        </p:txBody>
      </p:sp>
      <p:sp>
        <p:nvSpPr>
          <p:cNvPr id="2" name="Rectangle 23"/>
          <p:cNvSpPr>
            <a:spLocks noChangeArrowheads="1"/>
          </p:cNvSpPr>
          <p:nvPr/>
        </p:nvSpPr>
        <p:spPr bwMode="auto">
          <a:xfrm>
            <a:off x="457200" y="5216525"/>
            <a:ext cx="8229600" cy="1030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lIns="107950" tIns="53975" rIns="107950" bIns="53975" anchor="ctr"/>
          <a:lstStyle/>
          <a:p>
            <a:r>
              <a:rPr lang="en-US" sz="2800" b="0" dirty="0"/>
              <a:t>The Use-Case </a:t>
            </a:r>
            <a:r>
              <a:rPr lang="en-US" sz="2800" b="0" dirty="0" smtClean="0"/>
              <a:t>Slices </a:t>
            </a:r>
            <a:r>
              <a:rPr lang="en-US" sz="2800" b="0" dirty="0"/>
              <a:t>split the use case up into a number of smaller, separately deliverable parts</a:t>
            </a:r>
          </a:p>
        </p:txBody>
      </p:sp>
      <p:grpSp>
        <p:nvGrpSpPr>
          <p:cNvPr id="26" name="Group 25"/>
          <p:cNvGrpSpPr/>
          <p:nvPr/>
        </p:nvGrpSpPr>
        <p:grpSpPr>
          <a:xfrm>
            <a:off x="871719" y="2410993"/>
            <a:ext cx="850864" cy="729466"/>
            <a:chOff x="1717675" y="1900238"/>
            <a:chExt cx="912813" cy="809625"/>
          </a:xfrm>
        </p:grpSpPr>
        <p:sp>
          <p:nvSpPr>
            <p:cNvPr id="27" name="Rounded Rectangle 52"/>
            <p:cNvSpPr>
              <a:spLocks noChangeArrowheads="1"/>
            </p:cNvSpPr>
            <p:nvPr/>
          </p:nvSpPr>
          <p:spPr bwMode="auto">
            <a:xfrm>
              <a:off x="1717675" y="1900238"/>
              <a:ext cx="912813" cy="809625"/>
            </a:xfrm>
            <a:prstGeom prst="roundRect">
              <a:avLst>
                <a:gd name="adj" fmla="val 16667"/>
              </a:avLst>
            </a:prstGeom>
            <a:solidFill>
              <a:srgbClr val="FFFF66"/>
            </a:solidFill>
            <a:ln w="19050" algn="ctr">
              <a:solidFill>
                <a:srgbClr val="CC9900"/>
              </a:solidFill>
              <a:round/>
              <a:headEnd/>
              <a:tailEnd/>
            </a:ln>
          </p:spPr>
          <p:txBody>
            <a:bodyPr anchor="ctr"/>
            <a:lstStyle/>
            <a:p>
              <a:pPr eaLnBrk="1" fontAlgn="auto" hangingPunct="1">
                <a:spcBef>
                  <a:spcPts val="0"/>
                </a:spcBef>
                <a:spcAft>
                  <a:spcPts val="0"/>
                </a:spcAft>
                <a:defRPr/>
              </a:pPr>
              <a:endParaRPr lang="en-US" sz="1800" b="0">
                <a:solidFill>
                  <a:schemeClr val="lt1"/>
                </a:solidFill>
                <a:latin typeface="+mn-lt"/>
              </a:endParaRPr>
            </a:p>
          </p:txBody>
        </p:sp>
        <p:grpSp>
          <p:nvGrpSpPr>
            <p:cNvPr id="28" name="Group 169"/>
            <p:cNvGrpSpPr>
              <a:grpSpLocks/>
            </p:cNvGrpSpPr>
            <p:nvPr/>
          </p:nvGrpSpPr>
          <p:grpSpPr bwMode="auto">
            <a:xfrm>
              <a:off x="1778000" y="2098675"/>
              <a:ext cx="792163" cy="420688"/>
              <a:chOff x="1780356" y="1074836"/>
              <a:chExt cx="1168456" cy="565305"/>
            </a:xfrm>
          </p:grpSpPr>
          <p:grpSp>
            <p:nvGrpSpPr>
              <p:cNvPr id="29" name="Group 17"/>
              <p:cNvGrpSpPr>
                <a:grpSpLocks/>
              </p:cNvGrpSpPr>
              <p:nvPr/>
            </p:nvGrpSpPr>
            <p:grpSpPr bwMode="auto">
              <a:xfrm>
                <a:off x="1780356" y="1074836"/>
                <a:ext cx="1168456" cy="565305"/>
                <a:chOff x="4929188" y="2700338"/>
                <a:chExt cx="1533525" cy="633412"/>
              </a:xfrm>
            </p:grpSpPr>
            <p:sp>
              <p:nvSpPr>
                <p:cNvPr id="33" name="Arc 32"/>
                <p:cNvSpPr/>
                <p:nvPr/>
              </p:nvSpPr>
              <p:spPr bwMode="auto">
                <a:xfrm>
                  <a:off x="4929188" y="2705118"/>
                  <a:ext cx="1533525" cy="623851"/>
                </a:xfrm>
                <a:prstGeom prst="arc">
                  <a:avLst>
                    <a:gd name="adj1" fmla="val 20608027"/>
                    <a:gd name="adj2" fmla="val 1035465"/>
                  </a:avLst>
                </a:prstGeom>
                <a:solidFill>
                  <a:srgbClr val="FFFF99"/>
                </a:solidFill>
                <a:ln w="9525" cap="flat" cmpd="sng" algn="ctr">
                  <a:solidFill>
                    <a:srgbClr val="CC9900"/>
                  </a:solidFill>
                  <a:prstDash val="solid"/>
                  <a:round/>
                  <a:headEnd type="none" w="med" len="med"/>
                  <a:tailEnd type="none" w="med" len="med"/>
                </a:ln>
                <a:effectLst/>
              </p:spPr>
              <p:txBody>
                <a:bodyPr/>
                <a:lstStyle/>
                <a:p>
                  <a:pPr algn="l">
                    <a:defRPr/>
                  </a:pPr>
                  <a:endParaRPr lang="en-US" sz="2400" b="0">
                    <a:ea typeface="ＭＳ Ｐゴシック" pitchFamily="1" charset="-128"/>
                  </a:endParaRPr>
                </a:p>
              </p:txBody>
            </p:sp>
            <p:sp>
              <p:nvSpPr>
                <p:cNvPr id="34" name="Oval 162"/>
                <p:cNvSpPr>
                  <a:spLocks noChangeArrowheads="1"/>
                </p:cNvSpPr>
                <p:nvPr/>
              </p:nvSpPr>
              <p:spPr bwMode="auto">
                <a:xfrm>
                  <a:off x="4929188" y="2700338"/>
                  <a:ext cx="1533525" cy="633412"/>
                </a:xfrm>
                <a:prstGeom prst="ellipse">
                  <a:avLst/>
                </a:prstGeom>
                <a:noFill/>
                <a:ln w="9525" algn="ctr">
                  <a:solidFill>
                    <a:srgbClr val="CC9900"/>
                  </a:solidFill>
                  <a:round/>
                  <a:headEnd/>
                  <a:tailEnd/>
                </a:ln>
              </p:spPr>
              <p:txBody>
                <a:bodyPr/>
                <a:lstStyle/>
                <a:p>
                  <a:pPr algn="l"/>
                  <a:endParaRPr lang="nl-NL" sz="2400" b="0">
                    <a:ea typeface="ＭＳ Ｐゴシック" pitchFamily="34" charset="-128"/>
                  </a:endParaRPr>
                </a:p>
              </p:txBody>
            </p:sp>
          </p:grpSp>
          <p:cxnSp>
            <p:nvCxnSpPr>
              <p:cNvPr id="30" name="Straight Connector 159"/>
              <p:cNvCxnSpPr>
                <a:cxnSpLocks noChangeShapeType="1"/>
                <a:stCxn id="33" idx="1"/>
                <a:endCxn id="32" idx="0"/>
              </p:cNvCxnSpPr>
              <p:nvPr/>
            </p:nvCxnSpPr>
            <p:spPr bwMode="auto">
              <a:xfrm rot="10800000" flipH="1">
                <a:off x="2364583" y="1211529"/>
                <a:ext cx="489830" cy="145960"/>
              </a:xfrm>
              <a:prstGeom prst="line">
                <a:avLst/>
              </a:prstGeom>
              <a:noFill/>
              <a:ln w="25400">
                <a:solidFill>
                  <a:srgbClr val="996633"/>
                </a:solidFill>
                <a:round/>
                <a:headEnd/>
                <a:tailEnd/>
              </a:ln>
            </p:spPr>
          </p:cxnSp>
          <p:cxnSp>
            <p:nvCxnSpPr>
              <p:cNvPr id="31" name="Straight Connector 160"/>
              <p:cNvCxnSpPr>
                <a:cxnSpLocks noChangeShapeType="1"/>
                <a:stCxn id="33" idx="1"/>
                <a:endCxn id="32" idx="2"/>
              </p:cNvCxnSpPr>
              <p:nvPr/>
            </p:nvCxnSpPr>
            <p:spPr bwMode="auto">
              <a:xfrm rot="10800000" flipH="1" flipV="1">
                <a:off x="2364584" y="1357486"/>
                <a:ext cx="471331" cy="154971"/>
              </a:xfrm>
              <a:prstGeom prst="line">
                <a:avLst/>
              </a:prstGeom>
              <a:noFill/>
              <a:ln w="25400">
                <a:solidFill>
                  <a:srgbClr val="996633"/>
                </a:solidFill>
                <a:round/>
                <a:headEnd/>
                <a:tailEnd/>
              </a:ln>
            </p:spPr>
          </p:cxnSp>
          <p:sp>
            <p:nvSpPr>
              <p:cNvPr id="32" name="Arc 31"/>
              <p:cNvSpPr/>
              <p:nvPr/>
            </p:nvSpPr>
            <p:spPr bwMode="auto">
              <a:xfrm rot="4887492">
                <a:off x="2654074" y="1228910"/>
                <a:ext cx="317850" cy="252892"/>
              </a:xfrm>
              <a:prstGeom prst="arc">
                <a:avLst>
                  <a:gd name="adj1" fmla="val 12192040"/>
                  <a:gd name="adj2" fmla="val 61677"/>
                </a:avLst>
              </a:prstGeom>
              <a:solidFill>
                <a:srgbClr val="FFFF93"/>
              </a:solidFill>
              <a:ln w="25400">
                <a:solidFill>
                  <a:srgbClr val="996633"/>
                </a:solidFill>
                <a:round/>
                <a:headEnd/>
                <a:tailEnd/>
              </a:ln>
            </p:spPr>
            <p:txBody>
              <a:bodyPr/>
              <a:lstStyle/>
              <a:p>
                <a:pPr>
                  <a:defRPr/>
                </a:pPr>
                <a:endParaRPr lang="en-US"/>
              </a:p>
            </p:txBody>
          </p:sp>
        </p:grpSp>
      </p:grpSp>
      <p:grpSp>
        <p:nvGrpSpPr>
          <p:cNvPr id="35" name="Group 34"/>
          <p:cNvGrpSpPr/>
          <p:nvPr/>
        </p:nvGrpSpPr>
        <p:grpSpPr>
          <a:xfrm>
            <a:off x="2667959" y="2409283"/>
            <a:ext cx="850864" cy="729466"/>
            <a:chOff x="1717675" y="1900238"/>
            <a:chExt cx="912813" cy="809625"/>
          </a:xfrm>
        </p:grpSpPr>
        <p:sp>
          <p:nvSpPr>
            <p:cNvPr id="36" name="Rounded Rectangle 52"/>
            <p:cNvSpPr>
              <a:spLocks noChangeArrowheads="1"/>
            </p:cNvSpPr>
            <p:nvPr/>
          </p:nvSpPr>
          <p:spPr bwMode="auto">
            <a:xfrm>
              <a:off x="1717675" y="1900238"/>
              <a:ext cx="912813" cy="809625"/>
            </a:xfrm>
            <a:prstGeom prst="roundRect">
              <a:avLst>
                <a:gd name="adj" fmla="val 16667"/>
              </a:avLst>
            </a:prstGeom>
            <a:solidFill>
              <a:srgbClr val="FFFF66"/>
            </a:solidFill>
            <a:ln w="19050" algn="ctr">
              <a:solidFill>
                <a:srgbClr val="CC9900"/>
              </a:solidFill>
              <a:round/>
              <a:headEnd/>
              <a:tailEnd/>
            </a:ln>
          </p:spPr>
          <p:txBody>
            <a:bodyPr anchor="ctr"/>
            <a:lstStyle/>
            <a:p>
              <a:pPr eaLnBrk="1" fontAlgn="auto" hangingPunct="1">
                <a:spcBef>
                  <a:spcPts val="0"/>
                </a:spcBef>
                <a:spcAft>
                  <a:spcPts val="0"/>
                </a:spcAft>
                <a:defRPr/>
              </a:pPr>
              <a:endParaRPr lang="en-US" sz="1800" b="0">
                <a:solidFill>
                  <a:schemeClr val="lt1"/>
                </a:solidFill>
                <a:latin typeface="+mn-lt"/>
              </a:endParaRPr>
            </a:p>
          </p:txBody>
        </p:sp>
        <p:grpSp>
          <p:nvGrpSpPr>
            <p:cNvPr id="37" name="Group 169"/>
            <p:cNvGrpSpPr>
              <a:grpSpLocks/>
            </p:cNvGrpSpPr>
            <p:nvPr/>
          </p:nvGrpSpPr>
          <p:grpSpPr bwMode="auto">
            <a:xfrm>
              <a:off x="1778000" y="2098675"/>
              <a:ext cx="792163" cy="420688"/>
              <a:chOff x="1780356" y="1074836"/>
              <a:chExt cx="1168456" cy="565305"/>
            </a:xfrm>
          </p:grpSpPr>
          <p:grpSp>
            <p:nvGrpSpPr>
              <p:cNvPr id="38" name="Group 17"/>
              <p:cNvGrpSpPr>
                <a:grpSpLocks/>
              </p:cNvGrpSpPr>
              <p:nvPr/>
            </p:nvGrpSpPr>
            <p:grpSpPr bwMode="auto">
              <a:xfrm>
                <a:off x="1780356" y="1074836"/>
                <a:ext cx="1168456" cy="565305"/>
                <a:chOff x="4929188" y="2700338"/>
                <a:chExt cx="1533525" cy="633412"/>
              </a:xfrm>
            </p:grpSpPr>
            <p:sp>
              <p:nvSpPr>
                <p:cNvPr id="42" name="Arc 41"/>
                <p:cNvSpPr/>
                <p:nvPr/>
              </p:nvSpPr>
              <p:spPr bwMode="auto">
                <a:xfrm>
                  <a:off x="4929188" y="2705118"/>
                  <a:ext cx="1533525" cy="623851"/>
                </a:xfrm>
                <a:prstGeom prst="arc">
                  <a:avLst>
                    <a:gd name="adj1" fmla="val 20608027"/>
                    <a:gd name="adj2" fmla="val 1035465"/>
                  </a:avLst>
                </a:prstGeom>
                <a:solidFill>
                  <a:srgbClr val="FFFF99"/>
                </a:solidFill>
                <a:ln w="9525" cap="flat" cmpd="sng" algn="ctr">
                  <a:solidFill>
                    <a:srgbClr val="CC9900"/>
                  </a:solidFill>
                  <a:prstDash val="solid"/>
                  <a:round/>
                  <a:headEnd type="none" w="med" len="med"/>
                  <a:tailEnd type="none" w="med" len="med"/>
                </a:ln>
                <a:effectLst/>
              </p:spPr>
              <p:txBody>
                <a:bodyPr/>
                <a:lstStyle/>
                <a:p>
                  <a:pPr algn="l">
                    <a:defRPr/>
                  </a:pPr>
                  <a:endParaRPr lang="en-US" sz="2400" b="0">
                    <a:ea typeface="ＭＳ Ｐゴシック" pitchFamily="1" charset="-128"/>
                  </a:endParaRPr>
                </a:p>
              </p:txBody>
            </p:sp>
            <p:sp>
              <p:nvSpPr>
                <p:cNvPr id="43" name="Oval 162"/>
                <p:cNvSpPr>
                  <a:spLocks noChangeArrowheads="1"/>
                </p:cNvSpPr>
                <p:nvPr/>
              </p:nvSpPr>
              <p:spPr bwMode="auto">
                <a:xfrm>
                  <a:off x="4929188" y="2700338"/>
                  <a:ext cx="1533525" cy="633412"/>
                </a:xfrm>
                <a:prstGeom prst="ellipse">
                  <a:avLst/>
                </a:prstGeom>
                <a:noFill/>
                <a:ln w="9525" algn="ctr">
                  <a:solidFill>
                    <a:srgbClr val="CC9900"/>
                  </a:solidFill>
                  <a:round/>
                  <a:headEnd/>
                  <a:tailEnd/>
                </a:ln>
              </p:spPr>
              <p:txBody>
                <a:bodyPr/>
                <a:lstStyle/>
                <a:p>
                  <a:pPr algn="l"/>
                  <a:endParaRPr lang="nl-NL" sz="2400" b="0">
                    <a:ea typeface="ＭＳ Ｐゴシック" pitchFamily="34" charset="-128"/>
                  </a:endParaRPr>
                </a:p>
              </p:txBody>
            </p:sp>
          </p:grpSp>
          <p:cxnSp>
            <p:nvCxnSpPr>
              <p:cNvPr id="39" name="Straight Connector 159"/>
              <p:cNvCxnSpPr>
                <a:cxnSpLocks noChangeShapeType="1"/>
                <a:stCxn id="42" idx="1"/>
                <a:endCxn id="41" idx="0"/>
              </p:cNvCxnSpPr>
              <p:nvPr/>
            </p:nvCxnSpPr>
            <p:spPr bwMode="auto">
              <a:xfrm rot="10800000" flipH="1">
                <a:off x="2364583" y="1211529"/>
                <a:ext cx="489830" cy="145960"/>
              </a:xfrm>
              <a:prstGeom prst="line">
                <a:avLst/>
              </a:prstGeom>
              <a:noFill/>
              <a:ln w="25400">
                <a:solidFill>
                  <a:srgbClr val="996633"/>
                </a:solidFill>
                <a:round/>
                <a:headEnd/>
                <a:tailEnd/>
              </a:ln>
            </p:spPr>
          </p:cxnSp>
          <p:cxnSp>
            <p:nvCxnSpPr>
              <p:cNvPr id="40" name="Straight Connector 160"/>
              <p:cNvCxnSpPr>
                <a:cxnSpLocks noChangeShapeType="1"/>
                <a:stCxn id="42" idx="1"/>
                <a:endCxn id="41" idx="2"/>
              </p:cNvCxnSpPr>
              <p:nvPr/>
            </p:nvCxnSpPr>
            <p:spPr bwMode="auto">
              <a:xfrm rot="10800000" flipH="1" flipV="1">
                <a:off x="2364584" y="1357486"/>
                <a:ext cx="471331" cy="154971"/>
              </a:xfrm>
              <a:prstGeom prst="line">
                <a:avLst/>
              </a:prstGeom>
              <a:noFill/>
              <a:ln w="25400">
                <a:solidFill>
                  <a:srgbClr val="996633"/>
                </a:solidFill>
                <a:round/>
                <a:headEnd/>
                <a:tailEnd/>
              </a:ln>
            </p:spPr>
          </p:cxnSp>
          <p:sp>
            <p:nvSpPr>
              <p:cNvPr id="41" name="Arc 40"/>
              <p:cNvSpPr/>
              <p:nvPr/>
            </p:nvSpPr>
            <p:spPr bwMode="auto">
              <a:xfrm rot="4887492">
                <a:off x="2654074" y="1228910"/>
                <a:ext cx="317850" cy="252892"/>
              </a:xfrm>
              <a:prstGeom prst="arc">
                <a:avLst>
                  <a:gd name="adj1" fmla="val 12192040"/>
                  <a:gd name="adj2" fmla="val 61677"/>
                </a:avLst>
              </a:prstGeom>
              <a:solidFill>
                <a:srgbClr val="FFFF93"/>
              </a:solidFill>
              <a:ln w="25400">
                <a:solidFill>
                  <a:srgbClr val="996633"/>
                </a:solidFill>
                <a:round/>
                <a:headEnd/>
                <a:tailEnd/>
              </a:ln>
            </p:spPr>
            <p:txBody>
              <a:bodyPr/>
              <a:lstStyle/>
              <a:p>
                <a:pPr>
                  <a:defRPr/>
                </a:pPr>
                <a:endParaRPr lang="en-US"/>
              </a:p>
            </p:txBody>
          </p:sp>
        </p:grpSp>
      </p:grpSp>
      <p:grpSp>
        <p:nvGrpSpPr>
          <p:cNvPr id="44" name="Group 43"/>
          <p:cNvGrpSpPr/>
          <p:nvPr/>
        </p:nvGrpSpPr>
        <p:grpSpPr>
          <a:xfrm>
            <a:off x="4433377" y="2417847"/>
            <a:ext cx="850864" cy="729466"/>
            <a:chOff x="1717675" y="1900238"/>
            <a:chExt cx="912813" cy="809625"/>
          </a:xfrm>
        </p:grpSpPr>
        <p:sp>
          <p:nvSpPr>
            <p:cNvPr id="45" name="Rounded Rectangle 52"/>
            <p:cNvSpPr>
              <a:spLocks noChangeArrowheads="1"/>
            </p:cNvSpPr>
            <p:nvPr/>
          </p:nvSpPr>
          <p:spPr bwMode="auto">
            <a:xfrm>
              <a:off x="1717675" y="1900238"/>
              <a:ext cx="912813" cy="809625"/>
            </a:xfrm>
            <a:prstGeom prst="roundRect">
              <a:avLst>
                <a:gd name="adj" fmla="val 16667"/>
              </a:avLst>
            </a:prstGeom>
            <a:solidFill>
              <a:srgbClr val="FFFF66"/>
            </a:solidFill>
            <a:ln w="19050" algn="ctr">
              <a:solidFill>
                <a:srgbClr val="CC9900"/>
              </a:solidFill>
              <a:round/>
              <a:headEnd/>
              <a:tailEnd/>
            </a:ln>
          </p:spPr>
          <p:txBody>
            <a:bodyPr anchor="ctr"/>
            <a:lstStyle/>
            <a:p>
              <a:pPr eaLnBrk="1" fontAlgn="auto" hangingPunct="1">
                <a:spcBef>
                  <a:spcPts val="0"/>
                </a:spcBef>
                <a:spcAft>
                  <a:spcPts val="0"/>
                </a:spcAft>
                <a:defRPr/>
              </a:pPr>
              <a:endParaRPr lang="en-US" sz="1800" b="0">
                <a:solidFill>
                  <a:schemeClr val="lt1"/>
                </a:solidFill>
                <a:latin typeface="+mn-lt"/>
              </a:endParaRPr>
            </a:p>
          </p:txBody>
        </p:sp>
        <p:grpSp>
          <p:nvGrpSpPr>
            <p:cNvPr id="46" name="Group 169"/>
            <p:cNvGrpSpPr>
              <a:grpSpLocks/>
            </p:cNvGrpSpPr>
            <p:nvPr/>
          </p:nvGrpSpPr>
          <p:grpSpPr bwMode="auto">
            <a:xfrm>
              <a:off x="1778000" y="2098675"/>
              <a:ext cx="792163" cy="420688"/>
              <a:chOff x="1780356" y="1074836"/>
              <a:chExt cx="1168456" cy="565305"/>
            </a:xfrm>
          </p:grpSpPr>
          <p:grpSp>
            <p:nvGrpSpPr>
              <p:cNvPr id="47" name="Group 17"/>
              <p:cNvGrpSpPr>
                <a:grpSpLocks/>
              </p:cNvGrpSpPr>
              <p:nvPr/>
            </p:nvGrpSpPr>
            <p:grpSpPr bwMode="auto">
              <a:xfrm>
                <a:off x="1780356" y="1074836"/>
                <a:ext cx="1168456" cy="565305"/>
                <a:chOff x="4929188" y="2700338"/>
                <a:chExt cx="1533525" cy="633412"/>
              </a:xfrm>
            </p:grpSpPr>
            <p:sp>
              <p:nvSpPr>
                <p:cNvPr id="51" name="Arc 50"/>
                <p:cNvSpPr/>
                <p:nvPr/>
              </p:nvSpPr>
              <p:spPr bwMode="auto">
                <a:xfrm>
                  <a:off x="4929188" y="2705118"/>
                  <a:ext cx="1533525" cy="623851"/>
                </a:xfrm>
                <a:prstGeom prst="arc">
                  <a:avLst>
                    <a:gd name="adj1" fmla="val 20608027"/>
                    <a:gd name="adj2" fmla="val 1035465"/>
                  </a:avLst>
                </a:prstGeom>
                <a:solidFill>
                  <a:srgbClr val="FFFF99"/>
                </a:solidFill>
                <a:ln w="9525" cap="flat" cmpd="sng" algn="ctr">
                  <a:solidFill>
                    <a:srgbClr val="CC9900"/>
                  </a:solidFill>
                  <a:prstDash val="solid"/>
                  <a:round/>
                  <a:headEnd type="none" w="med" len="med"/>
                  <a:tailEnd type="none" w="med" len="med"/>
                </a:ln>
                <a:effectLst/>
              </p:spPr>
              <p:txBody>
                <a:bodyPr/>
                <a:lstStyle/>
                <a:p>
                  <a:pPr algn="l">
                    <a:defRPr/>
                  </a:pPr>
                  <a:endParaRPr lang="en-US" sz="2400" b="0">
                    <a:ea typeface="ＭＳ Ｐゴシック" pitchFamily="1" charset="-128"/>
                  </a:endParaRPr>
                </a:p>
              </p:txBody>
            </p:sp>
            <p:sp>
              <p:nvSpPr>
                <p:cNvPr id="52" name="Oval 162"/>
                <p:cNvSpPr>
                  <a:spLocks noChangeArrowheads="1"/>
                </p:cNvSpPr>
                <p:nvPr/>
              </p:nvSpPr>
              <p:spPr bwMode="auto">
                <a:xfrm>
                  <a:off x="4929188" y="2700338"/>
                  <a:ext cx="1533525" cy="633412"/>
                </a:xfrm>
                <a:prstGeom prst="ellipse">
                  <a:avLst/>
                </a:prstGeom>
                <a:noFill/>
                <a:ln w="9525" algn="ctr">
                  <a:solidFill>
                    <a:srgbClr val="CC9900"/>
                  </a:solidFill>
                  <a:round/>
                  <a:headEnd/>
                  <a:tailEnd/>
                </a:ln>
              </p:spPr>
              <p:txBody>
                <a:bodyPr/>
                <a:lstStyle/>
                <a:p>
                  <a:pPr algn="l"/>
                  <a:endParaRPr lang="nl-NL" sz="2400" b="0">
                    <a:ea typeface="ＭＳ Ｐゴシック" pitchFamily="34" charset="-128"/>
                  </a:endParaRPr>
                </a:p>
              </p:txBody>
            </p:sp>
          </p:grpSp>
          <p:cxnSp>
            <p:nvCxnSpPr>
              <p:cNvPr id="48" name="Straight Connector 159"/>
              <p:cNvCxnSpPr>
                <a:cxnSpLocks noChangeShapeType="1"/>
                <a:stCxn id="51" idx="1"/>
                <a:endCxn id="50" idx="0"/>
              </p:cNvCxnSpPr>
              <p:nvPr/>
            </p:nvCxnSpPr>
            <p:spPr bwMode="auto">
              <a:xfrm rot="10800000" flipH="1">
                <a:off x="2364583" y="1211529"/>
                <a:ext cx="489830" cy="145960"/>
              </a:xfrm>
              <a:prstGeom prst="line">
                <a:avLst/>
              </a:prstGeom>
              <a:noFill/>
              <a:ln w="25400">
                <a:solidFill>
                  <a:srgbClr val="996633"/>
                </a:solidFill>
                <a:round/>
                <a:headEnd/>
                <a:tailEnd/>
              </a:ln>
            </p:spPr>
          </p:cxnSp>
          <p:cxnSp>
            <p:nvCxnSpPr>
              <p:cNvPr id="49" name="Straight Connector 160"/>
              <p:cNvCxnSpPr>
                <a:cxnSpLocks noChangeShapeType="1"/>
                <a:stCxn id="51" idx="1"/>
                <a:endCxn id="50" idx="2"/>
              </p:cNvCxnSpPr>
              <p:nvPr/>
            </p:nvCxnSpPr>
            <p:spPr bwMode="auto">
              <a:xfrm rot="10800000" flipH="1" flipV="1">
                <a:off x="2364584" y="1357486"/>
                <a:ext cx="471331" cy="154971"/>
              </a:xfrm>
              <a:prstGeom prst="line">
                <a:avLst/>
              </a:prstGeom>
              <a:noFill/>
              <a:ln w="25400">
                <a:solidFill>
                  <a:srgbClr val="996633"/>
                </a:solidFill>
                <a:round/>
                <a:headEnd/>
                <a:tailEnd/>
              </a:ln>
            </p:spPr>
          </p:cxnSp>
          <p:sp>
            <p:nvSpPr>
              <p:cNvPr id="50" name="Arc 49"/>
              <p:cNvSpPr/>
              <p:nvPr/>
            </p:nvSpPr>
            <p:spPr bwMode="auto">
              <a:xfrm rot="4887492">
                <a:off x="2654074" y="1228910"/>
                <a:ext cx="317850" cy="252892"/>
              </a:xfrm>
              <a:prstGeom prst="arc">
                <a:avLst>
                  <a:gd name="adj1" fmla="val 12192040"/>
                  <a:gd name="adj2" fmla="val 61677"/>
                </a:avLst>
              </a:prstGeom>
              <a:solidFill>
                <a:srgbClr val="FFFF93"/>
              </a:solidFill>
              <a:ln w="25400">
                <a:solidFill>
                  <a:srgbClr val="996633"/>
                </a:solidFill>
                <a:round/>
                <a:headEnd/>
                <a:tailEnd/>
              </a:ln>
            </p:spPr>
            <p:txBody>
              <a:bodyPr/>
              <a:lstStyle/>
              <a:p>
                <a:pPr>
                  <a:defRPr/>
                </a:pPr>
                <a:endParaRPr lang="en-US"/>
              </a:p>
            </p:txBody>
          </p:sp>
        </p:grpSp>
      </p:grpSp>
      <p:grpSp>
        <p:nvGrpSpPr>
          <p:cNvPr id="53" name="Group 52"/>
          <p:cNvGrpSpPr/>
          <p:nvPr/>
        </p:nvGrpSpPr>
        <p:grpSpPr>
          <a:xfrm>
            <a:off x="7441949" y="2416137"/>
            <a:ext cx="850864" cy="729466"/>
            <a:chOff x="1717675" y="1900238"/>
            <a:chExt cx="912813" cy="809625"/>
          </a:xfrm>
        </p:grpSpPr>
        <p:sp>
          <p:nvSpPr>
            <p:cNvPr id="54" name="Rounded Rectangle 52"/>
            <p:cNvSpPr>
              <a:spLocks noChangeArrowheads="1"/>
            </p:cNvSpPr>
            <p:nvPr/>
          </p:nvSpPr>
          <p:spPr bwMode="auto">
            <a:xfrm>
              <a:off x="1717675" y="1900238"/>
              <a:ext cx="912813" cy="809625"/>
            </a:xfrm>
            <a:prstGeom prst="roundRect">
              <a:avLst>
                <a:gd name="adj" fmla="val 16667"/>
              </a:avLst>
            </a:prstGeom>
            <a:solidFill>
              <a:srgbClr val="FFFF66"/>
            </a:solidFill>
            <a:ln w="19050" algn="ctr">
              <a:solidFill>
                <a:srgbClr val="CC9900"/>
              </a:solidFill>
              <a:round/>
              <a:headEnd/>
              <a:tailEnd/>
            </a:ln>
          </p:spPr>
          <p:txBody>
            <a:bodyPr anchor="ctr"/>
            <a:lstStyle/>
            <a:p>
              <a:pPr eaLnBrk="1" fontAlgn="auto" hangingPunct="1">
                <a:spcBef>
                  <a:spcPts val="0"/>
                </a:spcBef>
                <a:spcAft>
                  <a:spcPts val="0"/>
                </a:spcAft>
                <a:defRPr/>
              </a:pPr>
              <a:endParaRPr lang="en-US" sz="1800" b="0">
                <a:solidFill>
                  <a:schemeClr val="lt1"/>
                </a:solidFill>
                <a:latin typeface="+mn-lt"/>
              </a:endParaRPr>
            </a:p>
          </p:txBody>
        </p:sp>
        <p:grpSp>
          <p:nvGrpSpPr>
            <p:cNvPr id="55" name="Group 169"/>
            <p:cNvGrpSpPr>
              <a:grpSpLocks/>
            </p:cNvGrpSpPr>
            <p:nvPr/>
          </p:nvGrpSpPr>
          <p:grpSpPr bwMode="auto">
            <a:xfrm>
              <a:off x="1778000" y="2098675"/>
              <a:ext cx="792163" cy="420688"/>
              <a:chOff x="1780356" y="1074836"/>
              <a:chExt cx="1168456" cy="565305"/>
            </a:xfrm>
          </p:grpSpPr>
          <p:grpSp>
            <p:nvGrpSpPr>
              <p:cNvPr id="56" name="Group 17"/>
              <p:cNvGrpSpPr>
                <a:grpSpLocks/>
              </p:cNvGrpSpPr>
              <p:nvPr/>
            </p:nvGrpSpPr>
            <p:grpSpPr bwMode="auto">
              <a:xfrm>
                <a:off x="1780356" y="1074836"/>
                <a:ext cx="1168456" cy="565305"/>
                <a:chOff x="4929188" y="2700338"/>
                <a:chExt cx="1533525" cy="633412"/>
              </a:xfrm>
            </p:grpSpPr>
            <p:sp>
              <p:nvSpPr>
                <p:cNvPr id="60" name="Arc 59"/>
                <p:cNvSpPr/>
                <p:nvPr/>
              </p:nvSpPr>
              <p:spPr bwMode="auto">
                <a:xfrm>
                  <a:off x="4929188" y="2705118"/>
                  <a:ext cx="1533525" cy="623851"/>
                </a:xfrm>
                <a:prstGeom prst="arc">
                  <a:avLst>
                    <a:gd name="adj1" fmla="val 20608027"/>
                    <a:gd name="adj2" fmla="val 1035465"/>
                  </a:avLst>
                </a:prstGeom>
                <a:solidFill>
                  <a:srgbClr val="FFFF99"/>
                </a:solidFill>
                <a:ln w="9525" cap="flat" cmpd="sng" algn="ctr">
                  <a:solidFill>
                    <a:srgbClr val="CC9900"/>
                  </a:solidFill>
                  <a:prstDash val="solid"/>
                  <a:round/>
                  <a:headEnd type="none" w="med" len="med"/>
                  <a:tailEnd type="none" w="med" len="med"/>
                </a:ln>
                <a:effectLst/>
              </p:spPr>
              <p:txBody>
                <a:bodyPr/>
                <a:lstStyle/>
                <a:p>
                  <a:pPr algn="l">
                    <a:defRPr/>
                  </a:pPr>
                  <a:endParaRPr lang="en-US" sz="2400" b="0">
                    <a:ea typeface="ＭＳ Ｐゴシック" pitchFamily="1" charset="-128"/>
                  </a:endParaRPr>
                </a:p>
              </p:txBody>
            </p:sp>
            <p:sp>
              <p:nvSpPr>
                <p:cNvPr id="61" name="Oval 162"/>
                <p:cNvSpPr>
                  <a:spLocks noChangeArrowheads="1"/>
                </p:cNvSpPr>
                <p:nvPr/>
              </p:nvSpPr>
              <p:spPr bwMode="auto">
                <a:xfrm>
                  <a:off x="4929188" y="2700338"/>
                  <a:ext cx="1533525" cy="633412"/>
                </a:xfrm>
                <a:prstGeom prst="ellipse">
                  <a:avLst/>
                </a:prstGeom>
                <a:noFill/>
                <a:ln w="9525" algn="ctr">
                  <a:solidFill>
                    <a:srgbClr val="CC9900"/>
                  </a:solidFill>
                  <a:round/>
                  <a:headEnd/>
                  <a:tailEnd/>
                </a:ln>
              </p:spPr>
              <p:txBody>
                <a:bodyPr/>
                <a:lstStyle/>
                <a:p>
                  <a:pPr algn="l"/>
                  <a:endParaRPr lang="nl-NL" sz="2400" b="0">
                    <a:ea typeface="ＭＳ Ｐゴシック" pitchFamily="34" charset="-128"/>
                  </a:endParaRPr>
                </a:p>
              </p:txBody>
            </p:sp>
          </p:grpSp>
          <p:cxnSp>
            <p:nvCxnSpPr>
              <p:cNvPr id="57" name="Straight Connector 159"/>
              <p:cNvCxnSpPr>
                <a:cxnSpLocks noChangeShapeType="1"/>
                <a:stCxn id="60" idx="1"/>
                <a:endCxn id="59" idx="0"/>
              </p:cNvCxnSpPr>
              <p:nvPr/>
            </p:nvCxnSpPr>
            <p:spPr bwMode="auto">
              <a:xfrm rot="10800000" flipH="1">
                <a:off x="2364583" y="1211529"/>
                <a:ext cx="489830" cy="145960"/>
              </a:xfrm>
              <a:prstGeom prst="line">
                <a:avLst/>
              </a:prstGeom>
              <a:noFill/>
              <a:ln w="25400">
                <a:solidFill>
                  <a:srgbClr val="996633"/>
                </a:solidFill>
                <a:round/>
                <a:headEnd/>
                <a:tailEnd/>
              </a:ln>
            </p:spPr>
          </p:cxnSp>
          <p:cxnSp>
            <p:nvCxnSpPr>
              <p:cNvPr id="58" name="Straight Connector 160"/>
              <p:cNvCxnSpPr>
                <a:cxnSpLocks noChangeShapeType="1"/>
                <a:stCxn id="60" idx="1"/>
                <a:endCxn id="59" idx="2"/>
              </p:cNvCxnSpPr>
              <p:nvPr/>
            </p:nvCxnSpPr>
            <p:spPr bwMode="auto">
              <a:xfrm rot="10800000" flipH="1" flipV="1">
                <a:off x="2364584" y="1357486"/>
                <a:ext cx="471331" cy="154971"/>
              </a:xfrm>
              <a:prstGeom prst="line">
                <a:avLst/>
              </a:prstGeom>
              <a:noFill/>
              <a:ln w="25400">
                <a:solidFill>
                  <a:srgbClr val="996633"/>
                </a:solidFill>
                <a:round/>
                <a:headEnd/>
                <a:tailEnd/>
              </a:ln>
            </p:spPr>
          </p:cxnSp>
          <p:sp>
            <p:nvSpPr>
              <p:cNvPr id="59" name="Arc 58"/>
              <p:cNvSpPr/>
              <p:nvPr/>
            </p:nvSpPr>
            <p:spPr bwMode="auto">
              <a:xfrm rot="4887492">
                <a:off x="2654074" y="1228910"/>
                <a:ext cx="317850" cy="252892"/>
              </a:xfrm>
              <a:prstGeom prst="arc">
                <a:avLst>
                  <a:gd name="adj1" fmla="val 12192040"/>
                  <a:gd name="adj2" fmla="val 61677"/>
                </a:avLst>
              </a:prstGeom>
              <a:solidFill>
                <a:srgbClr val="FFFF93"/>
              </a:solidFill>
              <a:ln w="25400">
                <a:solidFill>
                  <a:srgbClr val="996633"/>
                </a:solidFill>
                <a:round/>
                <a:headEnd/>
                <a:tailEnd/>
              </a:ln>
            </p:spPr>
            <p:txBody>
              <a:bodyPr/>
              <a:lstStyle/>
              <a:p>
                <a:pPr>
                  <a:defRPr/>
                </a:pPr>
                <a:endParaRPr lang="en-US"/>
              </a:p>
            </p:txBody>
          </p:sp>
        </p:gr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Handling non-functional and other requirements</a:t>
            </a:r>
          </a:p>
        </p:txBody>
      </p:sp>
      <p:sp>
        <p:nvSpPr>
          <p:cNvPr id="20485" name="Rectangle 3"/>
          <p:cNvSpPr>
            <a:spLocks noChangeArrowheads="1"/>
          </p:cNvSpPr>
          <p:nvPr/>
        </p:nvSpPr>
        <p:spPr bwMode="auto">
          <a:xfrm>
            <a:off x="379413" y="5354640"/>
            <a:ext cx="8485187" cy="820737"/>
          </a:xfrm>
          <a:prstGeom prst="rect">
            <a:avLst/>
          </a:prstGeom>
          <a:noFill/>
          <a:ln w="12700" algn="ctr">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lIns="107950" tIns="53975" rIns="107950" bIns="53975" anchor="ctr"/>
          <a:lstStyle/>
          <a:p>
            <a:pPr eaLnBrk="1" hangingPunct="1"/>
            <a:r>
              <a:rPr lang="en-US" sz="2400" dirty="0">
                <a:solidFill>
                  <a:schemeClr val="tx2"/>
                </a:solidFill>
                <a:cs typeface="Arial" pitchFamily="34" charset="0"/>
              </a:rPr>
              <a:t>The </a:t>
            </a:r>
            <a:r>
              <a:rPr lang="en-US" sz="2400" dirty="0" smtClean="0">
                <a:solidFill>
                  <a:schemeClr val="tx2"/>
                </a:solidFill>
                <a:cs typeface="Arial" pitchFamily="34" charset="0"/>
              </a:rPr>
              <a:t>slices </a:t>
            </a:r>
            <a:r>
              <a:rPr lang="en-US" sz="2400" dirty="0">
                <a:solidFill>
                  <a:schemeClr val="tx2"/>
                </a:solidFill>
                <a:cs typeface="Arial" pitchFamily="34" charset="0"/>
              </a:rPr>
              <a:t>can include test cases to address the non-functional </a:t>
            </a:r>
            <a:r>
              <a:rPr lang="en-US" sz="2400" dirty="0" smtClean="0">
                <a:solidFill>
                  <a:schemeClr val="tx2"/>
                </a:solidFill>
                <a:cs typeface="Arial" pitchFamily="34" charset="0"/>
              </a:rPr>
              <a:t>as </a:t>
            </a:r>
            <a:r>
              <a:rPr lang="en-US" sz="2400" dirty="0">
                <a:solidFill>
                  <a:schemeClr val="tx2"/>
                </a:solidFill>
                <a:cs typeface="Arial" pitchFamily="34" charset="0"/>
              </a:rPr>
              <a:t>well as the functional requirements.</a:t>
            </a:r>
          </a:p>
        </p:txBody>
      </p:sp>
      <p:sp>
        <p:nvSpPr>
          <p:cNvPr id="20487" name="Text Box 5"/>
          <p:cNvSpPr txBox="1">
            <a:spLocks noChangeArrowheads="1"/>
          </p:cNvSpPr>
          <p:nvPr/>
        </p:nvSpPr>
        <p:spPr bwMode="auto">
          <a:xfrm>
            <a:off x="1003300" y="1658940"/>
            <a:ext cx="1320800"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107950" tIns="53975" rIns="107950" bIns="53975">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eaLnBrk="1" hangingPunct="1">
              <a:spcBef>
                <a:spcPct val="50000"/>
              </a:spcBef>
            </a:pPr>
            <a:r>
              <a:rPr lang="en-US" sz="1600" dirty="0"/>
              <a:t>Use-Case </a:t>
            </a:r>
            <a:br>
              <a:rPr lang="en-US" sz="1600" dirty="0"/>
            </a:br>
            <a:r>
              <a:rPr lang="en-US" sz="1600" dirty="0" smtClean="0"/>
              <a:t>Slice </a:t>
            </a:r>
            <a:r>
              <a:rPr lang="en-US" sz="1600" dirty="0"/>
              <a:t>2.1</a:t>
            </a:r>
          </a:p>
        </p:txBody>
      </p:sp>
      <p:sp>
        <p:nvSpPr>
          <p:cNvPr id="20489" name="Text Box 7"/>
          <p:cNvSpPr txBox="1">
            <a:spLocks noChangeArrowheads="1"/>
          </p:cNvSpPr>
          <p:nvPr/>
        </p:nvSpPr>
        <p:spPr bwMode="auto">
          <a:xfrm>
            <a:off x="3848100" y="1660527"/>
            <a:ext cx="1320800"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107950" tIns="53975" rIns="107950" bIns="53975">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eaLnBrk="1" hangingPunct="1">
              <a:spcBef>
                <a:spcPct val="50000"/>
              </a:spcBef>
            </a:pPr>
            <a:r>
              <a:rPr lang="en-US" sz="1600" dirty="0"/>
              <a:t>Use-Case </a:t>
            </a:r>
            <a:br>
              <a:rPr lang="en-US" sz="1600" dirty="0"/>
            </a:br>
            <a:r>
              <a:rPr lang="en-US" sz="1600" dirty="0" smtClean="0"/>
              <a:t>Slice </a:t>
            </a:r>
            <a:r>
              <a:rPr lang="en-US" sz="1600" dirty="0"/>
              <a:t>2.2</a:t>
            </a:r>
          </a:p>
        </p:txBody>
      </p:sp>
      <p:sp>
        <p:nvSpPr>
          <p:cNvPr id="20491" name="Text Box 9"/>
          <p:cNvSpPr txBox="1">
            <a:spLocks noChangeArrowheads="1"/>
          </p:cNvSpPr>
          <p:nvPr/>
        </p:nvSpPr>
        <p:spPr bwMode="auto">
          <a:xfrm>
            <a:off x="6762750" y="1660527"/>
            <a:ext cx="1320800"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107950" tIns="53975" rIns="107950" bIns="53975">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eaLnBrk="1" hangingPunct="1">
              <a:spcBef>
                <a:spcPct val="50000"/>
              </a:spcBef>
            </a:pPr>
            <a:r>
              <a:rPr lang="en-US" sz="1600" dirty="0"/>
              <a:t>Use-Case </a:t>
            </a:r>
            <a:br>
              <a:rPr lang="en-US" sz="1600" dirty="0"/>
            </a:br>
            <a:r>
              <a:rPr lang="en-US" sz="1600" dirty="0" smtClean="0"/>
              <a:t>Slice </a:t>
            </a:r>
            <a:r>
              <a:rPr lang="en-US" sz="1600" dirty="0"/>
              <a:t>2.3</a:t>
            </a:r>
          </a:p>
        </p:txBody>
      </p:sp>
      <p:sp>
        <p:nvSpPr>
          <p:cNvPr id="20492" name="Rectangle 10"/>
          <p:cNvSpPr>
            <a:spLocks noChangeArrowheads="1"/>
          </p:cNvSpPr>
          <p:nvPr/>
        </p:nvSpPr>
        <p:spPr bwMode="auto">
          <a:xfrm>
            <a:off x="1004888" y="2295527"/>
            <a:ext cx="1481137" cy="1262063"/>
          </a:xfrm>
          <a:prstGeom prst="rect">
            <a:avLst/>
          </a:prstGeom>
          <a:solidFill>
            <a:srgbClr val="FFFF99"/>
          </a:solidFill>
          <a:ln w="12700" algn="ctr">
            <a:solidFill>
              <a:schemeClr val="tx1"/>
            </a:solidFill>
            <a:miter lim="800000"/>
            <a:headEnd/>
            <a:tailEnd/>
          </a:ln>
        </p:spPr>
        <p:txBody>
          <a:bodyPr lIns="107950" tIns="53975" rIns="107950" bIns="53975" anchor="ctr" anchorCtr="1"/>
          <a:lstStyle/>
          <a:p>
            <a:pPr eaLnBrk="1" hangingPunct="1">
              <a:spcBef>
                <a:spcPct val="50000"/>
              </a:spcBef>
            </a:pPr>
            <a:r>
              <a:rPr lang="en-US" sz="1600" b="0"/>
              <a:t>Basic Flow – Scenario 1</a:t>
            </a:r>
            <a:br>
              <a:rPr lang="en-US" sz="1600" b="0"/>
            </a:br>
            <a:r>
              <a:rPr lang="en-US" sz="1600" b="0"/>
              <a:t>plus </a:t>
            </a:r>
            <a:br>
              <a:rPr lang="en-US" sz="1600" b="0"/>
            </a:br>
            <a:r>
              <a:rPr lang="en-US" sz="1600" b="0"/>
              <a:t>Test Case 2.1</a:t>
            </a:r>
          </a:p>
        </p:txBody>
      </p:sp>
      <p:sp>
        <p:nvSpPr>
          <p:cNvPr id="20493" name="Rectangle 11"/>
          <p:cNvSpPr>
            <a:spLocks noChangeArrowheads="1"/>
          </p:cNvSpPr>
          <p:nvPr/>
        </p:nvSpPr>
        <p:spPr bwMode="auto">
          <a:xfrm>
            <a:off x="3617913" y="2311402"/>
            <a:ext cx="2003425" cy="1233488"/>
          </a:xfrm>
          <a:prstGeom prst="rect">
            <a:avLst/>
          </a:prstGeom>
          <a:solidFill>
            <a:srgbClr val="FFFF99"/>
          </a:solidFill>
          <a:ln w="12700" algn="ctr">
            <a:solidFill>
              <a:schemeClr val="tx1"/>
            </a:solidFill>
            <a:miter lim="800000"/>
            <a:headEnd/>
            <a:tailEnd/>
          </a:ln>
        </p:spPr>
        <p:txBody>
          <a:bodyPr lIns="107950" tIns="53975" rIns="107950" bIns="53975" anchor="ctr" anchorCtr="1"/>
          <a:lstStyle/>
          <a:p>
            <a:pPr eaLnBrk="1" hangingPunct="1">
              <a:spcBef>
                <a:spcPct val="50000"/>
              </a:spcBef>
            </a:pPr>
            <a:r>
              <a:rPr lang="en-US" sz="1600" b="0"/>
              <a:t>Basic Flow – </a:t>
            </a:r>
            <a:br>
              <a:rPr lang="en-US" sz="1600" b="0"/>
            </a:br>
            <a:r>
              <a:rPr lang="en-US" sz="1600" b="0"/>
              <a:t>Rest of Scenarios</a:t>
            </a:r>
            <a:br>
              <a:rPr lang="en-US" sz="1600" b="0"/>
            </a:br>
            <a:r>
              <a:rPr lang="en-US" sz="1600" b="0"/>
              <a:t>plus</a:t>
            </a:r>
            <a:br>
              <a:rPr lang="en-US" sz="1600" b="0"/>
            </a:br>
            <a:r>
              <a:rPr lang="en-US" sz="1600" b="0"/>
              <a:t>Test Cases </a:t>
            </a:r>
            <a:br>
              <a:rPr lang="en-US" sz="1600" b="0"/>
            </a:br>
            <a:r>
              <a:rPr lang="en-US" sz="1600" b="0"/>
              <a:t>2.2 – 2.8</a:t>
            </a:r>
          </a:p>
        </p:txBody>
      </p:sp>
      <p:sp>
        <p:nvSpPr>
          <p:cNvPr id="20494" name="Rectangle 12"/>
          <p:cNvSpPr>
            <a:spLocks noChangeArrowheads="1"/>
          </p:cNvSpPr>
          <p:nvPr/>
        </p:nvSpPr>
        <p:spPr bwMode="auto">
          <a:xfrm>
            <a:off x="6600825" y="2312990"/>
            <a:ext cx="1789113" cy="1233487"/>
          </a:xfrm>
          <a:prstGeom prst="rect">
            <a:avLst/>
          </a:prstGeom>
          <a:solidFill>
            <a:srgbClr val="FFFF99"/>
          </a:solidFill>
          <a:ln w="12700" algn="ctr">
            <a:solidFill>
              <a:schemeClr val="tx1"/>
            </a:solidFill>
            <a:miter lim="800000"/>
            <a:headEnd/>
            <a:tailEnd/>
          </a:ln>
        </p:spPr>
        <p:txBody>
          <a:bodyPr lIns="107950" tIns="53975" rIns="107950" bIns="53975" anchor="ctr" anchorCtr="1"/>
          <a:lstStyle/>
          <a:p>
            <a:pPr eaLnBrk="1" hangingPunct="1">
              <a:spcBef>
                <a:spcPct val="50000"/>
              </a:spcBef>
            </a:pPr>
            <a:r>
              <a:rPr lang="en-US" sz="1600" b="0"/>
              <a:t>Basic Flow – </a:t>
            </a:r>
            <a:br>
              <a:rPr lang="en-US" sz="1600" b="0"/>
            </a:br>
            <a:r>
              <a:rPr lang="en-US" sz="1600" b="0"/>
              <a:t>+ Supp Req’t A, B &amp; C</a:t>
            </a:r>
            <a:br>
              <a:rPr lang="en-US" sz="1600" b="0"/>
            </a:br>
            <a:r>
              <a:rPr lang="en-US" sz="1600" b="0"/>
              <a:t>Test Cases</a:t>
            </a:r>
            <a:br>
              <a:rPr lang="en-US" sz="1600" b="0"/>
            </a:br>
            <a:r>
              <a:rPr lang="en-US" sz="1600" b="0"/>
              <a:t>2.9 – 2.10</a:t>
            </a:r>
          </a:p>
        </p:txBody>
      </p:sp>
      <p:sp>
        <p:nvSpPr>
          <p:cNvPr id="20495" name="Rectangle 13"/>
          <p:cNvSpPr>
            <a:spLocks noChangeArrowheads="1"/>
          </p:cNvSpPr>
          <p:nvPr/>
        </p:nvSpPr>
        <p:spPr bwMode="auto">
          <a:xfrm>
            <a:off x="463550" y="4049715"/>
            <a:ext cx="2684463" cy="1190625"/>
          </a:xfrm>
          <a:prstGeom prst="rect">
            <a:avLst/>
          </a:prstGeom>
          <a:noFill/>
          <a:ln w="12700" algn="ctr">
            <a:solidFill>
              <a:srgbClr val="00B050"/>
            </a:solidFill>
            <a:miter lim="800000"/>
            <a:headEnd/>
            <a:tailEnd/>
          </a:ln>
          <a:extLst>
            <a:ext uri="{909E8E84-426E-40DD-AFC4-6F175D3DCCD1}">
              <a14:hiddenFill xmlns="" xmlns:a14="http://schemas.microsoft.com/office/drawing/2010/main">
                <a:solidFill>
                  <a:srgbClr val="FFFFFF"/>
                </a:solidFill>
              </a14:hiddenFill>
            </a:ext>
          </a:extLst>
        </p:spPr>
        <p:txBody>
          <a:bodyPr lIns="107950" tIns="53975" rIns="107950" bIns="53975" anchor="ctr"/>
          <a:lstStyle/>
          <a:p>
            <a:pPr eaLnBrk="1" hangingPunct="1"/>
            <a:r>
              <a:rPr lang="en-US" sz="1600" b="0" dirty="0" smtClean="0">
                <a:solidFill>
                  <a:srgbClr val="00B050"/>
                </a:solidFill>
              </a:rPr>
              <a:t>Slice 1 </a:t>
            </a:r>
            <a:r>
              <a:rPr lang="en-US" sz="1600" b="0" dirty="0">
                <a:solidFill>
                  <a:srgbClr val="00B050"/>
                </a:solidFill>
              </a:rPr>
              <a:t>– Build the basic flow and test with one test case (describing one key scenario).</a:t>
            </a:r>
          </a:p>
        </p:txBody>
      </p:sp>
      <p:sp>
        <p:nvSpPr>
          <p:cNvPr id="20496" name="Line 14"/>
          <p:cNvSpPr>
            <a:spLocks noChangeShapeType="1"/>
          </p:cNvSpPr>
          <p:nvPr/>
        </p:nvSpPr>
        <p:spPr bwMode="auto">
          <a:xfrm flipV="1">
            <a:off x="1349375" y="3556002"/>
            <a:ext cx="276225" cy="465138"/>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107950" tIns="53975" rIns="107950" bIns="53975" anchor="ctr"/>
          <a:lstStyle/>
          <a:p>
            <a:endParaRPr lang="en-US"/>
          </a:p>
        </p:txBody>
      </p:sp>
      <p:sp>
        <p:nvSpPr>
          <p:cNvPr id="20497" name="Rectangle 15"/>
          <p:cNvSpPr>
            <a:spLocks noChangeArrowheads="1"/>
          </p:cNvSpPr>
          <p:nvPr/>
        </p:nvSpPr>
        <p:spPr bwMode="auto">
          <a:xfrm>
            <a:off x="3554413" y="4051302"/>
            <a:ext cx="2379662" cy="1190625"/>
          </a:xfrm>
          <a:prstGeom prst="rect">
            <a:avLst/>
          </a:prstGeom>
          <a:noFill/>
          <a:ln w="12700" algn="ctr">
            <a:solidFill>
              <a:srgbClr val="00B050"/>
            </a:solidFill>
            <a:miter lim="800000"/>
            <a:headEnd/>
            <a:tailEnd/>
          </a:ln>
          <a:extLst>
            <a:ext uri="{909E8E84-426E-40DD-AFC4-6F175D3DCCD1}">
              <a14:hiddenFill xmlns="" xmlns:a14="http://schemas.microsoft.com/office/drawing/2010/main">
                <a:solidFill>
                  <a:srgbClr val="FFFFFF"/>
                </a:solidFill>
              </a14:hiddenFill>
            </a:ext>
          </a:extLst>
        </p:spPr>
        <p:txBody>
          <a:bodyPr lIns="107950" tIns="53975" rIns="107950" bIns="53975" anchor="ctr"/>
          <a:lstStyle/>
          <a:p>
            <a:pPr eaLnBrk="1" hangingPunct="1"/>
            <a:r>
              <a:rPr lang="en-US" sz="1600" b="0" dirty="0" smtClean="0">
                <a:solidFill>
                  <a:srgbClr val="00B050"/>
                </a:solidFill>
              </a:rPr>
              <a:t>Slice </a:t>
            </a:r>
            <a:r>
              <a:rPr lang="en-US" sz="1600" b="0" dirty="0">
                <a:solidFill>
                  <a:srgbClr val="00B050"/>
                </a:solidFill>
              </a:rPr>
              <a:t>2 – Complete the implementation and testing of the basic flow.</a:t>
            </a:r>
          </a:p>
        </p:txBody>
      </p:sp>
      <p:sp>
        <p:nvSpPr>
          <p:cNvPr id="20498" name="Line 16"/>
          <p:cNvSpPr>
            <a:spLocks noChangeShapeType="1"/>
          </p:cNvSpPr>
          <p:nvPr/>
        </p:nvSpPr>
        <p:spPr bwMode="auto">
          <a:xfrm flipV="1">
            <a:off x="4065588" y="3557590"/>
            <a:ext cx="276225" cy="46513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107950" tIns="53975" rIns="107950" bIns="53975" anchor="ctr"/>
          <a:lstStyle/>
          <a:p>
            <a:endParaRPr lang="en-US"/>
          </a:p>
        </p:txBody>
      </p:sp>
      <p:sp>
        <p:nvSpPr>
          <p:cNvPr id="20499" name="Rectangle 17"/>
          <p:cNvSpPr>
            <a:spLocks noChangeArrowheads="1"/>
          </p:cNvSpPr>
          <p:nvPr/>
        </p:nvSpPr>
        <p:spPr bwMode="auto">
          <a:xfrm>
            <a:off x="6342063" y="4052890"/>
            <a:ext cx="2379662" cy="1190625"/>
          </a:xfrm>
          <a:prstGeom prst="rect">
            <a:avLst/>
          </a:prstGeom>
          <a:noFill/>
          <a:ln w="12700" algn="ctr">
            <a:solidFill>
              <a:srgbClr val="00B050"/>
            </a:solidFill>
            <a:miter lim="800000"/>
            <a:headEnd/>
            <a:tailEnd/>
          </a:ln>
          <a:extLst>
            <a:ext uri="{909E8E84-426E-40DD-AFC4-6F175D3DCCD1}">
              <a14:hiddenFill xmlns="" xmlns:a14="http://schemas.microsoft.com/office/drawing/2010/main">
                <a:solidFill>
                  <a:srgbClr val="FFFFFF"/>
                </a:solidFill>
              </a14:hiddenFill>
            </a:ext>
          </a:extLst>
        </p:spPr>
        <p:txBody>
          <a:bodyPr lIns="107950" tIns="53975" rIns="107950" bIns="53975" anchor="ctr"/>
          <a:lstStyle/>
          <a:p>
            <a:pPr eaLnBrk="1" hangingPunct="1"/>
            <a:r>
              <a:rPr lang="en-US" sz="1600" b="0" dirty="0" smtClean="0">
                <a:solidFill>
                  <a:srgbClr val="00B050"/>
                </a:solidFill>
              </a:rPr>
              <a:t>Slice </a:t>
            </a:r>
            <a:r>
              <a:rPr lang="en-US" sz="1600" b="0" dirty="0">
                <a:solidFill>
                  <a:srgbClr val="00B050"/>
                </a:solidFill>
              </a:rPr>
              <a:t>3 – Use the basic flow to performance and stress test the system.</a:t>
            </a:r>
          </a:p>
        </p:txBody>
      </p:sp>
      <p:sp>
        <p:nvSpPr>
          <p:cNvPr id="2" name="Line 18"/>
          <p:cNvSpPr>
            <a:spLocks noChangeShapeType="1"/>
          </p:cNvSpPr>
          <p:nvPr/>
        </p:nvSpPr>
        <p:spPr bwMode="auto">
          <a:xfrm flipV="1">
            <a:off x="7067550" y="3559177"/>
            <a:ext cx="276225" cy="465138"/>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107950" tIns="53975" rIns="107950" bIns="53975" anchor="ctr"/>
          <a:lstStyle/>
          <a:p>
            <a:endParaRPr lang="en-US"/>
          </a:p>
        </p:txBody>
      </p:sp>
      <p:grpSp>
        <p:nvGrpSpPr>
          <p:cNvPr id="21" name="Group 20"/>
          <p:cNvGrpSpPr/>
          <p:nvPr/>
        </p:nvGrpSpPr>
        <p:grpSpPr>
          <a:xfrm>
            <a:off x="1200487" y="922405"/>
            <a:ext cx="850864" cy="729466"/>
            <a:chOff x="1717675" y="1900238"/>
            <a:chExt cx="912813" cy="809625"/>
          </a:xfrm>
        </p:grpSpPr>
        <p:sp>
          <p:nvSpPr>
            <p:cNvPr id="22" name="Rounded Rectangle 52"/>
            <p:cNvSpPr>
              <a:spLocks noChangeArrowheads="1"/>
            </p:cNvSpPr>
            <p:nvPr/>
          </p:nvSpPr>
          <p:spPr bwMode="auto">
            <a:xfrm>
              <a:off x="1717675" y="1900238"/>
              <a:ext cx="912813" cy="809625"/>
            </a:xfrm>
            <a:prstGeom prst="roundRect">
              <a:avLst>
                <a:gd name="adj" fmla="val 16667"/>
              </a:avLst>
            </a:prstGeom>
            <a:solidFill>
              <a:srgbClr val="FFFF66"/>
            </a:solidFill>
            <a:ln w="19050" algn="ctr">
              <a:solidFill>
                <a:srgbClr val="CC9900"/>
              </a:solidFill>
              <a:round/>
              <a:headEnd/>
              <a:tailEnd/>
            </a:ln>
          </p:spPr>
          <p:txBody>
            <a:bodyPr anchor="ctr"/>
            <a:lstStyle/>
            <a:p>
              <a:pPr eaLnBrk="1" fontAlgn="auto" hangingPunct="1">
                <a:spcBef>
                  <a:spcPts val="0"/>
                </a:spcBef>
                <a:spcAft>
                  <a:spcPts val="0"/>
                </a:spcAft>
                <a:defRPr/>
              </a:pPr>
              <a:endParaRPr lang="en-US" sz="1800" b="0">
                <a:solidFill>
                  <a:schemeClr val="lt1"/>
                </a:solidFill>
                <a:latin typeface="+mn-lt"/>
              </a:endParaRPr>
            </a:p>
          </p:txBody>
        </p:sp>
        <p:grpSp>
          <p:nvGrpSpPr>
            <p:cNvPr id="23" name="Group 169"/>
            <p:cNvGrpSpPr>
              <a:grpSpLocks/>
            </p:cNvGrpSpPr>
            <p:nvPr/>
          </p:nvGrpSpPr>
          <p:grpSpPr bwMode="auto">
            <a:xfrm>
              <a:off x="1778000" y="2098675"/>
              <a:ext cx="792163" cy="420688"/>
              <a:chOff x="1780356" y="1074836"/>
              <a:chExt cx="1168456" cy="565305"/>
            </a:xfrm>
          </p:grpSpPr>
          <p:grpSp>
            <p:nvGrpSpPr>
              <p:cNvPr id="24" name="Group 17"/>
              <p:cNvGrpSpPr>
                <a:grpSpLocks/>
              </p:cNvGrpSpPr>
              <p:nvPr/>
            </p:nvGrpSpPr>
            <p:grpSpPr bwMode="auto">
              <a:xfrm>
                <a:off x="1780356" y="1074836"/>
                <a:ext cx="1168456" cy="565305"/>
                <a:chOff x="4929188" y="2700338"/>
                <a:chExt cx="1533525" cy="633412"/>
              </a:xfrm>
            </p:grpSpPr>
            <p:sp>
              <p:nvSpPr>
                <p:cNvPr id="28" name="Arc 27"/>
                <p:cNvSpPr/>
                <p:nvPr/>
              </p:nvSpPr>
              <p:spPr bwMode="auto">
                <a:xfrm>
                  <a:off x="4929188" y="2705118"/>
                  <a:ext cx="1533525" cy="623851"/>
                </a:xfrm>
                <a:prstGeom prst="arc">
                  <a:avLst>
                    <a:gd name="adj1" fmla="val 20608027"/>
                    <a:gd name="adj2" fmla="val 1035465"/>
                  </a:avLst>
                </a:prstGeom>
                <a:solidFill>
                  <a:srgbClr val="FFFF99"/>
                </a:solidFill>
                <a:ln w="9525" cap="flat" cmpd="sng" algn="ctr">
                  <a:solidFill>
                    <a:srgbClr val="CC9900"/>
                  </a:solidFill>
                  <a:prstDash val="solid"/>
                  <a:round/>
                  <a:headEnd type="none" w="med" len="med"/>
                  <a:tailEnd type="none" w="med" len="med"/>
                </a:ln>
                <a:effectLst/>
              </p:spPr>
              <p:txBody>
                <a:bodyPr/>
                <a:lstStyle/>
                <a:p>
                  <a:pPr algn="l">
                    <a:defRPr/>
                  </a:pPr>
                  <a:endParaRPr lang="en-US" sz="2400" b="0">
                    <a:ea typeface="ＭＳ Ｐゴシック" pitchFamily="1" charset="-128"/>
                  </a:endParaRPr>
                </a:p>
              </p:txBody>
            </p:sp>
            <p:sp>
              <p:nvSpPr>
                <p:cNvPr id="29" name="Oval 162"/>
                <p:cNvSpPr>
                  <a:spLocks noChangeArrowheads="1"/>
                </p:cNvSpPr>
                <p:nvPr/>
              </p:nvSpPr>
              <p:spPr bwMode="auto">
                <a:xfrm>
                  <a:off x="4929188" y="2700338"/>
                  <a:ext cx="1533525" cy="633412"/>
                </a:xfrm>
                <a:prstGeom prst="ellipse">
                  <a:avLst/>
                </a:prstGeom>
                <a:noFill/>
                <a:ln w="9525" algn="ctr">
                  <a:solidFill>
                    <a:srgbClr val="CC9900"/>
                  </a:solidFill>
                  <a:round/>
                  <a:headEnd/>
                  <a:tailEnd/>
                </a:ln>
              </p:spPr>
              <p:txBody>
                <a:bodyPr/>
                <a:lstStyle/>
                <a:p>
                  <a:pPr algn="l"/>
                  <a:endParaRPr lang="nl-NL" sz="2400" b="0">
                    <a:ea typeface="ＭＳ Ｐゴシック" pitchFamily="34" charset="-128"/>
                  </a:endParaRPr>
                </a:p>
              </p:txBody>
            </p:sp>
          </p:grpSp>
          <p:cxnSp>
            <p:nvCxnSpPr>
              <p:cNvPr id="25" name="Straight Connector 159"/>
              <p:cNvCxnSpPr>
                <a:cxnSpLocks noChangeShapeType="1"/>
                <a:stCxn id="28" idx="1"/>
                <a:endCxn id="27" idx="0"/>
              </p:cNvCxnSpPr>
              <p:nvPr/>
            </p:nvCxnSpPr>
            <p:spPr bwMode="auto">
              <a:xfrm rot="10800000" flipH="1">
                <a:off x="2364583" y="1211529"/>
                <a:ext cx="489830" cy="145960"/>
              </a:xfrm>
              <a:prstGeom prst="line">
                <a:avLst/>
              </a:prstGeom>
              <a:noFill/>
              <a:ln w="25400">
                <a:solidFill>
                  <a:srgbClr val="996633"/>
                </a:solidFill>
                <a:round/>
                <a:headEnd/>
                <a:tailEnd/>
              </a:ln>
            </p:spPr>
          </p:cxnSp>
          <p:cxnSp>
            <p:nvCxnSpPr>
              <p:cNvPr id="26" name="Straight Connector 160"/>
              <p:cNvCxnSpPr>
                <a:cxnSpLocks noChangeShapeType="1"/>
                <a:stCxn id="28" idx="1"/>
                <a:endCxn id="27" idx="2"/>
              </p:cNvCxnSpPr>
              <p:nvPr/>
            </p:nvCxnSpPr>
            <p:spPr bwMode="auto">
              <a:xfrm rot="10800000" flipH="1" flipV="1">
                <a:off x="2364584" y="1357486"/>
                <a:ext cx="471331" cy="154971"/>
              </a:xfrm>
              <a:prstGeom prst="line">
                <a:avLst/>
              </a:prstGeom>
              <a:noFill/>
              <a:ln w="25400">
                <a:solidFill>
                  <a:srgbClr val="996633"/>
                </a:solidFill>
                <a:round/>
                <a:headEnd/>
                <a:tailEnd/>
              </a:ln>
            </p:spPr>
          </p:cxnSp>
          <p:sp>
            <p:nvSpPr>
              <p:cNvPr id="27" name="Arc 26"/>
              <p:cNvSpPr/>
              <p:nvPr/>
            </p:nvSpPr>
            <p:spPr bwMode="auto">
              <a:xfrm rot="4887492">
                <a:off x="2654074" y="1228910"/>
                <a:ext cx="317850" cy="252892"/>
              </a:xfrm>
              <a:prstGeom prst="arc">
                <a:avLst>
                  <a:gd name="adj1" fmla="val 12192040"/>
                  <a:gd name="adj2" fmla="val 61677"/>
                </a:avLst>
              </a:prstGeom>
              <a:solidFill>
                <a:srgbClr val="FFFF93"/>
              </a:solidFill>
              <a:ln w="25400">
                <a:solidFill>
                  <a:srgbClr val="996633"/>
                </a:solidFill>
                <a:round/>
                <a:headEnd/>
                <a:tailEnd/>
              </a:ln>
            </p:spPr>
            <p:txBody>
              <a:bodyPr/>
              <a:lstStyle/>
              <a:p>
                <a:pPr>
                  <a:defRPr/>
                </a:pPr>
                <a:endParaRPr lang="en-US"/>
              </a:p>
            </p:txBody>
          </p:sp>
        </p:grpSp>
      </p:grpSp>
      <p:grpSp>
        <p:nvGrpSpPr>
          <p:cNvPr id="39" name="Group 38"/>
          <p:cNvGrpSpPr/>
          <p:nvPr/>
        </p:nvGrpSpPr>
        <p:grpSpPr>
          <a:xfrm>
            <a:off x="4053239" y="929259"/>
            <a:ext cx="850864" cy="729466"/>
            <a:chOff x="1717675" y="1900238"/>
            <a:chExt cx="912813" cy="809625"/>
          </a:xfrm>
        </p:grpSpPr>
        <p:sp>
          <p:nvSpPr>
            <p:cNvPr id="40" name="Rounded Rectangle 52"/>
            <p:cNvSpPr>
              <a:spLocks noChangeArrowheads="1"/>
            </p:cNvSpPr>
            <p:nvPr/>
          </p:nvSpPr>
          <p:spPr bwMode="auto">
            <a:xfrm>
              <a:off x="1717675" y="1900238"/>
              <a:ext cx="912813" cy="809625"/>
            </a:xfrm>
            <a:prstGeom prst="roundRect">
              <a:avLst>
                <a:gd name="adj" fmla="val 16667"/>
              </a:avLst>
            </a:prstGeom>
            <a:solidFill>
              <a:srgbClr val="FFFF66"/>
            </a:solidFill>
            <a:ln w="19050" algn="ctr">
              <a:solidFill>
                <a:srgbClr val="CC9900"/>
              </a:solidFill>
              <a:round/>
              <a:headEnd/>
              <a:tailEnd/>
            </a:ln>
          </p:spPr>
          <p:txBody>
            <a:bodyPr anchor="ctr"/>
            <a:lstStyle/>
            <a:p>
              <a:pPr eaLnBrk="1" fontAlgn="auto" hangingPunct="1">
                <a:spcBef>
                  <a:spcPts val="0"/>
                </a:spcBef>
                <a:spcAft>
                  <a:spcPts val="0"/>
                </a:spcAft>
                <a:defRPr/>
              </a:pPr>
              <a:endParaRPr lang="en-US" sz="1800" b="0">
                <a:solidFill>
                  <a:schemeClr val="lt1"/>
                </a:solidFill>
                <a:latin typeface="+mn-lt"/>
              </a:endParaRPr>
            </a:p>
          </p:txBody>
        </p:sp>
        <p:grpSp>
          <p:nvGrpSpPr>
            <p:cNvPr id="41" name="Group 169"/>
            <p:cNvGrpSpPr>
              <a:grpSpLocks/>
            </p:cNvGrpSpPr>
            <p:nvPr/>
          </p:nvGrpSpPr>
          <p:grpSpPr bwMode="auto">
            <a:xfrm>
              <a:off x="1778000" y="2098675"/>
              <a:ext cx="792163" cy="420688"/>
              <a:chOff x="1780356" y="1074836"/>
              <a:chExt cx="1168456" cy="565305"/>
            </a:xfrm>
          </p:grpSpPr>
          <p:grpSp>
            <p:nvGrpSpPr>
              <p:cNvPr id="42" name="Group 17"/>
              <p:cNvGrpSpPr>
                <a:grpSpLocks/>
              </p:cNvGrpSpPr>
              <p:nvPr/>
            </p:nvGrpSpPr>
            <p:grpSpPr bwMode="auto">
              <a:xfrm>
                <a:off x="1780356" y="1074836"/>
                <a:ext cx="1168456" cy="565305"/>
                <a:chOff x="4929188" y="2700338"/>
                <a:chExt cx="1533525" cy="633412"/>
              </a:xfrm>
            </p:grpSpPr>
            <p:sp>
              <p:nvSpPr>
                <p:cNvPr id="46" name="Arc 45"/>
                <p:cNvSpPr/>
                <p:nvPr/>
              </p:nvSpPr>
              <p:spPr bwMode="auto">
                <a:xfrm>
                  <a:off x="4929188" y="2705118"/>
                  <a:ext cx="1533525" cy="623851"/>
                </a:xfrm>
                <a:prstGeom prst="arc">
                  <a:avLst>
                    <a:gd name="adj1" fmla="val 20608027"/>
                    <a:gd name="adj2" fmla="val 1035465"/>
                  </a:avLst>
                </a:prstGeom>
                <a:solidFill>
                  <a:srgbClr val="FFFF99"/>
                </a:solidFill>
                <a:ln w="9525" cap="flat" cmpd="sng" algn="ctr">
                  <a:solidFill>
                    <a:srgbClr val="CC9900"/>
                  </a:solidFill>
                  <a:prstDash val="solid"/>
                  <a:round/>
                  <a:headEnd type="none" w="med" len="med"/>
                  <a:tailEnd type="none" w="med" len="med"/>
                </a:ln>
                <a:effectLst/>
              </p:spPr>
              <p:txBody>
                <a:bodyPr/>
                <a:lstStyle/>
                <a:p>
                  <a:pPr algn="l">
                    <a:defRPr/>
                  </a:pPr>
                  <a:endParaRPr lang="en-US" sz="2400" b="0">
                    <a:ea typeface="ＭＳ Ｐゴシック" pitchFamily="1" charset="-128"/>
                  </a:endParaRPr>
                </a:p>
              </p:txBody>
            </p:sp>
            <p:sp>
              <p:nvSpPr>
                <p:cNvPr id="47" name="Oval 162"/>
                <p:cNvSpPr>
                  <a:spLocks noChangeArrowheads="1"/>
                </p:cNvSpPr>
                <p:nvPr/>
              </p:nvSpPr>
              <p:spPr bwMode="auto">
                <a:xfrm>
                  <a:off x="4929188" y="2700338"/>
                  <a:ext cx="1533525" cy="633412"/>
                </a:xfrm>
                <a:prstGeom prst="ellipse">
                  <a:avLst/>
                </a:prstGeom>
                <a:noFill/>
                <a:ln w="9525" algn="ctr">
                  <a:solidFill>
                    <a:srgbClr val="CC9900"/>
                  </a:solidFill>
                  <a:round/>
                  <a:headEnd/>
                  <a:tailEnd/>
                </a:ln>
              </p:spPr>
              <p:txBody>
                <a:bodyPr/>
                <a:lstStyle/>
                <a:p>
                  <a:pPr algn="l"/>
                  <a:endParaRPr lang="nl-NL" sz="2400" b="0">
                    <a:ea typeface="ＭＳ Ｐゴシック" pitchFamily="34" charset="-128"/>
                  </a:endParaRPr>
                </a:p>
              </p:txBody>
            </p:sp>
          </p:grpSp>
          <p:cxnSp>
            <p:nvCxnSpPr>
              <p:cNvPr id="43" name="Straight Connector 159"/>
              <p:cNvCxnSpPr>
                <a:cxnSpLocks noChangeShapeType="1"/>
                <a:stCxn id="46" idx="1"/>
                <a:endCxn id="45" idx="0"/>
              </p:cNvCxnSpPr>
              <p:nvPr/>
            </p:nvCxnSpPr>
            <p:spPr bwMode="auto">
              <a:xfrm rot="10800000" flipH="1">
                <a:off x="2364583" y="1211529"/>
                <a:ext cx="489830" cy="145960"/>
              </a:xfrm>
              <a:prstGeom prst="line">
                <a:avLst/>
              </a:prstGeom>
              <a:noFill/>
              <a:ln w="25400">
                <a:solidFill>
                  <a:srgbClr val="996633"/>
                </a:solidFill>
                <a:round/>
                <a:headEnd/>
                <a:tailEnd/>
              </a:ln>
            </p:spPr>
          </p:cxnSp>
          <p:cxnSp>
            <p:nvCxnSpPr>
              <p:cNvPr id="44" name="Straight Connector 160"/>
              <p:cNvCxnSpPr>
                <a:cxnSpLocks noChangeShapeType="1"/>
                <a:stCxn id="46" idx="1"/>
                <a:endCxn id="45" idx="2"/>
              </p:cNvCxnSpPr>
              <p:nvPr/>
            </p:nvCxnSpPr>
            <p:spPr bwMode="auto">
              <a:xfrm rot="10800000" flipH="1" flipV="1">
                <a:off x="2364584" y="1357486"/>
                <a:ext cx="471331" cy="154971"/>
              </a:xfrm>
              <a:prstGeom prst="line">
                <a:avLst/>
              </a:prstGeom>
              <a:noFill/>
              <a:ln w="25400">
                <a:solidFill>
                  <a:srgbClr val="996633"/>
                </a:solidFill>
                <a:round/>
                <a:headEnd/>
                <a:tailEnd/>
              </a:ln>
            </p:spPr>
          </p:cxnSp>
          <p:sp>
            <p:nvSpPr>
              <p:cNvPr id="45" name="Arc 44"/>
              <p:cNvSpPr/>
              <p:nvPr/>
            </p:nvSpPr>
            <p:spPr bwMode="auto">
              <a:xfrm rot="4887492">
                <a:off x="2654074" y="1228910"/>
                <a:ext cx="317850" cy="252892"/>
              </a:xfrm>
              <a:prstGeom prst="arc">
                <a:avLst>
                  <a:gd name="adj1" fmla="val 12192040"/>
                  <a:gd name="adj2" fmla="val 61677"/>
                </a:avLst>
              </a:prstGeom>
              <a:solidFill>
                <a:srgbClr val="FFFF93"/>
              </a:solidFill>
              <a:ln w="25400">
                <a:solidFill>
                  <a:srgbClr val="996633"/>
                </a:solidFill>
                <a:round/>
                <a:headEnd/>
                <a:tailEnd/>
              </a:ln>
            </p:spPr>
            <p:txBody>
              <a:bodyPr/>
              <a:lstStyle/>
              <a:p>
                <a:pPr>
                  <a:defRPr/>
                </a:pPr>
                <a:endParaRPr lang="en-US"/>
              </a:p>
            </p:txBody>
          </p:sp>
        </p:grpSp>
      </p:grpSp>
      <p:grpSp>
        <p:nvGrpSpPr>
          <p:cNvPr id="48" name="Group 47"/>
          <p:cNvGrpSpPr/>
          <p:nvPr/>
        </p:nvGrpSpPr>
        <p:grpSpPr>
          <a:xfrm>
            <a:off x="6969345" y="927549"/>
            <a:ext cx="850864" cy="729466"/>
            <a:chOff x="1717675" y="1900238"/>
            <a:chExt cx="912813" cy="809625"/>
          </a:xfrm>
        </p:grpSpPr>
        <p:sp>
          <p:nvSpPr>
            <p:cNvPr id="49" name="Rounded Rectangle 52"/>
            <p:cNvSpPr>
              <a:spLocks noChangeArrowheads="1"/>
            </p:cNvSpPr>
            <p:nvPr/>
          </p:nvSpPr>
          <p:spPr bwMode="auto">
            <a:xfrm>
              <a:off x="1717675" y="1900238"/>
              <a:ext cx="912813" cy="809625"/>
            </a:xfrm>
            <a:prstGeom prst="roundRect">
              <a:avLst>
                <a:gd name="adj" fmla="val 16667"/>
              </a:avLst>
            </a:prstGeom>
            <a:solidFill>
              <a:srgbClr val="FFFF66"/>
            </a:solidFill>
            <a:ln w="19050" algn="ctr">
              <a:solidFill>
                <a:srgbClr val="CC9900"/>
              </a:solidFill>
              <a:round/>
              <a:headEnd/>
              <a:tailEnd/>
            </a:ln>
          </p:spPr>
          <p:txBody>
            <a:bodyPr anchor="ctr"/>
            <a:lstStyle/>
            <a:p>
              <a:pPr eaLnBrk="1" fontAlgn="auto" hangingPunct="1">
                <a:spcBef>
                  <a:spcPts val="0"/>
                </a:spcBef>
                <a:spcAft>
                  <a:spcPts val="0"/>
                </a:spcAft>
                <a:defRPr/>
              </a:pPr>
              <a:endParaRPr lang="en-US" sz="1800" b="0">
                <a:solidFill>
                  <a:schemeClr val="lt1"/>
                </a:solidFill>
                <a:latin typeface="+mn-lt"/>
              </a:endParaRPr>
            </a:p>
          </p:txBody>
        </p:sp>
        <p:grpSp>
          <p:nvGrpSpPr>
            <p:cNvPr id="50" name="Group 169"/>
            <p:cNvGrpSpPr>
              <a:grpSpLocks/>
            </p:cNvGrpSpPr>
            <p:nvPr/>
          </p:nvGrpSpPr>
          <p:grpSpPr bwMode="auto">
            <a:xfrm>
              <a:off x="1778000" y="2098675"/>
              <a:ext cx="792163" cy="420688"/>
              <a:chOff x="1780356" y="1074836"/>
              <a:chExt cx="1168456" cy="565305"/>
            </a:xfrm>
          </p:grpSpPr>
          <p:grpSp>
            <p:nvGrpSpPr>
              <p:cNvPr id="51" name="Group 17"/>
              <p:cNvGrpSpPr>
                <a:grpSpLocks/>
              </p:cNvGrpSpPr>
              <p:nvPr/>
            </p:nvGrpSpPr>
            <p:grpSpPr bwMode="auto">
              <a:xfrm>
                <a:off x="1780356" y="1074836"/>
                <a:ext cx="1168456" cy="565305"/>
                <a:chOff x="4929188" y="2700338"/>
                <a:chExt cx="1533525" cy="633412"/>
              </a:xfrm>
            </p:grpSpPr>
            <p:sp>
              <p:nvSpPr>
                <p:cNvPr id="55" name="Arc 54"/>
                <p:cNvSpPr/>
                <p:nvPr/>
              </p:nvSpPr>
              <p:spPr bwMode="auto">
                <a:xfrm>
                  <a:off x="4929188" y="2705118"/>
                  <a:ext cx="1533525" cy="623851"/>
                </a:xfrm>
                <a:prstGeom prst="arc">
                  <a:avLst>
                    <a:gd name="adj1" fmla="val 20608027"/>
                    <a:gd name="adj2" fmla="val 1035465"/>
                  </a:avLst>
                </a:prstGeom>
                <a:solidFill>
                  <a:srgbClr val="FFFF99"/>
                </a:solidFill>
                <a:ln w="9525" cap="flat" cmpd="sng" algn="ctr">
                  <a:solidFill>
                    <a:srgbClr val="CC9900"/>
                  </a:solidFill>
                  <a:prstDash val="solid"/>
                  <a:round/>
                  <a:headEnd type="none" w="med" len="med"/>
                  <a:tailEnd type="none" w="med" len="med"/>
                </a:ln>
                <a:effectLst/>
              </p:spPr>
              <p:txBody>
                <a:bodyPr/>
                <a:lstStyle/>
                <a:p>
                  <a:pPr algn="l">
                    <a:defRPr/>
                  </a:pPr>
                  <a:endParaRPr lang="en-US" sz="2400" b="0">
                    <a:ea typeface="ＭＳ Ｐゴシック" pitchFamily="1" charset="-128"/>
                  </a:endParaRPr>
                </a:p>
              </p:txBody>
            </p:sp>
            <p:sp>
              <p:nvSpPr>
                <p:cNvPr id="56" name="Oval 162"/>
                <p:cNvSpPr>
                  <a:spLocks noChangeArrowheads="1"/>
                </p:cNvSpPr>
                <p:nvPr/>
              </p:nvSpPr>
              <p:spPr bwMode="auto">
                <a:xfrm>
                  <a:off x="4929188" y="2700338"/>
                  <a:ext cx="1533525" cy="633412"/>
                </a:xfrm>
                <a:prstGeom prst="ellipse">
                  <a:avLst/>
                </a:prstGeom>
                <a:noFill/>
                <a:ln w="9525" algn="ctr">
                  <a:solidFill>
                    <a:srgbClr val="CC9900"/>
                  </a:solidFill>
                  <a:round/>
                  <a:headEnd/>
                  <a:tailEnd/>
                </a:ln>
              </p:spPr>
              <p:txBody>
                <a:bodyPr/>
                <a:lstStyle/>
                <a:p>
                  <a:pPr algn="l"/>
                  <a:endParaRPr lang="nl-NL" sz="2400" b="0">
                    <a:ea typeface="ＭＳ Ｐゴシック" pitchFamily="34" charset="-128"/>
                  </a:endParaRPr>
                </a:p>
              </p:txBody>
            </p:sp>
          </p:grpSp>
          <p:cxnSp>
            <p:nvCxnSpPr>
              <p:cNvPr id="52" name="Straight Connector 159"/>
              <p:cNvCxnSpPr>
                <a:cxnSpLocks noChangeShapeType="1"/>
                <a:stCxn id="55" idx="1"/>
                <a:endCxn id="54" idx="0"/>
              </p:cNvCxnSpPr>
              <p:nvPr/>
            </p:nvCxnSpPr>
            <p:spPr bwMode="auto">
              <a:xfrm rot="10800000" flipH="1">
                <a:off x="2364583" y="1211529"/>
                <a:ext cx="489830" cy="145960"/>
              </a:xfrm>
              <a:prstGeom prst="line">
                <a:avLst/>
              </a:prstGeom>
              <a:noFill/>
              <a:ln w="25400">
                <a:solidFill>
                  <a:srgbClr val="996633"/>
                </a:solidFill>
                <a:round/>
                <a:headEnd/>
                <a:tailEnd/>
              </a:ln>
            </p:spPr>
          </p:cxnSp>
          <p:cxnSp>
            <p:nvCxnSpPr>
              <p:cNvPr id="53" name="Straight Connector 160"/>
              <p:cNvCxnSpPr>
                <a:cxnSpLocks noChangeShapeType="1"/>
                <a:stCxn id="55" idx="1"/>
                <a:endCxn id="54" idx="2"/>
              </p:cNvCxnSpPr>
              <p:nvPr/>
            </p:nvCxnSpPr>
            <p:spPr bwMode="auto">
              <a:xfrm rot="10800000" flipH="1" flipV="1">
                <a:off x="2364584" y="1357486"/>
                <a:ext cx="471331" cy="154971"/>
              </a:xfrm>
              <a:prstGeom prst="line">
                <a:avLst/>
              </a:prstGeom>
              <a:noFill/>
              <a:ln w="25400">
                <a:solidFill>
                  <a:srgbClr val="996633"/>
                </a:solidFill>
                <a:round/>
                <a:headEnd/>
                <a:tailEnd/>
              </a:ln>
            </p:spPr>
          </p:cxnSp>
          <p:sp>
            <p:nvSpPr>
              <p:cNvPr id="54" name="Arc 53"/>
              <p:cNvSpPr/>
              <p:nvPr/>
            </p:nvSpPr>
            <p:spPr bwMode="auto">
              <a:xfrm rot="4887492">
                <a:off x="2654074" y="1228910"/>
                <a:ext cx="317850" cy="252892"/>
              </a:xfrm>
              <a:prstGeom prst="arc">
                <a:avLst>
                  <a:gd name="adj1" fmla="val 12192040"/>
                  <a:gd name="adj2" fmla="val 61677"/>
                </a:avLst>
              </a:prstGeom>
              <a:solidFill>
                <a:srgbClr val="FFFF93"/>
              </a:solidFill>
              <a:ln w="25400">
                <a:solidFill>
                  <a:srgbClr val="996633"/>
                </a:solidFill>
                <a:round/>
                <a:headEnd/>
                <a:tailEnd/>
              </a:ln>
            </p:spPr>
            <p:txBody>
              <a:bodyPr/>
              <a:lstStyle/>
              <a:p>
                <a:pPr>
                  <a:defRPr/>
                </a:pPr>
                <a:endParaRPr lang="en-US"/>
              </a:p>
            </p:txBody>
          </p:sp>
        </p:gr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smtClean="0"/>
              <a:t>Finding Use-Case Slices</a:t>
            </a:r>
          </a:p>
        </p:txBody>
      </p:sp>
      <p:pic>
        <p:nvPicPr>
          <p:cNvPr id="21510" name="Picture 1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gray">
          <a:xfrm>
            <a:off x="212725" y="3352800"/>
            <a:ext cx="5195888" cy="290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pic>
      <p:grpSp>
        <p:nvGrpSpPr>
          <p:cNvPr id="2" name="Group 36"/>
          <p:cNvGrpSpPr>
            <a:grpSpLocks/>
          </p:cNvGrpSpPr>
          <p:nvPr/>
        </p:nvGrpSpPr>
        <p:grpSpPr bwMode="auto">
          <a:xfrm>
            <a:off x="4622800" y="1193800"/>
            <a:ext cx="4398963" cy="1912938"/>
            <a:chOff x="2912" y="752"/>
            <a:chExt cx="2771" cy="1205"/>
          </a:xfrm>
        </p:grpSpPr>
        <p:sp>
          <p:nvSpPr>
            <p:cNvPr id="21517" name="Rectangle 6"/>
            <p:cNvSpPr>
              <a:spLocks noChangeArrowheads="1"/>
            </p:cNvSpPr>
            <p:nvPr/>
          </p:nvSpPr>
          <p:spPr bwMode="gray">
            <a:xfrm>
              <a:off x="4747" y="1632"/>
              <a:ext cx="934" cy="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a:lstStyle/>
            <a:p>
              <a:pPr algn="l"/>
              <a:r>
                <a:rPr lang="en-GB" b="0">
                  <a:latin typeface="Times New Roman" pitchFamily="18" charset="0"/>
                  <a:ea typeface="Batang" pitchFamily="18" charset="-127"/>
                  <a:cs typeface="Times New Roman" pitchFamily="18" charset="0"/>
                </a:rPr>
                <a:t>Build Withdraw Cash</a:t>
              </a:r>
              <a:endParaRPr lang="en-GB" sz="2800" b="0">
                <a:ea typeface="Batang" pitchFamily="18" charset="-127"/>
                <a:cs typeface="Times New Roman" pitchFamily="18" charset="0"/>
              </a:endParaRPr>
            </a:p>
          </p:txBody>
        </p:sp>
        <p:sp>
          <p:nvSpPr>
            <p:cNvPr id="21518" name="Rectangle 7"/>
            <p:cNvSpPr>
              <a:spLocks noChangeArrowheads="1"/>
            </p:cNvSpPr>
            <p:nvPr/>
          </p:nvSpPr>
          <p:spPr bwMode="gray">
            <a:xfrm>
              <a:off x="4306" y="1632"/>
              <a:ext cx="441" cy="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a:lstStyle/>
            <a:p>
              <a:pPr algn="l"/>
              <a:r>
                <a:rPr lang="en-GB" b="0">
                  <a:latin typeface="Times New Roman" pitchFamily="18" charset="0"/>
                  <a:ea typeface="Batang" pitchFamily="18" charset="-127"/>
                  <a:cs typeface="Times New Roman" pitchFamily="18" charset="0"/>
                </a:rPr>
                <a:t>Very High</a:t>
              </a:r>
              <a:endParaRPr lang="en-GB" sz="2800" b="0">
                <a:ea typeface="Batang" pitchFamily="18" charset="-127"/>
                <a:cs typeface="Times New Roman" pitchFamily="18" charset="0"/>
              </a:endParaRPr>
            </a:p>
          </p:txBody>
        </p:sp>
        <p:sp>
          <p:nvSpPr>
            <p:cNvPr id="21519" name="Rectangle 8"/>
            <p:cNvSpPr>
              <a:spLocks noChangeArrowheads="1"/>
            </p:cNvSpPr>
            <p:nvPr/>
          </p:nvSpPr>
          <p:spPr bwMode="gray">
            <a:xfrm>
              <a:off x="3125" y="1632"/>
              <a:ext cx="1181" cy="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a:lstStyle/>
            <a:p>
              <a:pPr algn="l"/>
              <a:r>
                <a:rPr lang="en-GB" b="0">
                  <a:latin typeface="Times New Roman" pitchFamily="18" charset="0"/>
                  <a:ea typeface="Batang" pitchFamily="18" charset="-127"/>
                  <a:cs typeface="Times New Roman" pitchFamily="18" charset="0"/>
                </a:rPr>
                <a:t>Scalability of J2EE Infrastructure</a:t>
              </a:r>
              <a:endParaRPr lang="en-GB" sz="2800" b="0">
                <a:ea typeface="Batang" pitchFamily="18" charset="-127"/>
                <a:cs typeface="Times New Roman" pitchFamily="18" charset="0"/>
              </a:endParaRPr>
            </a:p>
          </p:txBody>
        </p:sp>
        <p:sp>
          <p:nvSpPr>
            <p:cNvPr id="21520" name="Rectangle 9"/>
            <p:cNvSpPr>
              <a:spLocks noChangeArrowheads="1"/>
            </p:cNvSpPr>
            <p:nvPr/>
          </p:nvSpPr>
          <p:spPr bwMode="gray">
            <a:xfrm>
              <a:off x="2912" y="1632"/>
              <a:ext cx="213" cy="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a:lstStyle/>
            <a:p>
              <a:pPr marL="342900" indent="-342900" algn="l"/>
              <a:r>
                <a:rPr lang="en-US" b="0">
                  <a:latin typeface="Times New Roman" pitchFamily="18" charset="0"/>
                  <a:ea typeface="Batang" pitchFamily="18" charset="-127"/>
                  <a:cs typeface="Times New Roman" pitchFamily="18" charset="0"/>
                </a:rPr>
                <a:t>6</a:t>
              </a:r>
              <a:endParaRPr lang="en-US" sz="2800" b="0">
                <a:ea typeface="Batang" pitchFamily="18" charset="-127"/>
                <a:cs typeface="Times New Roman" pitchFamily="18" charset="0"/>
              </a:endParaRPr>
            </a:p>
          </p:txBody>
        </p:sp>
        <p:sp>
          <p:nvSpPr>
            <p:cNvPr id="21521" name="Rectangle 10"/>
            <p:cNvSpPr>
              <a:spLocks noChangeArrowheads="1"/>
            </p:cNvSpPr>
            <p:nvPr/>
          </p:nvSpPr>
          <p:spPr bwMode="gray">
            <a:xfrm>
              <a:off x="4747" y="1307"/>
              <a:ext cx="934" cy="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a:lstStyle/>
            <a:p>
              <a:pPr algn="l"/>
              <a:r>
                <a:rPr lang="en-GB" b="0">
                  <a:latin typeface="Times New Roman" pitchFamily="18" charset="0"/>
                  <a:ea typeface="Batang" pitchFamily="18" charset="-127"/>
                  <a:cs typeface="Times New Roman" pitchFamily="18" charset="0"/>
                </a:rPr>
                <a:t>Build Withdraw Cash</a:t>
              </a:r>
              <a:endParaRPr lang="en-GB" sz="2800" b="0">
                <a:ea typeface="Batang" pitchFamily="18" charset="-127"/>
                <a:cs typeface="Times New Roman" pitchFamily="18" charset="0"/>
              </a:endParaRPr>
            </a:p>
          </p:txBody>
        </p:sp>
        <p:sp>
          <p:nvSpPr>
            <p:cNvPr id="21522" name="Rectangle 11"/>
            <p:cNvSpPr>
              <a:spLocks noChangeArrowheads="1"/>
            </p:cNvSpPr>
            <p:nvPr/>
          </p:nvSpPr>
          <p:spPr bwMode="gray">
            <a:xfrm>
              <a:off x="4306" y="1307"/>
              <a:ext cx="441" cy="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a:lstStyle/>
            <a:p>
              <a:pPr algn="l"/>
              <a:r>
                <a:rPr lang="en-GB" b="0">
                  <a:latin typeface="Times New Roman" pitchFamily="18" charset="0"/>
                  <a:ea typeface="Batang" pitchFamily="18" charset="-127"/>
                  <a:cs typeface="Times New Roman" pitchFamily="18" charset="0"/>
                </a:rPr>
                <a:t>Very High</a:t>
              </a:r>
              <a:endParaRPr lang="en-GB" sz="2800" b="0">
                <a:ea typeface="Batang" pitchFamily="18" charset="-127"/>
                <a:cs typeface="Times New Roman" pitchFamily="18" charset="0"/>
              </a:endParaRPr>
            </a:p>
          </p:txBody>
        </p:sp>
        <p:sp>
          <p:nvSpPr>
            <p:cNvPr id="21523" name="Rectangle 12"/>
            <p:cNvSpPr>
              <a:spLocks noChangeArrowheads="1"/>
            </p:cNvSpPr>
            <p:nvPr/>
          </p:nvSpPr>
          <p:spPr bwMode="gray">
            <a:xfrm>
              <a:off x="3125" y="1307"/>
              <a:ext cx="1181" cy="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a:lstStyle/>
            <a:p>
              <a:pPr algn="l"/>
              <a:r>
                <a:rPr lang="en-GB" b="0">
                  <a:latin typeface="Times New Roman" pitchFamily="18" charset="0"/>
                  <a:ea typeface="Batang" pitchFamily="18" charset="-127"/>
                  <a:cs typeface="Times New Roman" pitchFamily="18" charset="0"/>
                </a:rPr>
                <a:t>Reliability of the O/S platform</a:t>
              </a:r>
              <a:endParaRPr lang="en-GB" sz="2800" b="0">
                <a:ea typeface="Batang" pitchFamily="18" charset="-127"/>
                <a:cs typeface="Times New Roman" pitchFamily="18" charset="0"/>
              </a:endParaRPr>
            </a:p>
          </p:txBody>
        </p:sp>
        <p:sp>
          <p:nvSpPr>
            <p:cNvPr id="21524" name="Rectangle 13"/>
            <p:cNvSpPr>
              <a:spLocks noChangeArrowheads="1"/>
            </p:cNvSpPr>
            <p:nvPr/>
          </p:nvSpPr>
          <p:spPr bwMode="gray">
            <a:xfrm>
              <a:off x="2912" y="1307"/>
              <a:ext cx="213" cy="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a:lstStyle/>
            <a:p>
              <a:pPr marL="342900" indent="-342900" algn="l"/>
              <a:r>
                <a:rPr lang="en-US" b="0">
                  <a:latin typeface="Times New Roman" pitchFamily="18" charset="0"/>
                  <a:ea typeface="Batang" pitchFamily="18" charset="-127"/>
                  <a:cs typeface="Times New Roman" pitchFamily="18" charset="0"/>
                </a:rPr>
                <a:t>5</a:t>
              </a:r>
              <a:endParaRPr lang="en-US" sz="2800" b="0">
                <a:ea typeface="Batang" pitchFamily="18" charset="-127"/>
                <a:cs typeface="Times New Roman" pitchFamily="18" charset="0"/>
              </a:endParaRPr>
            </a:p>
          </p:txBody>
        </p:sp>
        <p:sp>
          <p:nvSpPr>
            <p:cNvPr id="21525" name="Rectangle 14"/>
            <p:cNvSpPr>
              <a:spLocks noChangeArrowheads="1"/>
            </p:cNvSpPr>
            <p:nvPr/>
          </p:nvSpPr>
          <p:spPr bwMode="gray">
            <a:xfrm>
              <a:off x="4747" y="982"/>
              <a:ext cx="934" cy="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a:lstStyle/>
            <a:p>
              <a:pPr algn="l"/>
              <a:r>
                <a:rPr lang="en-GB" b="0">
                  <a:latin typeface="Times New Roman" pitchFamily="18" charset="0"/>
                  <a:ea typeface="Batang" pitchFamily="18" charset="-127"/>
                  <a:cs typeface="Times New Roman" pitchFamily="18" charset="0"/>
                </a:rPr>
                <a:t>Build Withdraw Cash</a:t>
              </a:r>
              <a:endParaRPr lang="en-GB" sz="2800" b="0">
                <a:ea typeface="Batang" pitchFamily="18" charset="-127"/>
                <a:cs typeface="Times New Roman" pitchFamily="18" charset="0"/>
              </a:endParaRPr>
            </a:p>
          </p:txBody>
        </p:sp>
        <p:sp>
          <p:nvSpPr>
            <p:cNvPr id="21526" name="Rectangle 15"/>
            <p:cNvSpPr>
              <a:spLocks noChangeArrowheads="1"/>
            </p:cNvSpPr>
            <p:nvPr/>
          </p:nvSpPr>
          <p:spPr bwMode="gray">
            <a:xfrm>
              <a:off x="4306" y="982"/>
              <a:ext cx="441" cy="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a:lstStyle/>
            <a:p>
              <a:pPr algn="l"/>
              <a:r>
                <a:rPr lang="en-GB" b="0">
                  <a:latin typeface="Times New Roman" pitchFamily="18" charset="0"/>
                  <a:ea typeface="Batang" pitchFamily="18" charset="-127"/>
                  <a:cs typeface="Times New Roman" pitchFamily="18" charset="0"/>
                </a:rPr>
                <a:t>Very High</a:t>
              </a:r>
              <a:endParaRPr lang="en-GB" sz="2800" b="0">
                <a:ea typeface="Batang" pitchFamily="18" charset="-127"/>
                <a:cs typeface="Times New Roman" pitchFamily="18" charset="0"/>
              </a:endParaRPr>
            </a:p>
          </p:txBody>
        </p:sp>
        <p:sp>
          <p:nvSpPr>
            <p:cNvPr id="21527" name="Rectangle 16"/>
            <p:cNvSpPr>
              <a:spLocks noChangeArrowheads="1"/>
            </p:cNvSpPr>
            <p:nvPr/>
          </p:nvSpPr>
          <p:spPr bwMode="gray">
            <a:xfrm>
              <a:off x="3125" y="982"/>
              <a:ext cx="1181" cy="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a:lstStyle/>
            <a:p>
              <a:pPr algn="l"/>
              <a:r>
                <a:rPr lang="en-GB" b="0">
                  <a:latin typeface="Times New Roman" pitchFamily="18" charset="0"/>
                  <a:ea typeface="Batang" pitchFamily="18" charset="-127"/>
                  <a:cs typeface="Times New Roman" pitchFamily="18" charset="0"/>
                </a:rPr>
                <a:t>It might be harder than we think (estimates)</a:t>
              </a:r>
              <a:endParaRPr lang="en-GB" sz="2800" b="0">
                <a:ea typeface="Batang" pitchFamily="18" charset="-127"/>
                <a:cs typeface="Times New Roman" pitchFamily="18" charset="0"/>
              </a:endParaRPr>
            </a:p>
          </p:txBody>
        </p:sp>
        <p:sp>
          <p:nvSpPr>
            <p:cNvPr id="21528" name="Rectangle 17"/>
            <p:cNvSpPr>
              <a:spLocks noChangeArrowheads="1"/>
            </p:cNvSpPr>
            <p:nvPr/>
          </p:nvSpPr>
          <p:spPr bwMode="gray">
            <a:xfrm>
              <a:off x="2912" y="982"/>
              <a:ext cx="213" cy="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a:lstStyle/>
            <a:p>
              <a:pPr marL="228600" indent="-228600" algn="l"/>
              <a:r>
                <a:rPr lang="en-US" b="0">
                  <a:latin typeface="Times New Roman" pitchFamily="18" charset="0"/>
                  <a:ea typeface="Batang" pitchFamily="18" charset="-127"/>
                  <a:cs typeface="Times New Roman" pitchFamily="18" charset="0"/>
                </a:rPr>
                <a:t>4</a:t>
              </a:r>
              <a:endParaRPr lang="en-US" sz="2800" b="0">
                <a:ea typeface="Batang" pitchFamily="18" charset="-127"/>
                <a:cs typeface="Times New Roman" pitchFamily="18" charset="0"/>
              </a:endParaRPr>
            </a:p>
          </p:txBody>
        </p:sp>
        <p:sp>
          <p:nvSpPr>
            <p:cNvPr id="21529" name="Line 18"/>
            <p:cNvSpPr>
              <a:spLocks noChangeShapeType="1"/>
            </p:cNvSpPr>
            <p:nvPr/>
          </p:nvSpPr>
          <p:spPr bwMode="gray">
            <a:xfrm>
              <a:off x="2912" y="982"/>
              <a:ext cx="2769" cy="0"/>
            </a:xfrm>
            <a:prstGeom prst="line">
              <a:avLst/>
            </a:prstGeom>
            <a:noFill/>
            <a:ln w="12700" cap="rnd">
              <a:solidFill>
                <a:srgbClr val="000000"/>
              </a:solidFill>
              <a:round/>
              <a:headEnd/>
              <a:tailEnd/>
            </a:ln>
            <a:extLst>
              <a:ext uri="{909E8E84-426E-40DD-AFC4-6F175D3DCCD1}">
                <a14:hiddenFill xmlns="" xmlns:a14="http://schemas.microsoft.com/office/drawing/2010/main">
                  <a:noFill/>
                </a14:hiddenFill>
              </a:ext>
            </a:extLst>
          </p:spPr>
          <p:txBody>
            <a:bodyPr anchor="ctr">
              <a:spAutoFit/>
            </a:bodyPr>
            <a:lstStyle/>
            <a:p>
              <a:endParaRPr lang="en-US"/>
            </a:p>
          </p:txBody>
        </p:sp>
        <p:sp>
          <p:nvSpPr>
            <p:cNvPr id="21530" name="Line 19"/>
            <p:cNvSpPr>
              <a:spLocks noChangeShapeType="1"/>
            </p:cNvSpPr>
            <p:nvPr/>
          </p:nvSpPr>
          <p:spPr bwMode="gray">
            <a:xfrm>
              <a:off x="2912" y="1957"/>
              <a:ext cx="2769" cy="0"/>
            </a:xfrm>
            <a:prstGeom prst="line">
              <a:avLst/>
            </a:prstGeom>
            <a:noFill/>
            <a:ln w="12700" cap="rnd">
              <a:solidFill>
                <a:srgbClr val="000000"/>
              </a:solidFill>
              <a:round/>
              <a:headEnd/>
              <a:tailEnd/>
            </a:ln>
            <a:extLst>
              <a:ext uri="{909E8E84-426E-40DD-AFC4-6F175D3DCCD1}">
                <a14:hiddenFill xmlns="" xmlns:a14="http://schemas.microsoft.com/office/drawing/2010/main">
                  <a:noFill/>
                </a14:hiddenFill>
              </a:ext>
            </a:extLst>
          </p:spPr>
          <p:txBody>
            <a:bodyPr anchor="ctr">
              <a:spAutoFit/>
            </a:bodyPr>
            <a:lstStyle/>
            <a:p>
              <a:endParaRPr lang="en-US"/>
            </a:p>
          </p:txBody>
        </p:sp>
        <p:sp>
          <p:nvSpPr>
            <p:cNvPr id="21531" name="Line 20"/>
            <p:cNvSpPr>
              <a:spLocks noChangeShapeType="1"/>
            </p:cNvSpPr>
            <p:nvPr/>
          </p:nvSpPr>
          <p:spPr bwMode="gray">
            <a:xfrm>
              <a:off x="2912" y="982"/>
              <a:ext cx="0" cy="975"/>
            </a:xfrm>
            <a:prstGeom prst="line">
              <a:avLst/>
            </a:prstGeom>
            <a:noFill/>
            <a:ln w="12700" cap="rnd">
              <a:solidFill>
                <a:srgbClr val="000000"/>
              </a:solidFill>
              <a:round/>
              <a:headEnd/>
              <a:tailEnd/>
            </a:ln>
            <a:extLst>
              <a:ext uri="{909E8E84-426E-40DD-AFC4-6F175D3DCCD1}">
                <a14:hiddenFill xmlns="" xmlns:a14="http://schemas.microsoft.com/office/drawing/2010/main">
                  <a:noFill/>
                </a14:hiddenFill>
              </a:ext>
            </a:extLst>
          </p:spPr>
          <p:txBody>
            <a:bodyPr anchor="ctr">
              <a:spAutoFit/>
            </a:bodyPr>
            <a:lstStyle/>
            <a:p>
              <a:endParaRPr lang="en-US"/>
            </a:p>
          </p:txBody>
        </p:sp>
        <p:sp>
          <p:nvSpPr>
            <p:cNvPr id="21532" name="Line 21"/>
            <p:cNvSpPr>
              <a:spLocks noChangeShapeType="1"/>
            </p:cNvSpPr>
            <p:nvPr/>
          </p:nvSpPr>
          <p:spPr bwMode="gray">
            <a:xfrm>
              <a:off x="5681" y="982"/>
              <a:ext cx="0" cy="975"/>
            </a:xfrm>
            <a:prstGeom prst="line">
              <a:avLst/>
            </a:prstGeom>
            <a:noFill/>
            <a:ln w="12700" cap="rnd">
              <a:solidFill>
                <a:srgbClr val="000000"/>
              </a:solidFill>
              <a:round/>
              <a:headEnd/>
              <a:tailEnd/>
            </a:ln>
            <a:extLst>
              <a:ext uri="{909E8E84-426E-40DD-AFC4-6F175D3DCCD1}">
                <a14:hiddenFill xmlns="" xmlns:a14="http://schemas.microsoft.com/office/drawing/2010/main">
                  <a:noFill/>
                </a14:hiddenFill>
              </a:ext>
            </a:extLst>
          </p:spPr>
          <p:txBody>
            <a:bodyPr anchor="ctr">
              <a:spAutoFit/>
            </a:bodyPr>
            <a:lstStyle/>
            <a:p>
              <a:endParaRPr lang="en-US"/>
            </a:p>
          </p:txBody>
        </p:sp>
        <p:sp>
          <p:nvSpPr>
            <p:cNvPr id="21533" name="Line 22"/>
            <p:cNvSpPr>
              <a:spLocks noChangeShapeType="1"/>
            </p:cNvSpPr>
            <p:nvPr/>
          </p:nvSpPr>
          <p:spPr bwMode="gray">
            <a:xfrm>
              <a:off x="2912" y="1307"/>
              <a:ext cx="2769" cy="0"/>
            </a:xfrm>
            <a:prstGeom prst="line">
              <a:avLst/>
            </a:prstGeom>
            <a:noFill/>
            <a:ln w="12700" cap="rnd">
              <a:solidFill>
                <a:srgbClr val="000000"/>
              </a:solidFill>
              <a:round/>
              <a:headEnd/>
              <a:tailEnd/>
            </a:ln>
            <a:extLst>
              <a:ext uri="{909E8E84-426E-40DD-AFC4-6F175D3DCCD1}">
                <a14:hiddenFill xmlns="" xmlns:a14="http://schemas.microsoft.com/office/drawing/2010/main">
                  <a:noFill/>
                </a14:hiddenFill>
              </a:ext>
            </a:extLst>
          </p:spPr>
          <p:txBody>
            <a:bodyPr anchor="ctr">
              <a:spAutoFit/>
            </a:bodyPr>
            <a:lstStyle/>
            <a:p>
              <a:endParaRPr lang="en-US"/>
            </a:p>
          </p:txBody>
        </p:sp>
        <p:sp>
          <p:nvSpPr>
            <p:cNvPr id="21534" name="Line 23"/>
            <p:cNvSpPr>
              <a:spLocks noChangeShapeType="1"/>
            </p:cNvSpPr>
            <p:nvPr/>
          </p:nvSpPr>
          <p:spPr bwMode="gray">
            <a:xfrm>
              <a:off x="3125" y="982"/>
              <a:ext cx="0" cy="975"/>
            </a:xfrm>
            <a:prstGeom prst="line">
              <a:avLst/>
            </a:prstGeom>
            <a:noFill/>
            <a:ln w="12700" cap="rnd">
              <a:solidFill>
                <a:srgbClr val="000000"/>
              </a:solidFill>
              <a:round/>
              <a:headEnd/>
              <a:tailEnd/>
            </a:ln>
            <a:extLst>
              <a:ext uri="{909E8E84-426E-40DD-AFC4-6F175D3DCCD1}">
                <a14:hiddenFill xmlns="" xmlns:a14="http://schemas.microsoft.com/office/drawing/2010/main">
                  <a:noFill/>
                </a14:hiddenFill>
              </a:ext>
            </a:extLst>
          </p:spPr>
          <p:txBody>
            <a:bodyPr anchor="ctr">
              <a:spAutoFit/>
            </a:bodyPr>
            <a:lstStyle/>
            <a:p>
              <a:endParaRPr lang="en-US"/>
            </a:p>
          </p:txBody>
        </p:sp>
        <p:sp>
          <p:nvSpPr>
            <p:cNvPr id="21535" name="Line 24"/>
            <p:cNvSpPr>
              <a:spLocks noChangeShapeType="1"/>
            </p:cNvSpPr>
            <p:nvPr/>
          </p:nvSpPr>
          <p:spPr bwMode="gray">
            <a:xfrm>
              <a:off x="4306" y="982"/>
              <a:ext cx="0" cy="975"/>
            </a:xfrm>
            <a:prstGeom prst="line">
              <a:avLst/>
            </a:prstGeom>
            <a:noFill/>
            <a:ln w="12700" cap="rnd">
              <a:solidFill>
                <a:srgbClr val="000000"/>
              </a:solidFill>
              <a:round/>
              <a:headEnd/>
              <a:tailEnd/>
            </a:ln>
            <a:extLst>
              <a:ext uri="{909E8E84-426E-40DD-AFC4-6F175D3DCCD1}">
                <a14:hiddenFill xmlns="" xmlns:a14="http://schemas.microsoft.com/office/drawing/2010/main">
                  <a:noFill/>
                </a14:hiddenFill>
              </a:ext>
            </a:extLst>
          </p:spPr>
          <p:txBody>
            <a:bodyPr anchor="ctr">
              <a:spAutoFit/>
            </a:bodyPr>
            <a:lstStyle/>
            <a:p>
              <a:endParaRPr lang="en-US"/>
            </a:p>
          </p:txBody>
        </p:sp>
        <p:sp>
          <p:nvSpPr>
            <p:cNvPr id="21536" name="Line 25"/>
            <p:cNvSpPr>
              <a:spLocks noChangeShapeType="1"/>
            </p:cNvSpPr>
            <p:nvPr/>
          </p:nvSpPr>
          <p:spPr bwMode="gray">
            <a:xfrm>
              <a:off x="4747" y="982"/>
              <a:ext cx="0" cy="975"/>
            </a:xfrm>
            <a:prstGeom prst="line">
              <a:avLst/>
            </a:prstGeom>
            <a:noFill/>
            <a:ln w="12700" cap="rnd">
              <a:solidFill>
                <a:srgbClr val="000000"/>
              </a:solidFill>
              <a:round/>
              <a:headEnd/>
              <a:tailEnd/>
            </a:ln>
            <a:extLst>
              <a:ext uri="{909E8E84-426E-40DD-AFC4-6F175D3DCCD1}">
                <a14:hiddenFill xmlns="" xmlns:a14="http://schemas.microsoft.com/office/drawing/2010/main">
                  <a:noFill/>
                </a14:hiddenFill>
              </a:ext>
            </a:extLst>
          </p:spPr>
          <p:txBody>
            <a:bodyPr anchor="ctr">
              <a:spAutoFit/>
            </a:bodyPr>
            <a:lstStyle/>
            <a:p>
              <a:endParaRPr lang="en-US"/>
            </a:p>
          </p:txBody>
        </p:sp>
        <p:sp>
          <p:nvSpPr>
            <p:cNvPr id="21537" name="Line 26"/>
            <p:cNvSpPr>
              <a:spLocks noChangeShapeType="1"/>
            </p:cNvSpPr>
            <p:nvPr/>
          </p:nvSpPr>
          <p:spPr bwMode="gray">
            <a:xfrm>
              <a:off x="2912" y="1632"/>
              <a:ext cx="2769" cy="0"/>
            </a:xfrm>
            <a:prstGeom prst="line">
              <a:avLst/>
            </a:prstGeom>
            <a:noFill/>
            <a:ln w="12700" cap="rnd">
              <a:solidFill>
                <a:srgbClr val="000000"/>
              </a:solidFill>
              <a:round/>
              <a:headEnd/>
              <a:tailEnd/>
            </a:ln>
            <a:extLst>
              <a:ext uri="{909E8E84-426E-40DD-AFC4-6F175D3DCCD1}">
                <a14:hiddenFill xmlns="" xmlns:a14="http://schemas.microsoft.com/office/drawing/2010/main">
                  <a:noFill/>
                </a14:hiddenFill>
              </a:ext>
            </a:extLst>
          </p:spPr>
          <p:txBody>
            <a:bodyPr anchor="ctr">
              <a:spAutoFit/>
            </a:bodyPr>
            <a:lstStyle/>
            <a:p>
              <a:endParaRPr lang="en-US"/>
            </a:p>
          </p:txBody>
        </p:sp>
        <p:sp>
          <p:nvSpPr>
            <p:cNvPr id="21538" name="Rectangle 27"/>
            <p:cNvSpPr>
              <a:spLocks noChangeArrowheads="1"/>
            </p:cNvSpPr>
            <p:nvPr/>
          </p:nvSpPr>
          <p:spPr bwMode="gray">
            <a:xfrm>
              <a:off x="2915" y="752"/>
              <a:ext cx="2768" cy="239"/>
            </a:xfrm>
            <a:prstGeom prst="rect">
              <a:avLst/>
            </a:prstGeom>
            <a:solidFill>
              <a:srgbClr val="FF99CC"/>
            </a:solidFill>
            <a:ln w="12700" algn="ctr">
              <a:solidFill>
                <a:schemeClr val="tx1"/>
              </a:solidFill>
              <a:miter lim="800000"/>
              <a:headEnd/>
              <a:tailEnd/>
            </a:ln>
          </p:spPr>
          <p:txBody>
            <a:bodyPr anchor="ctr">
              <a:spAutoFit/>
            </a:bodyPr>
            <a:lstStyle/>
            <a:p>
              <a:pPr eaLnBrk="1" fontAlgn="b" hangingPunct="1">
                <a:lnSpc>
                  <a:spcPct val="90000"/>
                </a:lnSpc>
                <a:spcBef>
                  <a:spcPct val="50000"/>
                </a:spcBef>
                <a:buClr>
                  <a:schemeClr val="accent1"/>
                </a:buClr>
                <a:buFont typeface="Wingdings" pitchFamily="2" charset="2"/>
                <a:buNone/>
              </a:pPr>
              <a:r>
                <a:rPr lang="en-US" sz="2000" b="0">
                  <a:cs typeface="Arial" pitchFamily="34" charset="0"/>
                </a:rPr>
                <a:t>Risks</a:t>
              </a:r>
            </a:p>
          </p:txBody>
        </p:sp>
      </p:grpSp>
      <p:sp>
        <p:nvSpPr>
          <p:cNvPr id="21512" name="Text Box 28"/>
          <p:cNvSpPr txBox="1">
            <a:spLocks noChangeArrowheads="1"/>
          </p:cNvSpPr>
          <p:nvPr/>
        </p:nvSpPr>
        <p:spPr bwMode="auto">
          <a:xfrm>
            <a:off x="5397500" y="3479800"/>
            <a:ext cx="33274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algn="l" eaLnBrk="1" fontAlgn="b" hangingPunct="1">
              <a:lnSpc>
                <a:spcPct val="90000"/>
              </a:lnSpc>
              <a:spcBef>
                <a:spcPct val="50000"/>
              </a:spcBef>
              <a:buClr>
                <a:schemeClr val="accent1"/>
              </a:buClr>
              <a:buFont typeface="Wingdings" pitchFamily="2" charset="2"/>
              <a:buNone/>
            </a:pPr>
            <a:endParaRPr lang="en-US" sz="1800" b="0">
              <a:cs typeface="Arial" pitchFamily="34" charset="0"/>
            </a:endParaRPr>
          </a:p>
        </p:txBody>
      </p:sp>
      <p:grpSp>
        <p:nvGrpSpPr>
          <p:cNvPr id="3" name="Group 35"/>
          <p:cNvGrpSpPr>
            <a:grpSpLocks/>
          </p:cNvGrpSpPr>
          <p:nvPr/>
        </p:nvGrpSpPr>
        <p:grpSpPr bwMode="auto">
          <a:xfrm>
            <a:off x="1617663" y="3416300"/>
            <a:ext cx="7031037" cy="2547938"/>
            <a:chOff x="1019" y="2152"/>
            <a:chExt cx="4429" cy="1605"/>
          </a:xfrm>
        </p:grpSpPr>
        <p:sp>
          <p:nvSpPr>
            <p:cNvPr id="21514" name="Text Box 29"/>
            <p:cNvSpPr txBox="1">
              <a:spLocks noChangeArrowheads="1"/>
            </p:cNvSpPr>
            <p:nvPr/>
          </p:nvSpPr>
          <p:spPr bwMode="auto">
            <a:xfrm>
              <a:off x="3472" y="2152"/>
              <a:ext cx="1976" cy="534"/>
            </a:xfrm>
            <a:prstGeom prst="rect">
              <a:avLst/>
            </a:prstGeom>
            <a:solidFill>
              <a:srgbClr val="FFFF99"/>
            </a:solidFill>
            <a:ln w="12700" algn="ctr">
              <a:solidFill>
                <a:schemeClr val="tx1"/>
              </a:solidFill>
              <a:miter lim="800000"/>
              <a:headEnd/>
              <a:tailEnd/>
            </a:ln>
          </p:spPr>
          <p:txBody>
            <a:bodyPr>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algn="l" eaLnBrk="1" fontAlgn="b" hangingPunct="1">
                <a:lnSpc>
                  <a:spcPct val="90000"/>
                </a:lnSpc>
                <a:spcBef>
                  <a:spcPct val="50000"/>
                </a:spcBef>
                <a:buClr>
                  <a:schemeClr val="accent1"/>
                </a:buClr>
                <a:buFont typeface="Wingdings" pitchFamily="2" charset="2"/>
                <a:buNone/>
              </a:pPr>
              <a:r>
                <a:rPr lang="en-US" sz="1800" b="0">
                  <a:cs typeface="Arial" pitchFamily="34" charset="0"/>
                </a:rPr>
                <a:t>Build a simple cash withdrawal based on the Basic Flow</a:t>
              </a:r>
            </a:p>
          </p:txBody>
        </p:sp>
        <p:sp>
          <p:nvSpPr>
            <p:cNvPr id="21515" name="Text Box 31"/>
            <p:cNvSpPr txBox="1">
              <a:spLocks noChangeArrowheads="1"/>
            </p:cNvSpPr>
            <p:nvPr/>
          </p:nvSpPr>
          <p:spPr bwMode="auto">
            <a:xfrm>
              <a:off x="3472" y="2824"/>
              <a:ext cx="1976" cy="933"/>
            </a:xfrm>
            <a:prstGeom prst="rect">
              <a:avLst/>
            </a:prstGeom>
            <a:solidFill>
              <a:srgbClr val="CCFFCC"/>
            </a:solidFill>
            <a:ln w="12700" algn="ctr">
              <a:solidFill>
                <a:schemeClr val="tx1"/>
              </a:solidFill>
              <a:miter lim="800000"/>
              <a:headEnd/>
              <a:tailEnd/>
            </a:ln>
          </p:spPr>
          <p:txBody>
            <a:bodyPr>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algn="l" eaLnBrk="1" fontAlgn="b" hangingPunct="1">
                <a:lnSpc>
                  <a:spcPct val="90000"/>
                </a:lnSpc>
                <a:spcBef>
                  <a:spcPct val="50000"/>
                </a:spcBef>
                <a:buClr>
                  <a:schemeClr val="accent1"/>
                </a:buClr>
                <a:buFont typeface="Wingdings" pitchFamily="2" charset="2"/>
                <a:buNone/>
              </a:pPr>
              <a:r>
                <a:rPr lang="en-US" sz="1800" b="0" dirty="0" smtClean="0">
                  <a:cs typeface="Arial" pitchFamily="34" charset="0"/>
                </a:rPr>
                <a:t>UCS </a:t>
              </a:r>
              <a:r>
                <a:rPr lang="en-US" sz="1800" b="0" dirty="0">
                  <a:cs typeface="Arial" pitchFamily="34" charset="0"/>
                </a:rPr>
                <a:t>1.1 - Build a simple cash withdrawal based on the basic Flow</a:t>
              </a:r>
            </a:p>
            <a:p>
              <a:pPr algn="l" eaLnBrk="1" fontAlgn="b" hangingPunct="1">
                <a:lnSpc>
                  <a:spcPct val="90000"/>
                </a:lnSpc>
                <a:spcBef>
                  <a:spcPct val="50000"/>
                </a:spcBef>
                <a:buClr>
                  <a:schemeClr val="accent1"/>
                </a:buClr>
                <a:buFont typeface="Wingdings" pitchFamily="2" charset="2"/>
                <a:buChar char="§"/>
              </a:pPr>
              <a:r>
                <a:rPr lang="en-US" sz="1800" b="0" dirty="0">
                  <a:cs typeface="Arial" pitchFamily="34" charset="0"/>
                </a:rPr>
                <a:t> One test case one account / one amount.</a:t>
              </a:r>
            </a:p>
          </p:txBody>
        </p:sp>
        <p:pic>
          <p:nvPicPr>
            <p:cNvPr id="21516" name="Picture 60" descr="MCj04347130000[1]"/>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9" y="2215"/>
              <a:ext cx="247" cy="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33" name="Rectangle 3"/>
          <p:cNvSpPr txBox="1">
            <a:spLocks noChangeArrowheads="1"/>
          </p:cNvSpPr>
          <p:nvPr/>
        </p:nvSpPr>
        <p:spPr bwMode="auto">
          <a:xfrm>
            <a:off x="254000" y="1385888"/>
            <a:ext cx="4373563" cy="1706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Font typeface="Wingdings" pitchFamily="2" charset="2"/>
              <a:buChar char="§"/>
              <a:defRPr sz="2000">
                <a:solidFill>
                  <a:srgbClr val="6C6C6F"/>
                </a:solidFill>
                <a:latin typeface="+mn-lt"/>
                <a:ea typeface="MS PGothic" pitchFamily="34" charset="-128"/>
              </a:defRPr>
            </a:lvl2pPr>
            <a:lvl3pPr marL="1143000" indent="-228600" algn="l" rtl="0" eaLnBrk="0" fontAlgn="base" hangingPunct="0">
              <a:spcBef>
                <a:spcPct val="20000"/>
              </a:spcBef>
              <a:spcAft>
                <a:spcPct val="0"/>
              </a:spcAft>
              <a:buChar char="•"/>
              <a:defRPr sz="2000">
                <a:solidFill>
                  <a:srgbClr val="6C6C6F"/>
                </a:solidFill>
                <a:latin typeface="+mn-lt"/>
                <a:ea typeface="MS PGothic" pitchFamily="34" charset="-128"/>
              </a:defRPr>
            </a:lvl3pPr>
            <a:lvl4pPr marL="1600200" indent="-228600" algn="l" rtl="0" eaLnBrk="0" fontAlgn="base" hangingPunct="0">
              <a:spcBef>
                <a:spcPct val="20000"/>
              </a:spcBef>
              <a:spcAft>
                <a:spcPct val="0"/>
              </a:spcAft>
              <a:buFont typeface="Wingdings" pitchFamily="2" charset="2"/>
              <a:buChar char="§"/>
              <a:defRPr>
                <a:solidFill>
                  <a:srgbClr val="6C6C6F"/>
                </a:solidFill>
                <a:latin typeface="+mn-lt"/>
                <a:ea typeface="MS PGothic" pitchFamily="34" charset="-128"/>
              </a:defRPr>
            </a:lvl4pPr>
            <a:lvl5pPr marL="2057400" indent="-228600" algn="l" rtl="0" eaLnBrk="0" fontAlgn="base" hangingPunct="0">
              <a:spcBef>
                <a:spcPct val="20000"/>
              </a:spcBef>
              <a:spcAft>
                <a:spcPct val="0"/>
              </a:spcAft>
              <a:buChar char="»"/>
              <a:defRPr>
                <a:solidFill>
                  <a:srgbClr val="6C6C6F"/>
                </a:solidFill>
                <a:latin typeface="+mn-lt"/>
                <a:ea typeface="MS PGothic" pitchFamily="34" charset="-128"/>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r>
              <a:rPr lang="en-GB" sz="1600" dirty="0" smtClean="0"/>
              <a:t>Think about your risks and identify the most important stories</a:t>
            </a:r>
          </a:p>
          <a:p>
            <a:r>
              <a:rPr lang="en-US" sz="1600" b="0" dirty="0" smtClean="0"/>
              <a:t>Think about the natural groups of flows</a:t>
            </a:r>
          </a:p>
          <a:p>
            <a:r>
              <a:rPr lang="en-US" sz="1600" b="0" dirty="0" smtClean="0"/>
              <a:t>Think about testing and proving the system</a:t>
            </a:r>
          </a:p>
          <a:p>
            <a:r>
              <a:rPr lang="en-US" sz="1600" b="0" dirty="0" smtClean="0"/>
              <a:t>Think work items and driving the development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smtClean="0"/>
              <a:t>Finding Use-Case Slices</a:t>
            </a:r>
          </a:p>
        </p:txBody>
      </p:sp>
      <p:pic>
        <p:nvPicPr>
          <p:cNvPr id="22534" name="Picture 1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gray">
          <a:xfrm>
            <a:off x="212725" y="3352800"/>
            <a:ext cx="5195888" cy="290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pic>
      <p:sp>
        <p:nvSpPr>
          <p:cNvPr id="84997" name="Rectangle 5"/>
          <p:cNvSpPr>
            <a:spLocks noChangeArrowheads="1"/>
          </p:cNvSpPr>
          <p:nvPr/>
        </p:nvSpPr>
        <p:spPr bwMode="gray">
          <a:xfrm>
            <a:off x="5537200" y="1243013"/>
            <a:ext cx="3340100" cy="1171575"/>
          </a:xfrm>
          <a:prstGeom prst="rect">
            <a:avLst/>
          </a:prstGeom>
          <a:solidFill>
            <a:srgbClr val="FF99CC"/>
          </a:solidFill>
          <a:ln w="12700" algn="ctr">
            <a:solidFill>
              <a:schemeClr val="tx1"/>
            </a:solidFill>
            <a:miter lim="800000"/>
            <a:headEnd/>
            <a:tailEnd/>
          </a:ln>
        </p:spPr>
        <p:txBody>
          <a:bodyPr anchor="ctr"/>
          <a:lstStyle/>
          <a:p>
            <a:pPr algn="l" eaLnBrk="1" fontAlgn="b" hangingPunct="1">
              <a:lnSpc>
                <a:spcPct val="90000"/>
              </a:lnSpc>
              <a:spcBef>
                <a:spcPct val="50000"/>
              </a:spcBef>
              <a:buClr>
                <a:schemeClr val="accent1"/>
              </a:buClr>
              <a:buFont typeface="Wingdings" pitchFamily="2" charset="2"/>
              <a:buNone/>
            </a:pPr>
            <a:r>
              <a:rPr lang="en-US" sz="1600" b="0">
                <a:cs typeface="Arial" pitchFamily="34" charset="0"/>
              </a:rPr>
              <a:t>There are a number of flows about card handling?</a:t>
            </a:r>
          </a:p>
        </p:txBody>
      </p:sp>
      <p:sp>
        <p:nvSpPr>
          <p:cNvPr id="22536" name="Text Box 6"/>
          <p:cNvSpPr txBox="1">
            <a:spLocks noChangeArrowheads="1"/>
          </p:cNvSpPr>
          <p:nvPr/>
        </p:nvSpPr>
        <p:spPr bwMode="auto">
          <a:xfrm>
            <a:off x="5397500" y="3479800"/>
            <a:ext cx="33274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algn="l" eaLnBrk="1" fontAlgn="b" hangingPunct="1">
              <a:lnSpc>
                <a:spcPct val="90000"/>
              </a:lnSpc>
              <a:spcBef>
                <a:spcPct val="50000"/>
              </a:spcBef>
              <a:buClr>
                <a:schemeClr val="accent1"/>
              </a:buClr>
              <a:buFont typeface="Wingdings" pitchFamily="2" charset="2"/>
              <a:buNone/>
            </a:pPr>
            <a:endParaRPr lang="en-US" sz="1800" b="0">
              <a:cs typeface="Arial" pitchFamily="34" charset="0"/>
            </a:endParaRPr>
          </a:p>
        </p:txBody>
      </p:sp>
      <p:grpSp>
        <p:nvGrpSpPr>
          <p:cNvPr id="2" name="Group 7"/>
          <p:cNvGrpSpPr>
            <a:grpSpLocks/>
          </p:cNvGrpSpPr>
          <p:nvPr/>
        </p:nvGrpSpPr>
        <p:grpSpPr bwMode="auto">
          <a:xfrm>
            <a:off x="3890963" y="3694113"/>
            <a:ext cx="5062537" cy="2198687"/>
            <a:chOff x="2451" y="2327"/>
            <a:chExt cx="3189" cy="1385"/>
          </a:xfrm>
        </p:grpSpPr>
        <p:sp>
          <p:nvSpPr>
            <p:cNvPr id="22539" name="Text Box 8"/>
            <p:cNvSpPr txBox="1">
              <a:spLocks noChangeArrowheads="1"/>
            </p:cNvSpPr>
            <p:nvPr/>
          </p:nvSpPr>
          <p:spPr bwMode="gray">
            <a:xfrm>
              <a:off x="3472" y="2504"/>
              <a:ext cx="2168" cy="1208"/>
            </a:xfrm>
            <a:prstGeom prst="rect">
              <a:avLst/>
            </a:prstGeom>
            <a:solidFill>
              <a:srgbClr val="CCFFCC"/>
            </a:solidFill>
            <a:ln w="12700" algn="ctr">
              <a:solidFill>
                <a:schemeClr val="tx1"/>
              </a:solidFill>
              <a:miter lim="800000"/>
              <a:headEnd/>
              <a:tailEnd/>
            </a:ln>
          </p:spPr>
          <p:txBody>
            <a:bodyPr>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algn="l" eaLnBrk="1" fontAlgn="b" hangingPunct="1">
                <a:lnSpc>
                  <a:spcPct val="90000"/>
                </a:lnSpc>
                <a:spcBef>
                  <a:spcPct val="50000"/>
                </a:spcBef>
                <a:buClr>
                  <a:schemeClr val="accent1"/>
                </a:buClr>
                <a:buFont typeface="Wingdings" pitchFamily="2" charset="2"/>
                <a:buNone/>
              </a:pPr>
              <a:r>
                <a:rPr lang="en-US" sz="1600" b="0" dirty="0" smtClean="0">
                  <a:cs typeface="Arial" pitchFamily="34" charset="0"/>
                </a:rPr>
                <a:t>UCS </a:t>
              </a:r>
              <a:r>
                <a:rPr lang="en-US" sz="1600" b="0" dirty="0">
                  <a:cs typeface="Arial" pitchFamily="34" charset="0"/>
                </a:rPr>
                <a:t>1.2 – Card handling during cash withdrawal</a:t>
              </a:r>
            </a:p>
            <a:p>
              <a:pPr algn="l" eaLnBrk="1" fontAlgn="b" hangingPunct="1">
                <a:lnSpc>
                  <a:spcPct val="90000"/>
                </a:lnSpc>
                <a:spcBef>
                  <a:spcPct val="50000"/>
                </a:spcBef>
                <a:buClr>
                  <a:schemeClr val="accent1"/>
                </a:buClr>
                <a:buFont typeface="Wingdings" pitchFamily="2" charset="2"/>
                <a:buNone/>
              </a:pPr>
              <a:r>
                <a:rPr lang="en-GB" sz="1600" b="0" dirty="0">
                  <a:cs typeface="Arial" pitchFamily="34" charset="0"/>
                </a:rPr>
                <a:t>A 1.1 Handle Invalid Card</a:t>
              </a:r>
            </a:p>
            <a:p>
              <a:pPr algn="l" eaLnBrk="1" fontAlgn="b" hangingPunct="1">
                <a:lnSpc>
                  <a:spcPct val="90000"/>
                </a:lnSpc>
                <a:spcBef>
                  <a:spcPct val="50000"/>
                </a:spcBef>
                <a:buClr>
                  <a:schemeClr val="accent1"/>
                </a:buClr>
                <a:buFont typeface="Wingdings" pitchFamily="2" charset="2"/>
                <a:buNone/>
              </a:pPr>
              <a:r>
                <a:rPr lang="en-GB" sz="1600" b="0" dirty="0">
                  <a:cs typeface="Arial" pitchFamily="34" charset="0"/>
                </a:rPr>
                <a:t>A 1.2 Handle Unreadable Card</a:t>
              </a:r>
            </a:p>
            <a:p>
              <a:pPr algn="l" eaLnBrk="1" fontAlgn="b" hangingPunct="1">
                <a:lnSpc>
                  <a:spcPct val="90000"/>
                </a:lnSpc>
                <a:spcBef>
                  <a:spcPct val="50000"/>
                </a:spcBef>
                <a:buClr>
                  <a:schemeClr val="accent1"/>
                </a:buClr>
                <a:buFont typeface="Wingdings" pitchFamily="2" charset="2"/>
                <a:buNone/>
              </a:pPr>
              <a:r>
                <a:rPr lang="en-GB" sz="1600" b="0" dirty="0">
                  <a:cs typeface="Arial" pitchFamily="34" charset="0"/>
                </a:rPr>
                <a:t>A 1.3 Handle Card Jam</a:t>
              </a:r>
              <a:endParaRPr lang="en-US" sz="1600" b="0" dirty="0">
                <a:cs typeface="Arial" pitchFamily="34" charset="0"/>
              </a:endParaRPr>
            </a:p>
            <a:p>
              <a:pPr algn="l" eaLnBrk="1" fontAlgn="b" hangingPunct="1">
                <a:lnSpc>
                  <a:spcPct val="90000"/>
                </a:lnSpc>
                <a:spcBef>
                  <a:spcPct val="50000"/>
                </a:spcBef>
                <a:buClr>
                  <a:schemeClr val="accent1"/>
                </a:buClr>
                <a:buFont typeface="Wingdings" pitchFamily="2" charset="2"/>
                <a:buNone/>
              </a:pPr>
              <a:r>
                <a:rPr lang="en-US" sz="1600" b="0" dirty="0">
                  <a:cs typeface="Arial" pitchFamily="34" charset="0"/>
                </a:rPr>
                <a:t>Numerous test cases</a:t>
              </a:r>
            </a:p>
          </p:txBody>
        </p:sp>
        <p:pic>
          <p:nvPicPr>
            <p:cNvPr id="22540" name="Picture 60" descr="MCj04347130000[1]"/>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gray">
            <a:xfrm>
              <a:off x="2451" y="2327"/>
              <a:ext cx="247" cy="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541" name="Picture 60" descr="MCj04347130000[1]"/>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gray">
            <a:xfrm>
              <a:off x="2483" y="3095"/>
              <a:ext cx="247" cy="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85003" name="Text Box 11"/>
          <p:cNvSpPr txBox="1">
            <a:spLocks noChangeArrowheads="1"/>
          </p:cNvSpPr>
          <p:nvPr/>
        </p:nvSpPr>
        <p:spPr bwMode="gray">
          <a:xfrm>
            <a:off x="5511800" y="2603500"/>
            <a:ext cx="3429000" cy="1201738"/>
          </a:xfrm>
          <a:prstGeom prst="rect">
            <a:avLst/>
          </a:prstGeom>
          <a:solidFill>
            <a:srgbClr val="FFFF99"/>
          </a:solidFill>
          <a:ln w="12700" algn="ctr">
            <a:solidFill>
              <a:schemeClr val="tx1"/>
            </a:solidFill>
            <a:miter lim="800000"/>
            <a:headEnd/>
            <a:tailEnd/>
          </a:ln>
        </p:spPr>
        <p:txBody>
          <a:bodyPr anchor="ct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algn="l" eaLnBrk="1" fontAlgn="b" hangingPunct="1">
              <a:lnSpc>
                <a:spcPct val="90000"/>
              </a:lnSpc>
              <a:spcBef>
                <a:spcPct val="50000"/>
              </a:spcBef>
              <a:buClr>
                <a:schemeClr val="accent1"/>
              </a:buClr>
              <a:buFont typeface="Wingdings" pitchFamily="2" charset="2"/>
              <a:buNone/>
            </a:pPr>
            <a:r>
              <a:rPr lang="en-US" sz="1600" b="0">
                <a:cs typeface="Arial" pitchFamily="34" charset="0"/>
              </a:rPr>
              <a:t>Wouldn’t you implement them all at the same time?</a:t>
            </a:r>
            <a:r>
              <a:rPr lang="en-US" altLang="ko-KR" sz="1600" b="0">
                <a:ea typeface="Gulim" pitchFamily="34" charset="-127"/>
                <a:cs typeface="Arial" pitchFamily="34" charset="0"/>
              </a:rPr>
              <a:t> </a:t>
            </a:r>
            <a:endParaRPr lang="en-US" sz="1600" b="0">
              <a:cs typeface="Arial" pitchFamily="34" charset="0"/>
            </a:endParaRPr>
          </a:p>
        </p:txBody>
      </p:sp>
      <p:sp>
        <p:nvSpPr>
          <p:cNvPr id="12" name="Rectangle 3"/>
          <p:cNvSpPr txBox="1">
            <a:spLocks noChangeArrowheads="1"/>
          </p:cNvSpPr>
          <p:nvPr/>
        </p:nvSpPr>
        <p:spPr bwMode="auto">
          <a:xfrm>
            <a:off x="254000" y="1385888"/>
            <a:ext cx="5154613" cy="1706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Font typeface="Wingdings" pitchFamily="2" charset="2"/>
              <a:buChar char="§"/>
              <a:defRPr sz="2000">
                <a:solidFill>
                  <a:srgbClr val="6C6C6F"/>
                </a:solidFill>
                <a:latin typeface="+mn-lt"/>
                <a:ea typeface="MS PGothic" pitchFamily="34" charset="-128"/>
              </a:defRPr>
            </a:lvl2pPr>
            <a:lvl3pPr marL="1143000" indent="-228600" algn="l" rtl="0" eaLnBrk="0" fontAlgn="base" hangingPunct="0">
              <a:spcBef>
                <a:spcPct val="20000"/>
              </a:spcBef>
              <a:spcAft>
                <a:spcPct val="0"/>
              </a:spcAft>
              <a:buChar char="•"/>
              <a:defRPr sz="2000">
                <a:solidFill>
                  <a:srgbClr val="6C6C6F"/>
                </a:solidFill>
                <a:latin typeface="+mn-lt"/>
                <a:ea typeface="MS PGothic" pitchFamily="34" charset="-128"/>
              </a:defRPr>
            </a:lvl3pPr>
            <a:lvl4pPr marL="1600200" indent="-228600" algn="l" rtl="0" eaLnBrk="0" fontAlgn="base" hangingPunct="0">
              <a:spcBef>
                <a:spcPct val="20000"/>
              </a:spcBef>
              <a:spcAft>
                <a:spcPct val="0"/>
              </a:spcAft>
              <a:buFont typeface="Wingdings" pitchFamily="2" charset="2"/>
              <a:buChar char="§"/>
              <a:defRPr>
                <a:solidFill>
                  <a:srgbClr val="6C6C6F"/>
                </a:solidFill>
                <a:latin typeface="+mn-lt"/>
                <a:ea typeface="MS PGothic" pitchFamily="34" charset="-128"/>
              </a:defRPr>
            </a:lvl4pPr>
            <a:lvl5pPr marL="2057400" indent="-228600" algn="l" rtl="0" eaLnBrk="0" fontAlgn="base" hangingPunct="0">
              <a:spcBef>
                <a:spcPct val="20000"/>
              </a:spcBef>
              <a:spcAft>
                <a:spcPct val="0"/>
              </a:spcAft>
              <a:buChar char="»"/>
              <a:defRPr>
                <a:solidFill>
                  <a:srgbClr val="6C6C6F"/>
                </a:solidFill>
                <a:latin typeface="+mn-lt"/>
                <a:ea typeface="MS PGothic" pitchFamily="34" charset="-128"/>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r>
              <a:rPr lang="en-GB" sz="1600" b="0" dirty="0" smtClean="0"/>
              <a:t>Think about your risks and identify the most important stories</a:t>
            </a:r>
          </a:p>
          <a:p>
            <a:r>
              <a:rPr lang="en-US" sz="1600" dirty="0" smtClean="0"/>
              <a:t>Think about the natural groups of flows</a:t>
            </a:r>
          </a:p>
          <a:p>
            <a:r>
              <a:rPr lang="en-US" sz="1600" b="0" dirty="0" smtClean="0"/>
              <a:t>Think about testing and proving the system</a:t>
            </a:r>
          </a:p>
          <a:p>
            <a:r>
              <a:rPr lang="en-US" sz="1600" b="0" dirty="0" smtClean="0"/>
              <a:t>Think work items and driving the development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997"/>
                                        </p:tgtEl>
                                        <p:attrNameLst>
                                          <p:attrName>style.visibility</p:attrName>
                                        </p:attrNameLst>
                                      </p:cBhvr>
                                      <p:to>
                                        <p:strVal val="visible"/>
                                      </p:to>
                                    </p:set>
                                    <p:animEffect transition="in" filter="blinds(horizontal)">
                                      <p:cBhvr>
                                        <p:cTn id="7" dur="500"/>
                                        <p:tgtEl>
                                          <p:spTgt spid="849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5003"/>
                                        </p:tgtEl>
                                        <p:attrNameLst>
                                          <p:attrName>style.visibility</p:attrName>
                                        </p:attrNameLst>
                                      </p:cBhvr>
                                      <p:to>
                                        <p:strVal val="visible"/>
                                      </p:to>
                                    </p:set>
                                    <p:animEffect transition="in" filter="blinds(horizontal)">
                                      <p:cBhvr>
                                        <p:cTn id="12" dur="500"/>
                                        <p:tgtEl>
                                          <p:spTgt spid="850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7" grpId="0" animBg="1"/>
      <p:bldP spid="8500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Objectives</a:t>
            </a:r>
          </a:p>
        </p:txBody>
      </p:sp>
      <p:sp>
        <p:nvSpPr>
          <p:cNvPr id="4099" name="Rectangle 3"/>
          <p:cNvSpPr>
            <a:spLocks noGrp="1" noChangeArrowheads="1"/>
          </p:cNvSpPr>
          <p:nvPr>
            <p:ph idx="1"/>
          </p:nvPr>
        </p:nvSpPr>
        <p:spPr/>
        <p:txBody>
          <a:bodyPr/>
          <a:lstStyle/>
          <a:p>
            <a:pPr eaLnBrk="1" hangingPunct="1"/>
            <a:r>
              <a:rPr lang="en-US" dirty="0" smtClean="0"/>
              <a:t>Understand how we progress and complete the use cases</a:t>
            </a:r>
          </a:p>
          <a:p>
            <a:pPr eaLnBrk="1" hangingPunct="1"/>
            <a:r>
              <a:rPr lang="en-US" dirty="0" smtClean="0"/>
              <a:t>Understand how use cases drive the development activities</a:t>
            </a:r>
          </a:p>
          <a:p>
            <a:pPr eaLnBrk="1" hangingPunct="1"/>
            <a:r>
              <a:rPr lang="en-US" dirty="0" smtClean="0"/>
              <a:t>Understand the role of use-case slices and how to use them</a:t>
            </a:r>
          </a:p>
          <a:p>
            <a:pPr eaLnBrk="1" hangingPunct="1"/>
            <a:r>
              <a:rPr lang="en-US" dirty="0" smtClean="0"/>
              <a:t>Understand the importance of use-case outlines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smtClean="0"/>
              <a:t>Finding Use-Case Slices</a:t>
            </a:r>
          </a:p>
        </p:txBody>
      </p:sp>
      <p:sp>
        <p:nvSpPr>
          <p:cNvPr id="23557" name="Rectangle 3"/>
          <p:cNvSpPr>
            <a:spLocks noGrp="1" noChangeArrowheads="1"/>
          </p:cNvSpPr>
          <p:nvPr>
            <p:ph type="body" sz="half" idx="4294967295"/>
          </p:nvPr>
        </p:nvSpPr>
        <p:spPr>
          <a:xfrm>
            <a:off x="261252" y="1393599"/>
            <a:ext cx="4886325" cy="1462087"/>
          </a:xfrm>
          <a:noFill/>
        </p:spPr>
        <p:txBody>
          <a:bodyPr/>
          <a:lstStyle/>
          <a:p>
            <a:r>
              <a:rPr lang="en-GB" sz="1600" dirty="0" smtClean="0"/>
              <a:t>Think about your risks and identify the most important stories</a:t>
            </a:r>
          </a:p>
          <a:p>
            <a:r>
              <a:rPr lang="en-US" sz="1600" dirty="0" smtClean="0"/>
              <a:t>Think about the natural groups of flows</a:t>
            </a:r>
          </a:p>
          <a:p>
            <a:r>
              <a:rPr lang="en-US" sz="1600" b="1" dirty="0" smtClean="0"/>
              <a:t>Think about testing and proving the system</a:t>
            </a:r>
          </a:p>
          <a:p>
            <a:r>
              <a:rPr lang="en-US" sz="1600" dirty="0" smtClean="0"/>
              <a:t>Think work items and driving the development</a:t>
            </a:r>
          </a:p>
        </p:txBody>
      </p:sp>
      <p:pic>
        <p:nvPicPr>
          <p:cNvPr id="23558" name="Picture 1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gray">
          <a:xfrm>
            <a:off x="212725" y="3352800"/>
            <a:ext cx="5195888" cy="290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pic>
      <p:sp>
        <p:nvSpPr>
          <p:cNvPr id="86021" name="Rectangle 5"/>
          <p:cNvSpPr>
            <a:spLocks noChangeArrowheads="1"/>
          </p:cNvSpPr>
          <p:nvPr/>
        </p:nvSpPr>
        <p:spPr bwMode="gray">
          <a:xfrm>
            <a:off x="5537200" y="1230313"/>
            <a:ext cx="3378200" cy="1171575"/>
          </a:xfrm>
          <a:prstGeom prst="rect">
            <a:avLst/>
          </a:prstGeom>
          <a:solidFill>
            <a:srgbClr val="FF99CC"/>
          </a:solidFill>
          <a:ln w="12700" algn="ctr">
            <a:solidFill>
              <a:schemeClr val="tx1"/>
            </a:solidFill>
            <a:miter lim="800000"/>
            <a:headEnd/>
            <a:tailEnd/>
          </a:ln>
        </p:spPr>
        <p:txBody>
          <a:bodyPr anchor="ctr"/>
          <a:lstStyle/>
          <a:p>
            <a:pPr algn="l" eaLnBrk="1" fontAlgn="b" hangingPunct="1">
              <a:lnSpc>
                <a:spcPct val="90000"/>
              </a:lnSpc>
              <a:spcBef>
                <a:spcPct val="50000"/>
              </a:spcBef>
              <a:buClr>
                <a:schemeClr val="accent1"/>
              </a:buClr>
              <a:buFont typeface="Wingdings" pitchFamily="2" charset="2"/>
              <a:buNone/>
            </a:pPr>
            <a:r>
              <a:rPr lang="en-US" sz="1800" b="0">
                <a:cs typeface="Arial" pitchFamily="34" charset="0"/>
              </a:rPr>
              <a:t>How can we address the supplementary requirements?</a:t>
            </a:r>
          </a:p>
          <a:p>
            <a:pPr algn="l" eaLnBrk="1" fontAlgn="b" hangingPunct="1">
              <a:lnSpc>
                <a:spcPct val="90000"/>
              </a:lnSpc>
              <a:spcBef>
                <a:spcPct val="50000"/>
              </a:spcBef>
              <a:buClr>
                <a:schemeClr val="accent1"/>
              </a:buClr>
              <a:buFont typeface="Wingdings" pitchFamily="2" charset="2"/>
              <a:buNone/>
            </a:pPr>
            <a:r>
              <a:rPr lang="en-US" sz="1800" b="0">
                <a:cs typeface="Arial" pitchFamily="34" charset="0"/>
              </a:rPr>
              <a:t>How will we know when we’re done?</a:t>
            </a:r>
          </a:p>
        </p:txBody>
      </p:sp>
      <p:sp>
        <p:nvSpPr>
          <p:cNvPr id="86022" name="Text Box 6"/>
          <p:cNvSpPr txBox="1">
            <a:spLocks noChangeArrowheads="1"/>
          </p:cNvSpPr>
          <p:nvPr/>
        </p:nvSpPr>
        <p:spPr bwMode="auto">
          <a:xfrm>
            <a:off x="5511800" y="2654300"/>
            <a:ext cx="3429000" cy="1201738"/>
          </a:xfrm>
          <a:prstGeom prst="rect">
            <a:avLst/>
          </a:prstGeom>
          <a:solidFill>
            <a:srgbClr val="FFFF99"/>
          </a:solidFill>
          <a:ln w="12700" algn="ctr">
            <a:solidFill>
              <a:schemeClr val="tx1"/>
            </a:solidFill>
            <a:miter lim="800000"/>
            <a:headEnd/>
            <a:tailEnd/>
          </a:ln>
        </p:spPr>
        <p:txBody>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algn="l" eaLnBrk="1" fontAlgn="b" hangingPunct="1">
              <a:lnSpc>
                <a:spcPct val="90000"/>
              </a:lnSpc>
              <a:spcBef>
                <a:spcPct val="50000"/>
              </a:spcBef>
              <a:buClr>
                <a:schemeClr val="accent1"/>
              </a:buClr>
              <a:buFont typeface="Wingdings" pitchFamily="2" charset="2"/>
              <a:buNone/>
            </a:pPr>
            <a:r>
              <a:rPr lang="en-US" sz="1800" b="0">
                <a:cs typeface="Arial" pitchFamily="34" charset="0"/>
              </a:rPr>
              <a:t>Performance 1.1: Peak Loading</a:t>
            </a:r>
            <a:endParaRPr lang="en-US" altLang="ko-KR" sz="1800" b="0">
              <a:ea typeface="Gulim" pitchFamily="34" charset="-127"/>
              <a:cs typeface="Arial" pitchFamily="34" charset="0"/>
            </a:endParaRPr>
          </a:p>
          <a:p>
            <a:pPr algn="l" eaLnBrk="1" fontAlgn="b" hangingPunct="1">
              <a:lnSpc>
                <a:spcPct val="90000"/>
              </a:lnSpc>
              <a:spcBef>
                <a:spcPct val="50000"/>
              </a:spcBef>
              <a:buClr>
                <a:schemeClr val="accent1"/>
              </a:buClr>
              <a:buFont typeface="Wingdings" pitchFamily="2" charset="2"/>
              <a:buNone/>
            </a:pPr>
            <a:r>
              <a:rPr lang="en-US" altLang="ko-KR" sz="1800" b="0">
                <a:ea typeface="Gulim" pitchFamily="34" charset="-127"/>
                <a:cs typeface="Arial" pitchFamily="34" charset="0"/>
              </a:rPr>
              <a:t>Performance 1.2: Transaction Service Levels </a:t>
            </a:r>
            <a:endParaRPr lang="en-US" sz="1800" b="0">
              <a:cs typeface="Arial" pitchFamily="34" charset="0"/>
            </a:endParaRPr>
          </a:p>
        </p:txBody>
      </p:sp>
      <p:grpSp>
        <p:nvGrpSpPr>
          <p:cNvPr id="2" name="Group 7"/>
          <p:cNvGrpSpPr>
            <a:grpSpLocks/>
          </p:cNvGrpSpPr>
          <p:nvPr/>
        </p:nvGrpSpPr>
        <p:grpSpPr bwMode="auto">
          <a:xfrm>
            <a:off x="1604963" y="3567113"/>
            <a:ext cx="7348537" cy="2601912"/>
            <a:chOff x="1011" y="2247"/>
            <a:chExt cx="4629" cy="1639"/>
          </a:xfrm>
        </p:grpSpPr>
        <p:sp>
          <p:nvSpPr>
            <p:cNvPr id="23562" name="Text Box 8"/>
            <p:cNvSpPr txBox="1">
              <a:spLocks noChangeArrowheads="1"/>
            </p:cNvSpPr>
            <p:nvPr/>
          </p:nvSpPr>
          <p:spPr bwMode="auto">
            <a:xfrm>
              <a:off x="3472" y="2536"/>
              <a:ext cx="2168" cy="1350"/>
            </a:xfrm>
            <a:prstGeom prst="rect">
              <a:avLst/>
            </a:prstGeom>
            <a:solidFill>
              <a:srgbClr val="CCFFCC"/>
            </a:solidFill>
            <a:ln w="12700" algn="ctr">
              <a:solidFill>
                <a:schemeClr val="tx1"/>
              </a:solidFill>
              <a:miter lim="800000"/>
              <a:headEnd/>
              <a:tailEnd/>
            </a:ln>
          </p:spPr>
          <p:txBody>
            <a:bodyPr>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algn="l" eaLnBrk="1" fontAlgn="b" hangingPunct="1">
                <a:lnSpc>
                  <a:spcPct val="90000"/>
                </a:lnSpc>
                <a:spcBef>
                  <a:spcPct val="50000"/>
                </a:spcBef>
                <a:buClr>
                  <a:schemeClr val="accent1"/>
                </a:buClr>
                <a:buFont typeface="Wingdings" pitchFamily="2" charset="2"/>
                <a:buNone/>
              </a:pPr>
              <a:r>
                <a:rPr lang="en-US" sz="1800" b="0" dirty="0" smtClean="0">
                  <a:cs typeface="Arial" pitchFamily="34" charset="0"/>
                </a:rPr>
                <a:t>UCS </a:t>
              </a:r>
              <a:r>
                <a:rPr lang="en-US" sz="1800" b="0" dirty="0">
                  <a:cs typeface="Arial" pitchFamily="34" charset="0"/>
                </a:rPr>
                <a:t>1.3 – Peak Load Testing</a:t>
              </a:r>
            </a:p>
            <a:p>
              <a:pPr algn="l" eaLnBrk="1" fontAlgn="b" hangingPunct="1">
                <a:lnSpc>
                  <a:spcPct val="90000"/>
                </a:lnSpc>
                <a:spcBef>
                  <a:spcPct val="50000"/>
                </a:spcBef>
                <a:buClr>
                  <a:schemeClr val="accent1"/>
                </a:buClr>
                <a:buFont typeface="Wingdings" pitchFamily="2" charset="2"/>
                <a:buNone/>
              </a:pPr>
              <a:r>
                <a:rPr lang="en-GB" sz="1800" b="0" dirty="0">
                  <a:cs typeface="Arial" pitchFamily="34" charset="0"/>
                </a:rPr>
                <a:t>Basic Flow</a:t>
              </a:r>
            </a:p>
            <a:p>
              <a:pPr algn="l" eaLnBrk="1" fontAlgn="b" hangingPunct="1">
                <a:lnSpc>
                  <a:spcPct val="90000"/>
                </a:lnSpc>
                <a:spcBef>
                  <a:spcPct val="50000"/>
                </a:spcBef>
                <a:buClr>
                  <a:schemeClr val="accent1"/>
                </a:buClr>
                <a:buFont typeface="Wingdings" pitchFamily="2" charset="2"/>
                <a:buNone/>
              </a:pPr>
              <a:r>
                <a:rPr lang="en-GB" sz="1800" b="0" dirty="0">
                  <a:cs typeface="Arial" pitchFamily="34" charset="0"/>
                </a:rPr>
                <a:t>P 1.1 Peak Loading</a:t>
              </a:r>
            </a:p>
            <a:p>
              <a:pPr algn="l" eaLnBrk="1" fontAlgn="b" hangingPunct="1">
                <a:lnSpc>
                  <a:spcPct val="90000"/>
                </a:lnSpc>
                <a:spcBef>
                  <a:spcPct val="50000"/>
                </a:spcBef>
                <a:buClr>
                  <a:schemeClr val="accent1"/>
                </a:buClr>
                <a:buFont typeface="Wingdings" pitchFamily="2" charset="2"/>
                <a:buNone/>
              </a:pPr>
              <a:r>
                <a:rPr lang="en-GB" sz="1800" b="0" dirty="0">
                  <a:cs typeface="Arial" pitchFamily="34" charset="0"/>
                </a:rPr>
                <a:t>P 1.2 Service Levels</a:t>
              </a:r>
              <a:endParaRPr lang="en-US" sz="1800" b="0" dirty="0">
                <a:cs typeface="Arial" pitchFamily="34" charset="0"/>
              </a:endParaRPr>
            </a:p>
            <a:p>
              <a:pPr algn="l" eaLnBrk="1" fontAlgn="b" hangingPunct="1">
                <a:lnSpc>
                  <a:spcPct val="90000"/>
                </a:lnSpc>
                <a:spcBef>
                  <a:spcPct val="50000"/>
                </a:spcBef>
                <a:buClr>
                  <a:schemeClr val="accent1"/>
                </a:buClr>
                <a:buFont typeface="Wingdings" pitchFamily="2" charset="2"/>
                <a:buNone/>
              </a:pPr>
              <a:r>
                <a:rPr lang="en-US" sz="1800" b="0" dirty="0">
                  <a:cs typeface="Arial" pitchFamily="34" charset="0"/>
                </a:rPr>
                <a:t>Numerous orchestrated test cases.</a:t>
              </a:r>
            </a:p>
          </p:txBody>
        </p:sp>
        <p:pic>
          <p:nvPicPr>
            <p:cNvPr id="23563" name="Picture 60" descr="MCj04347130000[1]"/>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1" y="2247"/>
              <a:ext cx="247" cy="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021"/>
                                        </p:tgtEl>
                                        <p:attrNameLst>
                                          <p:attrName>style.visibility</p:attrName>
                                        </p:attrNameLst>
                                      </p:cBhvr>
                                      <p:to>
                                        <p:strVal val="visible"/>
                                      </p:to>
                                    </p:set>
                                    <p:animEffect transition="in" filter="blinds(horizontal)">
                                      <p:cBhvr>
                                        <p:cTn id="7" dur="500"/>
                                        <p:tgtEl>
                                          <p:spTgt spid="860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6022"/>
                                        </p:tgtEl>
                                        <p:attrNameLst>
                                          <p:attrName>style.visibility</p:attrName>
                                        </p:attrNameLst>
                                      </p:cBhvr>
                                      <p:to>
                                        <p:strVal val="visible"/>
                                      </p:to>
                                    </p:set>
                                    <p:animEffect transition="in" filter="blinds(horizontal)">
                                      <p:cBhvr>
                                        <p:cTn id="12" dur="500"/>
                                        <p:tgtEl>
                                          <p:spTgt spid="860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animBg="1"/>
      <p:bldP spid="8602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smtClean="0"/>
              <a:t>Finding Use-Case Slices</a:t>
            </a:r>
          </a:p>
        </p:txBody>
      </p:sp>
      <p:sp>
        <p:nvSpPr>
          <p:cNvPr id="24581" name="Rectangle 3"/>
          <p:cNvSpPr>
            <a:spLocks noGrp="1" noChangeArrowheads="1"/>
          </p:cNvSpPr>
          <p:nvPr>
            <p:ph type="body" sz="half" idx="4294967295"/>
          </p:nvPr>
        </p:nvSpPr>
        <p:spPr>
          <a:xfrm>
            <a:off x="254000" y="1385888"/>
            <a:ext cx="5154613" cy="1706562"/>
          </a:xfrm>
          <a:noFill/>
        </p:spPr>
        <p:txBody>
          <a:bodyPr/>
          <a:lstStyle/>
          <a:p>
            <a:r>
              <a:rPr lang="en-GB" sz="1600" dirty="0" smtClean="0"/>
              <a:t>Think about your risks and identify the most important stories</a:t>
            </a:r>
          </a:p>
          <a:p>
            <a:r>
              <a:rPr lang="en-US" sz="1600" dirty="0" smtClean="0"/>
              <a:t>Think about the natural groups of flows</a:t>
            </a:r>
          </a:p>
          <a:p>
            <a:r>
              <a:rPr lang="en-US" sz="1600" dirty="0" smtClean="0"/>
              <a:t>Think about testing and proving the system</a:t>
            </a:r>
          </a:p>
          <a:p>
            <a:r>
              <a:rPr lang="en-US" sz="1600" b="1" dirty="0" smtClean="0"/>
              <a:t>Think work items and driving the development</a:t>
            </a:r>
          </a:p>
        </p:txBody>
      </p:sp>
      <p:pic>
        <p:nvPicPr>
          <p:cNvPr id="24582" name="Picture 1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gray">
          <a:xfrm>
            <a:off x="212725" y="3352800"/>
            <a:ext cx="5195888" cy="290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pic>
      <p:sp>
        <p:nvSpPr>
          <p:cNvPr id="87045" name="Rectangle 5"/>
          <p:cNvSpPr>
            <a:spLocks noChangeArrowheads="1"/>
          </p:cNvSpPr>
          <p:nvPr/>
        </p:nvSpPr>
        <p:spPr bwMode="gray">
          <a:xfrm>
            <a:off x="5537200" y="1065213"/>
            <a:ext cx="3378200" cy="1171575"/>
          </a:xfrm>
          <a:prstGeom prst="rect">
            <a:avLst/>
          </a:prstGeom>
          <a:solidFill>
            <a:srgbClr val="FF99CC"/>
          </a:solidFill>
          <a:ln w="12700" algn="ctr">
            <a:solidFill>
              <a:schemeClr val="tx1"/>
            </a:solidFill>
            <a:miter lim="800000"/>
            <a:headEnd/>
            <a:tailEnd/>
          </a:ln>
        </p:spPr>
        <p:txBody>
          <a:bodyPr anchor="ctr"/>
          <a:lstStyle/>
          <a:p>
            <a:pPr algn="l" eaLnBrk="1" fontAlgn="b" hangingPunct="1">
              <a:lnSpc>
                <a:spcPct val="90000"/>
              </a:lnSpc>
              <a:spcBef>
                <a:spcPct val="50000"/>
              </a:spcBef>
              <a:buClr>
                <a:schemeClr val="accent1"/>
              </a:buClr>
              <a:buFont typeface="Wingdings" pitchFamily="2" charset="2"/>
              <a:buNone/>
            </a:pPr>
            <a:r>
              <a:rPr lang="en-US" sz="1800" b="0">
                <a:cs typeface="Arial" pitchFamily="34" charset="0"/>
              </a:rPr>
              <a:t>What are we going to do in the next iteration – 2 weeks.</a:t>
            </a:r>
          </a:p>
        </p:txBody>
      </p:sp>
      <p:sp>
        <p:nvSpPr>
          <p:cNvPr id="87046" name="Text Box 6"/>
          <p:cNvSpPr txBox="1">
            <a:spLocks noChangeArrowheads="1"/>
          </p:cNvSpPr>
          <p:nvPr/>
        </p:nvSpPr>
        <p:spPr bwMode="auto">
          <a:xfrm>
            <a:off x="5511800" y="2390775"/>
            <a:ext cx="3429000" cy="731838"/>
          </a:xfrm>
          <a:prstGeom prst="rect">
            <a:avLst/>
          </a:prstGeom>
          <a:solidFill>
            <a:srgbClr val="FFFF99"/>
          </a:solidFill>
          <a:ln w="12700" algn="ctr">
            <a:solidFill>
              <a:schemeClr val="tx1"/>
            </a:solidFill>
            <a:miter lim="800000"/>
            <a:headEnd/>
            <a:tailEnd/>
          </a:ln>
        </p:spPr>
        <p:txBody>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algn="l" eaLnBrk="1" fontAlgn="b" hangingPunct="1">
              <a:lnSpc>
                <a:spcPct val="90000"/>
              </a:lnSpc>
              <a:spcBef>
                <a:spcPct val="50000"/>
              </a:spcBef>
              <a:buClr>
                <a:schemeClr val="accent1"/>
              </a:buClr>
              <a:buFont typeface="Wingdings" pitchFamily="2" charset="2"/>
              <a:buNone/>
            </a:pPr>
            <a:r>
              <a:rPr lang="en-US" sz="1800" b="0">
                <a:cs typeface="Arial" pitchFamily="34" charset="0"/>
              </a:rPr>
              <a:t>Well we can’t do the whole use case?</a:t>
            </a:r>
          </a:p>
        </p:txBody>
      </p:sp>
      <p:grpSp>
        <p:nvGrpSpPr>
          <p:cNvPr id="2" name="Group 7"/>
          <p:cNvGrpSpPr>
            <a:grpSpLocks/>
          </p:cNvGrpSpPr>
          <p:nvPr/>
        </p:nvGrpSpPr>
        <p:grpSpPr bwMode="auto">
          <a:xfrm>
            <a:off x="4335463" y="3314699"/>
            <a:ext cx="4618037" cy="3028950"/>
            <a:chOff x="2731" y="2088"/>
            <a:chExt cx="2909" cy="1908"/>
          </a:xfrm>
        </p:grpSpPr>
        <p:sp>
          <p:nvSpPr>
            <p:cNvPr id="24586" name="Text Box 8"/>
            <p:cNvSpPr txBox="1">
              <a:spLocks noChangeArrowheads="1"/>
            </p:cNvSpPr>
            <p:nvPr/>
          </p:nvSpPr>
          <p:spPr bwMode="auto">
            <a:xfrm>
              <a:off x="3472" y="2088"/>
              <a:ext cx="2168" cy="1908"/>
            </a:xfrm>
            <a:prstGeom prst="rect">
              <a:avLst/>
            </a:prstGeom>
            <a:solidFill>
              <a:srgbClr val="CCFFCC"/>
            </a:solidFill>
            <a:ln w="12700" algn="ctr">
              <a:solidFill>
                <a:schemeClr val="tx1"/>
              </a:solidFill>
              <a:miter lim="800000"/>
              <a:headEnd/>
              <a:tailEnd/>
            </a:ln>
          </p:spPr>
          <p:txBody>
            <a:bodyPr>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algn="l" eaLnBrk="1" fontAlgn="b" hangingPunct="1">
                <a:lnSpc>
                  <a:spcPct val="90000"/>
                </a:lnSpc>
                <a:spcBef>
                  <a:spcPct val="50000"/>
                </a:spcBef>
                <a:buClr>
                  <a:schemeClr val="accent1"/>
                </a:buClr>
                <a:buFont typeface="Wingdings" pitchFamily="2" charset="2"/>
                <a:buNone/>
              </a:pPr>
              <a:r>
                <a:rPr lang="en-US" sz="1800" b="0" dirty="0" smtClean="0">
                  <a:cs typeface="Arial" pitchFamily="34" charset="0"/>
                </a:rPr>
                <a:t>UCS </a:t>
              </a:r>
              <a:r>
                <a:rPr lang="en-US" sz="1800" b="0" dirty="0">
                  <a:cs typeface="Arial" pitchFamily="34" charset="0"/>
                </a:rPr>
                <a:t>1.A – Handle Security Breaches</a:t>
              </a:r>
            </a:p>
            <a:p>
              <a:pPr algn="l" eaLnBrk="1" fontAlgn="b" hangingPunct="1">
                <a:lnSpc>
                  <a:spcPct val="90000"/>
                </a:lnSpc>
                <a:spcBef>
                  <a:spcPct val="50000"/>
                </a:spcBef>
                <a:buClr>
                  <a:schemeClr val="accent1"/>
                </a:buClr>
                <a:buFont typeface="Wingdings" pitchFamily="2" charset="2"/>
                <a:buNone/>
              </a:pPr>
              <a:r>
                <a:rPr lang="en-US" sz="1800" b="0" dirty="0" smtClean="0">
                  <a:cs typeface="Arial" pitchFamily="34" charset="0"/>
                </a:rPr>
                <a:t>UCS </a:t>
              </a:r>
              <a:r>
                <a:rPr lang="en-US" sz="1800" b="0" dirty="0">
                  <a:cs typeface="Arial" pitchFamily="34" charset="0"/>
                </a:rPr>
                <a:t>1.B – Handle Loss of Critical Resources</a:t>
              </a:r>
            </a:p>
            <a:p>
              <a:pPr algn="l" eaLnBrk="1" fontAlgn="b" hangingPunct="1">
                <a:lnSpc>
                  <a:spcPct val="90000"/>
                </a:lnSpc>
                <a:spcBef>
                  <a:spcPct val="50000"/>
                </a:spcBef>
                <a:buClr>
                  <a:schemeClr val="accent1"/>
                </a:buClr>
                <a:buFont typeface="Wingdings" pitchFamily="2" charset="2"/>
                <a:buNone/>
              </a:pPr>
              <a:r>
                <a:rPr lang="en-US" sz="1800" b="0" dirty="0" smtClean="0">
                  <a:cs typeface="Arial" pitchFamily="34" charset="0"/>
                </a:rPr>
                <a:t>UCS </a:t>
              </a:r>
              <a:r>
                <a:rPr lang="en-US" sz="1800" b="0" dirty="0">
                  <a:cs typeface="Arial" pitchFamily="34" charset="0"/>
                </a:rPr>
                <a:t>1.C – Forgetful Customer</a:t>
              </a:r>
            </a:p>
            <a:p>
              <a:pPr algn="l" eaLnBrk="1" fontAlgn="b" hangingPunct="1">
                <a:lnSpc>
                  <a:spcPct val="90000"/>
                </a:lnSpc>
                <a:spcBef>
                  <a:spcPct val="50000"/>
                </a:spcBef>
                <a:buClr>
                  <a:schemeClr val="accent1"/>
                </a:buClr>
                <a:buFont typeface="Wingdings" pitchFamily="2" charset="2"/>
                <a:buNone/>
              </a:pPr>
              <a:r>
                <a:rPr lang="en-US" sz="1800" b="0" dirty="0" smtClean="0">
                  <a:cs typeface="Arial" pitchFamily="34" charset="0"/>
                </a:rPr>
                <a:t>UCS </a:t>
              </a:r>
              <a:r>
                <a:rPr lang="en-US" sz="1800" b="0" dirty="0">
                  <a:cs typeface="Arial" pitchFamily="34" charset="0"/>
                </a:rPr>
                <a:t>1.D – Non-Standard Amounts</a:t>
              </a:r>
            </a:p>
            <a:p>
              <a:pPr algn="l" eaLnBrk="1" fontAlgn="b" hangingPunct="1">
                <a:lnSpc>
                  <a:spcPct val="90000"/>
                </a:lnSpc>
                <a:spcBef>
                  <a:spcPct val="50000"/>
                </a:spcBef>
                <a:buClr>
                  <a:schemeClr val="accent1"/>
                </a:buClr>
                <a:buFont typeface="Wingdings" pitchFamily="2" charset="2"/>
                <a:buNone/>
              </a:pPr>
              <a:r>
                <a:rPr lang="en-US" sz="1800" b="0" dirty="0" smtClean="0">
                  <a:cs typeface="Arial" pitchFamily="34" charset="0"/>
                </a:rPr>
                <a:t>UCS </a:t>
              </a:r>
              <a:r>
                <a:rPr lang="en-US" sz="1800" b="0" dirty="0">
                  <a:cs typeface="Arial" pitchFamily="34" charset="0"/>
                </a:rPr>
                <a:t>1.E – Receipt Handling</a:t>
              </a:r>
            </a:p>
            <a:p>
              <a:pPr algn="l" eaLnBrk="1" fontAlgn="b" hangingPunct="1">
                <a:lnSpc>
                  <a:spcPct val="90000"/>
                </a:lnSpc>
                <a:spcBef>
                  <a:spcPct val="50000"/>
                </a:spcBef>
                <a:buClr>
                  <a:schemeClr val="accent1"/>
                </a:buClr>
                <a:buFont typeface="Wingdings" pitchFamily="2" charset="2"/>
                <a:buNone/>
              </a:pPr>
              <a:r>
                <a:rPr lang="en-US" sz="1800" b="0" dirty="0">
                  <a:cs typeface="Arial" pitchFamily="34" charset="0"/>
                </a:rPr>
                <a:t>…..</a:t>
              </a:r>
            </a:p>
          </p:txBody>
        </p:sp>
        <p:pic>
          <p:nvPicPr>
            <p:cNvPr id="24587" name="Picture 60" descr="MCj04347130000[1]"/>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915" y="2479"/>
              <a:ext cx="247" cy="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588" name="Picture 60" descr="MCj04347130000[1]"/>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731" y="2575"/>
              <a:ext cx="247" cy="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589" name="Picture 60" descr="MCj04347130000[1]"/>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011" y="2711"/>
              <a:ext cx="247" cy="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590" name="Picture 60" descr="MCj04347130000[1]"/>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827" y="3239"/>
              <a:ext cx="247" cy="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045"/>
                                        </p:tgtEl>
                                        <p:attrNameLst>
                                          <p:attrName>style.visibility</p:attrName>
                                        </p:attrNameLst>
                                      </p:cBhvr>
                                      <p:to>
                                        <p:strVal val="visible"/>
                                      </p:to>
                                    </p:set>
                                    <p:animEffect transition="in" filter="blinds(horizontal)">
                                      <p:cBhvr>
                                        <p:cTn id="7" dur="500"/>
                                        <p:tgtEl>
                                          <p:spTgt spid="870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7046"/>
                                        </p:tgtEl>
                                        <p:attrNameLst>
                                          <p:attrName>style.visibility</p:attrName>
                                        </p:attrNameLst>
                                      </p:cBhvr>
                                      <p:to>
                                        <p:strVal val="visible"/>
                                      </p:to>
                                    </p:set>
                                    <p:animEffect transition="in" filter="blinds(horizontal)">
                                      <p:cBhvr>
                                        <p:cTn id="12" dur="500"/>
                                        <p:tgtEl>
                                          <p:spTgt spid="870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P spid="8704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Sizing the work to be done</a:t>
            </a:r>
          </a:p>
        </p:txBody>
      </p:sp>
      <p:sp>
        <p:nvSpPr>
          <p:cNvPr id="25605" name="Rectangle 3"/>
          <p:cNvSpPr>
            <a:spLocks noGrp="1" noChangeArrowheads="1"/>
          </p:cNvSpPr>
          <p:nvPr>
            <p:ph type="body" idx="4294967295"/>
          </p:nvPr>
        </p:nvSpPr>
        <p:spPr>
          <a:xfrm>
            <a:off x="715963" y="809625"/>
            <a:ext cx="8428037" cy="3386138"/>
          </a:xfrm>
        </p:spPr>
        <p:txBody>
          <a:bodyPr/>
          <a:lstStyle/>
          <a:p>
            <a:r>
              <a:rPr lang="en-US" dirty="0" smtClean="0"/>
              <a:t>Use cases can be any size</a:t>
            </a:r>
          </a:p>
          <a:p>
            <a:endParaRPr lang="en-US" dirty="0" smtClean="0"/>
          </a:p>
          <a:p>
            <a:endParaRPr lang="en-US" sz="4000" dirty="0" smtClean="0"/>
          </a:p>
          <a:p>
            <a:endParaRPr lang="en-US" dirty="0" smtClean="0"/>
          </a:p>
          <a:p>
            <a:pPr lvl="1">
              <a:buFontTx/>
              <a:buChar char="–"/>
            </a:pPr>
            <a:r>
              <a:rPr lang="en-US" dirty="0" smtClean="0"/>
              <a:t>And are often to big to describe, size, estimate or deliver in one go</a:t>
            </a:r>
            <a:br>
              <a:rPr lang="en-US" dirty="0" smtClean="0"/>
            </a:br>
            <a:endParaRPr lang="en-US" sz="1000" dirty="0" smtClean="0"/>
          </a:p>
          <a:p>
            <a:r>
              <a:rPr lang="en-US" dirty="0" smtClean="0"/>
              <a:t>Use-case slices can be split up or combined to create sensibly sized work items</a:t>
            </a:r>
          </a:p>
        </p:txBody>
      </p:sp>
      <p:sp>
        <p:nvSpPr>
          <p:cNvPr id="25606" name="Oval 4"/>
          <p:cNvSpPr>
            <a:spLocks noChangeArrowheads="1"/>
          </p:cNvSpPr>
          <p:nvPr/>
        </p:nvSpPr>
        <p:spPr bwMode="grayWhite">
          <a:xfrm>
            <a:off x="1231900" y="1428750"/>
            <a:ext cx="1654175" cy="609600"/>
          </a:xfrm>
          <a:prstGeom prst="ellipse">
            <a:avLst/>
          </a:prstGeom>
          <a:noFill/>
          <a:ln w="12700" algn="ctr">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107950" tIns="53975" rIns="107950" bIns="53975" anchor="ctr"/>
          <a:lstStyle/>
          <a:p>
            <a:endParaRPr lang="en-US"/>
          </a:p>
        </p:txBody>
      </p:sp>
      <p:sp>
        <p:nvSpPr>
          <p:cNvPr id="25607" name="Oval 5"/>
          <p:cNvSpPr>
            <a:spLocks noChangeArrowheads="1"/>
          </p:cNvSpPr>
          <p:nvPr/>
        </p:nvSpPr>
        <p:spPr bwMode="grayWhite">
          <a:xfrm>
            <a:off x="3670300" y="1412875"/>
            <a:ext cx="1654175" cy="609600"/>
          </a:xfrm>
          <a:prstGeom prst="ellipse">
            <a:avLst/>
          </a:prstGeom>
          <a:noFill/>
          <a:ln w="12700" algn="ctr">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107950" tIns="53975" rIns="107950" bIns="53975" anchor="ctr"/>
          <a:lstStyle/>
          <a:p>
            <a:endParaRPr lang="en-US"/>
          </a:p>
        </p:txBody>
      </p:sp>
      <p:sp>
        <p:nvSpPr>
          <p:cNvPr id="25608" name="Oval 6"/>
          <p:cNvSpPr>
            <a:spLocks noChangeArrowheads="1"/>
          </p:cNvSpPr>
          <p:nvPr/>
        </p:nvSpPr>
        <p:spPr bwMode="grayWhite">
          <a:xfrm>
            <a:off x="6196013" y="1414463"/>
            <a:ext cx="1654175" cy="609600"/>
          </a:xfrm>
          <a:prstGeom prst="ellipse">
            <a:avLst/>
          </a:prstGeom>
          <a:noFill/>
          <a:ln w="12700" algn="ctr">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107950" tIns="53975" rIns="107950" bIns="53975" anchor="ctr"/>
          <a:lstStyle/>
          <a:p>
            <a:endParaRPr lang="en-US"/>
          </a:p>
        </p:txBody>
      </p:sp>
      <p:sp>
        <p:nvSpPr>
          <p:cNvPr id="25609" name="Text Box 7"/>
          <p:cNvSpPr txBox="1">
            <a:spLocks noChangeArrowheads="1"/>
          </p:cNvSpPr>
          <p:nvPr/>
        </p:nvSpPr>
        <p:spPr bwMode="grayWhite">
          <a:xfrm>
            <a:off x="857250" y="2063750"/>
            <a:ext cx="2363788"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107950" tIns="53975" rIns="107950" bIns="53975">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eaLnBrk="1" hangingPunct="1">
              <a:spcBef>
                <a:spcPct val="50000"/>
              </a:spcBef>
            </a:pPr>
            <a:r>
              <a:rPr lang="en-US" sz="1600">
                <a:cs typeface="Arial" pitchFamily="34" charset="0"/>
              </a:rPr>
              <a:t>Use case 1 </a:t>
            </a:r>
            <a:br>
              <a:rPr lang="en-US" sz="1600">
                <a:cs typeface="Arial" pitchFamily="34" charset="0"/>
              </a:rPr>
            </a:br>
            <a:r>
              <a:rPr lang="en-US" sz="1600">
                <a:cs typeface="Arial" pitchFamily="34" charset="0"/>
              </a:rPr>
              <a:t>– 30 flows</a:t>
            </a:r>
          </a:p>
        </p:txBody>
      </p:sp>
      <p:sp>
        <p:nvSpPr>
          <p:cNvPr id="25610" name="Text Box 8"/>
          <p:cNvSpPr txBox="1">
            <a:spLocks noChangeArrowheads="1"/>
          </p:cNvSpPr>
          <p:nvPr/>
        </p:nvSpPr>
        <p:spPr bwMode="grayWhite">
          <a:xfrm>
            <a:off x="3424238" y="2049463"/>
            <a:ext cx="2363787"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107950" tIns="53975" rIns="107950" bIns="53975">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eaLnBrk="1" hangingPunct="1">
              <a:spcBef>
                <a:spcPct val="50000"/>
              </a:spcBef>
            </a:pPr>
            <a:r>
              <a:rPr lang="en-US" sz="1600">
                <a:cs typeface="Arial" pitchFamily="34" charset="0"/>
              </a:rPr>
              <a:t>Use case 2</a:t>
            </a:r>
            <a:br>
              <a:rPr lang="en-US" sz="1600">
                <a:cs typeface="Arial" pitchFamily="34" charset="0"/>
              </a:rPr>
            </a:br>
            <a:r>
              <a:rPr lang="en-US" sz="1600">
                <a:cs typeface="Arial" pitchFamily="34" charset="0"/>
              </a:rPr>
              <a:t> – 3 flows</a:t>
            </a:r>
          </a:p>
        </p:txBody>
      </p:sp>
      <p:sp>
        <p:nvSpPr>
          <p:cNvPr id="25611" name="Text Box 9"/>
          <p:cNvSpPr txBox="1">
            <a:spLocks noChangeArrowheads="1"/>
          </p:cNvSpPr>
          <p:nvPr/>
        </p:nvSpPr>
        <p:spPr bwMode="grayWhite">
          <a:xfrm>
            <a:off x="5818188" y="2062163"/>
            <a:ext cx="2363787"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107950" tIns="53975" rIns="107950" bIns="53975">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eaLnBrk="1" hangingPunct="1">
              <a:spcBef>
                <a:spcPct val="50000"/>
              </a:spcBef>
            </a:pPr>
            <a:r>
              <a:rPr lang="en-US" sz="1600">
                <a:cs typeface="Arial" pitchFamily="34" charset="0"/>
              </a:rPr>
              <a:t>Use case 3</a:t>
            </a:r>
            <a:br>
              <a:rPr lang="en-US" sz="1600">
                <a:cs typeface="Arial" pitchFamily="34" charset="0"/>
              </a:rPr>
            </a:br>
            <a:r>
              <a:rPr lang="en-US" sz="1600">
                <a:cs typeface="Arial" pitchFamily="34" charset="0"/>
              </a:rPr>
              <a:t>– 15 really long flows</a:t>
            </a:r>
          </a:p>
        </p:txBody>
      </p:sp>
      <p:sp>
        <p:nvSpPr>
          <p:cNvPr id="25613" name="Text Box 6"/>
          <p:cNvSpPr txBox="1">
            <a:spLocks noChangeArrowheads="1"/>
          </p:cNvSpPr>
          <p:nvPr/>
        </p:nvSpPr>
        <p:spPr bwMode="auto">
          <a:xfrm>
            <a:off x="658813" y="5037138"/>
            <a:ext cx="1320800"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107950" tIns="53975" rIns="107950" bIns="53975">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eaLnBrk="1" hangingPunct="1">
              <a:spcBef>
                <a:spcPct val="50000"/>
              </a:spcBef>
            </a:pPr>
            <a:r>
              <a:rPr lang="en-US" sz="1600" dirty="0">
                <a:cs typeface="Arial" pitchFamily="34" charset="0"/>
              </a:rPr>
              <a:t>Use-Case </a:t>
            </a:r>
            <a:br>
              <a:rPr lang="en-US" sz="1600" dirty="0">
                <a:cs typeface="Arial" pitchFamily="34" charset="0"/>
              </a:rPr>
            </a:br>
            <a:r>
              <a:rPr lang="en-US" sz="1600" dirty="0" smtClean="0">
                <a:cs typeface="Arial" pitchFamily="34" charset="0"/>
              </a:rPr>
              <a:t>Slice </a:t>
            </a:r>
            <a:r>
              <a:rPr lang="en-US" sz="1600" dirty="0">
                <a:cs typeface="Arial" pitchFamily="34" charset="0"/>
              </a:rPr>
              <a:t>1.1</a:t>
            </a:r>
          </a:p>
        </p:txBody>
      </p:sp>
      <p:sp>
        <p:nvSpPr>
          <p:cNvPr id="25615" name="Text Box 8"/>
          <p:cNvSpPr txBox="1">
            <a:spLocks noChangeArrowheads="1"/>
          </p:cNvSpPr>
          <p:nvPr/>
        </p:nvSpPr>
        <p:spPr bwMode="auto">
          <a:xfrm>
            <a:off x="2460625" y="5038725"/>
            <a:ext cx="1320800"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107950" tIns="53975" rIns="107950" bIns="53975">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eaLnBrk="1" hangingPunct="1">
              <a:spcBef>
                <a:spcPct val="50000"/>
              </a:spcBef>
            </a:pPr>
            <a:r>
              <a:rPr lang="en-US" sz="1600" dirty="0">
                <a:cs typeface="Arial" pitchFamily="34" charset="0"/>
              </a:rPr>
              <a:t>Use-Case </a:t>
            </a:r>
            <a:br>
              <a:rPr lang="en-US" sz="1600" dirty="0">
                <a:cs typeface="Arial" pitchFamily="34" charset="0"/>
              </a:rPr>
            </a:br>
            <a:r>
              <a:rPr lang="en-US" sz="1600" dirty="0" smtClean="0">
                <a:cs typeface="Arial" pitchFamily="34" charset="0"/>
              </a:rPr>
              <a:t>Slice </a:t>
            </a:r>
            <a:r>
              <a:rPr lang="en-US" sz="1600" dirty="0">
                <a:cs typeface="Arial" pitchFamily="34" charset="0"/>
              </a:rPr>
              <a:t>1.2</a:t>
            </a:r>
          </a:p>
        </p:txBody>
      </p:sp>
      <p:sp>
        <p:nvSpPr>
          <p:cNvPr id="25617" name="Text Box 10"/>
          <p:cNvSpPr txBox="1">
            <a:spLocks noChangeArrowheads="1"/>
          </p:cNvSpPr>
          <p:nvPr/>
        </p:nvSpPr>
        <p:spPr bwMode="auto">
          <a:xfrm>
            <a:off x="4232275" y="5038725"/>
            <a:ext cx="1320800"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107950" tIns="53975" rIns="107950" bIns="53975">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eaLnBrk="1" hangingPunct="1">
              <a:spcBef>
                <a:spcPct val="50000"/>
              </a:spcBef>
            </a:pPr>
            <a:r>
              <a:rPr lang="en-US" sz="1600" dirty="0">
                <a:cs typeface="Arial" pitchFamily="34" charset="0"/>
              </a:rPr>
              <a:t>Use-Case </a:t>
            </a:r>
            <a:br>
              <a:rPr lang="en-US" sz="1600" dirty="0">
                <a:cs typeface="Arial" pitchFamily="34" charset="0"/>
              </a:rPr>
            </a:br>
            <a:r>
              <a:rPr lang="en-US" sz="1600" dirty="0" smtClean="0">
                <a:cs typeface="Arial" pitchFamily="34" charset="0"/>
              </a:rPr>
              <a:t>Slice </a:t>
            </a:r>
            <a:r>
              <a:rPr lang="en-US" sz="1600" dirty="0">
                <a:cs typeface="Arial" pitchFamily="34" charset="0"/>
              </a:rPr>
              <a:t>1.3</a:t>
            </a:r>
          </a:p>
        </p:txBody>
      </p:sp>
      <p:sp>
        <p:nvSpPr>
          <p:cNvPr id="25619" name="Text Box 12"/>
          <p:cNvSpPr txBox="1">
            <a:spLocks noChangeArrowheads="1"/>
          </p:cNvSpPr>
          <p:nvPr/>
        </p:nvSpPr>
        <p:spPr bwMode="auto">
          <a:xfrm>
            <a:off x="7246938" y="5038725"/>
            <a:ext cx="1320800"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107950" tIns="53975" rIns="107950" bIns="53975">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eaLnBrk="1" hangingPunct="1">
              <a:spcBef>
                <a:spcPct val="50000"/>
              </a:spcBef>
            </a:pPr>
            <a:r>
              <a:rPr lang="en-US" sz="1600" dirty="0">
                <a:cs typeface="Arial" pitchFamily="34" charset="0"/>
              </a:rPr>
              <a:t>Use-Case </a:t>
            </a:r>
            <a:br>
              <a:rPr lang="en-US" sz="1600" dirty="0">
                <a:cs typeface="Arial" pitchFamily="34" charset="0"/>
              </a:rPr>
            </a:br>
            <a:r>
              <a:rPr lang="en-US" sz="1600" dirty="0" smtClean="0">
                <a:cs typeface="Arial" pitchFamily="34" charset="0"/>
              </a:rPr>
              <a:t>Slice </a:t>
            </a:r>
            <a:r>
              <a:rPr lang="en-US" sz="1600" dirty="0">
                <a:cs typeface="Arial" pitchFamily="34" charset="0"/>
              </a:rPr>
              <a:t>1.N</a:t>
            </a:r>
          </a:p>
        </p:txBody>
      </p:sp>
      <p:sp>
        <p:nvSpPr>
          <p:cNvPr id="25621" name="Rectangle 19"/>
          <p:cNvSpPr>
            <a:spLocks noChangeArrowheads="1"/>
          </p:cNvSpPr>
          <p:nvPr/>
        </p:nvSpPr>
        <p:spPr bwMode="auto">
          <a:xfrm>
            <a:off x="660400" y="5659438"/>
            <a:ext cx="1306513" cy="595312"/>
          </a:xfrm>
          <a:prstGeom prst="rect">
            <a:avLst/>
          </a:prstGeom>
          <a:solidFill>
            <a:srgbClr val="FFFF99"/>
          </a:solidFill>
          <a:ln w="12700" algn="ctr">
            <a:solidFill>
              <a:schemeClr val="tx1"/>
            </a:solidFill>
            <a:miter lim="800000"/>
            <a:headEnd/>
            <a:tailEnd/>
          </a:ln>
        </p:spPr>
        <p:txBody>
          <a:bodyPr lIns="107950" tIns="53975" rIns="107950" bIns="53975" anchor="ctr" anchorCtr="1"/>
          <a:lstStyle/>
          <a:p>
            <a:pPr eaLnBrk="1" hangingPunct="1">
              <a:spcBef>
                <a:spcPct val="50000"/>
              </a:spcBef>
            </a:pPr>
            <a:r>
              <a:rPr lang="en-US" sz="1600" b="0">
                <a:cs typeface="Arial" pitchFamily="34" charset="0"/>
              </a:rPr>
              <a:t>Large</a:t>
            </a:r>
          </a:p>
        </p:txBody>
      </p:sp>
      <p:sp>
        <p:nvSpPr>
          <p:cNvPr id="25622" name="Rectangle 20"/>
          <p:cNvSpPr>
            <a:spLocks noChangeArrowheads="1"/>
          </p:cNvSpPr>
          <p:nvPr/>
        </p:nvSpPr>
        <p:spPr bwMode="auto">
          <a:xfrm>
            <a:off x="2447925" y="5632450"/>
            <a:ext cx="1306513" cy="638175"/>
          </a:xfrm>
          <a:prstGeom prst="rect">
            <a:avLst/>
          </a:prstGeom>
          <a:solidFill>
            <a:srgbClr val="FFFF99"/>
          </a:solidFill>
          <a:ln w="12700" algn="ctr">
            <a:solidFill>
              <a:schemeClr val="tx1"/>
            </a:solidFill>
            <a:miter lim="800000"/>
            <a:headEnd/>
            <a:tailEnd/>
          </a:ln>
        </p:spPr>
        <p:txBody>
          <a:bodyPr lIns="107950" tIns="53975" rIns="107950" bIns="53975" anchor="ctr" anchorCtr="1"/>
          <a:lstStyle/>
          <a:p>
            <a:pPr eaLnBrk="1" hangingPunct="1">
              <a:spcBef>
                <a:spcPct val="50000"/>
              </a:spcBef>
            </a:pPr>
            <a:r>
              <a:rPr lang="en-US" sz="1600" b="0">
                <a:cs typeface="Arial" pitchFamily="34" charset="0"/>
              </a:rPr>
              <a:t>Medium</a:t>
            </a:r>
          </a:p>
        </p:txBody>
      </p:sp>
      <p:sp>
        <p:nvSpPr>
          <p:cNvPr id="25623" name="Rectangle 21"/>
          <p:cNvSpPr>
            <a:spLocks noChangeArrowheads="1"/>
          </p:cNvSpPr>
          <p:nvPr/>
        </p:nvSpPr>
        <p:spPr bwMode="auto">
          <a:xfrm>
            <a:off x="4206875" y="5634038"/>
            <a:ext cx="1306513" cy="623887"/>
          </a:xfrm>
          <a:prstGeom prst="rect">
            <a:avLst/>
          </a:prstGeom>
          <a:solidFill>
            <a:srgbClr val="FFFF99"/>
          </a:solidFill>
          <a:ln w="12700" algn="ctr">
            <a:solidFill>
              <a:schemeClr val="tx1"/>
            </a:solidFill>
            <a:miter lim="800000"/>
            <a:headEnd/>
            <a:tailEnd/>
          </a:ln>
        </p:spPr>
        <p:txBody>
          <a:bodyPr lIns="107950" tIns="53975" rIns="107950" bIns="53975" anchor="ctr" anchorCtr="1"/>
          <a:lstStyle/>
          <a:p>
            <a:pPr eaLnBrk="1" hangingPunct="1">
              <a:spcBef>
                <a:spcPct val="50000"/>
              </a:spcBef>
            </a:pPr>
            <a:r>
              <a:rPr lang="en-US" sz="1600" b="0">
                <a:cs typeface="Arial" pitchFamily="34" charset="0"/>
              </a:rPr>
              <a:t>Small</a:t>
            </a:r>
          </a:p>
        </p:txBody>
      </p:sp>
      <p:sp>
        <p:nvSpPr>
          <p:cNvPr id="25624" name="Rectangle 22"/>
          <p:cNvSpPr>
            <a:spLocks noChangeArrowheads="1"/>
          </p:cNvSpPr>
          <p:nvPr/>
        </p:nvSpPr>
        <p:spPr bwMode="auto">
          <a:xfrm>
            <a:off x="7208838" y="5707063"/>
            <a:ext cx="1306512" cy="522287"/>
          </a:xfrm>
          <a:prstGeom prst="rect">
            <a:avLst/>
          </a:prstGeom>
          <a:solidFill>
            <a:srgbClr val="FFFF99"/>
          </a:solidFill>
          <a:ln w="12700" algn="ctr">
            <a:solidFill>
              <a:schemeClr val="tx1"/>
            </a:solidFill>
            <a:miter lim="800000"/>
            <a:headEnd/>
            <a:tailEnd/>
          </a:ln>
        </p:spPr>
        <p:txBody>
          <a:bodyPr lIns="107950" tIns="53975" rIns="107950" bIns="53975" anchor="ctr" anchorCtr="1"/>
          <a:lstStyle/>
          <a:p>
            <a:pPr eaLnBrk="1" hangingPunct="1">
              <a:spcBef>
                <a:spcPct val="50000"/>
              </a:spcBef>
            </a:pPr>
            <a:r>
              <a:rPr lang="en-US" sz="1600" b="0">
                <a:cs typeface="Arial" pitchFamily="34" charset="0"/>
              </a:rPr>
              <a:t>Very small</a:t>
            </a:r>
          </a:p>
        </p:txBody>
      </p:sp>
      <p:grpSp>
        <p:nvGrpSpPr>
          <p:cNvPr id="25" name="Group 24"/>
          <p:cNvGrpSpPr/>
          <p:nvPr/>
        </p:nvGrpSpPr>
        <p:grpSpPr>
          <a:xfrm>
            <a:off x="871719" y="4291135"/>
            <a:ext cx="850864" cy="729466"/>
            <a:chOff x="1717675" y="1900238"/>
            <a:chExt cx="912813" cy="809625"/>
          </a:xfrm>
        </p:grpSpPr>
        <p:sp>
          <p:nvSpPr>
            <p:cNvPr id="26" name="Rounded Rectangle 52"/>
            <p:cNvSpPr>
              <a:spLocks noChangeArrowheads="1"/>
            </p:cNvSpPr>
            <p:nvPr/>
          </p:nvSpPr>
          <p:spPr bwMode="auto">
            <a:xfrm>
              <a:off x="1717675" y="1900238"/>
              <a:ext cx="912813" cy="809625"/>
            </a:xfrm>
            <a:prstGeom prst="roundRect">
              <a:avLst>
                <a:gd name="adj" fmla="val 16667"/>
              </a:avLst>
            </a:prstGeom>
            <a:solidFill>
              <a:srgbClr val="FFFF66"/>
            </a:solidFill>
            <a:ln w="19050" algn="ctr">
              <a:solidFill>
                <a:srgbClr val="CC9900"/>
              </a:solidFill>
              <a:round/>
              <a:headEnd/>
              <a:tailEnd/>
            </a:ln>
          </p:spPr>
          <p:txBody>
            <a:bodyPr anchor="ctr"/>
            <a:lstStyle/>
            <a:p>
              <a:pPr eaLnBrk="1" fontAlgn="auto" hangingPunct="1">
                <a:spcBef>
                  <a:spcPts val="0"/>
                </a:spcBef>
                <a:spcAft>
                  <a:spcPts val="0"/>
                </a:spcAft>
                <a:defRPr/>
              </a:pPr>
              <a:endParaRPr lang="en-US" sz="1800" b="0">
                <a:solidFill>
                  <a:schemeClr val="lt1"/>
                </a:solidFill>
                <a:latin typeface="+mn-lt"/>
              </a:endParaRPr>
            </a:p>
          </p:txBody>
        </p:sp>
        <p:grpSp>
          <p:nvGrpSpPr>
            <p:cNvPr id="27" name="Group 169"/>
            <p:cNvGrpSpPr>
              <a:grpSpLocks/>
            </p:cNvGrpSpPr>
            <p:nvPr/>
          </p:nvGrpSpPr>
          <p:grpSpPr bwMode="auto">
            <a:xfrm>
              <a:off x="1778000" y="2098675"/>
              <a:ext cx="792163" cy="420688"/>
              <a:chOff x="1780356" y="1074836"/>
              <a:chExt cx="1168456" cy="565305"/>
            </a:xfrm>
          </p:grpSpPr>
          <p:grpSp>
            <p:nvGrpSpPr>
              <p:cNvPr id="28" name="Group 17"/>
              <p:cNvGrpSpPr>
                <a:grpSpLocks/>
              </p:cNvGrpSpPr>
              <p:nvPr/>
            </p:nvGrpSpPr>
            <p:grpSpPr bwMode="auto">
              <a:xfrm>
                <a:off x="1780356" y="1074836"/>
                <a:ext cx="1168456" cy="565305"/>
                <a:chOff x="4929188" y="2700338"/>
                <a:chExt cx="1533525" cy="633412"/>
              </a:xfrm>
            </p:grpSpPr>
            <p:sp>
              <p:nvSpPr>
                <p:cNvPr id="34" name="Arc 33"/>
                <p:cNvSpPr/>
                <p:nvPr/>
              </p:nvSpPr>
              <p:spPr bwMode="auto">
                <a:xfrm>
                  <a:off x="4929188" y="2705118"/>
                  <a:ext cx="1533525" cy="623851"/>
                </a:xfrm>
                <a:prstGeom prst="arc">
                  <a:avLst>
                    <a:gd name="adj1" fmla="val 20608027"/>
                    <a:gd name="adj2" fmla="val 1035465"/>
                  </a:avLst>
                </a:prstGeom>
                <a:solidFill>
                  <a:srgbClr val="FFFF99"/>
                </a:solidFill>
                <a:ln w="9525" cap="flat" cmpd="sng" algn="ctr">
                  <a:solidFill>
                    <a:srgbClr val="CC9900"/>
                  </a:solidFill>
                  <a:prstDash val="solid"/>
                  <a:round/>
                  <a:headEnd type="none" w="med" len="med"/>
                  <a:tailEnd type="none" w="med" len="med"/>
                </a:ln>
                <a:effectLst/>
              </p:spPr>
              <p:txBody>
                <a:bodyPr/>
                <a:lstStyle/>
                <a:p>
                  <a:pPr algn="l">
                    <a:defRPr/>
                  </a:pPr>
                  <a:endParaRPr lang="en-US" sz="2400" b="0">
                    <a:ea typeface="ＭＳ Ｐゴシック" pitchFamily="1" charset="-128"/>
                  </a:endParaRPr>
                </a:p>
              </p:txBody>
            </p:sp>
            <p:sp>
              <p:nvSpPr>
                <p:cNvPr id="35" name="Oval 162"/>
                <p:cNvSpPr>
                  <a:spLocks noChangeArrowheads="1"/>
                </p:cNvSpPr>
                <p:nvPr/>
              </p:nvSpPr>
              <p:spPr bwMode="auto">
                <a:xfrm>
                  <a:off x="4929188" y="2700338"/>
                  <a:ext cx="1533525" cy="633412"/>
                </a:xfrm>
                <a:prstGeom prst="ellipse">
                  <a:avLst/>
                </a:prstGeom>
                <a:noFill/>
                <a:ln w="9525" algn="ctr">
                  <a:solidFill>
                    <a:srgbClr val="CC9900"/>
                  </a:solidFill>
                  <a:round/>
                  <a:headEnd/>
                  <a:tailEnd/>
                </a:ln>
              </p:spPr>
              <p:txBody>
                <a:bodyPr/>
                <a:lstStyle/>
                <a:p>
                  <a:pPr algn="l"/>
                  <a:endParaRPr lang="nl-NL" sz="2400" b="0">
                    <a:ea typeface="ＭＳ Ｐゴシック" pitchFamily="34" charset="-128"/>
                  </a:endParaRPr>
                </a:p>
              </p:txBody>
            </p:sp>
          </p:grpSp>
          <p:cxnSp>
            <p:nvCxnSpPr>
              <p:cNvPr id="29" name="Straight Connector 159"/>
              <p:cNvCxnSpPr>
                <a:cxnSpLocks noChangeShapeType="1"/>
                <a:stCxn id="34" idx="1"/>
                <a:endCxn id="31" idx="0"/>
              </p:cNvCxnSpPr>
              <p:nvPr/>
            </p:nvCxnSpPr>
            <p:spPr bwMode="auto">
              <a:xfrm rot="10800000" flipH="1">
                <a:off x="2364583" y="1211529"/>
                <a:ext cx="489830" cy="145960"/>
              </a:xfrm>
              <a:prstGeom prst="line">
                <a:avLst/>
              </a:prstGeom>
              <a:noFill/>
              <a:ln w="25400">
                <a:solidFill>
                  <a:srgbClr val="996633"/>
                </a:solidFill>
                <a:round/>
                <a:headEnd/>
                <a:tailEnd/>
              </a:ln>
            </p:spPr>
          </p:cxnSp>
          <p:cxnSp>
            <p:nvCxnSpPr>
              <p:cNvPr id="30" name="Straight Connector 160"/>
              <p:cNvCxnSpPr>
                <a:cxnSpLocks noChangeShapeType="1"/>
                <a:stCxn id="34" idx="1"/>
                <a:endCxn id="31" idx="2"/>
              </p:cNvCxnSpPr>
              <p:nvPr/>
            </p:nvCxnSpPr>
            <p:spPr bwMode="auto">
              <a:xfrm rot="10800000" flipH="1" flipV="1">
                <a:off x="2364584" y="1357486"/>
                <a:ext cx="471331" cy="154971"/>
              </a:xfrm>
              <a:prstGeom prst="line">
                <a:avLst/>
              </a:prstGeom>
              <a:noFill/>
              <a:ln w="25400">
                <a:solidFill>
                  <a:srgbClr val="996633"/>
                </a:solidFill>
                <a:round/>
                <a:headEnd/>
                <a:tailEnd/>
              </a:ln>
            </p:spPr>
          </p:cxnSp>
          <p:sp>
            <p:nvSpPr>
              <p:cNvPr id="31" name="Arc 30"/>
              <p:cNvSpPr/>
              <p:nvPr/>
            </p:nvSpPr>
            <p:spPr bwMode="auto">
              <a:xfrm rot="4887492">
                <a:off x="2654074" y="1228910"/>
                <a:ext cx="317850" cy="252892"/>
              </a:xfrm>
              <a:prstGeom prst="arc">
                <a:avLst>
                  <a:gd name="adj1" fmla="val 12192040"/>
                  <a:gd name="adj2" fmla="val 61677"/>
                </a:avLst>
              </a:prstGeom>
              <a:solidFill>
                <a:srgbClr val="FFFF93"/>
              </a:solidFill>
              <a:ln w="25400">
                <a:solidFill>
                  <a:srgbClr val="996633"/>
                </a:solidFill>
                <a:round/>
                <a:headEnd/>
                <a:tailEnd/>
              </a:ln>
            </p:spPr>
            <p:txBody>
              <a:bodyPr/>
              <a:lstStyle/>
              <a:p>
                <a:pPr>
                  <a:defRPr/>
                </a:pPr>
                <a:endParaRPr lang="en-US"/>
              </a:p>
            </p:txBody>
          </p:sp>
        </p:grpSp>
      </p:grpSp>
      <p:grpSp>
        <p:nvGrpSpPr>
          <p:cNvPr id="36" name="Group 35"/>
          <p:cNvGrpSpPr/>
          <p:nvPr/>
        </p:nvGrpSpPr>
        <p:grpSpPr>
          <a:xfrm>
            <a:off x="2667959" y="4289425"/>
            <a:ext cx="850864" cy="729466"/>
            <a:chOff x="1717675" y="1900238"/>
            <a:chExt cx="912813" cy="809625"/>
          </a:xfrm>
        </p:grpSpPr>
        <p:sp>
          <p:nvSpPr>
            <p:cNvPr id="37" name="Rounded Rectangle 52"/>
            <p:cNvSpPr>
              <a:spLocks noChangeArrowheads="1"/>
            </p:cNvSpPr>
            <p:nvPr/>
          </p:nvSpPr>
          <p:spPr bwMode="auto">
            <a:xfrm>
              <a:off x="1717675" y="1900238"/>
              <a:ext cx="912813" cy="809625"/>
            </a:xfrm>
            <a:prstGeom prst="roundRect">
              <a:avLst>
                <a:gd name="adj" fmla="val 16667"/>
              </a:avLst>
            </a:prstGeom>
            <a:solidFill>
              <a:srgbClr val="FFFF66"/>
            </a:solidFill>
            <a:ln w="19050" algn="ctr">
              <a:solidFill>
                <a:srgbClr val="CC9900"/>
              </a:solidFill>
              <a:round/>
              <a:headEnd/>
              <a:tailEnd/>
            </a:ln>
          </p:spPr>
          <p:txBody>
            <a:bodyPr anchor="ctr"/>
            <a:lstStyle/>
            <a:p>
              <a:pPr eaLnBrk="1" fontAlgn="auto" hangingPunct="1">
                <a:spcBef>
                  <a:spcPts val="0"/>
                </a:spcBef>
                <a:spcAft>
                  <a:spcPts val="0"/>
                </a:spcAft>
                <a:defRPr/>
              </a:pPr>
              <a:endParaRPr lang="en-US" sz="1800" b="0">
                <a:solidFill>
                  <a:schemeClr val="lt1"/>
                </a:solidFill>
                <a:latin typeface="+mn-lt"/>
              </a:endParaRPr>
            </a:p>
          </p:txBody>
        </p:sp>
        <p:grpSp>
          <p:nvGrpSpPr>
            <p:cNvPr id="38" name="Group 169"/>
            <p:cNvGrpSpPr>
              <a:grpSpLocks/>
            </p:cNvGrpSpPr>
            <p:nvPr/>
          </p:nvGrpSpPr>
          <p:grpSpPr bwMode="auto">
            <a:xfrm>
              <a:off x="1778000" y="2098675"/>
              <a:ext cx="792163" cy="420688"/>
              <a:chOff x="1780356" y="1074836"/>
              <a:chExt cx="1168456" cy="565305"/>
            </a:xfrm>
          </p:grpSpPr>
          <p:grpSp>
            <p:nvGrpSpPr>
              <p:cNvPr id="39" name="Group 17"/>
              <p:cNvGrpSpPr>
                <a:grpSpLocks/>
              </p:cNvGrpSpPr>
              <p:nvPr/>
            </p:nvGrpSpPr>
            <p:grpSpPr bwMode="auto">
              <a:xfrm>
                <a:off x="1780356" y="1074836"/>
                <a:ext cx="1168456" cy="565305"/>
                <a:chOff x="4929188" y="2700338"/>
                <a:chExt cx="1533525" cy="633412"/>
              </a:xfrm>
            </p:grpSpPr>
            <p:sp>
              <p:nvSpPr>
                <p:cNvPr id="43" name="Arc 42"/>
                <p:cNvSpPr/>
                <p:nvPr/>
              </p:nvSpPr>
              <p:spPr bwMode="auto">
                <a:xfrm>
                  <a:off x="4929188" y="2705118"/>
                  <a:ext cx="1533525" cy="623851"/>
                </a:xfrm>
                <a:prstGeom prst="arc">
                  <a:avLst>
                    <a:gd name="adj1" fmla="val 20608027"/>
                    <a:gd name="adj2" fmla="val 1035465"/>
                  </a:avLst>
                </a:prstGeom>
                <a:solidFill>
                  <a:srgbClr val="FFFF99"/>
                </a:solidFill>
                <a:ln w="9525" cap="flat" cmpd="sng" algn="ctr">
                  <a:solidFill>
                    <a:srgbClr val="CC9900"/>
                  </a:solidFill>
                  <a:prstDash val="solid"/>
                  <a:round/>
                  <a:headEnd type="none" w="med" len="med"/>
                  <a:tailEnd type="none" w="med" len="med"/>
                </a:ln>
                <a:effectLst/>
              </p:spPr>
              <p:txBody>
                <a:bodyPr/>
                <a:lstStyle/>
                <a:p>
                  <a:pPr algn="l">
                    <a:defRPr/>
                  </a:pPr>
                  <a:endParaRPr lang="en-US" sz="2400" b="0">
                    <a:ea typeface="ＭＳ Ｐゴシック" pitchFamily="1" charset="-128"/>
                  </a:endParaRPr>
                </a:p>
              </p:txBody>
            </p:sp>
            <p:sp>
              <p:nvSpPr>
                <p:cNvPr id="44" name="Oval 162"/>
                <p:cNvSpPr>
                  <a:spLocks noChangeArrowheads="1"/>
                </p:cNvSpPr>
                <p:nvPr/>
              </p:nvSpPr>
              <p:spPr bwMode="auto">
                <a:xfrm>
                  <a:off x="4929188" y="2700338"/>
                  <a:ext cx="1533525" cy="633412"/>
                </a:xfrm>
                <a:prstGeom prst="ellipse">
                  <a:avLst/>
                </a:prstGeom>
                <a:noFill/>
                <a:ln w="9525" algn="ctr">
                  <a:solidFill>
                    <a:srgbClr val="CC9900"/>
                  </a:solidFill>
                  <a:round/>
                  <a:headEnd/>
                  <a:tailEnd/>
                </a:ln>
              </p:spPr>
              <p:txBody>
                <a:bodyPr/>
                <a:lstStyle/>
                <a:p>
                  <a:pPr algn="l"/>
                  <a:endParaRPr lang="nl-NL" sz="2400" b="0">
                    <a:ea typeface="ＭＳ Ｐゴシック" pitchFamily="34" charset="-128"/>
                  </a:endParaRPr>
                </a:p>
              </p:txBody>
            </p:sp>
          </p:grpSp>
          <p:cxnSp>
            <p:nvCxnSpPr>
              <p:cNvPr id="40" name="Straight Connector 159"/>
              <p:cNvCxnSpPr>
                <a:cxnSpLocks noChangeShapeType="1"/>
                <a:stCxn id="43" idx="1"/>
                <a:endCxn id="42" idx="0"/>
              </p:cNvCxnSpPr>
              <p:nvPr/>
            </p:nvCxnSpPr>
            <p:spPr bwMode="auto">
              <a:xfrm rot="10800000" flipH="1">
                <a:off x="2364583" y="1211529"/>
                <a:ext cx="489830" cy="145960"/>
              </a:xfrm>
              <a:prstGeom prst="line">
                <a:avLst/>
              </a:prstGeom>
              <a:noFill/>
              <a:ln w="25400">
                <a:solidFill>
                  <a:srgbClr val="996633"/>
                </a:solidFill>
                <a:round/>
                <a:headEnd/>
                <a:tailEnd/>
              </a:ln>
            </p:spPr>
          </p:cxnSp>
          <p:cxnSp>
            <p:nvCxnSpPr>
              <p:cNvPr id="41" name="Straight Connector 160"/>
              <p:cNvCxnSpPr>
                <a:cxnSpLocks noChangeShapeType="1"/>
                <a:stCxn id="43" idx="1"/>
                <a:endCxn id="42" idx="2"/>
              </p:cNvCxnSpPr>
              <p:nvPr/>
            </p:nvCxnSpPr>
            <p:spPr bwMode="auto">
              <a:xfrm rot="10800000" flipH="1" flipV="1">
                <a:off x="2364584" y="1357486"/>
                <a:ext cx="471331" cy="154971"/>
              </a:xfrm>
              <a:prstGeom prst="line">
                <a:avLst/>
              </a:prstGeom>
              <a:noFill/>
              <a:ln w="25400">
                <a:solidFill>
                  <a:srgbClr val="996633"/>
                </a:solidFill>
                <a:round/>
                <a:headEnd/>
                <a:tailEnd/>
              </a:ln>
            </p:spPr>
          </p:cxnSp>
          <p:sp>
            <p:nvSpPr>
              <p:cNvPr id="42" name="Arc 41"/>
              <p:cNvSpPr/>
              <p:nvPr/>
            </p:nvSpPr>
            <p:spPr bwMode="auto">
              <a:xfrm rot="4887492">
                <a:off x="2654074" y="1228910"/>
                <a:ext cx="317850" cy="252892"/>
              </a:xfrm>
              <a:prstGeom prst="arc">
                <a:avLst>
                  <a:gd name="adj1" fmla="val 12192040"/>
                  <a:gd name="adj2" fmla="val 61677"/>
                </a:avLst>
              </a:prstGeom>
              <a:solidFill>
                <a:srgbClr val="FFFF93"/>
              </a:solidFill>
              <a:ln w="25400">
                <a:solidFill>
                  <a:srgbClr val="996633"/>
                </a:solidFill>
                <a:round/>
                <a:headEnd/>
                <a:tailEnd/>
              </a:ln>
            </p:spPr>
            <p:txBody>
              <a:bodyPr/>
              <a:lstStyle/>
              <a:p>
                <a:pPr>
                  <a:defRPr/>
                </a:pPr>
                <a:endParaRPr lang="en-US"/>
              </a:p>
            </p:txBody>
          </p:sp>
        </p:grpSp>
      </p:grpSp>
      <p:grpSp>
        <p:nvGrpSpPr>
          <p:cNvPr id="45" name="Group 44"/>
          <p:cNvGrpSpPr/>
          <p:nvPr/>
        </p:nvGrpSpPr>
        <p:grpSpPr>
          <a:xfrm>
            <a:off x="4433377" y="4297989"/>
            <a:ext cx="850864" cy="729466"/>
            <a:chOff x="1717675" y="1900238"/>
            <a:chExt cx="912813" cy="809625"/>
          </a:xfrm>
        </p:grpSpPr>
        <p:sp>
          <p:nvSpPr>
            <p:cNvPr id="46" name="Rounded Rectangle 52"/>
            <p:cNvSpPr>
              <a:spLocks noChangeArrowheads="1"/>
            </p:cNvSpPr>
            <p:nvPr/>
          </p:nvSpPr>
          <p:spPr bwMode="auto">
            <a:xfrm>
              <a:off x="1717675" y="1900238"/>
              <a:ext cx="912813" cy="809625"/>
            </a:xfrm>
            <a:prstGeom prst="roundRect">
              <a:avLst>
                <a:gd name="adj" fmla="val 16667"/>
              </a:avLst>
            </a:prstGeom>
            <a:solidFill>
              <a:srgbClr val="FFFF66"/>
            </a:solidFill>
            <a:ln w="19050" algn="ctr">
              <a:solidFill>
                <a:srgbClr val="CC9900"/>
              </a:solidFill>
              <a:round/>
              <a:headEnd/>
              <a:tailEnd/>
            </a:ln>
          </p:spPr>
          <p:txBody>
            <a:bodyPr anchor="ctr"/>
            <a:lstStyle/>
            <a:p>
              <a:pPr eaLnBrk="1" fontAlgn="auto" hangingPunct="1">
                <a:spcBef>
                  <a:spcPts val="0"/>
                </a:spcBef>
                <a:spcAft>
                  <a:spcPts val="0"/>
                </a:spcAft>
                <a:defRPr/>
              </a:pPr>
              <a:endParaRPr lang="en-US" sz="1800" b="0">
                <a:solidFill>
                  <a:schemeClr val="lt1"/>
                </a:solidFill>
                <a:latin typeface="+mn-lt"/>
              </a:endParaRPr>
            </a:p>
          </p:txBody>
        </p:sp>
        <p:grpSp>
          <p:nvGrpSpPr>
            <p:cNvPr id="47" name="Group 169"/>
            <p:cNvGrpSpPr>
              <a:grpSpLocks/>
            </p:cNvGrpSpPr>
            <p:nvPr/>
          </p:nvGrpSpPr>
          <p:grpSpPr bwMode="auto">
            <a:xfrm>
              <a:off x="1778000" y="2098675"/>
              <a:ext cx="792163" cy="420688"/>
              <a:chOff x="1780356" y="1074836"/>
              <a:chExt cx="1168456" cy="565305"/>
            </a:xfrm>
          </p:grpSpPr>
          <p:grpSp>
            <p:nvGrpSpPr>
              <p:cNvPr id="48" name="Group 17"/>
              <p:cNvGrpSpPr>
                <a:grpSpLocks/>
              </p:cNvGrpSpPr>
              <p:nvPr/>
            </p:nvGrpSpPr>
            <p:grpSpPr bwMode="auto">
              <a:xfrm>
                <a:off x="1780356" y="1074836"/>
                <a:ext cx="1168456" cy="565305"/>
                <a:chOff x="4929188" y="2700338"/>
                <a:chExt cx="1533525" cy="633412"/>
              </a:xfrm>
            </p:grpSpPr>
            <p:sp>
              <p:nvSpPr>
                <p:cNvPr id="52" name="Arc 51"/>
                <p:cNvSpPr/>
                <p:nvPr/>
              </p:nvSpPr>
              <p:spPr bwMode="auto">
                <a:xfrm>
                  <a:off x="4929188" y="2705118"/>
                  <a:ext cx="1533525" cy="623851"/>
                </a:xfrm>
                <a:prstGeom prst="arc">
                  <a:avLst>
                    <a:gd name="adj1" fmla="val 20608027"/>
                    <a:gd name="adj2" fmla="val 1035465"/>
                  </a:avLst>
                </a:prstGeom>
                <a:solidFill>
                  <a:srgbClr val="FFFF99"/>
                </a:solidFill>
                <a:ln w="9525" cap="flat" cmpd="sng" algn="ctr">
                  <a:solidFill>
                    <a:srgbClr val="CC9900"/>
                  </a:solidFill>
                  <a:prstDash val="solid"/>
                  <a:round/>
                  <a:headEnd type="none" w="med" len="med"/>
                  <a:tailEnd type="none" w="med" len="med"/>
                </a:ln>
                <a:effectLst/>
              </p:spPr>
              <p:txBody>
                <a:bodyPr/>
                <a:lstStyle/>
                <a:p>
                  <a:pPr algn="l">
                    <a:defRPr/>
                  </a:pPr>
                  <a:endParaRPr lang="en-US" sz="2400" b="0">
                    <a:ea typeface="ＭＳ Ｐゴシック" pitchFamily="1" charset="-128"/>
                  </a:endParaRPr>
                </a:p>
              </p:txBody>
            </p:sp>
            <p:sp>
              <p:nvSpPr>
                <p:cNvPr id="53" name="Oval 162"/>
                <p:cNvSpPr>
                  <a:spLocks noChangeArrowheads="1"/>
                </p:cNvSpPr>
                <p:nvPr/>
              </p:nvSpPr>
              <p:spPr bwMode="auto">
                <a:xfrm>
                  <a:off x="4929188" y="2700338"/>
                  <a:ext cx="1533525" cy="633412"/>
                </a:xfrm>
                <a:prstGeom prst="ellipse">
                  <a:avLst/>
                </a:prstGeom>
                <a:noFill/>
                <a:ln w="9525" algn="ctr">
                  <a:solidFill>
                    <a:srgbClr val="CC9900"/>
                  </a:solidFill>
                  <a:round/>
                  <a:headEnd/>
                  <a:tailEnd/>
                </a:ln>
              </p:spPr>
              <p:txBody>
                <a:bodyPr/>
                <a:lstStyle/>
                <a:p>
                  <a:pPr algn="l"/>
                  <a:endParaRPr lang="nl-NL" sz="2400" b="0">
                    <a:ea typeface="ＭＳ Ｐゴシック" pitchFamily="34" charset="-128"/>
                  </a:endParaRPr>
                </a:p>
              </p:txBody>
            </p:sp>
          </p:grpSp>
          <p:cxnSp>
            <p:nvCxnSpPr>
              <p:cNvPr id="49" name="Straight Connector 159"/>
              <p:cNvCxnSpPr>
                <a:cxnSpLocks noChangeShapeType="1"/>
                <a:stCxn id="52" idx="1"/>
                <a:endCxn id="51" idx="0"/>
              </p:cNvCxnSpPr>
              <p:nvPr/>
            </p:nvCxnSpPr>
            <p:spPr bwMode="auto">
              <a:xfrm rot="10800000" flipH="1">
                <a:off x="2364583" y="1211529"/>
                <a:ext cx="489830" cy="145960"/>
              </a:xfrm>
              <a:prstGeom prst="line">
                <a:avLst/>
              </a:prstGeom>
              <a:noFill/>
              <a:ln w="25400">
                <a:solidFill>
                  <a:srgbClr val="996633"/>
                </a:solidFill>
                <a:round/>
                <a:headEnd/>
                <a:tailEnd/>
              </a:ln>
            </p:spPr>
          </p:cxnSp>
          <p:cxnSp>
            <p:nvCxnSpPr>
              <p:cNvPr id="50" name="Straight Connector 160"/>
              <p:cNvCxnSpPr>
                <a:cxnSpLocks noChangeShapeType="1"/>
                <a:stCxn id="52" idx="1"/>
                <a:endCxn id="51" idx="2"/>
              </p:cNvCxnSpPr>
              <p:nvPr/>
            </p:nvCxnSpPr>
            <p:spPr bwMode="auto">
              <a:xfrm rot="10800000" flipH="1" flipV="1">
                <a:off x="2364584" y="1357486"/>
                <a:ext cx="471331" cy="154971"/>
              </a:xfrm>
              <a:prstGeom prst="line">
                <a:avLst/>
              </a:prstGeom>
              <a:noFill/>
              <a:ln w="25400">
                <a:solidFill>
                  <a:srgbClr val="996633"/>
                </a:solidFill>
                <a:round/>
                <a:headEnd/>
                <a:tailEnd/>
              </a:ln>
            </p:spPr>
          </p:cxnSp>
          <p:sp>
            <p:nvSpPr>
              <p:cNvPr id="51" name="Arc 50"/>
              <p:cNvSpPr/>
              <p:nvPr/>
            </p:nvSpPr>
            <p:spPr bwMode="auto">
              <a:xfrm rot="4887492">
                <a:off x="2654074" y="1228910"/>
                <a:ext cx="317850" cy="252892"/>
              </a:xfrm>
              <a:prstGeom prst="arc">
                <a:avLst>
                  <a:gd name="adj1" fmla="val 12192040"/>
                  <a:gd name="adj2" fmla="val 61677"/>
                </a:avLst>
              </a:prstGeom>
              <a:solidFill>
                <a:srgbClr val="FFFF93"/>
              </a:solidFill>
              <a:ln w="25400">
                <a:solidFill>
                  <a:srgbClr val="996633"/>
                </a:solidFill>
                <a:round/>
                <a:headEnd/>
                <a:tailEnd/>
              </a:ln>
            </p:spPr>
            <p:txBody>
              <a:bodyPr/>
              <a:lstStyle/>
              <a:p>
                <a:pPr>
                  <a:defRPr/>
                </a:pPr>
                <a:endParaRPr lang="en-US"/>
              </a:p>
            </p:txBody>
          </p:sp>
        </p:grpSp>
      </p:grpSp>
      <p:grpSp>
        <p:nvGrpSpPr>
          <p:cNvPr id="54" name="Group 53"/>
          <p:cNvGrpSpPr/>
          <p:nvPr/>
        </p:nvGrpSpPr>
        <p:grpSpPr>
          <a:xfrm>
            <a:off x="7441949" y="4296279"/>
            <a:ext cx="850864" cy="729466"/>
            <a:chOff x="1717675" y="1900238"/>
            <a:chExt cx="912813" cy="809625"/>
          </a:xfrm>
        </p:grpSpPr>
        <p:sp>
          <p:nvSpPr>
            <p:cNvPr id="55" name="Rounded Rectangle 52"/>
            <p:cNvSpPr>
              <a:spLocks noChangeArrowheads="1"/>
            </p:cNvSpPr>
            <p:nvPr/>
          </p:nvSpPr>
          <p:spPr bwMode="auto">
            <a:xfrm>
              <a:off x="1717675" y="1900238"/>
              <a:ext cx="912813" cy="809625"/>
            </a:xfrm>
            <a:prstGeom prst="roundRect">
              <a:avLst>
                <a:gd name="adj" fmla="val 16667"/>
              </a:avLst>
            </a:prstGeom>
            <a:solidFill>
              <a:srgbClr val="FFFF66"/>
            </a:solidFill>
            <a:ln w="19050" algn="ctr">
              <a:solidFill>
                <a:srgbClr val="CC9900"/>
              </a:solidFill>
              <a:round/>
              <a:headEnd/>
              <a:tailEnd/>
            </a:ln>
          </p:spPr>
          <p:txBody>
            <a:bodyPr anchor="ctr"/>
            <a:lstStyle/>
            <a:p>
              <a:pPr eaLnBrk="1" fontAlgn="auto" hangingPunct="1">
                <a:spcBef>
                  <a:spcPts val="0"/>
                </a:spcBef>
                <a:spcAft>
                  <a:spcPts val="0"/>
                </a:spcAft>
                <a:defRPr/>
              </a:pPr>
              <a:endParaRPr lang="en-US" sz="1800" b="0">
                <a:solidFill>
                  <a:schemeClr val="lt1"/>
                </a:solidFill>
                <a:latin typeface="+mn-lt"/>
              </a:endParaRPr>
            </a:p>
          </p:txBody>
        </p:sp>
        <p:grpSp>
          <p:nvGrpSpPr>
            <p:cNvPr id="56" name="Group 169"/>
            <p:cNvGrpSpPr>
              <a:grpSpLocks/>
            </p:cNvGrpSpPr>
            <p:nvPr/>
          </p:nvGrpSpPr>
          <p:grpSpPr bwMode="auto">
            <a:xfrm>
              <a:off x="1778000" y="2098675"/>
              <a:ext cx="792163" cy="420688"/>
              <a:chOff x="1780356" y="1074836"/>
              <a:chExt cx="1168456" cy="565305"/>
            </a:xfrm>
          </p:grpSpPr>
          <p:grpSp>
            <p:nvGrpSpPr>
              <p:cNvPr id="57" name="Group 17"/>
              <p:cNvGrpSpPr>
                <a:grpSpLocks/>
              </p:cNvGrpSpPr>
              <p:nvPr/>
            </p:nvGrpSpPr>
            <p:grpSpPr bwMode="auto">
              <a:xfrm>
                <a:off x="1780356" y="1074836"/>
                <a:ext cx="1168456" cy="565305"/>
                <a:chOff x="4929188" y="2700338"/>
                <a:chExt cx="1533525" cy="633412"/>
              </a:xfrm>
            </p:grpSpPr>
            <p:sp>
              <p:nvSpPr>
                <p:cNvPr id="61" name="Arc 60"/>
                <p:cNvSpPr/>
                <p:nvPr/>
              </p:nvSpPr>
              <p:spPr bwMode="auto">
                <a:xfrm>
                  <a:off x="4929188" y="2705118"/>
                  <a:ext cx="1533525" cy="623851"/>
                </a:xfrm>
                <a:prstGeom prst="arc">
                  <a:avLst>
                    <a:gd name="adj1" fmla="val 20608027"/>
                    <a:gd name="adj2" fmla="val 1035465"/>
                  </a:avLst>
                </a:prstGeom>
                <a:solidFill>
                  <a:srgbClr val="FFFF99"/>
                </a:solidFill>
                <a:ln w="9525" cap="flat" cmpd="sng" algn="ctr">
                  <a:solidFill>
                    <a:srgbClr val="CC9900"/>
                  </a:solidFill>
                  <a:prstDash val="solid"/>
                  <a:round/>
                  <a:headEnd type="none" w="med" len="med"/>
                  <a:tailEnd type="none" w="med" len="med"/>
                </a:ln>
                <a:effectLst/>
              </p:spPr>
              <p:txBody>
                <a:bodyPr/>
                <a:lstStyle/>
                <a:p>
                  <a:pPr algn="l">
                    <a:defRPr/>
                  </a:pPr>
                  <a:endParaRPr lang="en-US" sz="2400" b="0">
                    <a:ea typeface="ＭＳ Ｐゴシック" pitchFamily="1" charset="-128"/>
                  </a:endParaRPr>
                </a:p>
              </p:txBody>
            </p:sp>
            <p:sp>
              <p:nvSpPr>
                <p:cNvPr id="62" name="Oval 162"/>
                <p:cNvSpPr>
                  <a:spLocks noChangeArrowheads="1"/>
                </p:cNvSpPr>
                <p:nvPr/>
              </p:nvSpPr>
              <p:spPr bwMode="auto">
                <a:xfrm>
                  <a:off x="4929188" y="2700338"/>
                  <a:ext cx="1533525" cy="633412"/>
                </a:xfrm>
                <a:prstGeom prst="ellipse">
                  <a:avLst/>
                </a:prstGeom>
                <a:noFill/>
                <a:ln w="9525" algn="ctr">
                  <a:solidFill>
                    <a:srgbClr val="CC9900"/>
                  </a:solidFill>
                  <a:round/>
                  <a:headEnd/>
                  <a:tailEnd/>
                </a:ln>
              </p:spPr>
              <p:txBody>
                <a:bodyPr/>
                <a:lstStyle/>
                <a:p>
                  <a:pPr algn="l"/>
                  <a:endParaRPr lang="nl-NL" sz="2400" b="0">
                    <a:ea typeface="ＭＳ Ｐゴシック" pitchFamily="34" charset="-128"/>
                  </a:endParaRPr>
                </a:p>
              </p:txBody>
            </p:sp>
          </p:grpSp>
          <p:cxnSp>
            <p:nvCxnSpPr>
              <p:cNvPr id="58" name="Straight Connector 159"/>
              <p:cNvCxnSpPr>
                <a:cxnSpLocks noChangeShapeType="1"/>
                <a:stCxn id="61" idx="1"/>
                <a:endCxn id="60" idx="0"/>
              </p:cNvCxnSpPr>
              <p:nvPr/>
            </p:nvCxnSpPr>
            <p:spPr bwMode="auto">
              <a:xfrm rot="10800000" flipH="1">
                <a:off x="2364583" y="1211529"/>
                <a:ext cx="489830" cy="145960"/>
              </a:xfrm>
              <a:prstGeom prst="line">
                <a:avLst/>
              </a:prstGeom>
              <a:noFill/>
              <a:ln w="25400">
                <a:solidFill>
                  <a:srgbClr val="996633"/>
                </a:solidFill>
                <a:round/>
                <a:headEnd/>
                <a:tailEnd/>
              </a:ln>
            </p:spPr>
          </p:cxnSp>
          <p:cxnSp>
            <p:nvCxnSpPr>
              <p:cNvPr id="59" name="Straight Connector 160"/>
              <p:cNvCxnSpPr>
                <a:cxnSpLocks noChangeShapeType="1"/>
                <a:stCxn id="61" idx="1"/>
                <a:endCxn id="60" idx="2"/>
              </p:cNvCxnSpPr>
              <p:nvPr/>
            </p:nvCxnSpPr>
            <p:spPr bwMode="auto">
              <a:xfrm rot="10800000" flipH="1" flipV="1">
                <a:off x="2364584" y="1357486"/>
                <a:ext cx="471331" cy="154971"/>
              </a:xfrm>
              <a:prstGeom prst="line">
                <a:avLst/>
              </a:prstGeom>
              <a:noFill/>
              <a:ln w="25400">
                <a:solidFill>
                  <a:srgbClr val="996633"/>
                </a:solidFill>
                <a:round/>
                <a:headEnd/>
                <a:tailEnd/>
              </a:ln>
            </p:spPr>
          </p:cxnSp>
          <p:sp>
            <p:nvSpPr>
              <p:cNvPr id="60" name="Arc 59"/>
              <p:cNvSpPr/>
              <p:nvPr/>
            </p:nvSpPr>
            <p:spPr bwMode="auto">
              <a:xfrm rot="4887492">
                <a:off x="2654074" y="1228910"/>
                <a:ext cx="317850" cy="252892"/>
              </a:xfrm>
              <a:prstGeom prst="arc">
                <a:avLst>
                  <a:gd name="adj1" fmla="val 12192040"/>
                  <a:gd name="adj2" fmla="val 61677"/>
                </a:avLst>
              </a:prstGeom>
              <a:solidFill>
                <a:srgbClr val="FFFF93"/>
              </a:solidFill>
              <a:ln w="25400">
                <a:solidFill>
                  <a:srgbClr val="996633"/>
                </a:solidFill>
                <a:round/>
                <a:headEnd/>
                <a:tailEnd/>
              </a:ln>
            </p:spPr>
            <p:txBody>
              <a:bodyPr/>
              <a:lstStyle/>
              <a:p>
                <a:pPr>
                  <a:defRPr/>
                </a:pPr>
                <a:endParaRPr lang="en-US"/>
              </a:p>
            </p:txBody>
          </p:sp>
        </p:gr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pPr eaLnBrk="1" hangingPunct="1"/>
            <a:r>
              <a:rPr lang="en-US" smtClean="0"/>
              <a:t>Prioritizing and Ordering The Work To Be Done</a:t>
            </a:r>
          </a:p>
        </p:txBody>
      </p:sp>
      <p:sp>
        <p:nvSpPr>
          <p:cNvPr id="26682" name="Text Box 6"/>
          <p:cNvSpPr txBox="1">
            <a:spLocks noChangeArrowheads="1"/>
          </p:cNvSpPr>
          <p:nvPr/>
        </p:nvSpPr>
        <p:spPr bwMode="auto">
          <a:xfrm>
            <a:off x="131763" y="1366838"/>
            <a:ext cx="1320800" cy="963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107950" tIns="53975" rIns="107950" bIns="53975">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eaLnBrk="1" hangingPunct="1">
              <a:spcBef>
                <a:spcPct val="50000"/>
              </a:spcBef>
            </a:pPr>
            <a:r>
              <a:rPr lang="en-US" sz="1600" dirty="0"/>
              <a:t>Use-Case </a:t>
            </a:r>
            <a:br>
              <a:rPr lang="en-US" sz="1600" dirty="0"/>
            </a:br>
            <a:r>
              <a:rPr lang="en-US" sz="1600" dirty="0" smtClean="0"/>
              <a:t>Slice </a:t>
            </a:r>
            <a:r>
              <a:rPr lang="en-US" sz="1600" dirty="0"/>
              <a:t>1.1</a:t>
            </a:r>
          </a:p>
          <a:p>
            <a:pPr eaLnBrk="1" hangingPunct="1">
              <a:spcBef>
                <a:spcPct val="50000"/>
              </a:spcBef>
            </a:pPr>
            <a:r>
              <a:rPr lang="en-US" sz="1600" dirty="0">
                <a:solidFill>
                  <a:srgbClr val="FF0000"/>
                </a:solidFill>
              </a:rPr>
              <a:t>Priority 1</a:t>
            </a:r>
          </a:p>
        </p:txBody>
      </p:sp>
      <p:sp>
        <p:nvSpPr>
          <p:cNvPr id="26680" name="Text Box 8"/>
          <p:cNvSpPr txBox="1">
            <a:spLocks noChangeArrowheads="1"/>
          </p:cNvSpPr>
          <p:nvPr/>
        </p:nvSpPr>
        <p:spPr bwMode="auto">
          <a:xfrm>
            <a:off x="131763" y="4900613"/>
            <a:ext cx="1320800" cy="1452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107950" tIns="53975" rIns="107950" bIns="53975">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eaLnBrk="1" hangingPunct="1">
              <a:spcBef>
                <a:spcPct val="50000"/>
              </a:spcBef>
            </a:pPr>
            <a:r>
              <a:rPr lang="en-US" sz="1600" dirty="0"/>
              <a:t>Use-Case </a:t>
            </a:r>
            <a:br>
              <a:rPr lang="en-US" sz="1600" dirty="0"/>
            </a:br>
            <a:r>
              <a:rPr lang="en-US" sz="1600" dirty="0" smtClean="0"/>
              <a:t>Slice </a:t>
            </a:r>
            <a:r>
              <a:rPr lang="en-US" sz="1600" dirty="0"/>
              <a:t>1.2</a:t>
            </a:r>
          </a:p>
          <a:p>
            <a:pPr eaLnBrk="1" hangingPunct="1">
              <a:spcBef>
                <a:spcPct val="50000"/>
              </a:spcBef>
            </a:pPr>
            <a:r>
              <a:rPr lang="en-US" sz="1600" dirty="0">
                <a:solidFill>
                  <a:srgbClr val="7030A0"/>
                </a:solidFill>
              </a:rPr>
              <a:t>Delayed until next release</a:t>
            </a:r>
          </a:p>
        </p:txBody>
      </p:sp>
      <p:sp>
        <p:nvSpPr>
          <p:cNvPr id="26678" name="Text Box 10"/>
          <p:cNvSpPr txBox="1">
            <a:spLocks noChangeArrowheads="1"/>
          </p:cNvSpPr>
          <p:nvPr/>
        </p:nvSpPr>
        <p:spPr bwMode="auto">
          <a:xfrm>
            <a:off x="131763" y="3051175"/>
            <a:ext cx="1320800" cy="963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107950" tIns="53975" rIns="107950" bIns="53975">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eaLnBrk="1" hangingPunct="1">
              <a:spcBef>
                <a:spcPct val="50000"/>
              </a:spcBef>
            </a:pPr>
            <a:r>
              <a:rPr lang="en-US" sz="1600" dirty="0"/>
              <a:t>Use-Case </a:t>
            </a:r>
            <a:br>
              <a:rPr lang="en-US" sz="1600" dirty="0"/>
            </a:br>
            <a:r>
              <a:rPr lang="en-US" sz="1600" dirty="0" smtClean="0"/>
              <a:t>Slice </a:t>
            </a:r>
            <a:r>
              <a:rPr lang="en-US" sz="1600" dirty="0"/>
              <a:t>1.3</a:t>
            </a:r>
          </a:p>
          <a:p>
            <a:pPr eaLnBrk="1" hangingPunct="1">
              <a:spcBef>
                <a:spcPct val="50000"/>
              </a:spcBef>
            </a:pPr>
            <a:r>
              <a:rPr lang="en-US" sz="1600" dirty="0">
                <a:solidFill>
                  <a:srgbClr val="FF0000"/>
                </a:solidFill>
              </a:rPr>
              <a:t>Priority 2</a:t>
            </a:r>
          </a:p>
        </p:txBody>
      </p:sp>
      <p:sp>
        <p:nvSpPr>
          <p:cNvPr id="26676" name="Text Box 6"/>
          <p:cNvSpPr txBox="1">
            <a:spLocks noChangeArrowheads="1"/>
          </p:cNvSpPr>
          <p:nvPr/>
        </p:nvSpPr>
        <p:spPr bwMode="auto">
          <a:xfrm>
            <a:off x="1863725" y="1366838"/>
            <a:ext cx="1320800" cy="963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107950" tIns="53975" rIns="107950" bIns="53975">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eaLnBrk="1" hangingPunct="1">
              <a:spcBef>
                <a:spcPct val="50000"/>
              </a:spcBef>
            </a:pPr>
            <a:r>
              <a:rPr lang="en-US" sz="1600" dirty="0"/>
              <a:t>Use-Case </a:t>
            </a:r>
            <a:br>
              <a:rPr lang="en-US" sz="1600" dirty="0"/>
            </a:br>
            <a:r>
              <a:rPr lang="en-US" sz="1600" dirty="0" smtClean="0"/>
              <a:t>Slice </a:t>
            </a:r>
            <a:r>
              <a:rPr lang="en-US" sz="1600" dirty="0"/>
              <a:t>2.1</a:t>
            </a:r>
          </a:p>
          <a:p>
            <a:pPr eaLnBrk="1" hangingPunct="1">
              <a:spcBef>
                <a:spcPct val="50000"/>
              </a:spcBef>
            </a:pPr>
            <a:r>
              <a:rPr lang="en-US" sz="1600" dirty="0">
                <a:solidFill>
                  <a:srgbClr val="FF0000"/>
                </a:solidFill>
              </a:rPr>
              <a:t>Priority 1</a:t>
            </a:r>
          </a:p>
        </p:txBody>
      </p:sp>
      <p:sp>
        <p:nvSpPr>
          <p:cNvPr id="26674" name="Text Box 8"/>
          <p:cNvSpPr txBox="1">
            <a:spLocks noChangeArrowheads="1"/>
          </p:cNvSpPr>
          <p:nvPr/>
        </p:nvSpPr>
        <p:spPr bwMode="auto">
          <a:xfrm>
            <a:off x="1863725" y="4900613"/>
            <a:ext cx="1320800" cy="1452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107950" tIns="53975" rIns="107950" bIns="53975">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eaLnBrk="1" hangingPunct="1">
              <a:spcBef>
                <a:spcPct val="50000"/>
              </a:spcBef>
            </a:pPr>
            <a:r>
              <a:rPr lang="en-US" sz="1600" dirty="0"/>
              <a:t>Use-Case </a:t>
            </a:r>
            <a:br>
              <a:rPr lang="en-US" sz="1600" dirty="0"/>
            </a:br>
            <a:r>
              <a:rPr lang="en-US" sz="1600" dirty="0" smtClean="0"/>
              <a:t>Slice </a:t>
            </a:r>
            <a:r>
              <a:rPr lang="en-US" sz="1600" dirty="0"/>
              <a:t>3.2</a:t>
            </a:r>
          </a:p>
          <a:p>
            <a:pPr eaLnBrk="1" hangingPunct="1">
              <a:spcBef>
                <a:spcPct val="50000"/>
              </a:spcBef>
            </a:pPr>
            <a:r>
              <a:rPr lang="en-US" sz="1600" dirty="0">
                <a:solidFill>
                  <a:srgbClr val="7030A0"/>
                </a:solidFill>
              </a:rPr>
              <a:t>Delayed until next release</a:t>
            </a:r>
          </a:p>
        </p:txBody>
      </p:sp>
      <p:sp>
        <p:nvSpPr>
          <p:cNvPr id="26672" name="Text Box 10"/>
          <p:cNvSpPr txBox="1">
            <a:spLocks noChangeArrowheads="1"/>
          </p:cNvSpPr>
          <p:nvPr/>
        </p:nvSpPr>
        <p:spPr bwMode="auto">
          <a:xfrm>
            <a:off x="1863725" y="3051175"/>
            <a:ext cx="1320800" cy="963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107950" tIns="53975" rIns="107950" bIns="53975">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eaLnBrk="1" hangingPunct="1">
              <a:spcBef>
                <a:spcPct val="50000"/>
              </a:spcBef>
            </a:pPr>
            <a:r>
              <a:rPr lang="en-US" sz="1600" dirty="0"/>
              <a:t>Use-Case </a:t>
            </a:r>
            <a:br>
              <a:rPr lang="en-US" sz="1600" dirty="0"/>
            </a:br>
            <a:r>
              <a:rPr lang="en-US" sz="1600" dirty="0" smtClean="0"/>
              <a:t>Slice </a:t>
            </a:r>
            <a:r>
              <a:rPr lang="en-US" sz="1600" dirty="0"/>
              <a:t>3.3</a:t>
            </a:r>
          </a:p>
          <a:p>
            <a:pPr eaLnBrk="1" hangingPunct="1">
              <a:spcBef>
                <a:spcPct val="50000"/>
              </a:spcBef>
            </a:pPr>
            <a:r>
              <a:rPr lang="en-US" sz="1600" dirty="0">
                <a:solidFill>
                  <a:srgbClr val="FF0000"/>
                </a:solidFill>
              </a:rPr>
              <a:t>Priority 2</a:t>
            </a:r>
          </a:p>
        </p:txBody>
      </p:sp>
      <p:sp>
        <p:nvSpPr>
          <p:cNvPr id="26669" name="Right Brace 113"/>
          <p:cNvSpPr>
            <a:spLocks/>
          </p:cNvSpPr>
          <p:nvPr/>
        </p:nvSpPr>
        <p:spPr bwMode="auto">
          <a:xfrm>
            <a:off x="3056833" y="840268"/>
            <a:ext cx="395287" cy="3325813"/>
          </a:xfrm>
          <a:prstGeom prst="rightBrace">
            <a:avLst>
              <a:gd name="adj1" fmla="val 8336"/>
              <a:gd name="adj2" fmla="val 50000"/>
            </a:avLst>
          </a:prstGeom>
          <a:noFill/>
          <a:ln w="12700" algn="ctr">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107950" tIns="53975" rIns="107950" bIns="53975" anchor="ctr"/>
          <a:lstStyle/>
          <a:p>
            <a:pPr algn="l" eaLnBrk="1" hangingPunct="1"/>
            <a:endParaRPr lang="en-US" sz="1600"/>
          </a:p>
        </p:txBody>
      </p:sp>
      <p:sp>
        <p:nvSpPr>
          <p:cNvPr id="26670" name="TextBox 114"/>
          <p:cNvSpPr txBox="1">
            <a:spLocks noChangeArrowheads="1"/>
          </p:cNvSpPr>
          <p:nvPr/>
        </p:nvSpPr>
        <p:spPr bwMode="auto">
          <a:xfrm>
            <a:off x="3468923" y="2337281"/>
            <a:ext cx="15414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algn="l"/>
            <a:r>
              <a:rPr lang="en-US" sz="1600" dirty="0"/>
              <a:t>For Iteration x</a:t>
            </a:r>
          </a:p>
        </p:txBody>
      </p:sp>
      <p:grpSp>
        <p:nvGrpSpPr>
          <p:cNvPr id="73" name="Group 72"/>
          <p:cNvGrpSpPr/>
          <p:nvPr/>
        </p:nvGrpSpPr>
        <p:grpSpPr>
          <a:xfrm>
            <a:off x="438479" y="852755"/>
            <a:ext cx="630044" cy="518841"/>
            <a:chOff x="1717675" y="1900238"/>
            <a:chExt cx="912813" cy="809625"/>
          </a:xfrm>
        </p:grpSpPr>
        <p:sp>
          <p:nvSpPr>
            <p:cNvPr id="74" name="Rounded Rectangle 52"/>
            <p:cNvSpPr>
              <a:spLocks noChangeArrowheads="1"/>
            </p:cNvSpPr>
            <p:nvPr/>
          </p:nvSpPr>
          <p:spPr bwMode="auto">
            <a:xfrm>
              <a:off x="1717675" y="1900238"/>
              <a:ext cx="912813" cy="809625"/>
            </a:xfrm>
            <a:prstGeom prst="roundRect">
              <a:avLst>
                <a:gd name="adj" fmla="val 16667"/>
              </a:avLst>
            </a:prstGeom>
            <a:solidFill>
              <a:srgbClr val="FFFF66"/>
            </a:solidFill>
            <a:ln w="19050" algn="ctr">
              <a:solidFill>
                <a:srgbClr val="CC9900"/>
              </a:solidFill>
              <a:round/>
              <a:headEnd/>
              <a:tailEnd/>
            </a:ln>
          </p:spPr>
          <p:txBody>
            <a:bodyPr anchor="ctr"/>
            <a:lstStyle/>
            <a:p>
              <a:pPr eaLnBrk="1" fontAlgn="auto" hangingPunct="1">
                <a:spcBef>
                  <a:spcPts val="0"/>
                </a:spcBef>
                <a:spcAft>
                  <a:spcPts val="0"/>
                </a:spcAft>
                <a:defRPr/>
              </a:pPr>
              <a:endParaRPr lang="en-US" sz="1800" b="0">
                <a:solidFill>
                  <a:schemeClr val="lt1"/>
                </a:solidFill>
                <a:latin typeface="+mn-lt"/>
              </a:endParaRPr>
            </a:p>
          </p:txBody>
        </p:sp>
        <p:grpSp>
          <p:nvGrpSpPr>
            <p:cNvPr id="75" name="Group 169"/>
            <p:cNvGrpSpPr>
              <a:grpSpLocks/>
            </p:cNvGrpSpPr>
            <p:nvPr/>
          </p:nvGrpSpPr>
          <p:grpSpPr bwMode="auto">
            <a:xfrm>
              <a:off x="1778000" y="2098675"/>
              <a:ext cx="792163" cy="420688"/>
              <a:chOff x="1780356" y="1074836"/>
              <a:chExt cx="1168456" cy="565305"/>
            </a:xfrm>
          </p:grpSpPr>
          <p:grpSp>
            <p:nvGrpSpPr>
              <p:cNvPr id="76" name="Group 17"/>
              <p:cNvGrpSpPr>
                <a:grpSpLocks/>
              </p:cNvGrpSpPr>
              <p:nvPr/>
            </p:nvGrpSpPr>
            <p:grpSpPr bwMode="auto">
              <a:xfrm>
                <a:off x="1780356" y="1074836"/>
                <a:ext cx="1168456" cy="565305"/>
                <a:chOff x="4929188" y="2700338"/>
                <a:chExt cx="1533525" cy="633412"/>
              </a:xfrm>
            </p:grpSpPr>
            <p:sp>
              <p:nvSpPr>
                <p:cNvPr id="80" name="Arc 79"/>
                <p:cNvSpPr/>
                <p:nvPr/>
              </p:nvSpPr>
              <p:spPr bwMode="auto">
                <a:xfrm>
                  <a:off x="4929188" y="2705118"/>
                  <a:ext cx="1533525" cy="623851"/>
                </a:xfrm>
                <a:prstGeom prst="arc">
                  <a:avLst>
                    <a:gd name="adj1" fmla="val 20608027"/>
                    <a:gd name="adj2" fmla="val 1035465"/>
                  </a:avLst>
                </a:prstGeom>
                <a:solidFill>
                  <a:srgbClr val="FFFF99"/>
                </a:solidFill>
                <a:ln w="9525" cap="flat" cmpd="sng" algn="ctr">
                  <a:solidFill>
                    <a:srgbClr val="CC9900"/>
                  </a:solidFill>
                  <a:prstDash val="solid"/>
                  <a:round/>
                  <a:headEnd type="none" w="med" len="med"/>
                  <a:tailEnd type="none" w="med" len="med"/>
                </a:ln>
                <a:effectLst/>
              </p:spPr>
              <p:txBody>
                <a:bodyPr/>
                <a:lstStyle/>
                <a:p>
                  <a:pPr algn="l">
                    <a:defRPr/>
                  </a:pPr>
                  <a:endParaRPr lang="en-US" sz="2400" b="0">
                    <a:ea typeface="ＭＳ Ｐゴシック" pitchFamily="1" charset="-128"/>
                  </a:endParaRPr>
                </a:p>
              </p:txBody>
            </p:sp>
            <p:sp>
              <p:nvSpPr>
                <p:cNvPr id="81" name="Oval 162"/>
                <p:cNvSpPr>
                  <a:spLocks noChangeArrowheads="1"/>
                </p:cNvSpPr>
                <p:nvPr/>
              </p:nvSpPr>
              <p:spPr bwMode="auto">
                <a:xfrm>
                  <a:off x="4929188" y="2700338"/>
                  <a:ext cx="1533525" cy="633412"/>
                </a:xfrm>
                <a:prstGeom prst="ellipse">
                  <a:avLst/>
                </a:prstGeom>
                <a:noFill/>
                <a:ln w="9525" algn="ctr">
                  <a:solidFill>
                    <a:srgbClr val="CC9900"/>
                  </a:solidFill>
                  <a:round/>
                  <a:headEnd/>
                  <a:tailEnd/>
                </a:ln>
              </p:spPr>
              <p:txBody>
                <a:bodyPr/>
                <a:lstStyle/>
                <a:p>
                  <a:pPr algn="l"/>
                  <a:endParaRPr lang="nl-NL" sz="2400" b="0">
                    <a:ea typeface="ＭＳ Ｐゴシック" pitchFamily="34" charset="-128"/>
                  </a:endParaRPr>
                </a:p>
              </p:txBody>
            </p:sp>
          </p:grpSp>
          <p:cxnSp>
            <p:nvCxnSpPr>
              <p:cNvPr id="77" name="Straight Connector 159"/>
              <p:cNvCxnSpPr>
                <a:cxnSpLocks noChangeShapeType="1"/>
                <a:stCxn id="80" idx="1"/>
                <a:endCxn id="79" idx="0"/>
              </p:cNvCxnSpPr>
              <p:nvPr/>
            </p:nvCxnSpPr>
            <p:spPr bwMode="auto">
              <a:xfrm rot="10800000" flipH="1">
                <a:off x="2364583" y="1211529"/>
                <a:ext cx="489830" cy="145960"/>
              </a:xfrm>
              <a:prstGeom prst="line">
                <a:avLst/>
              </a:prstGeom>
              <a:noFill/>
              <a:ln w="25400">
                <a:solidFill>
                  <a:srgbClr val="996633"/>
                </a:solidFill>
                <a:round/>
                <a:headEnd/>
                <a:tailEnd/>
              </a:ln>
            </p:spPr>
          </p:cxnSp>
          <p:cxnSp>
            <p:nvCxnSpPr>
              <p:cNvPr id="78" name="Straight Connector 160"/>
              <p:cNvCxnSpPr>
                <a:cxnSpLocks noChangeShapeType="1"/>
                <a:stCxn id="80" idx="1"/>
                <a:endCxn id="79" idx="2"/>
              </p:cNvCxnSpPr>
              <p:nvPr/>
            </p:nvCxnSpPr>
            <p:spPr bwMode="auto">
              <a:xfrm rot="10800000" flipH="1" flipV="1">
                <a:off x="2364584" y="1357486"/>
                <a:ext cx="471331" cy="154971"/>
              </a:xfrm>
              <a:prstGeom prst="line">
                <a:avLst/>
              </a:prstGeom>
              <a:noFill/>
              <a:ln w="25400">
                <a:solidFill>
                  <a:srgbClr val="996633"/>
                </a:solidFill>
                <a:round/>
                <a:headEnd/>
                <a:tailEnd/>
              </a:ln>
            </p:spPr>
          </p:cxnSp>
          <p:sp>
            <p:nvSpPr>
              <p:cNvPr id="79" name="Arc 78"/>
              <p:cNvSpPr/>
              <p:nvPr/>
            </p:nvSpPr>
            <p:spPr bwMode="auto">
              <a:xfrm rot="4887492">
                <a:off x="2654074" y="1228910"/>
                <a:ext cx="317850" cy="252892"/>
              </a:xfrm>
              <a:prstGeom prst="arc">
                <a:avLst>
                  <a:gd name="adj1" fmla="val 12192040"/>
                  <a:gd name="adj2" fmla="val 61677"/>
                </a:avLst>
              </a:prstGeom>
              <a:solidFill>
                <a:srgbClr val="FFFF93"/>
              </a:solidFill>
              <a:ln w="25400">
                <a:solidFill>
                  <a:srgbClr val="996633"/>
                </a:solidFill>
                <a:round/>
                <a:headEnd/>
                <a:tailEnd/>
              </a:ln>
            </p:spPr>
            <p:txBody>
              <a:bodyPr/>
              <a:lstStyle/>
              <a:p>
                <a:pPr>
                  <a:defRPr/>
                </a:pPr>
                <a:endParaRPr lang="en-US"/>
              </a:p>
            </p:txBody>
          </p:sp>
        </p:grpSp>
      </p:grpSp>
      <p:grpSp>
        <p:nvGrpSpPr>
          <p:cNvPr id="100" name="Group 99"/>
          <p:cNvGrpSpPr/>
          <p:nvPr/>
        </p:nvGrpSpPr>
        <p:grpSpPr>
          <a:xfrm>
            <a:off x="2203897" y="851045"/>
            <a:ext cx="630044" cy="518841"/>
            <a:chOff x="1717675" y="1900238"/>
            <a:chExt cx="912813" cy="809625"/>
          </a:xfrm>
        </p:grpSpPr>
        <p:sp>
          <p:nvSpPr>
            <p:cNvPr id="101" name="Rounded Rectangle 52"/>
            <p:cNvSpPr>
              <a:spLocks noChangeArrowheads="1"/>
            </p:cNvSpPr>
            <p:nvPr/>
          </p:nvSpPr>
          <p:spPr bwMode="auto">
            <a:xfrm>
              <a:off x="1717675" y="1900238"/>
              <a:ext cx="912813" cy="809625"/>
            </a:xfrm>
            <a:prstGeom prst="roundRect">
              <a:avLst>
                <a:gd name="adj" fmla="val 16667"/>
              </a:avLst>
            </a:prstGeom>
            <a:solidFill>
              <a:srgbClr val="FFFF66"/>
            </a:solidFill>
            <a:ln w="19050" algn="ctr">
              <a:solidFill>
                <a:srgbClr val="CC9900"/>
              </a:solidFill>
              <a:round/>
              <a:headEnd/>
              <a:tailEnd/>
            </a:ln>
          </p:spPr>
          <p:txBody>
            <a:bodyPr anchor="ctr"/>
            <a:lstStyle/>
            <a:p>
              <a:pPr eaLnBrk="1" fontAlgn="auto" hangingPunct="1">
                <a:spcBef>
                  <a:spcPts val="0"/>
                </a:spcBef>
                <a:spcAft>
                  <a:spcPts val="0"/>
                </a:spcAft>
                <a:defRPr/>
              </a:pPr>
              <a:endParaRPr lang="en-US" sz="1800" b="0">
                <a:solidFill>
                  <a:schemeClr val="lt1"/>
                </a:solidFill>
                <a:latin typeface="+mn-lt"/>
              </a:endParaRPr>
            </a:p>
          </p:txBody>
        </p:sp>
        <p:grpSp>
          <p:nvGrpSpPr>
            <p:cNvPr id="102" name="Group 169"/>
            <p:cNvGrpSpPr>
              <a:grpSpLocks/>
            </p:cNvGrpSpPr>
            <p:nvPr/>
          </p:nvGrpSpPr>
          <p:grpSpPr bwMode="auto">
            <a:xfrm>
              <a:off x="1778000" y="2098675"/>
              <a:ext cx="792163" cy="420688"/>
              <a:chOff x="1780356" y="1074836"/>
              <a:chExt cx="1168456" cy="565305"/>
            </a:xfrm>
          </p:grpSpPr>
          <p:grpSp>
            <p:nvGrpSpPr>
              <p:cNvPr id="103" name="Group 17"/>
              <p:cNvGrpSpPr>
                <a:grpSpLocks/>
              </p:cNvGrpSpPr>
              <p:nvPr/>
            </p:nvGrpSpPr>
            <p:grpSpPr bwMode="auto">
              <a:xfrm>
                <a:off x="1780356" y="1074836"/>
                <a:ext cx="1168456" cy="565305"/>
                <a:chOff x="4929188" y="2700338"/>
                <a:chExt cx="1533525" cy="633412"/>
              </a:xfrm>
            </p:grpSpPr>
            <p:sp>
              <p:nvSpPr>
                <p:cNvPr id="107" name="Arc 106"/>
                <p:cNvSpPr/>
                <p:nvPr/>
              </p:nvSpPr>
              <p:spPr bwMode="auto">
                <a:xfrm>
                  <a:off x="4929188" y="2705118"/>
                  <a:ext cx="1533525" cy="623851"/>
                </a:xfrm>
                <a:prstGeom prst="arc">
                  <a:avLst>
                    <a:gd name="adj1" fmla="val 20608027"/>
                    <a:gd name="adj2" fmla="val 1035465"/>
                  </a:avLst>
                </a:prstGeom>
                <a:solidFill>
                  <a:srgbClr val="FFFF99"/>
                </a:solidFill>
                <a:ln w="9525" cap="flat" cmpd="sng" algn="ctr">
                  <a:solidFill>
                    <a:srgbClr val="CC9900"/>
                  </a:solidFill>
                  <a:prstDash val="solid"/>
                  <a:round/>
                  <a:headEnd type="none" w="med" len="med"/>
                  <a:tailEnd type="none" w="med" len="med"/>
                </a:ln>
                <a:effectLst/>
              </p:spPr>
              <p:txBody>
                <a:bodyPr/>
                <a:lstStyle/>
                <a:p>
                  <a:pPr algn="l">
                    <a:defRPr/>
                  </a:pPr>
                  <a:endParaRPr lang="en-US" sz="2400" b="0">
                    <a:ea typeface="ＭＳ Ｐゴシック" pitchFamily="1" charset="-128"/>
                  </a:endParaRPr>
                </a:p>
              </p:txBody>
            </p:sp>
            <p:sp>
              <p:nvSpPr>
                <p:cNvPr id="108" name="Oval 162"/>
                <p:cNvSpPr>
                  <a:spLocks noChangeArrowheads="1"/>
                </p:cNvSpPr>
                <p:nvPr/>
              </p:nvSpPr>
              <p:spPr bwMode="auto">
                <a:xfrm>
                  <a:off x="4929188" y="2700338"/>
                  <a:ext cx="1533525" cy="633412"/>
                </a:xfrm>
                <a:prstGeom prst="ellipse">
                  <a:avLst/>
                </a:prstGeom>
                <a:noFill/>
                <a:ln w="9525" algn="ctr">
                  <a:solidFill>
                    <a:srgbClr val="CC9900"/>
                  </a:solidFill>
                  <a:round/>
                  <a:headEnd/>
                  <a:tailEnd/>
                </a:ln>
              </p:spPr>
              <p:txBody>
                <a:bodyPr/>
                <a:lstStyle/>
                <a:p>
                  <a:pPr algn="l"/>
                  <a:endParaRPr lang="nl-NL" sz="2400" b="0">
                    <a:ea typeface="ＭＳ Ｐゴシック" pitchFamily="34" charset="-128"/>
                  </a:endParaRPr>
                </a:p>
              </p:txBody>
            </p:sp>
          </p:grpSp>
          <p:cxnSp>
            <p:nvCxnSpPr>
              <p:cNvPr id="104" name="Straight Connector 159"/>
              <p:cNvCxnSpPr>
                <a:cxnSpLocks noChangeShapeType="1"/>
                <a:stCxn id="107" idx="1"/>
                <a:endCxn id="106" idx="0"/>
              </p:cNvCxnSpPr>
              <p:nvPr/>
            </p:nvCxnSpPr>
            <p:spPr bwMode="auto">
              <a:xfrm rot="10800000" flipH="1">
                <a:off x="2364583" y="1211529"/>
                <a:ext cx="489830" cy="145960"/>
              </a:xfrm>
              <a:prstGeom prst="line">
                <a:avLst/>
              </a:prstGeom>
              <a:noFill/>
              <a:ln w="25400">
                <a:solidFill>
                  <a:srgbClr val="996633"/>
                </a:solidFill>
                <a:round/>
                <a:headEnd/>
                <a:tailEnd/>
              </a:ln>
            </p:spPr>
          </p:cxnSp>
          <p:cxnSp>
            <p:nvCxnSpPr>
              <p:cNvPr id="105" name="Straight Connector 160"/>
              <p:cNvCxnSpPr>
                <a:cxnSpLocks noChangeShapeType="1"/>
                <a:stCxn id="107" idx="1"/>
                <a:endCxn id="106" idx="2"/>
              </p:cNvCxnSpPr>
              <p:nvPr/>
            </p:nvCxnSpPr>
            <p:spPr bwMode="auto">
              <a:xfrm rot="10800000" flipH="1" flipV="1">
                <a:off x="2364584" y="1357486"/>
                <a:ext cx="471331" cy="154971"/>
              </a:xfrm>
              <a:prstGeom prst="line">
                <a:avLst/>
              </a:prstGeom>
              <a:noFill/>
              <a:ln w="25400">
                <a:solidFill>
                  <a:srgbClr val="996633"/>
                </a:solidFill>
                <a:round/>
                <a:headEnd/>
                <a:tailEnd/>
              </a:ln>
            </p:spPr>
          </p:cxnSp>
          <p:sp>
            <p:nvSpPr>
              <p:cNvPr id="106" name="Arc 105"/>
              <p:cNvSpPr/>
              <p:nvPr/>
            </p:nvSpPr>
            <p:spPr bwMode="auto">
              <a:xfrm rot="4887492">
                <a:off x="2654074" y="1228910"/>
                <a:ext cx="317850" cy="252892"/>
              </a:xfrm>
              <a:prstGeom prst="arc">
                <a:avLst>
                  <a:gd name="adj1" fmla="val 12192040"/>
                  <a:gd name="adj2" fmla="val 61677"/>
                </a:avLst>
              </a:prstGeom>
              <a:solidFill>
                <a:srgbClr val="FFFF93"/>
              </a:solidFill>
              <a:ln w="25400">
                <a:solidFill>
                  <a:srgbClr val="996633"/>
                </a:solidFill>
                <a:round/>
                <a:headEnd/>
                <a:tailEnd/>
              </a:ln>
            </p:spPr>
            <p:txBody>
              <a:bodyPr/>
              <a:lstStyle/>
              <a:p>
                <a:pPr>
                  <a:defRPr/>
                </a:pPr>
                <a:endParaRPr lang="en-US"/>
              </a:p>
            </p:txBody>
          </p:sp>
        </p:grpSp>
      </p:grpSp>
      <p:grpSp>
        <p:nvGrpSpPr>
          <p:cNvPr id="109" name="Group 108"/>
          <p:cNvGrpSpPr/>
          <p:nvPr/>
        </p:nvGrpSpPr>
        <p:grpSpPr>
          <a:xfrm>
            <a:off x="436769" y="2535981"/>
            <a:ext cx="630044" cy="518841"/>
            <a:chOff x="1717675" y="1900238"/>
            <a:chExt cx="912813" cy="809625"/>
          </a:xfrm>
        </p:grpSpPr>
        <p:sp>
          <p:nvSpPr>
            <p:cNvPr id="110" name="Rounded Rectangle 52"/>
            <p:cNvSpPr>
              <a:spLocks noChangeArrowheads="1"/>
            </p:cNvSpPr>
            <p:nvPr/>
          </p:nvSpPr>
          <p:spPr bwMode="auto">
            <a:xfrm>
              <a:off x="1717675" y="1900238"/>
              <a:ext cx="912813" cy="809625"/>
            </a:xfrm>
            <a:prstGeom prst="roundRect">
              <a:avLst>
                <a:gd name="adj" fmla="val 16667"/>
              </a:avLst>
            </a:prstGeom>
            <a:solidFill>
              <a:srgbClr val="FFFF66"/>
            </a:solidFill>
            <a:ln w="19050" algn="ctr">
              <a:solidFill>
                <a:srgbClr val="CC9900"/>
              </a:solidFill>
              <a:round/>
              <a:headEnd/>
              <a:tailEnd/>
            </a:ln>
          </p:spPr>
          <p:txBody>
            <a:bodyPr anchor="ctr"/>
            <a:lstStyle/>
            <a:p>
              <a:pPr eaLnBrk="1" fontAlgn="auto" hangingPunct="1">
                <a:spcBef>
                  <a:spcPts val="0"/>
                </a:spcBef>
                <a:spcAft>
                  <a:spcPts val="0"/>
                </a:spcAft>
                <a:defRPr/>
              </a:pPr>
              <a:endParaRPr lang="en-US" sz="1800" b="0">
                <a:solidFill>
                  <a:schemeClr val="lt1"/>
                </a:solidFill>
                <a:latin typeface="+mn-lt"/>
              </a:endParaRPr>
            </a:p>
          </p:txBody>
        </p:sp>
        <p:grpSp>
          <p:nvGrpSpPr>
            <p:cNvPr id="111" name="Group 169"/>
            <p:cNvGrpSpPr>
              <a:grpSpLocks/>
            </p:cNvGrpSpPr>
            <p:nvPr/>
          </p:nvGrpSpPr>
          <p:grpSpPr bwMode="auto">
            <a:xfrm>
              <a:off x="1778000" y="2098675"/>
              <a:ext cx="792163" cy="420688"/>
              <a:chOff x="1780356" y="1074836"/>
              <a:chExt cx="1168456" cy="565305"/>
            </a:xfrm>
          </p:grpSpPr>
          <p:grpSp>
            <p:nvGrpSpPr>
              <p:cNvPr id="112" name="Group 17"/>
              <p:cNvGrpSpPr>
                <a:grpSpLocks/>
              </p:cNvGrpSpPr>
              <p:nvPr/>
            </p:nvGrpSpPr>
            <p:grpSpPr bwMode="auto">
              <a:xfrm>
                <a:off x="1780356" y="1074836"/>
                <a:ext cx="1168456" cy="565305"/>
                <a:chOff x="4929188" y="2700338"/>
                <a:chExt cx="1533525" cy="633412"/>
              </a:xfrm>
            </p:grpSpPr>
            <p:sp>
              <p:nvSpPr>
                <p:cNvPr id="116" name="Arc 115"/>
                <p:cNvSpPr/>
                <p:nvPr/>
              </p:nvSpPr>
              <p:spPr bwMode="auto">
                <a:xfrm>
                  <a:off x="4929188" y="2705118"/>
                  <a:ext cx="1533525" cy="623851"/>
                </a:xfrm>
                <a:prstGeom prst="arc">
                  <a:avLst>
                    <a:gd name="adj1" fmla="val 20608027"/>
                    <a:gd name="adj2" fmla="val 1035465"/>
                  </a:avLst>
                </a:prstGeom>
                <a:solidFill>
                  <a:srgbClr val="FFFF99"/>
                </a:solidFill>
                <a:ln w="9525" cap="flat" cmpd="sng" algn="ctr">
                  <a:solidFill>
                    <a:srgbClr val="CC9900"/>
                  </a:solidFill>
                  <a:prstDash val="solid"/>
                  <a:round/>
                  <a:headEnd type="none" w="med" len="med"/>
                  <a:tailEnd type="none" w="med" len="med"/>
                </a:ln>
                <a:effectLst/>
              </p:spPr>
              <p:txBody>
                <a:bodyPr/>
                <a:lstStyle/>
                <a:p>
                  <a:pPr algn="l">
                    <a:defRPr/>
                  </a:pPr>
                  <a:endParaRPr lang="en-US" sz="2400" b="0">
                    <a:ea typeface="ＭＳ Ｐゴシック" pitchFamily="1" charset="-128"/>
                  </a:endParaRPr>
                </a:p>
              </p:txBody>
            </p:sp>
            <p:sp>
              <p:nvSpPr>
                <p:cNvPr id="117" name="Oval 162"/>
                <p:cNvSpPr>
                  <a:spLocks noChangeArrowheads="1"/>
                </p:cNvSpPr>
                <p:nvPr/>
              </p:nvSpPr>
              <p:spPr bwMode="auto">
                <a:xfrm>
                  <a:off x="4929188" y="2700338"/>
                  <a:ext cx="1533525" cy="633412"/>
                </a:xfrm>
                <a:prstGeom prst="ellipse">
                  <a:avLst/>
                </a:prstGeom>
                <a:noFill/>
                <a:ln w="9525" algn="ctr">
                  <a:solidFill>
                    <a:srgbClr val="CC9900"/>
                  </a:solidFill>
                  <a:round/>
                  <a:headEnd/>
                  <a:tailEnd/>
                </a:ln>
              </p:spPr>
              <p:txBody>
                <a:bodyPr/>
                <a:lstStyle/>
                <a:p>
                  <a:pPr algn="l"/>
                  <a:endParaRPr lang="nl-NL" sz="2400" b="0">
                    <a:ea typeface="ＭＳ Ｐゴシック" pitchFamily="34" charset="-128"/>
                  </a:endParaRPr>
                </a:p>
              </p:txBody>
            </p:sp>
          </p:grpSp>
          <p:cxnSp>
            <p:nvCxnSpPr>
              <p:cNvPr id="113" name="Straight Connector 159"/>
              <p:cNvCxnSpPr>
                <a:cxnSpLocks noChangeShapeType="1"/>
                <a:stCxn id="116" idx="1"/>
                <a:endCxn id="115" idx="0"/>
              </p:cNvCxnSpPr>
              <p:nvPr/>
            </p:nvCxnSpPr>
            <p:spPr bwMode="auto">
              <a:xfrm rot="10800000" flipH="1">
                <a:off x="2364583" y="1211529"/>
                <a:ext cx="489830" cy="145960"/>
              </a:xfrm>
              <a:prstGeom prst="line">
                <a:avLst/>
              </a:prstGeom>
              <a:noFill/>
              <a:ln w="25400">
                <a:solidFill>
                  <a:srgbClr val="996633"/>
                </a:solidFill>
                <a:round/>
                <a:headEnd/>
                <a:tailEnd/>
              </a:ln>
            </p:spPr>
          </p:cxnSp>
          <p:cxnSp>
            <p:nvCxnSpPr>
              <p:cNvPr id="114" name="Straight Connector 160"/>
              <p:cNvCxnSpPr>
                <a:cxnSpLocks noChangeShapeType="1"/>
                <a:stCxn id="116" idx="1"/>
                <a:endCxn id="115" idx="2"/>
              </p:cNvCxnSpPr>
              <p:nvPr/>
            </p:nvCxnSpPr>
            <p:spPr bwMode="auto">
              <a:xfrm rot="10800000" flipH="1" flipV="1">
                <a:off x="2364584" y="1357486"/>
                <a:ext cx="471331" cy="154971"/>
              </a:xfrm>
              <a:prstGeom prst="line">
                <a:avLst/>
              </a:prstGeom>
              <a:noFill/>
              <a:ln w="25400">
                <a:solidFill>
                  <a:srgbClr val="996633"/>
                </a:solidFill>
                <a:round/>
                <a:headEnd/>
                <a:tailEnd/>
              </a:ln>
            </p:spPr>
          </p:cxnSp>
          <p:sp>
            <p:nvSpPr>
              <p:cNvPr id="115" name="Arc 114"/>
              <p:cNvSpPr/>
              <p:nvPr/>
            </p:nvSpPr>
            <p:spPr bwMode="auto">
              <a:xfrm rot="4887492">
                <a:off x="2654074" y="1228910"/>
                <a:ext cx="317850" cy="252892"/>
              </a:xfrm>
              <a:prstGeom prst="arc">
                <a:avLst>
                  <a:gd name="adj1" fmla="val 12192040"/>
                  <a:gd name="adj2" fmla="val 61677"/>
                </a:avLst>
              </a:prstGeom>
              <a:solidFill>
                <a:srgbClr val="FFFF93"/>
              </a:solidFill>
              <a:ln w="25400">
                <a:solidFill>
                  <a:srgbClr val="996633"/>
                </a:solidFill>
                <a:round/>
                <a:headEnd/>
                <a:tailEnd/>
              </a:ln>
            </p:spPr>
            <p:txBody>
              <a:bodyPr/>
              <a:lstStyle/>
              <a:p>
                <a:pPr>
                  <a:defRPr/>
                </a:pPr>
                <a:endParaRPr lang="en-US"/>
              </a:p>
            </p:txBody>
          </p:sp>
        </p:grpSp>
      </p:grpSp>
      <p:grpSp>
        <p:nvGrpSpPr>
          <p:cNvPr id="118" name="Group 117"/>
          <p:cNvGrpSpPr/>
          <p:nvPr/>
        </p:nvGrpSpPr>
        <p:grpSpPr>
          <a:xfrm>
            <a:off x="2202187" y="2534271"/>
            <a:ext cx="630044" cy="518841"/>
            <a:chOff x="1717675" y="1900238"/>
            <a:chExt cx="912813" cy="809625"/>
          </a:xfrm>
        </p:grpSpPr>
        <p:sp>
          <p:nvSpPr>
            <p:cNvPr id="119" name="Rounded Rectangle 52"/>
            <p:cNvSpPr>
              <a:spLocks noChangeArrowheads="1"/>
            </p:cNvSpPr>
            <p:nvPr/>
          </p:nvSpPr>
          <p:spPr bwMode="auto">
            <a:xfrm>
              <a:off x="1717675" y="1900238"/>
              <a:ext cx="912813" cy="809625"/>
            </a:xfrm>
            <a:prstGeom prst="roundRect">
              <a:avLst>
                <a:gd name="adj" fmla="val 16667"/>
              </a:avLst>
            </a:prstGeom>
            <a:solidFill>
              <a:srgbClr val="FFFF66"/>
            </a:solidFill>
            <a:ln w="19050" algn="ctr">
              <a:solidFill>
                <a:srgbClr val="CC9900"/>
              </a:solidFill>
              <a:round/>
              <a:headEnd/>
              <a:tailEnd/>
            </a:ln>
          </p:spPr>
          <p:txBody>
            <a:bodyPr anchor="ctr"/>
            <a:lstStyle/>
            <a:p>
              <a:pPr eaLnBrk="1" fontAlgn="auto" hangingPunct="1">
                <a:spcBef>
                  <a:spcPts val="0"/>
                </a:spcBef>
                <a:spcAft>
                  <a:spcPts val="0"/>
                </a:spcAft>
                <a:defRPr/>
              </a:pPr>
              <a:endParaRPr lang="en-US" sz="1800" b="0">
                <a:solidFill>
                  <a:schemeClr val="lt1"/>
                </a:solidFill>
                <a:latin typeface="+mn-lt"/>
              </a:endParaRPr>
            </a:p>
          </p:txBody>
        </p:sp>
        <p:grpSp>
          <p:nvGrpSpPr>
            <p:cNvPr id="120" name="Group 169"/>
            <p:cNvGrpSpPr>
              <a:grpSpLocks/>
            </p:cNvGrpSpPr>
            <p:nvPr/>
          </p:nvGrpSpPr>
          <p:grpSpPr bwMode="auto">
            <a:xfrm>
              <a:off x="1778000" y="2098675"/>
              <a:ext cx="792163" cy="420688"/>
              <a:chOff x="1780356" y="1074836"/>
              <a:chExt cx="1168456" cy="565305"/>
            </a:xfrm>
          </p:grpSpPr>
          <p:grpSp>
            <p:nvGrpSpPr>
              <p:cNvPr id="121" name="Group 17"/>
              <p:cNvGrpSpPr>
                <a:grpSpLocks/>
              </p:cNvGrpSpPr>
              <p:nvPr/>
            </p:nvGrpSpPr>
            <p:grpSpPr bwMode="auto">
              <a:xfrm>
                <a:off x="1780356" y="1074836"/>
                <a:ext cx="1168456" cy="565305"/>
                <a:chOff x="4929188" y="2700338"/>
                <a:chExt cx="1533525" cy="633412"/>
              </a:xfrm>
            </p:grpSpPr>
            <p:sp>
              <p:nvSpPr>
                <p:cNvPr id="125" name="Arc 124"/>
                <p:cNvSpPr/>
                <p:nvPr/>
              </p:nvSpPr>
              <p:spPr bwMode="auto">
                <a:xfrm>
                  <a:off x="4929188" y="2705118"/>
                  <a:ext cx="1533525" cy="623851"/>
                </a:xfrm>
                <a:prstGeom prst="arc">
                  <a:avLst>
                    <a:gd name="adj1" fmla="val 20608027"/>
                    <a:gd name="adj2" fmla="val 1035465"/>
                  </a:avLst>
                </a:prstGeom>
                <a:solidFill>
                  <a:srgbClr val="FFFF99"/>
                </a:solidFill>
                <a:ln w="9525" cap="flat" cmpd="sng" algn="ctr">
                  <a:solidFill>
                    <a:srgbClr val="CC9900"/>
                  </a:solidFill>
                  <a:prstDash val="solid"/>
                  <a:round/>
                  <a:headEnd type="none" w="med" len="med"/>
                  <a:tailEnd type="none" w="med" len="med"/>
                </a:ln>
                <a:effectLst/>
              </p:spPr>
              <p:txBody>
                <a:bodyPr/>
                <a:lstStyle/>
                <a:p>
                  <a:pPr algn="l">
                    <a:defRPr/>
                  </a:pPr>
                  <a:endParaRPr lang="en-US" sz="2400" b="0">
                    <a:ea typeface="ＭＳ Ｐゴシック" pitchFamily="1" charset="-128"/>
                  </a:endParaRPr>
                </a:p>
              </p:txBody>
            </p:sp>
            <p:sp>
              <p:nvSpPr>
                <p:cNvPr id="126" name="Oval 162"/>
                <p:cNvSpPr>
                  <a:spLocks noChangeArrowheads="1"/>
                </p:cNvSpPr>
                <p:nvPr/>
              </p:nvSpPr>
              <p:spPr bwMode="auto">
                <a:xfrm>
                  <a:off x="4929188" y="2700338"/>
                  <a:ext cx="1533525" cy="633412"/>
                </a:xfrm>
                <a:prstGeom prst="ellipse">
                  <a:avLst/>
                </a:prstGeom>
                <a:noFill/>
                <a:ln w="9525" algn="ctr">
                  <a:solidFill>
                    <a:srgbClr val="CC9900"/>
                  </a:solidFill>
                  <a:round/>
                  <a:headEnd/>
                  <a:tailEnd/>
                </a:ln>
              </p:spPr>
              <p:txBody>
                <a:bodyPr/>
                <a:lstStyle/>
                <a:p>
                  <a:pPr algn="l"/>
                  <a:endParaRPr lang="nl-NL" sz="2400" b="0">
                    <a:ea typeface="ＭＳ Ｐゴシック" pitchFamily="34" charset="-128"/>
                  </a:endParaRPr>
                </a:p>
              </p:txBody>
            </p:sp>
          </p:grpSp>
          <p:cxnSp>
            <p:nvCxnSpPr>
              <p:cNvPr id="122" name="Straight Connector 159"/>
              <p:cNvCxnSpPr>
                <a:cxnSpLocks noChangeShapeType="1"/>
                <a:stCxn id="125" idx="1"/>
                <a:endCxn id="124" idx="0"/>
              </p:cNvCxnSpPr>
              <p:nvPr/>
            </p:nvCxnSpPr>
            <p:spPr bwMode="auto">
              <a:xfrm rot="10800000" flipH="1">
                <a:off x="2364583" y="1211529"/>
                <a:ext cx="489830" cy="145960"/>
              </a:xfrm>
              <a:prstGeom prst="line">
                <a:avLst/>
              </a:prstGeom>
              <a:noFill/>
              <a:ln w="25400">
                <a:solidFill>
                  <a:srgbClr val="996633"/>
                </a:solidFill>
                <a:round/>
                <a:headEnd/>
                <a:tailEnd/>
              </a:ln>
            </p:spPr>
          </p:cxnSp>
          <p:cxnSp>
            <p:nvCxnSpPr>
              <p:cNvPr id="123" name="Straight Connector 160"/>
              <p:cNvCxnSpPr>
                <a:cxnSpLocks noChangeShapeType="1"/>
                <a:stCxn id="125" idx="1"/>
                <a:endCxn id="124" idx="2"/>
              </p:cNvCxnSpPr>
              <p:nvPr/>
            </p:nvCxnSpPr>
            <p:spPr bwMode="auto">
              <a:xfrm rot="10800000" flipH="1" flipV="1">
                <a:off x="2364584" y="1357486"/>
                <a:ext cx="471331" cy="154971"/>
              </a:xfrm>
              <a:prstGeom prst="line">
                <a:avLst/>
              </a:prstGeom>
              <a:noFill/>
              <a:ln w="25400">
                <a:solidFill>
                  <a:srgbClr val="996633"/>
                </a:solidFill>
                <a:round/>
                <a:headEnd/>
                <a:tailEnd/>
              </a:ln>
            </p:spPr>
          </p:cxnSp>
          <p:sp>
            <p:nvSpPr>
              <p:cNvPr id="124" name="Arc 123"/>
              <p:cNvSpPr/>
              <p:nvPr/>
            </p:nvSpPr>
            <p:spPr bwMode="auto">
              <a:xfrm rot="4887492">
                <a:off x="2654074" y="1228910"/>
                <a:ext cx="317850" cy="252892"/>
              </a:xfrm>
              <a:prstGeom prst="arc">
                <a:avLst>
                  <a:gd name="adj1" fmla="val 12192040"/>
                  <a:gd name="adj2" fmla="val 61677"/>
                </a:avLst>
              </a:prstGeom>
              <a:solidFill>
                <a:srgbClr val="FFFF93"/>
              </a:solidFill>
              <a:ln w="25400">
                <a:solidFill>
                  <a:srgbClr val="996633"/>
                </a:solidFill>
                <a:round/>
                <a:headEnd/>
                <a:tailEnd/>
              </a:ln>
            </p:spPr>
            <p:txBody>
              <a:bodyPr/>
              <a:lstStyle/>
              <a:p>
                <a:pPr>
                  <a:defRPr/>
                </a:pPr>
                <a:endParaRPr lang="en-US"/>
              </a:p>
            </p:txBody>
          </p:sp>
        </p:grpSp>
      </p:grpSp>
      <p:grpSp>
        <p:nvGrpSpPr>
          <p:cNvPr id="127" name="Group 126"/>
          <p:cNvGrpSpPr/>
          <p:nvPr/>
        </p:nvGrpSpPr>
        <p:grpSpPr>
          <a:xfrm>
            <a:off x="445333" y="4383591"/>
            <a:ext cx="630044" cy="518841"/>
            <a:chOff x="1717675" y="1900238"/>
            <a:chExt cx="912813" cy="809625"/>
          </a:xfrm>
        </p:grpSpPr>
        <p:sp>
          <p:nvSpPr>
            <p:cNvPr id="128" name="Rounded Rectangle 52"/>
            <p:cNvSpPr>
              <a:spLocks noChangeArrowheads="1"/>
            </p:cNvSpPr>
            <p:nvPr/>
          </p:nvSpPr>
          <p:spPr bwMode="auto">
            <a:xfrm>
              <a:off x="1717675" y="1900238"/>
              <a:ext cx="912813" cy="809625"/>
            </a:xfrm>
            <a:prstGeom prst="roundRect">
              <a:avLst>
                <a:gd name="adj" fmla="val 16667"/>
              </a:avLst>
            </a:prstGeom>
            <a:solidFill>
              <a:srgbClr val="FFFF66"/>
            </a:solidFill>
            <a:ln w="19050" algn="ctr">
              <a:solidFill>
                <a:srgbClr val="CC9900"/>
              </a:solidFill>
              <a:round/>
              <a:headEnd/>
              <a:tailEnd/>
            </a:ln>
          </p:spPr>
          <p:txBody>
            <a:bodyPr anchor="ctr"/>
            <a:lstStyle/>
            <a:p>
              <a:pPr eaLnBrk="1" fontAlgn="auto" hangingPunct="1">
                <a:spcBef>
                  <a:spcPts val="0"/>
                </a:spcBef>
                <a:spcAft>
                  <a:spcPts val="0"/>
                </a:spcAft>
                <a:defRPr/>
              </a:pPr>
              <a:endParaRPr lang="en-US" sz="1800" b="0">
                <a:solidFill>
                  <a:schemeClr val="lt1"/>
                </a:solidFill>
                <a:latin typeface="+mn-lt"/>
              </a:endParaRPr>
            </a:p>
          </p:txBody>
        </p:sp>
        <p:grpSp>
          <p:nvGrpSpPr>
            <p:cNvPr id="129" name="Group 169"/>
            <p:cNvGrpSpPr>
              <a:grpSpLocks/>
            </p:cNvGrpSpPr>
            <p:nvPr/>
          </p:nvGrpSpPr>
          <p:grpSpPr bwMode="auto">
            <a:xfrm>
              <a:off x="1778000" y="2098675"/>
              <a:ext cx="792163" cy="420688"/>
              <a:chOff x="1780356" y="1074836"/>
              <a:chExt cx="1168456" cy="565305"/>
            </a:xfrm>
          </p:grpSpPr>
          <p:grpSp>
            <p:nvGrpSpPr>
              <p:cNvPr id="130" name="Group 17"/>
              <p:cNvGrpSpPr>
                <a:grpSpLocks/>
              </p:cNvGrpSpPr>
              <p:nvPr/>
            </p:nvGrpSpPr>
            <p:grpSpPr bwMode="auto">
              <a:xfrm>
                <a:off x="1780356" y="1074836"/>
                <a:ext cx="1168456" cy="565305"/>
                <a:chOff x="4929188" y="2700338"/>
                <a:chExt cx="1533525" cy="633412"/>
              </a:xfrm>
            </p:grpSpPr>
            <p:sp>
              <p:nvSpPr>
                <p:cNvPr id="134" name="Arc 133"/>
                <p:cNvSpPr/>
                <p:nvPr/>
              </p:nvSpPr>
              <p:spPr bwMode="auto">
                <a:xfrm>
                  <a:off x="4929188" y="2705118"/>
                  <a:ext cx="1533525" cy="623851"/>
                </a:xfrm>
                <a:prstGeom prst="arc">
                  <a:avLst>
                    <a:gd name="adj1" fmla="val 20608027"/>
                    <a:gd name="adj2" fmla="val 1035465"/>
                  </a:avLst>
                </a:prstGeom>
                <a:solidFill>
                  <a:srgbClr val="FFFF99"/>
                </a:solidFill>
                <a:ln w="9525" cap="flat" cmpd="sng" algn="ctr">
                  <a:solidFill>
                    <a:srgbClr val="CC9900"/>
                  </a:solidFill>
                  <a:prstDash val="solid"/>
                  <a:round/>
                  <a:headEnd type="none" w="med" len="med"/>
                  <a:tailEnd type="none" w="med" len="med"/>
                </a:ln>
                <a:effectLst/>
              </p:spPr>
              <p:txBody>
                <a:bodyPr/>
                <a:lstStyle/>
                <a:p>
                  <a:pPr algn="l">
                    <a:defRPr/>
                  </a:pPr>
                  <a:endParaRPr lang="en-US" sz="2400" b="0">
                    <a:ea typeface="ＭＳ Ｐゴシック" pitchFamily="1" charset="-128"/>
                  </a:endParaRPr>
                </a:p>
              </p:txBody>
            </p:sp>
            <p:sp>
              <p:nvSpPr>
                <p:cNvPr id="135" name="Oval 162"/>
                <p:cNvSpPr>
                  <a:spLocks noChangeArrowheads="1"/>
                </p:cNvSpPr>
                <p:nvPr/>
              </p:nvSpPr>
              <p:spPr bwMode="auto">
                <a:xfrm>
                  <a:off x="4929188" y="2700338"/>
                  <a:ext cx="1533525" cy="633412"/>
                </a:xfrm>
                <a:prstGeom prst="ellipse">
                  <a:avLst/>
                </a:prstGeom>
                <a:noFill/>
                <a:ln w="9525" algn="ctr">
                  <a:solidFill>
                    <a:srgbClr val="CC9900"/>
                  </a:solidFill>
                  <a:round/>
                  <a:headEnd/>
                  <a:tailEnd/>
                </a:ln>
              </p:spPr>
              <p:txBody>
                <a:bodyPr/>
                <a:lstStyle/>
                <a:p>
                  <a:pPr algn="l"/>
                  <a:endParaRPr lang="nl-NL" sz="2400" b="0">
                    <a:ea typeface="ＭＳ Ｐゴシック" pitchFamily="34" charset="-128"/>
                  </a:endParaRPr>
                </a:p>
              </p:txBody>
            </p:sp>
          </p:grpSp>
          <p:cxnSp>
            <p:nvCxnSpPr>
              <p:cNvPr id="131" name="Straight Connector 159"/>
              <p:cNvCxnSpPr>
                <a:cxnSpLocks noChangeShapeType="1"/>
                <a:stCxn id="134" idx="1"/>
                <a:endCxn id="133" idx="0"/>
              </p:cNvCxnSpPr>
              <p:nvPr/>
            </p:nvCxnSpPr>
            <p:spPr bwMode="auto">
              <a:xfrm rot="10800000" flipH="1">
                <a:off x="2364583" y="1211529"/>
                <a:ext cx="489830" cy="145960"/>
              </a:xfrm>
              <a:prstGeom prst="line">
                <a:avLst/>
              </a:prstGeom>
              <a:noFill/>
              <a:ln w="25400">
                <a:solidFill>
                  <a:srgbClr val="996633"/>
                </a:solidFill>
                <a:round/>
                <a:headEnd/>
                <a:tailEnd/>
              </a:ln>
            </p:spPr>
          </p:cxnSp>
          <p:cxnSp>
            <p:nvCxnSpPr>
              <p:cNvPr id="132" name="Straight Connector 160"/>
              <p:cNvCxnSpPr>
                <a:cxnSpLocks noChangeShapeType="1"/>
                <a:stCxn id="134" idx="1"/>
                <a:endCxn id="133" idx="2"/>
              </p:cNvCxnSpPr>
              <p:nvPr/>
            </p:nvCxnSpPr>
            <p:spPr bwMode="auto">
              <a:xfrm rot="10800000" flipH="1" flipV="1">
                <a:off x="2364584" y="1357486"/>
                <a:ext cx="471331" cy="154971"/>
              </a:xfrm>
              <a:prstGeom prst="line">
                <a:avLst/>
              </a:prstGeom>
              <a:noFill/>
              <a:ln w="25400">
                <a:solidFill>
                  <a:srgbClr val="996633"/>
                </a:solidFill>
                <a:round/>
                <a:headEnd/>
                <a:tailEnd/>
              </a:ln>
            </p:spPr>
          </p:cxnSp>
          <p:sp>
            <p:nvSpPr>
              <p:cNvPr id="133" name="Arc 132"/>
              <p:cNvSpPr/>
              <p:nvPr/>
            </p:nvSpPr>
            <p:spPr bwMode="auto">
              <a:xfrm rot="4887492">
                <a:off x="2654074" y="1228910"/>
                <a:ext cx="317850" cy="252892"/>
              </a:xfrm>
              <a:prstGeom prst="arc">
                <a:avLst>
                  <a:gd name="adj1" fmla="val 12192040"/>
                  <a:gd name="adj2" fmla="val 61677"/>
                </a:avLst>
              </a:prstGeom>
              <a:solidFill>
                <a:srgbClr val="FFFF93"/>
              </a:solidFill>
              <a:ln w="25400">
                <a:solidFill>
                  <a:srgbClr val="996633"/>
                </a:solidFill>
                <a:round/>
                <a:headEnd/>
                <a:tailEnd/>
              </a:ln>
            </p:spPr>
            <p:txBody>
              <a:bodyPr/>
              <a:lstStyle/>
              <a:p>
                <a:pPr>
                  <a:defRPr/>
                </a:pPr>
                <a:endParaRPr lang="en-US"/>
              </a:p>
            </p:txBody>
          </p:sp>
        </p:grpSp>
      </p:grpSp>
      <p:grpSp>
        <p:nvGrpSpPr>
          <p:cNvPr id="136" name="Group 135"/>
          <p:cNvGrpSpPr/>
          <p:nvPr/>
        </p:nvGrpSpPr>
        <p:grpSpPr>
          <a:xfrm>
            <a:off x="2210751" y="4381881"/>
            <a:ext cx="630044" cy="518841"/>
            <a:chOff x="1717675" y="1900238"/>
            <a:chExt cx="912813" cy="809625"/>
          </a:xfrm>
        </p:grpSpPr>
        <p:sp>
          <p:nvSpPr>
            <p:cNvPr id="137" name="Rounded Rectangle 52"/>
            <p:cNvSpPr>
              <a:spLocks noChangeArrowheads="1"/>
            </p:cNvSpPr>
            <p:nvPr/>
          </p:nvSpPr>
          <p:spPr bwMode="auto">
            <a:xfrm>
              <a:off x="1717675" y="1900238"/>
              <a:ext cx="912813" cy="809625"/>
            </a:xfrm>
            <a:prstGeom prst="roundRect">
              <a:avLst>
                <a:gd name="adj" fmla="val 16667"/>
              </a:avLst>
            </a:prstGeom>
            <a:solidFill>
              <a:srgbClr val="FFFF66"/>
            </a:solidFill>
            <a:ln w="19050" algn="ctr">
              <a:solidFill>
                <a:srgbClr val="CC9900"/>
              </a:solidFill>
              <a:round/>
              <a:headEnd/>
              <a:tailEnd/>
            </a:ln>
          </p:spPr>
          <p:txBody>
            <a:bodyPr anchor="ctr"/>
            <a:lstStyle/>
            <a:p>
              <a:pPr eaLnBrk="1" fontAlgn="auto" hangingPunct="1">
                <a:spcBef>
                  <a:spcPts val="0"/>
                </a:spcBef>
                <a:spcAft>
                  <a:spcPts val="0"/>
                </a:spcAft>
                <a:defRPr/>
              </a:pPr>
              <a:endParaRPr lang="en-US" sz="1800" b="0">
                <a:solidFill>
                  <a:schemeClr val="lt1"/>
                </a:solidFill>
                <a:latin typeface="+mn-lt"/>
              </a:endParaRPr>
            </a:p>
          </p:txBody>
        </p:sp>
        <p:grpSp>
          <p:nvGrpSpPr>
            <p:cNvPr id="138" name="Group 169"/>
            <p:cNvGrpSpPr>
              <a:grpSpLocks/>
            </p:cNvGrpSpPr>
            <p:nvPr/>
          </p:nvGrpSpPr>
          <p:grpSpPr bwMode="auto">
            <a:xfrm>
              <a:off x="1778000" y="2098675"/>
              <a:ext cx="792163" cy="420688"/>
              <a:chOff x="1780356" y="1074836"/>
              <a:chExt cx="1168456" cy="565305"/>
            </a:xfrm>
          </p:grpSpPr>
          <p:grpSp>
            <p:nvGrpSpPr>
              <p:cNvPr id="139" name="Group 17"/>
              <p:cNvGrpSpPr>
                <a:grpSpLocks/>
              </p:cNvGrpSpPr>
              <p:nvPr/>
            </p:nvGrpSpPr>
            <p:grpSpPr bwMode="auto">
              <a:xfrm>
                <a:off x="1780356" y="1074836"/>
                <a:ext cx="1168456" cy="565305"/>
                <a:chOff x="4929188" y="2700338"/>
                <a:chExt cx="1533525" cy="633412"/>
              </a:xfrm>
            </p:grpSpPr>
            <p:sp>
              <p:nvSpPr>
                <p:cNvPr id="143" name="Arc 142"/>
                <p:cNvSpPr/>
                <p:nvPr/>
              </p:nvSpPr>
              <p:spPr bwMode="auto">
                <a:xfrm>
                  <a:off x="4929188" y="2705118"/>
                  <a:ext cx="1533525" cy="623851"/>
                </a:xfrm>
                <a:prstGeom prst="arc">
                  <a:avLst>
                    <a:gd name="adj1" fmla="val 20608027"/>
                    <a:gd name="adj2" fmla="val 1035465"/>
                  </a:avLst>
                </a:prstGeom>
                <a:solidFill>
                  <a:srgbClr val="FFFF99"/>
                </a:solidFill>
                <a:ln w="9525" cap="flat" cmpd="sng" algn="ctr">
                  <a:solidFill>
                    <a:srgbClr val="CC9900"/>
                  </a:solidFill>
                  <a:prstDash val="solid"/>
                  <a:round/>
                  <a:headEnd type="none" w="med" len="med"/>
                  <a:tailEnd type="none" w="med" len="med"/>
                </a:ln>
                <a:effectLst/>
              </p:spPr>
              <p:txBody>
                <a:bodyPr/>
                <a:lstStyle/>
                <a:p>
                  <a:pPr algn="l">
                    <a:defRPr/>
                  </a:pPr>
                  <a:endParaRPr lang="en-US" sz="2400" b="0">
                    <a:ea typeface="ＭＳ Ｐゴシック" pitchFamily="1" charset="-128"/>
                  </a:endParaRPr>
                </a:p>
              </p:txBody>
            </p:sp>
            <p:sp>
              <p:nvSpPr>
                <p:cNvPr id="144" name="Oval 162"/>
                <p:cNvSpPr>
                  <a:spLocks noChangeArrowheads="1"/>
                </p:cNvSpPr>
                <p:nvPr/>
              </p:nvSpPr>
              <p:spPr bwMode="auto">
                <a:xfrm>
                  <a:off x="4929188" y="2700338"/>
                  <a:ext cx="1533525" cy="633412"/>
                </a:xfrm>
                <a:prstGeom prst="ellipse">
                  <a:avLst/>
                </a:prstGeom>
                <a:noFill/>
                <a:ln w="9525" algn="ctr">
                  <a:solidFill>
                    <a:srgbClr val="CC9900"/>
                  </a:solidFill>
                  <a:round/>
                  <a:headEnd/>
                  <a:tailEnd/>
                </a:ln>
              </p:spPr>
              <p:txBody>
                <a:bodyPr/>
                <a:lstStyle/>
                <a:p>
                  <a:pPr algn="l"/>
                  <a:endParaRPr lang="nl-NL" sz="2400" b="0">
                    <a:ea typeface="ＭＳ Ｐゴシック" pitchFamily="34" charset="-128"/>
                  </a:endParaRPr>
                </a:p>
              </p:txBody>
            </p:sp>
          </p:grpSp>
          <p:cxnSp>
            <p:nvCxnSpPr>
              <p:cNvPr id="140" name="Straight Connector 159"/>
              <p:cNvCxnSpPr>
                <a:cxnSpLocks noChangeShapeType="1"/>
                <a:stCxn id="143" idx="1"/>
                <a:endCxn id="142" idx="0"/>
              </p:cNvCxnSpPr>
              <p:nvPr/>
            </p:nvCxnSpPr>
            <p:spPr bwMode="auto">
              <a:xfrm rot="10800000" flipH="1">
                <a:off x="2364583" y="1211529"/>
                <a:ext cx="489830" cy="145960"/>
              </a:xfrm>
              <a:prstGeom prst="line">
                <a:avLst/>
              </a:prstGeom>
              <a:noFill/>
              <a:ln w="25400">
                <a:solidFill>
                  <a:srgbClr val="996633"/>
                </a:solidFill>
                <a:round/>
                <a:headEnd/>
                <a:tailEnd/>
              </a:ln>
            </p:spPr>
          </p:cxnSp>
          <p:cxnSp>
            <p:nvCxnSpPr>
              <p:cNvPr id="141" name="Straight Connector 160"/>
              <p:cNvCxnSpPr>
                <a:cxnSpLocks noChangeShapeType="1"/>
                <a:stCxn id="143" idx="1"/>
                <a:endCxn id="142" idx="2"/>
              </p:cNvCxnSpPr>
              <p:nvPr/>
            </p:nvCxnSpPr>
            <p:spPr bwMode="auto">
              <a:xfrm rot="10800000" flipH="1" flipV="1">
                <a:off x="2364584" y="1357486"/>
                <a:ext cx="471331" cy="154971"/>
              </a:xfrm>
              <a:prstGeom prst="line">
                <a:avLst/>
              </a:prstGeom>
              <a:noFill/>
              <a:ln w="25400">
                <a:solidFill>
                  <a:srgbClr val="996633"/>
                </a:solidFill>
                <a:round/>
                <a:headEnd/>
                <a:tailEnd/>
              </a:ln>
            </p:spPr>
          </p:cxnSp>
          <p:sp>
            <p:nvSpPr>
              <p:cNvPr id="142" name="Arc 141"/>
              <p:cNvSpPr/>
              <p:nvPr/>
            </p:nvSpPr>
            <p:spPr bwMode="auto">
              <a:xfrm rot="4887492">
                <a:off x="2654074" y="1228910"/>
                <a:ext cx="317850" cy="252892"/>
              </a:xfrm>
              <a:prstGeom prst="arc">
                <a:avLst>
                  <a:gd name="adj1" fmla="val 12192040"/>
                  <a:gd name="adj2" fmla="val 61677"/>
                </a:avLst>
              </a:prstGeom>
              <a:solidFill>
                <a:srgbClr val="FFFF93"/>
              </a:solidFill>
              <a:ln w="25400">
                <a:solidFill>
                  <a:srgbClr val="996633"/>
                </a:solidFill>
                <a:round/>
                <a:headEnd/>
                <a:tailEnd/>
              </a:ln>
            </p:spPr>
            <p:txBody>
              <a:bodyPr/>
              <a:lstStyle/>
              <a:p>
                <a:pPr>
                  <a:defRPr/>
                </a:pPr>
                <a:endParaRPr lang="en-US"/>
              </a:p>
            </p:txBody>
          </p:sp>
        </p:grpSp>
      </p:grpSp>
      <p:grpSp>
        <p:nvGrpSpPr>
          <p:cNvPr id="195" name="Group 194"/>
          <p:cNvGrpSpPr/>
          <p:nvPr/>
        </p:nvGrpSpPr>
        <p:grpSpPr>
          <a:xfrm>
            <a:off x="4438435" y="678109"/>
            <a:ext cx="4723409" cy="5837631"/>
            <a:chOff x="4115319" y="635195"/>
            <a:chExt cx="5136878" cy="6055855"/>
          </a:xfrm>
        </p:grpSpPr>
        <p:sp>
          <p:nvSpPr>
            <p:cNvPr id="145" name="AutoShape 6"/>
            <p:cNvSpPr>
              <a:spLocks noChangeAspect="1" noChangeArrowheads="1"/>
            </p:cNvSpPr>
            <p:nvPr/>
          </p:nvSpPr>
          <p:spPr bwMode="grayWhite">
            <a:xfrm>
              <a:off x="4525615" y="1391681"/>
              <a:ext cx="4592782" cy="4767696"/>
            </a:xfrm>
            <a:prstGeom prst="downArrow">
              <a:avLst>
                <a:gd name="adj1" fmla="val 86183"/>
                <a:gd name="adj2" fmla="val 27766"/>
              </a:avLst>
            </a:prstGeom>
            <a:gradFill rotWithShape="1">
              <a:gsLst>
                <a:gs pos="0">
                  <a:schemeClr val="bg1"/>
                </a:gs>
                <a:gs pos="100000">
                  <a:srgbClr val="FFFF66"/>
                </a:gs>
              </a:gsLst>
              <a:lin ang="5400000" scaled="1"/>
            </a:gradFill>
            <a:ln w="25400" algn="ctr">
              <a:solidFill>
                <a:srgbClr val="CC9900"/>
              </a:solidFill>
              <a:miter lim="800000"/>
              <a:headEnd/>
              <a:tailEnd/>
            </a:ln>
          </p:spPr>
          <p:txBody>
            <a:bodyPr wrap="none" anchor="ctr"/>
            <a:lstStyle/>
            <a:p>
              <a:endParaRPr lang="nl-NL"/>
            </a:p>
          </p:txBody>
        </p:sp>
        <p:grpSp>
          <p:nvGrpSpPr>
            <p:cNvPr id="146" name="Group 3"/>
            <p:cNvGrpSpPr>
              <a:grpSpLocks noChangeAspect="1"/>
            </p:cNvGrpSpPr>
            <p:nvPr/>
          </p:nvGrpSpPr>
          <p:grpSpPr bwMode="auto">
            <a:xfrm>
              <a:off x="4115319" y="635195"/>
              <a:ext cx="1552714" cy="673463"/>
              <a:chOff x="95" y="452"/>
              <a:chExt cx="1042" cy="452"/>
            </a:xfrm>
          </p:grpSpPr>
          <p:sp>
            <p:nvSpPr>
              <p:cNvPr id="147" name="Text Box 30"/>
              <p:cNvSpPr txBox="1">
                <a:spLocks noChangeAspect="1" noChangeArrowheads="1"/>
              </p:cNvSpPr>
              <p:nvPr/>
            </p:nvSpPr>
            <p:spPr bwMode="auto">
              <a:xfrm>
                <a:off x="95" y="452"/>
                <a:ext cx="1042" cy="158"/>
              </a:xfrm>
              <a:prstGeom prst="rect">
                <a:avLst/>
              </a:prstGeom>
              <a:noFill/>
              <a:ln w="9525" algn="ctr">
                <a:noFill/>
                <a:miter lim="800000"/>
                <a:headEnd/>
                <a:tailEnd/>
              </a:ln>
            </p:spPr>
            <p:txBody>
              <a:bodyPr wrap="square" lIns="36000" tIns="36000" rIns="36000" bIns="36000">
                <a:spAutoFit/>
              </a:bodyPr>
              <a:lstStyle/>
              <a:p>
                <a:pPr eaLnBrk="1" hangingPunct="1">
                  <a:spcBef>
                    <a:spcPct val="50000"/>
                  </a:spcBef>
                </a:pPr>
                <a:r>
                  <a:rPr lang="en-GB" sz="1000" i="1" dirty="0">
                    <a:ea typeface="SimSun" pitchFamily="2" charset="-122"/>
                  </a:rPr>
                  <a:t>Understand the need</a:t>
                </a:r>
                <a:endParaRPr lang="en-US" sz="1000" i="1" dirty="0">
                  <a:ea typeface="SimSun" pitchFamily="2" charset="-122"/>
                </a:endParaRPr>
              </a:p>
            </p:txBody>
          </p:sp>
          <p:sp>
            <p:nvSpPr>
              <p:cNvPr id="148" name="Freeform 2"/>
              <p:cNvSpPr>
                <a:spLocks noChangeAspect="1"/>
              </p:cNvSpPr>
              <p:nvPr/>
            </p:nvSpPr>
            <p:spPr bwMode="grayWhite">
              <a:xfrm>
                <a:off x="354" y="610"/>
                <a:ext cx="493" cy="294"/>
              </a:xfrm>
              <a:custGeom>
                <a:avLst/>
                <a:gdLst>
                  <a:gd name="T0" fmla="*/ 0 w 1319"/>
                  <a:gd name="T1" fmla="*/ 0 h 1047"/>
                  <a:gd name="T2" fmla="*/ 24470843 w 1319"/>
                  <a:gd name="T3" fmla="*/ 5817287 h 1047"/>
                  <a:gd name="T4" fmla="*/ 24470843 w 1319"/>
                  <a:gd name="T5" fmla="*/ 5817287 h 1047"/>
                  <a:gd name="T6" fmla="*/ 24470843 w 1319"/>
                  <a:gd name="T7" fmla="*/ 5817287 h 1047"/>
                  <a:gd name="T8" fmla="*/ 24470843 w 1319"/>
                  <a:gd name="T9" fmla="*/ 5817287 h 1047"/>
                  <a:gd name="T10" fmla="*/ 0 w 1319"/>
                  <a:gd name="T11" fmla="*/ 0 h 1047"/>
                  <a:gd name="T12" fmla="*/ 0 60000 65536"/>
                  <a:gd name="T13" fmla="*/ 0 60000 65536"/>
                  <a:gd name="T14" fmla="*/ 0 60000 65536"/>
                  <a:gd name="T15" fmla="*/ 0 60000 65536"/>
                  <a:gd name="T16" fmla="*/ 0 60000 65536"/>
                  <a:gd name="T17" fmla="*/ 0 60000 65536"/>
                  <a:gd name="T18" fmla="*/ 0 w 1319"/>
                  <a:gd name="T19" fmla="*/ 0 h 1047"/>
                  <a:gd name="T20" fmla="*/ 1319 w 1319"/>
                  <a:gd name="T21" fmla="*/ 1047 h 1047"/>
                </a:gdLst>
                <a:ahLst/>
                <a:cxnLst>
                  <a:cxn ang="T12">
                    <a:pos x="T0" y="T1"/>
                  </a:cxn>
                  <a:cxn ang="T13">
                    <a:pos x="T2" y="T3"/>
                  </a:cxn>
                  <a:cxn ang="T14">
                    <a:pos x="T4" y="T5"/>
                  </a:cxn>
                  <a:cxn ang="T15">
                    <a:pos x="T6" y="T7"/>
                  </a:cxn>
                  <a:cxn ang="T16">
                    <a:pos x="T8" y="T9"/>
                  </a:cxn>
                  <a:cxn ang="T17">
                    <a:pos x="T10" y="T11"/>
                  </a:cxn>
                </a:cxnLst>
                <a:rect l="T18" t="T19" r="T20" b="T21"/>
                <a:pathLst>
                  <a:path w="1319" h="1047">
                    <a:moveTo>
                      <a:pt x="0" y="0"/>
                    </a:moveTo>
                    <a:lnTo>
                      <a:pt x="1002" y="4"/>
                    </a:lnTo>
                    <a:lnTo>
                      <a:pt x="1319" y="503"/>
                    </a:lnTo>
                    <a:lnTo>
                      <a:pt x="1002" y="1047"/>
                    </a:lnTo>
                    <a:lnTo>
                      <a:pt x="4" y="1047"/>
                    </a:lnTo>
                    <a:lnTo>
                      <a:pt x="0" y="0"/>
                    </a:lnTo>
                    <a:close/>
                  </a:path>
                </a:pathLst>
              </a:custGeom>
              <a:solidFill>
                <a:srgbClr val="EBFFEB"/>
              </a:solidFill>
              <a:ln w="25400">
                <a:solidFill>
                  <a:srgbClr val="00B046"/>
                </a:solidFill>
                <a:prstDash val="dash"/>
                <a:round/>
                <a:headEnd/>
                <a:tailEnd/>
              </a:ln>
            </p:spPr>
            <p:txBody>
              <a:bodyPr wrap="none" lIns="107950" tIns="53975" rIns="107950" bIns="53975" anchor="ctr"/>
              <a:lstStyle/>
              <a:p>
                <a:endParaRPr lang="en-US"/>
              </a:p>
            </p:txBody>
          </p:sp>
        </p:grpSp>
        <p:grpSp>
          <p:nvGrpSpPr>
            <p:cNvPr id="149" name="Group 6"/>
            <p:cNvGrpSpPr>
              <a:grpSpLocks noChangeAspect="1"/>
            </p:cNvGrpSpPr>
            <p:nvPr/>
          </p:nvGrpSpPr>
          <p:grpSpPr bwMode="auto">
            <a:xfrm>
              <a:off x="7657759" y="5956498"/>
              <a:ext cx="1594438" cy="734552"/>
              <a:chOff x="3386" y="3599"/>
              <a:chExt cx="1070" cy="493"/>
            </a:xfrm>
          </p:grpSpPr>
          <p:sp>
            <p:nvSpPr>
              <p:cNvPr id="150" name="Text Box 30"/>
              <p:cNvSpPr txBox="1">
                <a:spLocks noChangeAspect="1" noChangeArrowheads="1"/>
              </p:cNvSpPr>
              <p:nvPr/>
            </p:nvSpPr>
            <p:spPr bwMode="auto">
              <a:xfrm>
                <a:off x="3386" y="3599"/>
                <a:ext cx="1070" cy="158"/>
              </a:xfrm>
              <a:prstGeom prst="rect">
                <a:avLst/>
              </a:prstGeom>
              <a:noFill/>
              <a:ln w="9525" algn="ctr">
                <a:noFill/>
                <a:miter lim="800000"/>
                <a:headEnd/>
                <a:tailEnd/>
              </a:ln>
            </p:spPr>
            <p:txBody>
              <a:bodyPr wrap="square" lIns="36000" tIns="36000" rIns="36000" bIns="36000">
                <a:spAutoFit/>
              </a:bodyPr>
              <a:lstStyle/>
              <a:p>
                <a:pPr eaLnBrk="1" hangingPunct="1">
                  <a:spcBef>
                    <a:spcPct val="50000"/>
                  </a:spcBef>
                </a:pPr>
                <a:r>
                  <a:rPr lang="en-GB" sz="1000" i="1" dirty="0">
                    <a:ea typeface="SimSun" pitchFamily="2" charset="-122"/>
                  </a:rPr>
                  <a:t>Release the System</a:t>
                </a:r>
                <a:endParaRPr lang="en-US" sz="1000" i="1" dirty="0">
                  <a:ea typeface="SimSun" pitchFamily="2" charset="-122"/>
                </a:endParaRPr>
              </a:p>
            </p:txBody>
          </p:sp>
          <p:sp>
            <p:nvSpPr>
              <p:cNvPr id="151" name="Freeform 2"/>
              <p:cNvSpPr>
                <a:spLocks noChangeAspect="1"/>
              </p:cNvSpPr>
              <p:nvPr/>
            </p:nvSpPr>
            <p:spPr bwMode="grayWhite">
              <a:xfrm>
                <a:off x="3716" y="3771"/>
                <a:ext cx="539" cy="321"/>
              </a:xfrm>
              <a:custGeom>
                <a:avLst/>
                <a:gdLst>
                  <a:gd name="T0" fmla="*/ 0 w 1319"/>
                  <a:gd name="T1" fmla="*/ 0 h 1047"/>
                  <a:gd name="T2" fmla="*/ 24470843 w 1319"/>
                  <a:gd name="T3" fmla="*/ 5817287 h 1047"/>
                  <a:gd name="T4" fmla="*/ 24470843 w 1319"/>
                  <a:gd name="T5" fmla="*/ 5817287 h 1047"/>
                  <a:gd name="T6" fmla="*/ 24470843 w 1319"/>
                  <a:gd name="T7" fmla="*/ 5817287 h 1047"/>
                  <a:gd name="T8" fmla="*/ 24470843 w 1319"/>
                  <a:gd name="T9" fmla="*/ 5817287 h 1047"/>
                  <a:gd name="T10" fmla="*/ 0 w 1319"/>
                  <a:gd name="T11" fmla="*/ 0 h 1047"/>
                  <a:gd name="T12" fmla="*/ 0 60000 65536"/>
                  <a:gd name="T13" fmla="*/ 0 60000 65536"/>
                  <a:gd name="T14" fmla="*/ 0 60000 65536"/>
                  <a:gd name="T15" fmla="*/ 0 60000 65536"/>
                  <a:gd name="T16" fmla="*/ 0 60000 65536"/>
                  <a:gd name="T17" fmla="*/ 0 60000 65536"/>
                  <a:gd name="T18" fmla="*/ 0 w 1319"/>
                  <a:gd name="T19" fmla="*/ 0 h 1047"/>
                  <a:gd name="T20" fmla="*/ 1319 w 1319"/>
                  <a:gd name="T21" fmla="*/ 1047 h 1047"/>
                </a:gdLst>
                <a:ahLst/>
                <a:cxnLst>
                  <a:cxn ang="T12">
                    <a:pos x="T0" y="T1"/>
                  </a:cxn>
                  <a:cxn ang="T13">
                    <a:pos x="T2" y="T3"/>
                  </a:cxn>
                  <a:cxn ang="T14">
                    <a:pos x="T4" y="T5"/>
                  </a:cxn>
                  <a:cxn ang="T15">
                    <a:pos x="T6" y="T7"/>
                  </a:cxn>
                  <a:cxn ang="T16">
                    <a:pos x="T8" y="T9"/>
                  </a:cxn>
                  <a:cxn ang="T17">
                    <a:pos x="T10" y="T11"/>
                  </a:cxn>
                </a:cxnLst>
                <a:rect l="T18" t="T19" r="T20" b="T21"/>
                <a:pathLst>
                  <a:path w="1319" h="1047">
                    <a:moveTo>
                      <a:pt x="0" y="0"/>
                    </a:moveTo>
                    <a:lnTo>
                      <a:pt x="1002" y="4"/>
                    </a:lnTo>
                    <a:lnTo>
                      <a:pt x="1319" y="503"/>
                    </a:lnTo>
                    <a:lnTo>
                      <a:pt x="1002" y="1047"/>
                    </a:lnTo>
                    <a:lnTo>
                      <a:pt x="4" y="1047"/>
                    </a:lnTo>
                    <a:lnTo>
                      <a:pt x="0" y="0"/>
                    </a:lnTo>
                    <a:close/>
                  </a:path>
                </a:pathLst>
              </a:custGeom>
              <a:solidFill>
                <a:srgbClr val="FFFF93"/>
              </a:solidFill>
              <a:ln w="25400">
                <a:solidFill>
                  <a:srgbClr val="CC9900"/>
                </a:solidFill>
                <a:prstDash val="dash"/>
                <a:round/>
                <a:headEnd/>
                <a:tailEnd/>
              </a:ln>
            </p:spPr>
            <p:txBody>
              <a:bodyPr wrap="none" lIns="107950" tIns="53975" rIns="107950" bIns="53975" anchor="ctr"/>
              <a:lstStyle/>
              <a:p>
                <a:endParaRPr lang="en-US"/>
              </a:p>
            </p:txBody>
          </p:sp>
        </p:grpSp>
        <p:sp>
          <p:nvSpPr>
            <p:cNvPr id="152" name="Text Box 30"/>
            <p:cNvSpPr txBox="1">
              <a:spLocks noChangeAspect="1" noChangeArrowheads="1"/>
            </p:cNvSpPr>
            <p:nvPr/>
          </p:nvSpPr>
          <p:spPr bwMode="auto">
            <a:xfrm>
              <a:off x="5183706" y="1898668"/>
              <a:ext cx="1362075" cy="380480"/>
            </a:xfrm>
            <a:prstGeom prst="rect">
              <a:avLst/>
            </a:prstGeom>
            <a:noFill/>
            <a:ln w="9525" algn="ctr">
              <a:noFill/>
              <a:miter lim="800000"/>
              <a:headEnd/>
              <a:tailEnd/>
            </a:ln>
          </p:spPr>
          <p:txBody>
            <a:bodyPr lIns="36000" tIns="36000" rIns="36000" bIns="36000">
              <a:spAutoFit/>
            </a:bodyPr>
            <a:lstStyle/>
            <a:p>
              <a:pPr eaLnBrk="1" hangingPunct="1">
                <a:spcBef>
                  <a:spcPct val="50000"/>
                </a:spcBef>
              </a:pPr>
              <a:r>
                <a:rPr lang="en-GB" sz="1000" dirty="0" smtClean="0">
                  <a:ea typeface="SimSun" pitchFamily="2" charset="-122"/>
                </a:rPr>
                <a:t>Find Actors and </a:t>
              </a:r>
              <a:br>
                <a:rPr lang="en-GB" sz="1000" dirty="0" smtClean="0">
                  <a:ea typeface="SimSun" pitchFamily="2" charset="-122"/>
                </a:rPr>
              </a:br>
              <a:r>
                <a:rPr lang="en-GB" sz="1000" dirty="0" smtClean="0">
                  <a:ea typeface="SimSun" pitchFamily="2" charset="-122"/>
                </a:rPr>
                <a:t>Use Cases </a:t>
              </a:r>
              <a:endParaRPr lang="en-US" sz="1000" dirty="0">
                <a:ea typeface="SimSun" pitchFamily="2" charset="-122"/>
              </a:endParaRPr>
            </a:p>
          </p:txBody>
        </p:sp>
        <p:sp>
          <p:nvSpPr>
            <p:cNvPr id="153" name="Text Box 30"/>
            <p:cNvSpPr txBox="1">
              <a:spLocks noChangeAspect="1" noChangeArrowheads="1"/>
            </p:cNvSpPr>
            <p:nvPr/>
          </p:nvSpPr>
          <p:spPr bwMode="auto">
            <a:xfrm>
              <a:off x="6731519" y="2216168"/>
              <a:ext cx="1362075" cy="227012"/>
            </a:xfrm>
            <a:prstGeom prst="rect">
              <a:avLst/>
            </a:prstGeom>
            <a:noFill/>
            <a:ln w="9525" algn="ctr">
              <a:noFill/>
              <a:miter lim="800000"/>
              <a:headEnd/>
              <a:tailEnd/>
            </a:ln>
          </p:spPr>
          <p:txBody>
            <a:bodyPr lIns="36000" tIns="36000" rIns="36000" bIns="36000">
              <a:spAutoFit/>
            </a:bodyPr>
            <a:lstStyle/>
            <a:p>
              <a:pPr eaLnBrk="1" hangingPunct="1">
                <a:spcBef>
                  <a:spcPct val="50000"/>
                </a:spcBef>
              </a:pPr>
              <a:r>
                <a:rPr lang="en-GB" sz="1000" dirty="0" smtClean="0">
                  <a:ea typeface="SimSun" pitchFamily="2" charset="-122"/>
                </a:rPr>
                <a:t>Slice the Use Cases</a:t>
              </a:r>
              <a:endParaRPr lang="en-US" sz="1000" dirty="0">
                <a:ea typeface="SimSun" pitchFamily="2" charset="-122"/>
              </a:endParaRPr>
            </a:p>
          </p:txBody>
        </p:sp>
        <p:sp>
          <p:nvSpPr>
            <p:cNvPr id="154" name="Text Box 30"/>
            <p:cNvSpPr txBox="1">
              <a:spLocks noChangeAspect="1" noChangeArrowheads="1"/>
            </p:cNvSpPr>
            <p:nvPr/>
          </p:nvSpPr>
          <p:spPr bwMode="auto">
            <a:xfrm>
              <a:off x="5460072" y="5228955"/>
              <a:ext cx="1323975" cy="380480"/>
            </a:xfrm>
            <a:prstGeom prst="rect">
              <a:avLst/>
            </a:prstGeom>
            <a:noFill/>
            <a:ln w="9525" algn="ctr">
              <a:noFill/>
              <a:miter lim="800000"/>
              <a:headEnd/>
              <a:tailEnd/>
            </a:ln>
          </p:spPr>
          <p:txBody>
            <a:bodyPr lIns="36000" tIns="36000" rIns="36000" bIns="36000">
              <a:spAutoFit/>
            </a:bodyPr>
            <a:lstStyle/>
            <a:p>
              <a:pPr eaLnBrk="1" hangingPunct="1">
                <a:spcBef>
                  <a:spcPct val="50000"/>
                </a:spcBef>
              </a:pPr>
              <a:r>
                <a:rPr lang="en-GB" sz="1000" i="1" dirty="0">
                  <a:ea typeface="SimSun" pitchFamily="2" charset="-122"/>
                </a:rPr>
                <a:t>Implement </a:t>
              </a:r>
              <a:r>
                <a:rPr lang="en-GB" sz="1000" i="1" dirty="0" smtClean="0">
                  <a:ea typeface="SimSun" pitchFamily="2" charset="-122"/>
                </a:rPr>
                <a:t>Software</a:t>
              </a:r>
              <a:br>
                <a:rPr lang="en-GB" sz="1000" i="1" dirty="0" smtClean="0">
                  <a:ea typeface="SimSun" pitchFamily="2" charset="-122"/>
                </a:rPr>
              </a:br>
              <a:r>
                <a:rPr lang="en-GB" sz="1000" i="1" dirty="0" smtClean="0">
                  <a:ea typeface="SimSun" pitchFamily="2" charset="-122"/>
                </a:rPr>
                <a:t>(for a slice)</a:t>
              </a:r>
              <a:endParaRPr lang="en-US" sz="1000" i="1" dirty="0">
                <a:ea typeface="SimSun" pitchFamily="2" charset="-122"/>
              </a:endParaRPr>
            </a:p>
          </p:txBody>
        </p:sp>
        <p:sp>
          <p:nvSpPr>
            <p:cNvPr id="155" name="Freeform 15"/>
            <p:cNvSpPr>
              <a:spLocks noChangeAspect="1"/>
            </p:cNvSpPr>
            <p:nvPr/>
          </p:nvSpPr>
          <p:spPr bwMode="auto">
            <a:xfrm>
              <a:off x="5055119" y="1088757"/>
              <a:ext cx="471487" cy="625042"/>
            </a:xfrm>
            <a:custGeom>
              <a:avLst/>
              <a:gdLst>
                <a:gd name="T0" fmla="*/ 2147483647 w 316"/>
                <a:gd name="T1" fmla="*/ 2147483647 h 588"/>
                <a:gd name="T2" fmla="*/ 2147483647 w 316"/>
                <a:gd name="T3" fmla="*/ 2147483647 h 588"/>
                <a:gd name="T4" fmla="*/ 2147483647 w 316"/>
                <a:gd name="T5" fmla="*/ 2147483647 h 588"/>
                <a:gd name="T6" fmla="*/ 2147483647 w 316"/>
                <a:gd name="T7" fmla="*/ 2147483647 h 588"/>
                <a:gd name="T8" fmla="*/ 0 60000 65536"/>
                <a:gd name="T9" fmla="*/ 0 60000 65536"/>
                <a:gd name="T10" fmla="*/ 0 60000 65536"/>
                <a:gd name="T11" fmla="*/ 0 60000 65536"/>
                <a:gd name="T12" fmla="*/ 0 w 316"/>
                <a:gd name="T13" fmla="*/ 0 h 588"/>
                <a:gd name="T14" fmla="*/ 316 w 316"/>
                <a:gd name="T15" fmla="*/ 588 h 588"/>
              </a:gdLst>
              <a:ahLst/>
              <a:cxnLst>
                <a:cxn ang="T8">
                  <a:pos x="T0" y="T1"/>
                </a:cxn>
                <a:cxn ang="T9">
                  <a:pos x="T2" y="T3"/>
                </a:cxn>
                <a:cxn ang="T10">
                  <a:pos x="T4" y="T5"/>
                </a:cxn>
                <a:cxn ang="T11">
                  <a:pos x="T6" y="T7"/>
                </a:cxn>
              </a:cxnLst>
              <a:rect l="T12" t="T13" r="T14" b="T15"/>
              <a:pathLst>
                <a:path w="316" h="588">
                  <a:moveTo>
                    <a:pt x="143" y="16"/>
                  </a:moveTo>
                  <a:cubicBezTo>
                    <a:pt x="168" y="27"/>
                    <a:pt x="316" y="0"/>
                    <a:pt x="293" y="82"/>
                  </a:cubicBezTo>
                  <a:cubicBezTo>
                    <a:pt x="270" y="164"/>
                    <a:pt x="10" y="428"/>
                    <a:pt x="5" y="508"/>
                  </a:cubicBezTo>
                  <a:cubicBezTo>
                    <a:pt x="0" y="588"/>
                    <a:pt x="210" y="551"/>
                    <a:pt x="264" y="562"/>
                  </a:cubicBezTo>
                </a:path>
              </a:pathLst>
            </a:custGeom>
            <a:noFill/>
            <a:ln w="9525" cap="flat" cmpd="sng">
              <a:solidFill>
                <a:schemeClr val="tx1"/>
              </a:solidFill>
              <a:prstDash val="solid"/>
              <a:round/>
              <a:headEnd type="none" w="med" len="med"/>
              <a:tailEnd type="triangle" w="med" len="med"/>
            </a:ln>
          </p:spPr>
          <p:txBody>
            <a:bodyPr/>
            <a:lstStyle/>
            <a:p>
              <a:endParaRPr lang="en-US"/>
            </a:p>
          </p:txBody>
        </p:sp>
        <p:sp>
          <p:nvSpPr>
            <p:cNvPr id="156" name="Freeform 16"/>
            <p:cNvSpPr>
              <a:spLocks noChangeAspect="1"/>
            </p:cNvSpPr>
            <p:nvPr/>
          </p:nvSpPr>
          <p:spPr bwMode="auto">
            <a:xfrm>
              <a:off x="6304481" y="1684355"/>
              <a:ext cx="858838" cy="330200"/>
            </a:xfrm>
            <a:custGeom>
              <a:avLst/>
              <a:gdLst>
                <a:gd name="T0" fmla="*/ 0 w 528"/>
                <a:gd name="T1" fmla="*/ 2147483647 h 248"/>
                <a:gd name="T2" fmla="*/ 2147483647 w 528"/>
                <a:gd name="T3" fmla="*/ 2147483647 h 248"/>
                <a:gd name="T4" fmla="*/ 2147483647 w 528"/>
                <a:gd name="T5" fmla="*/ 2147483647 h 248"/>
                <a:gd name="T6" fmla="*/ 2147483647 w 528"/>
                <a:gd name="T7" fmla="*/ 2147483647 h 248"/>
                <a:gd name="T8" fmla="*/ 2147483647 w 528"/>
                <a:gd name="T9" fmla="*/ 2147483647 h 248"/>
                <a:gd name="T10" fmla="*/ 0 60000 65536"/>
                <a:gd name="T11" fmla="*/ 0 60000 65536"/>
                <a:gd name="T12" fmla="*/ 0 60000 65536"/>
                <a:gd name="T13" fmla="*/ 0 60000 65536"/>
                <a:gd name="T14" fmla="*/ 0 60000 65536"/>
                <a:gd name="T15" fmla="*/ 0 w 528"/>
                <a:gd name="T16" fmla="*/ 0 h 248"/>
                <a:gd name="T17" fmla="*/ 528 w 528"/>
                <a:gd name="T18" fmla="*/ 248 h 248"/>
              </a:gdLst>
              <a:ahLst/>
              <a:cxnLst>
                <a:cxn ang="T10">
                  <a:pos x="T0" y="T1"/>
                </a:cxn>
                <a:cxn ang="T11">
                  <a:pos x="T2" y="T3"/>
                </a:cxn>
                <a:cxn ang="T12">
                  <a:pos x="T4" y="T5"/>
                </a:cxn>
                <a:cxn ang="T13">
                  <a:pos x="T6" y="T7"/>
                </a:cxn>
                <a:cxn ang="T14">
                  <a:pos x="T8" y="T9"/>
                </a:cxn>
              </a:cxnLst>
              <a:rect l="T15" t="T16" r="T17" b="T18"/>
              <a:pathLst>
                <a:path w="528" h="248">
                  <a:moveTo>
                    <a:pt x="0" y="8"/>
                  </a:moveTo>
                  <a:cubicBezTo>
                    <a:pt x="0" y="4"/>
                    <a:pt x="0" y="0"/>
                    <a:pt x="48" y="8"/>
                  </a:cubicBezTo>
                  <a:cubicBezTo>
                    <a:pt x="96" y="16"/>
                    <a:pt x="240" y="24"/>
                    <a:pt x="288" y="56"/>
                  </a:cubicBezTo>
                  <a:cubicBezTo>
                    <a:pt x="336" y="88"/>
                    <a:pt x="296" y="168"/>
                    <a:pt x="336" y="200"/>
                  </a:cubicBezTo>
                  <a:cubicBezTo>
                    <a:pt x="376" y="232"/>
                    <a:pt x="452" y="240"/>
                    <a:pt x="528" y="248"/>
                  </a:cubicBezTo>
                </a:path>
              </a:pathLst>
            </a:custGeom>
            <a:noFill/>
            <a:ln w="9525" cap="flat" cmpd="sng">
              <a:solidFill>
                <a:schemeClr val="tx1"/>
              </a:solidFill>
              <a:prstDash val="solid"/>
              <a:round/>
              <a:headEnd type="none" w="med" len="med"/>
              <a:tailEnd type="triangle" w="med" len="med"/>
            </a:ln>
          </p:spPr>
          <p:txBody>
            <a:bodyPr/>
            <a:lstStyle/>
            <a:p>
              <a:endParaRPr lang="en-US"/>
            </a:p>
          </p:txBody>
        </p:sp>
        <p:sp>
          <p:nvSpPr>
            <p:cNvPr id="157" name="Freeform 17"/>
            <p:cNvSpPr>
              <a:spLocks noChangeAspect="1"/>
            </p:cNvSpPr>
            <p:nvPr/>
          </p:nvSpPr>
          <p:spPr bwMode="auto">
            <a:xfrm>
              <a:off x="5171006" y="2045427"/>
              <a:ext cx="3067050" cy="916866"/>
            </a:xfrm>
            <a:custGeom>
              <a:avLst/>
              <a:gdLst>
                <a:gd name="T0" fmla="*/ 2147483647 w 2146"/>
                <a:gd name="T1" fmla="*/ 0 h 641"/>
                <a:gd name="T2" fmla="*/ 2147483647 w 2146"/>
                <a:gd name="T3" fmla="*/ 2147483647 h 641"/>
                <a:gd name="T4" fmla="*/ 2147483647 w 2146"/>
                <a:gd name="T5" fmla="*/ 2147483647 h 641"/>
                <a:gd name="T6" fmla="*/ 2147483647 w 2146"/>
                <a:gd name="T7" fmla="*/ 2147483647 h 641"/>
                <a:gd name="T8" fmla="*/ 2147483647 w 2146"/>
                <a:gd name="T9" fmla="*/ 2147483647 h 641"/>
                <a:gd name="T10" fmla="*/ 2147483647 w 2146"/>
                <a:gd name="T11" fmla="*/ 2147483647 h 641"/>
                <a:gd name="T12" fmla="*/ 2147483647 w 2146"/>
                <a:gd name="T13" fmla="*/ 2147483647 h 641"/>
                <a:gd name="T14" fmla="*/ 2147483647 w 2146"/>
                <a:gd name="T15" fmla="*/ 2147483647 h 641"/>
                <a:gd name="T16" fmla="*/ 0 60000 65536"/>
                <a:gd name="T17" fmla="*/ 0 60000 65536"/>
                <a:gd name="T18" fmla="*/ 0 60000 65536"/>
                <a:gd name="T19" fmla="*/ 0 60000 65536"/>
                <a:gd name="T20" fmla="*/ 0 60000 65536"/>
                <a:gd name="T21" fmla="*/ 0 60000 65536"/>
                <a:gd name="T22" fmla="*/ 0 60000 65536"/>
                <a:gd name="T23" fmla="*/ 0 60000 65536"/>
                <a:gd name="T24" fmla="*/ 0 w 2146"/>
                <a:gd name="T25" fmla="*/ 0 h 641"/>
                <a:gd name="T26" fmla="*/ 2146 w 2146"/>
                <a:gd name="T27" fmla="*/ 641 h 6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46" h="641">
                  <a:moveTo>
                    <a:pt x="1924" y="0"/>
                  </a:moveTo>
                  <a:cubicBezTo>
                    <a:pt x="1947" y="15"/>
                    <a:pt x="2033" y="50"/>
                    <a:pt x="2061" y="92"/>
                  </a:cubicBezTo>
                  <a:cubicBezTo>
                    <a:pt x="2089" y="134"/>
                    <a:pt x="2146" y="209"/>
                    <a:pt x="2091" y="254"/>
                  </a:cubicBezTo>
                  <a:cubicBezTo>
                    <a:pt x="2036" y="299"/>
                    <a:pt x="1976" y="355"/>
                    <a:pt x="1731" y="362"/>
                  </a:cubicBezTo>
                  <a:cubicBezTo>
                    <a:pt x="1486" y="369"/>
                    <a:pt x="889" y="298"/>
                    <a:pt x="618" y="299"/>
                  </a:cubicBezTo>
                  <a:cubicBezTo>
                    <a:pt x="347" y="300"/>
                    <a:pt x="208" y="322"/>
                    <a:pt x="107" y="366"/>
                  </a:cubicBezTo>
                  <a:cubicBezTo>
                    <a:pt x="6" y="410"/>
                    <a:pt x="0" y="516"/>
                    <a:pt x="13" y="562"/>
                  </a:cubicBezTo>
                  <a:cubicBezTo>
                    <a:pt x="25" y="607"/>
                    <a:pt x="148" y="625"/>
                    <a:pt x="183" y="641"/>
                  </a:cubicBezTo>
                </a:path>
              </a:pathLst>
            </a:custGeom>
            <a:noFill/>
            <a:ln w="9525" cap="flat" cmpd="sng">
              <a:solidFill>
                <a:schemeClr val="tx1"/>
              </a:solidFill>
              <a:prstDash val="solid"/>
              <a:round/>
              <a:headEnd type="none" w="med" len="med"/>
              <a:tailEnd type="triangle" w="med" len="med"/>
            </a:ln>
          </p:spPr>
          <p:txBody>
            <a:bodyPr/>
            <a:lstStyle/>
            <a:p>
              <a:endParaRPr lang="en-US"/>
            </a:p>
          </p:txBody>
        </p:sp>
        <p:sp>
          <p:nvSpPr>
            <p:cNvPr id="158" name="Freeform 20"/>
            <p:cNvSpPr>
              <a:spLocks noChangeAspect="1"/>
            </p:cNvSpPr>
            <p:nvPr/>
          </p:nvSpPr>
          <p:spPr bwMode="auto">
            <a:xfrm>
              <a:off x="4910656" y="3019443"/>
              <a:ext cx="1635125" cy="1085850"/>
            </a:xfrm>
            <a:custGeom>
              <a:avLst/>
              <a:gdLst>
                <a:gd name="T0" fmla="*/ 2147483647 w 1360"/>
                <a:gd name="T1" fmla="*/ 0 h 720"/>
                <a:gd name="T2" fmla="*/ 2147483647 w 1360"/>
                <a:gd name="T3" fmla="*/ 2147483647 h 720"/>
                <a:gd name="T4" fmla="*/ 2147483647 w 1360"/>
                <a:gd name="T5" fmla="*/ 2147483647 h 720"/>
                <a:gd name="T6" fmla="*/ 2147483647 w 1360"/>
                <a:gd name="T7" fmla="*/ 2147483647 h 720"/>
                <a:gd name="T8" fmla="*/ 2147483647 w 1360"/>
                <a:gd name="T9" fmla="*/ 2147483647 h 720"/>
                <a:gd name="T10" fmla="*/ 2147483647 w 1360"/>
                <a:gd name="T11" fmla="*/ 2147483647 h 720"/>
                <a:gd name="T12" fmla="*/ 2147483647 w 1360"/>
                <a:gd name="T13" fmla="*/ 2147483647 h 720"/>
                <a:gd name="T14" fmla="*/ 0 60000 65536"/>
                <a:gd name="T15" fmla="*/ 0 60000 65536"/>
                <a:gd name="T16" fmla="*/ 0 60000 65536"/>
                <a:gd name="T17" fmla="*/ 0 60000 65536"/>
                <a:gd name="T18" fmla="*/ 0 60000 65536"/>
                <a:gd name="T19" fmla="*/ 0 60000 65536"/>
                <a:gd name="T20" fmla="*/ 0 60000 65536"/>
                <a:gd name="T21" fmla="*/ 0 w 1360"/>
                <a:gd name="T22" fmla="*/ 0 h 720"/>
                <a:gd name="T23" fmla="*/ 1360 w 1360"/>
                <a:gd name="T24" fmla="*/ 720 h 7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0" h="720">
                  <a:moveTo>
                    <a:pt x="1082" y="0"/>
                  </a:moveTo>
                  <a:cubicBezTo>
                    <a:pt x="1117" y="13"/>
                    <a:pt x="1254" y="27"/>
                    <a:pt x="1290" y="77"/>
                  </a:cubicBezTo>
                  <a:cubicBezTo>
                    <a:pt x="1326" y="127"/>
                    <a:pt x="1360" y="251"/>
                    <a:pt x="1301" y="302"/>
                  </a:cubicBezTo>
                  <a:cubicBezTo>
                    <a:pt x="1242" y="353"/>
                    <a:pt x="1129" y="364"/>
                    <a:pt x="938" y="384"/>
                  </a:cubicBezTo>
                  <a:cubicBezTo>
                    <a:pt x="747" y="404"/>
                    <a:pt x="310" y="384"/>
                    <a:pt x="155" y="422"/>
                  </a:cubicBezTo>
                  <a:cubicBezTo>
                    <a:pt x="0" y="460"/>
                    <a:pt x="6" y="560"/>
                    <a:pt x="8" y="610"/>
                  </a:cubicBezTo>
                  <a:cubicBezTo>
                    <a:pt x="10" y="660"/>
                    <a:pt x="136" y="697"/>
                    <a:pt x="170" y="720"/>
                  </a:cubicBezTo>
                </a:path>
              </a:pathLst>
            </a:custGeom>
            <a:noFill/>
            <a:ln w="9525" cap="flat" cmpd="sng">
              <a:solidFill>
                <a:schemeClr val="tx1"/>
              </a:solidFill>
              <a:prstDash val="solid"/>
              <a:round/>
              <a:headEnd type="none" w="med" len="med"/>
              <a:tailEnd type="triangle" w="med" len="med"/>
            </a:ln>
          </p:spPr>
          <p:txBody>
            <a:bodyPr/>
            <a:lstStyle/>
            <a:p>
              <a:endParaRPr lang="en-US"/>
            </a:p>
          </p:txBody>
        </p:sp>
        <p:sp>
          <p:nvSpPr>
            <p:cNvPr id="159" name="Freeform 26"/>
            <p:cNvSpPr>
              <a:spLocks noChangeAspect="1"/>
            </p:cNvSpPr>
            <p:nvPr/>
          </p:nvSpPr>
          <p:spPr bwMode="auto">
            <a:xfrm>
              <a:off x="5572644" y="1474805"/>
              <a:ext cx="728662" cy="427038"/>
            </a:xfrm>
            <a:custGeom>
              <a:avLst/>
              <a:gdLst>
                <a:gd name="T0" fmla="*/ 2147483647 w 489"/>
                <a:gd name="T1" fmla="*/ 0 h 287"/>
                <a:gd name="T2" fmla="*/ 0 w 489"/>
                <a:gd name="T3" fmla="*/ 0 h 287"/>
                <a:gd name="T4" fmla="*/ 0 w 489"/>
                <a:gd name="T5" fmla="*/ 2147483647 h 287"/>
                <a:gd name="T6" fmla="*/ 2147483647 w 489"/>
                <a:gd name="T7" fmla="*/ 2147483647 h 287"/>
                <a:gd name="T8" fmla="*/ 2147483647 w 489"/>
                <a:gd name="T9" fmla="*/ 2147483647 h 287"/>
                <a:gd name="T10" fmla="*/ 2147483647 w 489"/>
                <a:gd name="T11" fmla="*/ 0 h 287"/>
                <a:gd name="T12" fmla="*/ 0 60000 65536"/>
                <a:gd name="T13" fmla="*/ 0 60000 65536"/>
                <a:gd name="T14" fmla="*/ 0 60000 65536"/>
                <a:gd name="T15" fmla="*/ 0 60000 65536"/>
                <a:gd name="T16" fmla="*/ 0 60000 65536"/>
                <a:gd name="T17" fmla="*/ 0 60000 65536"/>
                <a:gd name="T18" fmla="*/ 0 w 489"/>
                <a:gd name="T19" fmla="*/ 0 h 287"/>
                <a:gd name="T20" fmla="*/ 489 w 489"/>
                <a:gd name="T21" fmla="*/ 287 h 287"/>
              </a:gdLst>
              <a:ahLst/>
              <a:cxnLst>
                <a:cxn ang="T12">
                  <a:pos x="T0" y="T1"/>
                </a:cxn>
                <a:cxn ang="T13">
                  <a:pos x="T2" y="T3"/>
                </a:cxn>
                <a:cxn ang="T14">
                  <a:pos x="T4" y="T5"/>
                </a:cxn>
                <a:cxn ang="T15">
                  <a:pos x="T6" y="T7"/>
                </a:cxn>
                <a:cxn ang="T16">
                  <a:pos x="T8" y="T9"/>
                </a:cxn>
                <a:cxn ang="T17">
                  <a:pos x="T10" y="T11"/>
                </a:cxn>
              </a:cxnLst>
              <a:rect l="T18" t="T19" r="T20" b="T21"/>
              <a:pathLst>
                <a:path w="489" h="287">
                  <a:moveTo>
                    <a:pt x="367" y="0"/>
                  </a:moveTo>
                  <a:lnTo>
                    <a:pt x="0" y="0"/>
                  </a:lnTo>
                  <a:lnTo>
                    <a:pt x="0" y="287"/>
                  </a:lnTo>
                  <a:lnTo>
                    <a:pt x="367" y="287"/>
                  </a:lnTo>
                  <a:lnTo>
                    <a:pt x="489" y="144"/>
                  </a:lnTo>
                  <a:lnTo>
                    <a:pt x="367" y="0"/>
                  </a:lnTo>
                  <a:close/>
                </a:path>
              </a:pathLst>
            </a:custGeom>
            <a:solidFill>
              <a:srgbClr val="FFFF66"/>
            </a:solidFill>
            <a:ln w="9525">
              <a:noFill/>
              <a:round/>
              <a:headEnd/>
              <a:tailEnd/>
            </a:ln>
          </p:spPr>
          <p:txBody>
            <a:bodyPr/>
            <a:lstStyle/>
            <a:p>
              <a:endParaRPr lang="en-US"/>
            </a:p>
          </p:txBody>
        </p:sp>
        <p:sp>
          <p:nvSpPr>
            <p:cNvPr id="160" name="Freeform 27"/>
            <p:cNvSpPr>
              <a:spLocks noChangeAspect="1"/>
            </p:cNvSpPr>
            <p:nvPr/>
          </p:nvSpPr>
          <p:spPr bwMode="auto">
            <a:xfrm>
              <a:off x="5572644" y="1474805"/>
              <a:ext cx="728662" cy="427038"/>
            </a:xfrm>
            <a:custGeom>
              <a:avLst/>
              <a:gdLst>
                <a:gd name="T0" fmla="*/ 2147483647 w 489"/>
                <a:gd name="T1" fmla="*/ 0 h 287"/>
                <a:gd name="T2" fmla="*/ 0 w 489"/>
                <a:gd name="T3" fmla="*/ 0 h 287"/>
                <a:gd name="T4" fmla="*/ 0 w 489"/>
                <a:gd name="T5" fmla="*/ 2147483647 h 287"/>
                <a:gd name="T6" fmla="*/ 2147483647 w 489"/>
                <a:gd name="T7" fmla="*/ 2147483647 h 287"/>
                <a:gd name="T8" fmla="*/ 2147483647 w 489"/>
                <a:gd name="T9" fmla="*/ 2147483647 h 287"/>
                <a:gd name="T10" fmla="*/ 2147483647 w 489"/>
                <a:gd name="T11" fmla="*/ 0 h 287"/>
                <a:gd name="T12" fmla="*/ 0 60000 65536"/>
                <a:gd name="T13" fmla="*/ 0 60000 65536"/>
                <a:gd name="T14" fmla="*/ 0 60000 65536"/>
                <a:gd name="T15" fmla="*/ 0 60000 65536"/>
                <a:gd name="T16" fmla="*/ 0 60000 65536"/>
                <a:gd name="T17" fmla="*/ 0 60000 65536"/>
                <a:gd name="T18" fmla="*/ 0 w 489"/>
                <a:gd name="T19" fmla="*/ 0 h 287"/>
                <a:gd name="T20" fmla="*/ 489 w 489"/>
                <a:gd name="T21" fmla="*/ 287 h 287"/>
              </a:gdLst>
              <a:ahLst/>
              <a:cxnLst>
                <a:cxn ang="T12">
                  <a:pos x="T0" y="T1"/>
                </a:cxn>
                <a:cxn ang="T13">
                  <a:pos x="T2" y="T3"/>
                </a:cxn>
                <a:cxn ang="T14">
                  <a:pos x="T4" y="T5"/>
                </a:cxn>
                <a:cxn ang="T15">
                  <a:pos x="T6" y="T7"/>
                </a:cxn>
                <a:cxn ang="T16">
                  <a:pos x="T8" y="T9"/>
                </a:cxn>
                <a:cxn ang="T17">
                  <a:pos x="T10" y="T11"/>
                </a:cxn>
              </a:cxnLst>
              <a:rect l="T18" t="T19" r="T20" b="T21"/>
              <a:pathLst>
                <a:path w="489" h="287">
                  <a:moveTo>
                    <a:pt x="367" y="0"/>
                  </a:moveTo>
                  <a:lnTo>
                    <a:pt x="0" y="0"/>
                  </a:lnTo>
                  <a:lnTo>
                    <a:pt x="0" y="287"/>
                  </a:lnTo>
                  <a:lnTo>
                    <a:pt x="367" y="287"/>
                  </a:lnTo>
                  <a:lnTo>
                    <a:pt x="489" y="144"/>
                  </a:lnTo>
                  <a:lnTo>
                    <a:pt x="367" y="0"/>
                  </a:lnTo>
                  <a:close/>
                </a:path>
              </a:pathLst>
            </a:custGeom>
            <a:solidFill>
              <a:srgbClr val="FFFF93"/>
            </a:solidFill>
            <a:ln w="23876" cap="rnd" cmpd="sng">
              <a:solidFill>
                <a:srgbClr val="CC9900"/>
              </a:solidFill>
              <a:prstDash val="solid"/>
              <a:miter lim="800000"/>
              <a:headEnd type="none" w="med" len="med"/>
              <a:tailEnd type="none" w="med" len="med"/>
            </a:ln>
          </p:spPr>
          <p:txBody>
            <a:bodyPr/>
            <a:lstStyle/>
            <a:p>
              <a:endParaRPr lang="en-US"/>
            </a:p>
          </p:txBody>
        </p:sp>
        <p:grpSp>
          <p:nvGrpSpPr>
            <p:cNvPr id="161" name="Group 28"/>
            <p:cNvGrpSpPr>
              <a:grpSpLocks noChangeAspect="1"/>
            </p:cNvGrpSpPr>
            <p:nvPr/>
          </p:nvGrpSpPr>
          <p:grpSpPr bwMode="auto">
            <a:xfrm>
              <a:off x="5572644" y="1504968"/>
              <a:ext cx="925512" cy="227012"/>
              <a:chOff x="1986" y="814"/>
              <a:chExt cx="621" cy="153"/>
            </a:xfrm>
          </p:grpSpPr>
          <p:sp>
            <p:nvSpPr>
              <p:cNvPr id="162" name="Text Box 32"/>
              <p:cNvSpPr txBox="1">
                <a:spLocks noChangeAspect="1" noChangeArrowheads="1"/>
              </p:cNvSpPr>
              <p:nvPr/>
            </p:nvSpPr>
            <p:spPr bwMode="auto">
              <a:xfrm>
                <a:off x="2073" y="814"/>
                <a:ext cx="534" cy="153"/>
              </a:xfrm>
              <a:prstGeom prst="rect">
                <a:avLst/>
              </a:prstGeom>
              <a:noFill/>
              <a:ln w="9525">
                <a:noFill/>
                <a:miter lim="800000"/>
                <a:headEnd/>
                <a:tailEnd/>
              </a:ln>
            </p:spPr>
            <p:txBody>
              <a:bodyPr anchor="ctr">
                <a:spAutoFit/>
              </a:bodyPr>
              <a:lstStyle/>
              <a:p>
                <a:pPr algn="l" eaLnBrk="1" hangingPunct="1"/>
                <a:r>
                  <a:rPr lang="en-US" sz="900"/>
                  <a:t>Analyst</a:t>
                </a:r>
              </a:p>
            </p:txBody>
          </p:sp>
          <p:pic>
            <p:nvPicPr>
              <p:cNvPr id="163" name="Picture 26"/>
              <p:cNvPicPr>
                <a:picLocks noChangeAspect="1" noChangeArrowheads="1"/>
              </p:cNvPicPr>
              <p:nvPr/>
            </p:nvPicPr>
            <p:blipFill>
              <a:blip r:embed="rId3" cstate="print"/>
              <a:srcRect/>
              <a:stretch>
                <a:fillRect/>
              </a:stretch>
            </p:blipFill>
            <p:spPr bwMode="auto">
              <a:xfrm>
                <a:off x="1986" y="821"/>
                <a:ext cx="140" cy="131"/>
              </a:xfrm>
              <a:prstGeom prst="rect">
                <a:avLst/>
              </a:prstGeom>
              <a:noFill/>
              <a:ln w="9525" algn="ctr">
                <a:noFill/>
                <a:miter lim="800000"/>
                <a:headEnd/>
                <a:tailEnd/>
              </a:ln>
            </p:spPr>
          </p:pic>
        </p:grpSp>
        <p:grpSp>
          <p:nvGrpSpPr>
            <p:cNvPr id="164" name="Group 31"/>
            <p:cNvGrpSpPr>
              <a:grpSpLocks noChangeAspect="1"/>
            </p:cNvGrpSpPr>
            <p:nvPr/>
          </p:nvGrpSpPr>
          <p:grpSpPr bwMode="auto">
            <a:xfrm>
              <a:off x="7176019" y="1795480"/>
              <a:ext cx="728662" cy="427038"/>
              <a:chOff x="1986" y="798"/>
              <a:chExt cx="489" cy="287"/>
            </a:xfrm>
          </p:grpSpPr>
          <p:sp>
            <p:nvSpPr>
              <p:cNvPr id="165" name="Freeform 32"/>
              <p:cNvSpPr>
                <a:spLocks noChangeAspect="1"/>
              </p:cNvSpPr>
              <p:nvPr/>
            </p:nvSpPr>
            <p:spPr bwMode="auto">
              <a:xfrm>
                <a:off x="1986" y="798"/>
                <a:ext cx="489" cy="287"/>
              </a:xfrm>
              <a:custGeom>
                <a:avLst/>
                <a:gdLst>
                  <a:gd name="T0" fmla="*/ 367 w 489"/>
                  <a:gd name="T1" fmla="*/ 0 h 287"/>
                  <a:gd name="T2" fmla="*/ 0 w 489"/>
                  <a:gd name="T3" fmla="*/ 0 h 287"/>
                  <a:gd name="T4" fmla="*/ 0 w 489"/>
                  <a:gd name="T5" fmla="*/ 287 h 287"/>
                  <a:gd name="T6" fmla="*/ 367 w 489"/>
                  <a:gd name="T7" fmla="*/ 287 h 287"/>
                  <a:gd name="T8" fmla="*/ 489 w 489"/>
                  <a:gd name="T9" fmla="*/ 144 h 287"/>
                  <a:gd name="T10" fmla="*/ 367 w 489"/>
                  <a:gd name="T11" fmla="*/ 0 h 287"/>
                  <a:gd name="T12" fmla="*/ 0 60000 65536"/>
                  <a:gd name="T13" fmla="*/ 0 60000 65536"/>
                  <a:gd name="T14" fmla="*/ 0 60000 65536"/>
                  <a:gd name="T15" fmla="*/ 0 60000 65536"/>
                  <a:gd name="T16" fmla="*/ 0 60000 65536"/>
                  <a:gd name="T17" fmla="*/ 0 60000 65536"/>
                  <a:gd name="T18" fmla="*/ 0 w 489"/>
                  <a:gd name="T19" fmla="*/ 0 h 287"/>
                  <a:gd name="T20" fmla="*/ 489 w 489"/>
                  <a:gd name="T21" fmla="*/ 287 h 287"/>
                </a:gdLst>
                <a:ahLst/>
                <a:cxnLst>
                  <a:cxn ang="T12">
                    <a:pos x="T0" y="T1"/>
                  </a:cxn>
                  <a:cxn ang="T13">
                    <a:pos x="T2" y="T3"/>
                  </a:cxn>
                  <a:cxn ang="T14">
                    <a:pos x="T4" y="T5"/>
                  </a:cxn>
                  <a:cxn ang="T15">
                    <a:pos x="T6" y="T7"/>
                  </a:cxn>
                  <a:cxn ang="T16">
                    <a:pos x="T8" y="T9"/>
                  </a:cxn>
                  <a:cxn ang="T17">
                    <a:pos x="T10" y="T11"/>
                  </a:cxn>
                </a:cxnLst>
                <a:rect l="T18" t="T19" r="T20" b="T21"/>
                <a:pathLst>
                  <a:path w="489" h="287">
                    <a:moveTo>
                      <a:pt x="367" y="0"/>
                    </a:moveTo>
                    <a:lnTo>
                      <a:pt x="0" y="0"/>
                    </a:lnTo>
                    <a:lnTo>
                      <a:pt x="0" y="287"/>
                    </a:lnTo>
                    <a:lnTo>
                      <a:pt x="367" y="287"/>
                    </a:lnTo>
                    <a:lnTo>
                      <a:pt x="489" y="144"/>
                    </a:lnTo>
                    <a:lnTo>
                      <a:pt x="367" y="0"/>
                    </a:lnTo>
                    <a:close/>
                  </a:path>
                </a:pathLst>
              </a:custGeom>
              <a:solidFill>
                <a:srgbClr val="FFFF93"/>
              </a:solidFill>
              <a:ln w="23876" cap="rnd" cmpd="sng">
                <a:solidFill>
                  <a:srgbClr val="CC9900"/>
                </a:solidFill>
                <a:prstDash val="solid"/>
                <a:round/>
                <a:headEnd type="none" w="med" len="med"/>
                <a:tailEnd type="none" w="med" len="med"/>
              </a:ln>
            </p:spPr>
            <p:txBody>
              <a:bodyPr/>
              <a:lstStyle/>
              <a:p>
                <a:endParaRPr lang="en-US"/>
              </a:p>
            </p:txBody>
          </p:sp>
          <p:sp>
            <p:nvSpPr>
              <p:cNvPr id="166" name="Freeform 33"/>
              <p:cNvSpPr>
                <a:spLocks noChangeAspect="1"/>
              </p:cNvSpPr>
              <p:nvPr/>
            </p:nvSpPr>
            <p:spPr bwMode="auto">
              <a:xfrm>
                <a:off x="1986" y="798"/>
                <a:ext cx="489" cy="287"/>
              </a:xfrm>
              <a:custGeom>
                <a:avLst/>
                <a:gdLst>
                  <a:gd name="T0" fmla="*/ 367 w 489"/>
                  <a:gd name="T1" fmla="*/ 0 h 287"/>
                  <a:gd name="T2" fmla="*/ 0 w 489"/>
                  <a:gd name="T3" fmla="*/ 0 h 287"/>
                  <a:gd name="T4" fmla="*/ 0 w 489"/>
                  <a:gd name="T5" fmla="*/ 287 h 287"/>
                  <a:gd name="T6" fmla="*/ 367 w 489"/>
                  <a:gd name="T7" fmla="*/ 287 h 287"/>
                  <a:gd name="T8" fmla="*/ 489 w 489"/>
                  <a:gd name="T9" fmla="*/ 144 h 287"/>
                  <a:gd name="T10" fmla="*/ 367 w 489"/>
                  <a:gd name="T11" fmla="*/ 0 h 287"/>
                  <a:gd name="T12" fmla="*/ 0 60000 65536"/>
                  <a:gd name="T13" fmla="*/ 0 60000 65536"/>
                  <a:gd name="T14" fmla="*/ 0 60000 65536"/>
                  <a:gd name="T15" fmla="*/ 0 60000 65536"/>
                  <a:gd name="T16" fmla="*/ 0 60000 65536"/>
                  <a:gd name="T17" fmla="*/ 0 60000 65536"/>
                  <a:gd name="T18" fmla="*/ 0 w 489"/>
                  <a:gd name="T19" fmla="*/ 0 h 287"/>
                  <a:gd name="T20" fmla="*/ 489 w 489"/>
                  <a:gd name="T21" fmla="*/ 287 h 287"/>
                </a:gdLst>
                <a:ahLst/>
                <a:cxnLst>
                  <a:cxn ang="T12">
                    <a:pos x="T0" y="T1"/>
                  </a:cxn>
                  <a:cxn ang="T13">
                    <a:pos x="T2" y="T3"/>
                  </a:cxn>
                  <a:cxn ang="T14">
                    <a:pos x="T4" y="T5"/>
                  </a:cxn>
                  <a:cxn ang="T15">
                    <a:pos x="T6" y="T7"/>
                  </a:cxn>
                  <a:cxn ang="T16">
                    <a:pos x="T8" y="T9"/>
                  </a:cxn>
                  <a:cxn ang="T17">
                    <a:pos x="T10" y="T11"/>
                  </a:cxn>
                </a:cxnLst>
                <a:rect l="T18" t="T19" r="T20" b="T21"/>
                <a:pathLst>
                  <a:path w="489" h="287">
                    <a:moveTo>
                      <a:pt x="367" y="0"/>
                    </a:moveTo>
                    <a:lnTo>
                      <a:pt x="0" y="0"/>
                    </a:lnTo>
                    <a:lnTo>
                      <a:pt x="0" y="287"/>
                    </a:lnTo>
                    <a:lnTo>
                      <a:pt x="367" y="287"/>
                    </a:lnTo>
                    <a:lnTo>
                      <a:pt x="489" y="144"/>
                    </a:lnTo>
                    <a:lnTo>
                      <a:pt x="367" y="0"/>
                    </a:lnTo>
                    <a:close/>
                  </a:path>
                </a:pathLst>
              </a:custGeom>
              <a:solidFill>
                <a:srgbClr val="FFFF93"/>
              </a:solidFill>
              <a:ln w="23876" cap="rnd" cmpd="sng">
                <a:solidFill>
                  <a:srgbClr val="CC9900"/>
                </a:solidFill>
                <a:prstDash val="solid"/>
                <a:miter lim="800000"/>
                <a:headEnd type="none" w="med" len="med"/>
                <a:tailEnd type="none" w="med" len="med"/>
              </a:ln>
            </p:spPr>
            <p:txBody>
              <a:bodyPr/>
              <a:lstStyle/>
              <a:p>
                <a:endParaRPr lang="en-US"/>
              </a:p>
            </p:txBody>
          </p:sp>
        </p:grpSp>
        <p:sp>
          <p:nvSpPr>
            <p:cNvPr id="167" name="Text Box 32"/>
            <p:cNvSpPr txBox="1">
              <a:spLocks noChangeAspect="1" noChangeArrowheads="1"/>
            </p:cNvSpPr>
            <p:nvPr/>
          </p:nvSpPr>
          <p:spPr bwMode="auto">
            <a:xfrm>
              <a:off x="7279206" y="1765318"/>
              <a:ext cx="795338" cy="365125"/>
            </a:xfrm>
            <a:prstGeom prst="rect">
              <a:avLst/>
            </a:prstGeom>
            <a:noFill/>
            <a:ln w="9525">
              <a:noFill/>
              <a:miter lim="800000"/>
              <a:headEnd/>
              <a:tailEnd/>
            </a:ln>
          </p:spPr>
          <p:txBody>
            <a:bodyPr anchor="ctr">
              <a:spAutoFit/>
            </a:bodyPr>
            <a:lstStyle/>
            <a:p>
              <a:pPr algn="l" eaLnBrk="1" hangingPunct="1"/>
              <a:r>
                <a:rPr lang="en-US" sz="900"/>
                <a:t>Project</a:t>
              </a:r>
            </a:p>
            <a:p>
              <a:pPr algn="l" eaLnBrk="1" hangingPunct="1"/>
              <a:r>
                <a:rPr lang="en-US" sz="900"/>
                <a:t>Lead</a:t>
              </a:r>
            </a:p>
          </p:txBody>
        </p:sp>
        <p:pic>
          <p:nvPicPr>
            <p:cNvPr id="168" name="Picture 90"/>
            <p:cNvPicPr>
              <a:picLocks noChangeAspect="1" noChangeArrowheads="1"/>
            </p:cNvPicPr>
            <p:nvPr/>
          </p:nvPicPr>
          <p:blipFill>
            <a:blip r:embed="rId4" cstate="print"/>
            <a:srcRect/>
            <a:stretch>
              <a:fillRect/>
            </a:stretch>
          </p:blipFill>
          <p:spPr bwMode="auto">
            <a:xfrm>
              <a:off x="7171256" y="1843105"/>
              <a:ext cx="209550" cy="196850"/>
            </a:xfrm>
            <a:prstGeom prst="rect">
              <a:avLst/>
            </a:prstGeom>
            <a:noFill/>
            <a:ln w="9525" algn="ctr">
              <a:noFill/>
              <a:miter lim="800000"/>
              <a:headEnd/>
              <a:tailEnd/>
            </a:ln>
          </p:spPr>
        </p:pic>
        <p:sp>
          <p:nvSpPr>
            <p:cNvPr id="169" name="Freeform 2"/>
            <p:cNvSpPr>
              <a:spLocks noChangeAspect="1"/>
            </p:cNvSpPr>
            <p:nvPr/>
          </p:nvSpPr>
          <p:spPr bwMode="grayWhite">
            <a:xfrm>
              <a:off x="5808023" y="4828617"/>
              <a:ext cx="727075" cy="425450"/>
            </a:xfrm>
            <a:custGeom>
              <a:avLst/>
              <a:gdLst>
                <a:gd name="T0" fmla="*/ 0 w 1319"/>
                <a:gd name="T1" fmla="*/ 0 h 1047"/>
                <a:gd name="T2" fmla="*/ 2147483647 w 1319"/>
                <a:gd name="T3" fmla="*/ 2147483647 h 1047"/>
                <a:gd name="T4" fmla="*/ 2147483647 w 1319"/>
                <a:gd name="T5" fmla="*/ 2147483647 h 1047"/>
                <a:gd name="T6" fmla="*/ 2147483647 w 1319"/>
                <a:gd name="T7" fmla="*/ 2147483647 h 1047"/>
                <a:gd name="T8" fmla="*/ 2147483647 w 1319"/>
                <a:gd name="T9" fmla="*/ 2147483647 h 1047"/>
                <a:gd name="T10" fmla="*/ 0 w 1319"/>
                <a:gd name="T11" fmla="*/ 0 h 1047"/>
                <a:gd name="T12" fmla="*/ 0 60000 65536"/>
                <a:gd name="T13" fmla="*/ 0 60000 65536"/>
                <a:gd name="T14" fmla="*/ 0 60000 65536"/>
                <a:gd name="T15" fmla="*/ 0 60000 65536"/>
                <a:gd name="T16" fmla="*/ 0 60000 65536"/>
                <a:gd name="T17" fmla="*/ 0 60000 65536"/>
                <a:gd name="T18" fmla="*/ 0 w 1319"/>
                <a:gd name="T19" fmla="*/ 0 h 1047"/>
                <a:gd name="T20" fmla="*/ 1319 w 1319"/>
                <a:gd name="T21" fmla="*/ 1047 h 1047"/>
              </a:gdLst>
              <a:ahLst/>
              <a:cxnLst>
                <a:cxn ang="T12">
                  <a:pos x="T0" y="T1"/>
                </a:cxn>
                <a:cxn ang="T13">
                  <a:pos x="T2" y="T3"/>
                </a:cxn>
                <a:cxn ang="T14">
                  <a:pos x="T4" y="T5"/>
                </a:cxn>
                <a:cxn ang="T15">
                  <a:pos x="T6" y="T7"/>
                </a:cxn>
                <a:cxn ang="T16">
                  <a:pos x="T8" y="T9"/>
                </a:cxn>
                <a:cxn ang="T17">
                  <a:pos x="T10" y="T11"/>
                </a:cxn>
              </a:cxnLst>
              <a:rect l="T18" t="T19" r="T20" b="T21"/>
              <a:pathLst>
                <a:path w="1319" h="1047">
                  <a:moveTo>
                    <a:pt x="0" y="0"/>
                  </a:moveTo>
                  <a:lnTo>
                    <a:pt x="1002" y="4"/>
                  </a:lnTo>
                  <a:lnTo>
                    <a:pt x="1319" y="503"/>
                  </a:lnTo>
                  <a:lnTo>
                    <a:pt x="1002" y="1047"/>
                  </a:lnTo>
                  <a:lnTo>
                    <a:pt x="4" y="1047"/>
                  </a:lnTo>
                  <a:lnTo>
                    <a:pt x="0" y="0"/>
                  </a:lnTo>
                  <a:close/>
                </a:path>
              </a:pathLst>
            </a:custGeom>
            <a:solidFill>
              <a:schemeClr val="bg1"/>
            </a:solidFill>
            <a:ln w="25400">
              <a:solidFill>
                <a:srgbClr val="CC9900"/>
              </a:solidFill>
              <a:prstDash val="dash"/>
              <a:round/>
              <a:headEnd/>
              <a:tailEnd/>
            </a:ln>
          </p:spPr>
          <p:txBody>
            <a:bodyPr wrap="none" lIns="107950" tIns="53975" rIns="107950" bIns="53975" anchor="ctr"/>
            <a:lstStyle/>
            <a:p>
              <a:endParaRPr lang="en-US"/>
            </a:p>
          </p:txBody>
        </p:sp>
        <p:sp>
          <p:nvSpPr>
            <p:cNvPr id="170" name="Text Box 30"/>
            <p:cNvSpPr txBox="1">
              <a:spLocks noChangeAspect="1" noChangeArrowheads="1"/>
            </p:cNvSpPr>
            <p:nvPr/>
          </p:nvSpPr>
          <p:spPr bwMode="auto">
            <a:xfrm>
              <a:off x="5053531" y="3235343"/>
              <a:ext cx="1425575" cy="380480"/>
            </a:xfrm>
            <a:prstGeom prst="rect">
              <a:avLst/>
            </a:prstGeom>
            <a:noFill/>
            <a:ln w="9525" algn="ctr">
              <a:noFill/>
              <a:miter lim="800000"/>
              <a:headEnd/>
              <a:tailEnd/>
            </a:ln>
          </p:spPr>
          <p:txBody>
            <a:bodyPr lIns="36000" tIns="36000" rIns="36000" bIns="36000">
              <a:spAutoFit/>
            </a:bodyPr>
            <a:lstStyle/>
            <a:p>
              <a:pPr eaLnBrk="1" hangingPunct="1">
                <a:spcBef>
                  <a:spcPct val="50000"/>
                </a:spcBef>
              </a:pPr>
              <a:r>
                <a:rPr lang="en-GB" sz="1000" dirty="0" smtClean="0">
                  <a:ea typeface="SimSun" pitchFamily="2" charset="-122"/>
                </a:rPr>
                <a:t>Prepare a Use-Case Slice</a:t>
              </a:r>
              <a:endParaRPr lang="en-US" sz="1000" dirty="0">
                <a:ea typeface="SimSun" pitchFamily="2" charset="-122"/>
              </a:endParaRPr>
            </a:p>
          </p:txBody>
        </p:sp>
        <p:sp>
          <p:nvSpPr>
            <p:cNvPr id="171" name="Freeform 48"/>
            <p:cNvSpPr>
              <a:spLocks noChangeAspect="1"/>
            </p:cNvSpPr>
            <p:nvPr/>
          </p:nvSpPr>
          <p:spPr bwMode="auto">
            <a:xfrm>
              <a:off x="5429769" y="2822593"/>
              <a:ext cx="728662" cy="428625"/>
            </a:xfrm>
            <a:custGeom>
              <a:avLst/>
              <a:gdLst>
                <a:gd name="T0" fmla="*/ 2147483647 w 489"/>
                <a:gd name="T1" fmla="*/ 0 h 287"/>
                <a:gd name="T2" fmla="*/ 0 w 489"/>
                <a:gd name="T3" fmla="*/ 0 h 287"/>
                <a:gd name="T4" fmla="*/ 0 w 489"/>
                <a:gd name="T5" fmla="*/ 2147483647 h 287"/>
                <a:gd name="T6" fmla="*/ 2147483647 w 489"/>
                <a:gd name="T7" fmla="*/ 2147483647 h 287"/>
                <a:gd name="T8" fmla="*/ 2147483647 w 489"/>
                <a:gd name="T9" fmla="*/ 2147483647 h 287"/>
                <a:gd name="T10" fmla="*/ 2147483647 w 489"/>
                <a:gd name="T11" fmla="*/ 0 h 287"/>
                <a:gd name="T12" fmla="*/ 0 60000 65536"/>
                <a:gd name="T13" fmla="*/ 0 60000 65536"/>
                <a:gd name="T14" fmla="*/ 0 60000 65536"/>
                <a:gd name="T15" fmla="*/ 0 60000 65536"/>
                <a:gd name="T16" fmla="*/ 0 60000 65536"/>
                <a:gd name="T17" fmla="*/ 0 60000 65536"/>
                <a:gd name="T18" fmla="*/ 0 w 489"/>
                <a:gd name="T19" fmla="*/ 0 h 287"/>
                <a:gd name="T20" fmla="*/ 489 w 489"/>
                <a:gd name="T21" fmla="*/ 287 h 287"/>
              </a:gdLst>
              <a:ahLst/>
              <a:cxnLst>
                <a:cxn ang="T12">
                  <a:pos x="T0" y="T1"/>
                </a:cxn>
                <a:cxn ang="T13">
                  <a:pos x="T2" y="T3"/>
                </a:cxn>
                <a:cxn ang="T14">
                  <a:pos x="T4" y="T5"/>
                </a:cxn>
                <a:cxn ang="T15">
                  <a:pos x="T6" y="T7"/>
                </a:cxn>
                <a:cxn ang="T16">
                  <a:pos x="T8" y="T9"/>
                </a:cxn>
                <a:cxn ang="T17">
                  <a:pos x="T10" y="T11"/>
                </a:cxn>
              </a:cxnLst>
              <a:rect l="T18" t="T19" r="T20" b="T21"/>
              <a:pathLst>
                <a:path w="489" h="287">
                  <a:moveTo>
                    <a:pt x="367" y="0"/>
                  </a:moveTo>
                  <a:lnTo>
                    <a:pt x="0" y="0"/>
                  </a:lnTo>
                  <a:lnTo>
                    <a:pt x="0" y="287"/>
                  </a:lnTo>
                  <a:lnTo>
                    <a:pt x="367" y="287"/>
                  </a:lnTo>
                  <a:lnTo>
                    <a:pt x="489" y="144"/>
                  </a:lnTo>
                  <a:lnTo>
                    <a:pt x="367" y="0"/>
                  </a:lnTo>
                  <a:close/>
                </a:path>
              </a:pathLst>
            </a:custGeom>
            <a:solidFill>
              <a:srgbClr val="FFFF93"/>
            </a:solidFill>
            <a:ln w="23876" cap="rnd">
              <a:solidFill>
                <a:srgbClr val="CC9900"/>
              </a:solidFill>
              <a:prstDash val="solid"/>
              <a:miter lim="800000"/>
              <a:headEnd/>
              <a:tailEnd/>
            </a:ln>
          </p:spPr>
          <p:txBody>
            <a:bodyPr/>
            <a:lstStyle/>
            <a:p>
              <a:endParaRPr lang="en-US"/>
            </a:p>
          </p:txBody>
        </p:sp>
        <p:grpSp>
          <p:nvGrpSpPr>
            <p:cNvPr id="172" name="Group 49"/>
            <p:cNvGrpSpPr>
              <a:grpSpLocks noChangeAspect="1"/>
            </p:cNvGrpSpPr>
            <p:nvPr/>
          </p:nvGrpSpPr>
          <p:grpSpPr bwMode="auto">
            <a:xfrm>
              <a:off x="5442469" y="2843230"/>
              <a:ext cx="925512" cy="228600"/>
              <a:chOff x="1899" y="1712"/>
              <a:chExt cx="621" cy="153"/>
            </a:xfrm>
          </p:grpSpPr>
          <p:sp>
            <p:nvSpPr>
              <p:cNvPr id="173" name="Text Box 32"/>
              <p:cNvSpPr txBox="1">
                <a:spLocks noChangeAspect="1" noChangeArrowheads="1"/>
              </p:cNvSpPr>
              <p:nvPr/>
            </p:nvSpPr>
            <p:spPr bwMode="auto">
              <a:xfrm>
                <a:off x="1986" y="1712"/>
                <a:ext cx="534" cy="153"/>
              </a:xfrm>
              <a:prstGeom prst="rect">
                <a:avLst/>
              </a:prstGeom>
              <a:noFill/>
              <a:ln w="9525">
                <a:noFill/>
                <a:miter lim="800000"/>
                <a:headEnd/>
                <a:tailEnd/>
              </a:ln>
            </p:spPr>
            <p:txBody>
              <a:bodyPr anchor="ctr">
                <a:spAutoFit/>
              </a:bodyPr>
              <a:lstStyle/>
              <a:p>
                <a:pPr algn="l" eaLnBrk="1" hangingPunct="1"/>
                <a:r>
                  <a:rPr lang="en-US" sz="900" dirty="0"/>
                  <a:t>Analyst</a:t>
                </a:r>
              </a:p>
            </p:txBody>
          </p:sp>
          <p:pic>
            <p:nvPicPr>
              <p:cNvPr id="174" name="Picture 26"/>
              <p:cNvPicPr>
                <a:picLocks noChangeAspect="1" noChangeArrowheads="1"/>
              </p:cNvPicPr>
              <p:nvPr/>
            </p:nvPicPr>
            <p:blipFill>
              <a:blip r:embed="rId3" cstate="print"/>
              <a:srcRect/>
              <a:stretch>
                <a:fillRect/>
              </a:stretch>
            </p:blipFill>
            <p:spPr bwMode="auto">
              <a:xfrm>
                <a:off x="1899" y="1719"/>
                <a:ext cx="140" cy="130"/>
              </a:xfrm>
              <a:prstGeom prst="rect">
                <a:avLst/>
              </a:prstGeom>
              <a:noFill/>
              <a:ln w="9525" algn="ctr">
                <a:noFill/>
                <a:miter lim="800000"/>
                <a:headEnd/>
                <a:tailEnd/>
              </a:ln>
            </p:spPr>
          </p:pic>
        </p:grpSp>
        <p:sp>
          <p:nvSpPr>
            <p:cNvPr id="175" name="Text Box 30"/>
            <p:cNvSpPr txBox="1">
              <a:spLocks noChangeAspect="1" noChangeArrowheads="1"/>
            </p:cNvSpPr>
            <p:nvPr/>
          </p:nvSpPr>
          <p:spPr bwMode="auto">
            <a:xfrm>
              <a:off x="4816561" y="4242539"/>
              <a:ext cx="1230313" cy="380480"/>
            </a:xfrm>
            <a:prstGeom prst="rect">
              <a:avLst/>
            </a:prstGeom>
            <a:noFill/>
            <a:ln w="9525" algn="ctr">
              <a:noFill/>
              <a:miter lim="800000"/>
              <a:headEnd/>
              <a:tailEnd/>
            </a:ln>
          </p:spPr>
          <p:txBody>
            <a:bodyPr lIns="36000" tIns="36000" rIns="36000" bIns="36000">
              <a:spAutoFit/>
            </a:bodyPr>
            <a:lstStyle/>
            <a:p>
              <a:pPr eaLnBrk="1" hangingPunct="1">
                <a:spcBef>
                  <a:spcPct val="50000"/>
                </a:spcBef>
              </a:pPr>
              <a:r>
                <a:rPr lang="en-GB" sz="1000" dirty="0" smtClean="0">
                  <a:ea typeface="SimSun" pitchFamily="2" charset="-122"/>
                </a:rPr>
                <a:t>Analyze a Use-Case Slice</a:t>
              </a:r>
              <a:endParaRPr lang="en-US" sz="1000" dirty="0">
                <a:ea typeface="SimSun" pitchFamily="2" charset="-122"/>
              </a:endParaRPr>
            </a:p>
          </p:txBody>
        </p:sp>
        <p:sp>
          <p:nvSpPr>
            <p:cNvPr id="176" name="Freeform 53"/>
            <p:cNvSpPr>
              <a:spLocks noChangeAspect="1"/>
            </p:cNvSpPr>
            <p:nvPr/>
          </p:nvSpPr>
          <p:spPr bwMode="auto">
            <a:xfrm>
              <a:off x="5107506" y="3832243"/>
              <a:ext cx="728663" cy="428625"/>
            </a:xfrm>
            <a:custGeom>
              <a:avLst/>
              <a:gdLst>
                <a:gd name="T0" fmla="*/ 2147483647 w 489"/>
                <a:gd name="T1" fmla="*/ 0 h 287"/>
                <a:gd name="T2" fmla="*/ 0 w 489"/>
                <a:gd name="T3" fmla="*/ 0 h 287"/>
                <a:gd name="T4" fmla="*/ 0 w 489"/>
                <a:gd name="T5" fmla="*/ 2147483647 h 287"/>
                <a:gd name="T6" fmla="*/ 2147483647 w 489"/>
                <a:gd name="T7" fmla="*/ 2147483647 h 287"/>
                <a:gd name="T8" fmla="*/ 2147483647 w 489"/>
                <a:gd name="T9" fmla="*/ 2147483647 h 287"/>
                <a:gd name="T10" fmla="*/ 2147483647 w 489"/>
                <a:gd name="T11" fmla="*/ 0 h 287"/>
                <a:gd name="T12" fmla="*/ 0 60000 65536"/>
                <a:gd name="T13" fmla="*/ 0 60000 65536"/>
                <a:gd name="T14" fmla="*/ 0 60000 65536"/>
                <a:gd name="T15" fmla="*/ 0 60000 65536"/>
                <a:gd name="T16" fmla="*/ 0 60000 65536"/>
                <a:gd name="T17" fmla="*/ 0 60000 65536"/>
                <a:gd name="T18" fmla="*/ 0 w 489"/>
                <a:gd name="T19" fmla="*/ 0 h 287"/>
                <a:gd name="T20" fmla="*/ 489 w 489"/>
                <a:gd name="T21" fmla="*/ 287 h 287"/>
              </a:gdLst>
              <a:ahLst/>
              <a:cxnLst>
                <a:cxn ang="T12">
                  <a:pos x="T0" y="T1"/>
                </a:cxn>
                <a:cxn ang="T13">
                  <a:pos x="T2" y="T3"/>
                </a:cxn>
                <a:cxn ang="T14">
                  <a:pos x="T4" y="T5"/>
                </a:cxn>
                <a:cxn ang="T15">
                  <a:pos x="T6" y="T7"/>
                </a:cxn>
                <a:cxn ang="T16">
                  <a:pos x="T8" y="T9"/>
                </a:cxn>
                <a:cxn ang="T17">
                  <a:pos x="T10" y="T11"/>
                </a:cxn>
              </a:cxnLst>
              <a:rect l="T18" t="T19" r="T20" b="T21"/>
              <a:pathLst>
                <a:path w="489" h="287">
                  <a:moveTo>
                    <a:pt x="367" y="0"/>
                  </a:moveTo>
                  <a:lnTo>
                    <a:pt x="0" y="0"/>
                  </a:lnTo>
                  <a:lnTo>
                    <a:pt x="0" y="287"/>
                  </a:lnTo>
                  <a:lnTo>
                    <a:pt x="367" y="287"/>
                  </a:lnTo>
                  <a:lnTo>
                    <a:pt x="489" y="144"/>
                  </a:lnTo>
                  <a:lnTo>
                    <a:pt x="367" y="0"/>
                  </a:lnTo>
                  <a:close/>
                </a:path>
              </a:pathLst>
            </a:custGeom>
            <a:solidFill>
              <a:srgbClr val="FFFF93"/>
            </a:solidFill>
            <a:ln w="23876" cap="rnd">
              <a:solidFill>
                <a:srgbClr val="CC9900"/>
              </a:solidFill>
              <a:prstDash val="solid"/>
              <a:miter lim="800000"/>
              <a:headEnd/>
              <a:tailEnd/>
            </a:ln>
          </p:spPr>
          <p:txBody>
            <a:bodyPr/>
            <a:lstStyle/>
            <a:p>
              <a:endParaRPr lang="en-US"/>
            </a:p>
          </p:txBody>
        </p:sp>
        <p:grpSp>
          <p:nvGrpSpPr>
            <p:cNvPr id="177" name="Group 54"/>
            <p:cNvGrpSpPr>
              <a:grpSpLocks noChangeAspect="1"/>
            </p:cNvGrpSpPr>
            <p:nvPr/>
          </p:nvGrpSpPr>
          <p:grpSpPr bwMode="auto">
            <a:xfrm>
              <a:off x="5090044" y="3860818"/>
              <a:ext cx="911225" cy="228600"/>
              <a:chOff x="1661" y="2395"/>
              <a:chExt cx="612" cy="153"/>
            </a:xfrm>
          </p:grpSpPr>
          <p:sp>
            <p:nvSpPr>
              <p:cNvPr id="178" name="Text Box 32"/>
              <p:cNvSpPr txBox="1">
                <a:spLocks noChangeAspect="1" noChangeArrowheads="1"/>
              </p:cNvSpPr>
              <p:nvPr/>
            </p:nvSpPr>
            <p:spPr bwMode="auto">
              <a:xfrm>
                <a:off x="1739" y="2395"/>
                <a:ext cx="534" cy="153"/>
              </a:xfrm>
              <a:prstGeom prst="rect">
                <a:avLst/>
              </a:prstGeom>
              <a:noFill/>
              <a:ln w="9525">
                <a:noFill/>
                <a:miter lim="800000"/>
                <a:headEnd/>
                <a:tailEnd/>
              </a:ln>
            </p:spPr>
            <p:txBody>
              <a:bodyPr anchor="ctr">
                <a:spAutoFit/>
              </a:bodyPr>
              <a:lstStyle/>
              <a:p>
                <a:pPr algn="l" eaLnBrk="1" hangingPunct="1"/>
                <a:r>
                  <a:rPr lang="en-US" sz="900"/>
                  <a:t>Developer</a:t>
                </a:r>
              </a:p>
            </p:txBody>
          </p:sp>
          <p:pic>
            <p:nvPicPr>
              <p:cNvPr id="179" name="Picture 26"/>
              <p:cNvPicPr>
                <a:picLocks noChangeAspect="1" noChangeArrowheads="1"/>
              </p:cNvPicPr>
              <p:nvPr/>
            </p:nvPicPr>
            <p:blipFill>
              <a:blip r:embed="rId3" cstate="print"/>
              <a:srcRect/>
              <a:stretch>
                <a:fillRect/>
              </a:stretch>
            </p:blipFill>
            <p:spPr bwMode="auto">
              <a:xfrm>
                <a:off x="1661" y="2398"/>
                <a:ext cx="140" cy="131"/>
              </a:xfrm>
              <a:prstGeom prst="rect">
                <a:avLst/>
              </a:prstGeom>
              <a:noFill/>
              <a:ln w="9525" algn="ctr">
                <a:noFill/>
                <a:miter lim="800000"/>
                <a:headEnd/>
                <a:tailEnd/>
              </a:ln>
            </p:spPr>
          </p:pic>
        </p:grpSp>
        <p:sp>
          <p:nvSpPr>
            <p:cNvPr id="180" name="Text Box 30"/>
            <p:cNvSpPr txBox="1">
              <a:spLocks noChangeAspect="1" noChangeArrowheads="1"/>
            </p:cNvSpPr>
            <p:nvPr/>
          </p:nvSpPr>
          <p:spPr bwMode="auto">
            <a:xfrm>
              <a:off x="6747680" y="5265193"/>
              <a:ext cx="1323975" cy="380480"/>
            </a:xfrm>
            <a:prstGeom prst="rect">
              <a:avLst/>
            </a:prstGeom>
            <a:noFill/>
            <a:ln w="9525" algn="ctr">
              <a:noFill/>
              <a:miter lim="800000"/>
              <a:headEnd/>
              <a:tailEnd/>
            </a:ln>
          </p:spPr>
          <p:txBody>
            <a:bodyPr lIns="36000" tIns="36000" rIns="36000" bIns="36000">
              <a:spAutoFit/>
            </a:bodyPr>
            <a:lstStyle/>
            <a:p>
              <a:pPr eaLnBrk="1" hangingPunct="1">
                <a:spcBef>
                  <a:spcPct val="50000"/>
                </a:spcBef>
              </a:pPr>
              <a:r>
                <a:rPr lang="en-GB" sz="1000" i="1" dirty="0">
                  <a:ea typeface="SimSun" pitchFamily="2" charset="-122"/>
                </a:rPr>
                <a:t>Test the </a:t>
              </a:r>
              <a:r>
                <a:rPr lang="en-GB" sz="1000" i="1" dirty="0" smtClean="0">
                  <a:ea typeface="SimSun" pitchFamily="2" charset="-122"/>
                </a:rPr>
                <a:t>System</a:t>
              </a:r>
              <a:br>
                <a:rPr lang="en-GB" sz="1000" i="1" dirty="0" smtClean="0">
                  <a:ea typeface="SimSun" pitchFamily="2" charset="-122"/>
                </a:rPr>
              </a:br>
              <a:r>
                <a:rPr lang="en-GB" sz="1000" i="1" dirty="0" smtClean="0">
                  <a:ea typeface="SimSun" pitchFamily="2" charset="-122"/>
                </a:rPr>
                <a:t>(for a slice)</a:t>
              </a:r>
              <a:endParaRPr lang="en-US" sz="1000" i="1" dirty="0">
                <a:ea typeface="SimSun" pitchFamily="2" charset="-122"/>
              </a:endParaRPr>
            </a:p>
          </p:txBody>
        </p:sp>
        <p:sp>
          <p:nvSpPr>
            <p:cNvPr id="181" name="Freeform 2"/>
            <p:cNvSpPr>
              <a:spLocks noChangeAspect="1"/>
            </p:cNvSpPr>
            <p:nvPr/>
          </p:nvSpPr>
          <p:spPr bwMode="grayWhite">
            <a:xfrm>
              <a:off x="7085241" y="4875246"/>
              <a:ext cx="727075" cy="425450"/>
            </a:xfrm>
            <a:custGeom>
              <a:avLst/>
              <a:gdLst>
                <a:gd name="T0" fmla="*/ 0 w 1319"/>
                <a:gd name="T1" fmla="*/ 0 h 1047"/>
                <a:gd name="T2" fmla="*/ 2147483647 w 1319"/>
                <a:gd name="T3" fmla="*/ 2147483647 h 1047"/>
                <a:gd name="T4" fmla="*/ 2147483647 w 1319"/>
                <a:gd name="T5" fmla="*/ 2147483647 h 1047"/>
                <a:gd name="T6" fmla="*/ 2147483647 w 1319"/>
                <a:gd name="T7" fmla="*/ 2147483647 h 1047"/>
                <a:gd name="T8" fmla="*/ 2147483647 w 1319"/>
                <a:gd name="T9" fmla="*/ 2147483647 h 1047"/>
                <a:gd name="T10" fmla="*/ 0 w 1319"/>
                <a:gd name="T11" fmla="*/ 0 h 1047"/>
                <a:gd name="T12" fmla="*/ 0 60000 65536"/>
                <a:gd name="T13" fmla="*/ 0 60000 65536"/>
                <a:gd name="T14" fmla="*/ 0 60000 65536"/>
                <a:gd name="T15" fmla="*/ 0 60000 65536"/>
                <a:gd name="T16" fmla="*/ 0 60000 65536"/>
                <a:gd name="T17" fmla="*/ 0 60000 65536"/>
                <a:gd name="T18" fmla="*/ 0 w 1319"/>
                <a:gd name="T19" fmla="*/ 0 h 1047"/>
                <a:gd name="T20" fmla="*/ 1319 w 1319"/>
                <a:gd name="T21" fmla="*/ 1047 h 1047"/>
              </a:gdLst>
              <a:ahLst/>
              <a:cxnLst>
                <a:cxn ang="T12">
                  <a:pos x="T0" y="T1"/>
                </a:cxn>
                <a:cxn ang="T13">
                  <a:pos x="T2" y="T3"/>
                </a:cxn>
                <a:cxn ang="T14">
                  <a:pos x="T4" y="T5"/>
                </a:cxn>
                <a:cxn ang="T15">
                  <a:pos x="T6" y="T7"/>
                </a:cxn>
                <a:cxn ang="T16">
                  <a:pos x="T8" y="T9"/>
                </a:cxn>
                <a:cxn ang="T17">
                  <a:pos x="T10" y="T11"/>
                </a:cxn>
              </a:cxnLst>
              <a:rect l="T18" t="T19" r="T20" b="T21"/>
              <a:pathLst>
                <a:path w="1319" h="1047">
                  <a:moveTo>
                    <a:pt x="0" y="0"/>
                  </a:moveTo>
                  <a:lnTo>
                    <a:pt x="1002" y="4"/>
                  </a:lnTo>
                  <a:lnTo>
                    <a:pt x="1319" y="503"/>
                  </a:lnTo>
                  <a:lnTo>
                    <a:pt x="1002" y="1047"/>
                  </a:lnTo>
                  <a:lnTo>
                    <a:pt x="4" y="1047"/>
                  </a:lnTo>
                  <a:lnTo>
                    <a:pt x="0" y="0"/>
                  </a:lnTo>
                  <a:close/>
                </a:path>
              </a:pathLst>
            </a:custGeom>
            <a:solidFill>
              <a:schemeClr val="bg1"/>
            </a:solidFill>
            <a:ln w="25400">
              <a:solidFill>
                <a:srgbClr val="CC9900"/>
              </a:solidFill>
              <a:prstDash val="dash"/>
              <a:round/>
              <a:headEnd/>
              <a:tailEnd/>
            </a:ln>
          </p:spPr>
          <p:txBody>
            <a:bodyPr wrap="none" lIns="107950" tIns="53975" rIns="107950" bIns="53975" anchor="ctr"/>
            <a:lstStyle/>
            <a:p>
              <a:endParaRPr lang="en-US"/>
            </a:p>
          </p:txBody>
        </p:sp>
        <p:sp>
          <p:nvSpPr>
            <p:cNvPr id="182" name="Text Box 30"/>
            <p:cNvSpPr txBox="1">
              <a:spLocks noChangeAspect="1" noChangeArrowheads="1"/>
            </p:cNvSpPr>
            <p:nvPr/>
          </p:nvSpPr>
          <p:spPr bwMode="auto">
            <a:xfrm>
              <a:off x="6923951" y="3387743"/>
              <a:ext cx="1425575" cy="380480"/>
            </a:xfrm>
            <a:prstGeom prst="rect">
              <a:avLst/>
            </a:prstGeom>
            <a:noFill/>
            <a:ln w="9525" algn="ctr">
              <a:noFill/>
              <a:miter lim="800000"/>
              <a:headEnd/>
              <a:tailEnd/>
            </a:ln>
          </p:spPr>
          <p:txBody>
            <a:bodyPr lIns="36000" tIns="36000" rIns="36000" bIns="36000">
              <a:spAutoFit/>
            </a:bodyPr>
            <a:lstStyle/>
            <a:p>
              <a:pPr eaLnBrk="1" hangingPunct="1">
                <a:spcBef>
                  <a:spcPct val="50000"/>
                </a:spcBef>
              </a:pPr>
              <a:r>
                <a:rPr lang="en-GB" sz="1000" dirty="0" smtClean="0">
                  <a:ea typeface="SimSun" pitchFamily="2" charset="-122"/>
                </a:rPr>
                <a:t>Inspect &amp; Adapt the Use Cases</a:t>
              </a:r>
              <a:endParaRPr lang="en-US" sz="1000" dirty="0">
                <a:ea typeface="SimSun" pitchFamily="2" charset="-122"/>
              </a:endParaRPr>
            </a:p>
          </p:txBody>
        </p:sp>
        <p:sp>
          <p:nvSpPr>
            <p:cNvPr id="183" name="Freeform 48"/>
            <p:cNvSpPr>
              <a:spLocks noChangeAspect="1"/>
            </p:cNvSpPr>
            <p:nvPr/>
          </p:nvSpPr>
          <p:spPr bwMode="auto">
            <a:xfrm>
              <a:off x="7300189" y="2974993"/>
              <a:ext cx="728662" cy="428625"/>
            </a:xfrm>
            <a:custGeom>
              <a:avLst/>
              <a:gdLst>
                <a:gd name="T0" fmla="*/ 2147483647 w 489"/>
                <a:gd name="T1" fmla="*/ 0 h 287"/>
                <a:gd name="T2" fmla="*/ 0 w 489"/>
                <a:gd name="T3" fmla="*/ 0 h 287"/>
                <a:gd name="T4" fmla="*/ 0 w 489"/>
                <a:gd name="T5" fmla="*/ 2147483647 h 287"/>
                <a:gd name="T6" fmla="*/ 2147483647 w 489"/>
                <a:gd name="T7" fmla="*/ 2147483647 h 287"/>
                <a:gd name="T8" fmla="*/ 2147483647 w 489"/>
                <a:gd name="T9" fmla="*/ 2147483647 h 287"/>
                <a:gd name="T10" fmla="*/ 2147483647 w 489"/>
                <a:gd name="T11" fmla="*/ 0 h 287"/>
                <a:gd name="T12" fmla="*/ 0 60000 65536"/>
                <a:gd name="T13" fmla="*/ 0 60000 65536"/>
                <a:gd name="T14" fmla="*/ 0 60000 65536"/>
                <a:gd name="T15" fmla="*/ 0 60000 65536"/>
                <a:gd name="T16" fmla="*/ 0 60000 65536"/>
                <a:gd name="T17" fmla="*/ 0 60000 65536"/>
                <a:gd name="T18" fmla="*/ 0 w 489"/>
                <a:gd name="T19" fmla="*/ 0 h 287"/>
                <a:gd name="T20" fmla="*/ 489 w 489"/>
                <a:gd name="T21" fmla="*/ 287 h 287"/>
              </a:gdLst>
              <a:ahLst/>
              <a:cxnLst>
                <a:cxn ang="T12">
                  <a:pos x="T0" y="T1"/>
                </a:cxn>
                <a:cxn ang="T13">
                  <a:pos x="T2" y="T3"/>
                </a:cxn>
                <a:cxn ang="T14">
                  <a:pos x="T4" y="T5"/>
                </a:cxn>
                <a:cxn ang="T15">
                  <a:pos x="T6" y="T7"/>
                </a:cxn>
                <a:cxn ang="T16">
                  <a:pos x="T8" y="T9"/>
                </a:cxn>
                <a:cxn ang="T17">
                  <a:pos x="T10" y="T11"/>
                </a:cxn>
              </a:cxnLst>
              <a:rect l="T18" t="T19" r="T20" b="T21"/>
              <a:pathLst>
                <a:path w="489" h="287">
                  <a:moveTo>
                    <a:pt x="367" y="0"/>
                  </a:moveTo>
                  <a:lnTo>
                    <a:pt x="0" y="0"/>
                  </a:lnTo>
                  <a:lnTo>
                    <a:pt x="0" y="287"/>
                  </a:lnTo>
                  <a:lnTo>
                    <a:pt x="367" y="287"/>
                  </a:lnTo>
                  <a:lnTo>
                    <a:pt x="489" y="144"/>
                  </a:lnTo>
                  <a:lnTo>
                    <a:pt x="367" y="0"/>
                  </a:lnTo>
                  <a:close/>
                </a:path>
              </a:pathLst>
            </a:custGeom>
            <a:solidFill>
              <a:srgbClr val="FFFF93"/>
            </a:solidFill>
            <a:ln w="23876" cap="rnd">
              <a:solidFill>
                <a:srgbClr val="CC9900"/>
              </a:solidFill>
              <a:prstDash val="solid"/>
              <a:miter lim="800000"/>
              <a:headEnd/>
              <a:tailEnd/>
            </a:ln>
          </p:spPr>
          <p:txBody>
            <a:bodyPr/>
            <a:lstStyle/>
            <a:p>
              <a:endParaRPr lang="en-US"/>
            </a:p>
          </p:txBody>
        </p:sp>
        <p:grpSp>
          <p:nvGrpSpPr>
            <p:cNvPr id="184" name="Group 49"/>
            <p:cNvGrpSpPr>
              <a:grpSpLocks noChangeAspect="1"/>
            </p:cNvGrpSpPr>
            <p:nvPr/>
          </p:nvGrpSpPr>
          <p:grpSpPr bwMode="auto">
            <a:xfrm>
              <a:off x="7312889" y="2995630"/>
              <a:ext cx="925512" cy="228600"/>
              <a:chOff x="1899" y="1712"/>
              <a:chExt cx="621" cy="153"/>
            </a:xfrm>
          </p:grpSpPr>
          <p:sp>
            <p:nvSpPr>
              <p:cNvPr id="185" name="Text Box 32"/>
              <p:cNvSpPr txBox="1">
                <a:spLocks noChangeAspect="1" noChangeArrowheads="1"/>
              </p:cNvSpPr>
              <p:nvPr/>
            </p:nvSpPr>
            <p:spPr bwMode="auto">
              <a:xfrm>
                <a:off x="1986" y="1712"/>
                <a:ext cx="534" cy="153"/>
              </a:xfrm>
              <a:prstGeom prst="rect">
                <a:avLst/>
              </a:prstGeom>
              <a:noFill/>
              <a:ln w="9525">
                <a:noFill/>
                <a:miter lim="800000"/>
                <a:headEnd/>
                <a:tailEnd/>
              </a:ln>
            </p:spPr>
            <p:txBody>
              <a:bodyPr anchor="ctr">
                <a:spAutoFit/>
              </a:bodyPr>
              <a:lstStyle/>
              <a:p>
                <a:pPr algn="l" eaLnBrk="1" hangingPunct="1"/>
                <a:r>
                  <a:rPr lang="en-US" sz="900" dirty="0"/>
                  <a:t>Analyst</a:t>
                </a:r>
              </a:p>
            </p:txBody>
          </p:sp>
          <p:pic>
            <p:nvPicPr>
              <p:cNvPr id="186" name="Picture 26"/>
              <p:cNvPicPr>
                <a:picLocks noChangeAspect="1" noChangeArrowheads="1"/>
              </p:cNvPicPr>
              <p:nvPr/>
            </p:nvPicPr>
            <p:blipFill>
              <a:blip r:embed="rId3" cstate="print"/>
              <a:srcRect/>
              <a:stretch>
                <a:fillRect/>
              </a:stretch>
            </p:blipFill>
            <p:spPr bwMode="auto">
              <a:xfrm>
                <a:off x="1899" y="1719"/>
                <a:ext cx="140" cy="130"/>
              </a:xfrm>
              <a:prstGeom prst="rect">
                <a:avLst/>
              </a:prstGeom>
              <a:noFill/>
              <a:ln w="9525" algn="ctr">
                <a:noFill/>
                <a:miter lim="800000"/>
                <a:headEnd/>
                <a:tailEnd/>
              </a:ln>
            </p:spPr>
          </p:pic>
        </p:grpSp>
        <p:sp>
          <p:nvSpPr>
            <p:cNvPr id="187" name="Freeform 186"/>
            <p:cNvSpPr/>
            <p:nvPr/>
          </p:nvSpPr>
          <p:spPr bwMode="auto">
            <a:xfrm>
              <a:off x="6678842" y="3210087"/>
              <a:ext cx="1741055" cy="987136"/>
            </a:xfrm>
            <a:custGeom>
              <a:avLst/>
              <a:gdLst>
                <a:gd name="connsiteX0" fmla="*/ 1293091 w 1741055"/>
                <a:gd name="connsiteY0" fmla="*/ 1080654 h 1080654"/>
                <a:gd name="connsiteX1" fmla="*/ 1722582 w 1741055"/>
                <a:gd name="connsiteY1" fmla="*/ 942109 h 1080654"/>
                <a:gd name="connsiteX2" fmla="*/ 1403928 w 1741055"/>
                <a:gd name="connsiteY2" fmla="*/ 554182 h 1080654"/>
                <a:gd name="connsiteX3" fmla="*/ 1071419 w 1741055"/>
                <a:gd name="connsiteY3" fmla="*/ 595745 h 1080654"/>
                <a:gd name="connsiteX4" fmla="*/ 309419 w 1741055"/>
                <a:gd name="connsiteY4" fmla="*/ 568036 h 1080654"/>
                <a:gd name="connsiteX5" fmla="*/ 46182 w 1741055"/>
                <a:gd name="connsiteY5" fmla="*/ 166254 h 1080654"/>
                <a:gd name="connsiteX6" fmla="*/ 586509 w 1741055"/>
                <a:gd name="connsiteY6" fmla="*/ 0 h 1080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1055" h="1080654">
                  <a:moveTo>
                    <a:pt x="1293091" y="1080654"/>
                  </a:moveTo>
                  <a:cubicBezTo>
                    <a:pt x="1498600" y="1055254"/>
                    <a:pt x="1704109" y="1029854"/>
                    <a:pt x="1722582" y="942109"/>
                  </a:cubicBezTo>
                  <a:cubicBezTo>
                    <a:pt x="1741055" y="854364"/>
                    <a:pt x="1512455" y="611909"/>
                    <a:pt x="1403928" y="554182"/>
                  </a:cubicBezTo>
                  <a:cubicBezTo>
                    <a:pt x="1295401" y="496455"/>
                    <a:pt x="1253837" y="593436"/>
                    <a:pt x="1071419" y="595745"/>
                  </a:cubicBezTo>
                  <a:cubicBezTo>
                    <a:pt x="889001" y="598054"/>
                    <a:pt x="480292" y="639618"/>
                    <a:pt x="309419" y="568036"/>
                  </a:cubicBezTo>
                  <a:cubicBezTo>
                    <a:pt x="138546" y="496454"/>
                    <a:pt x="0" y="260927"/>
                    <a:pt x="46182" y="166254"/>
                  </a:cubicBezTo>
                  <a:cubicBezTo>
                    <a:pt x="92364" y="71581"/>
                    <a:pt x="339436" y="35790"/>
                    <a:pt x="586509" y="0"/>
                  </a:cubicBezTo>
                </a:path>
              </a:pathLst>
            </a:custGeom>
            <a:no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88" name="Freeform 187"/>
            <p:cNvSpPr/>
            <p:nvPr/>
          </p:nvSpPr>
          <p:spPr bwMode="auto">
            <a:xfrm>
              <a:off x="7497415" y="3199699"/>
              <a:ext cx="1231900" cy="3248890"/>
            </a:xfrm>
            <a:custGeom>
              <a:avLst/>
              <a:gdLst>
                <a:gd name="connsiteX0" fmla="*/ 681181 w 1383145"/>
                <a:gd name="connsiteY0" fmla="*/ 0 h 2951018"/>
                <a:gd name="connsiteX1" fmla="*/ 1096818 w 1383145"/>
                <a:gd name="connsiteY1" fmla="*/ 124691 h 2951018"/>
                <a:gd name="connsiteX2" fmla="*/ 1373909 w 1383145"/>
                <a:gd name="connsiteY2" fmla="*/ 609600 h 2951018"/>
                <a:gd name="connsiteX3" fmla="*/ 1041400 w 1383145"/>
                <a:gd name="connsiteY3" fmla="*/ 1717964 h 2951018"/>
                <a:gd name="connsiteX4" fmla="*/ 293254 w 1383145"/>
                <a:gd name="connsiteY4" fmla="*/ 2119746 h 2951018"/>
                <a:gd name="connsiteX5" fmla="*/ 85436 w 1383145"/>
                <a:gd name="connsiteY5" fmla="*/ 2673928 h 2951018"/>
                <a:gd name="connsiteX6" fmla="*/ 805872 w 1383145"/>
                <a:gd name="connsiteY6" fmla="*/ 2951018 h 2951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3145" h="2951018">
                  <a:moveTo>
                    <a:pt x="681181" y="0"/>
                  </a:moveTo>
                  <a:cubicBezTo>
                    <a:pt x="831272" y="11545"/>
                    <a:pt x="981363" y="23091"/>
                    <a:pt x="1096818" y="124691"/>
                  </a:cubicBezTo>
                  <a:cubicBezTo>
                    <a:pt x="1212273" y="226291"/>
                    <a:pt x="1383145" y="344055"/>
                    <a:pt x="1373909" y="609600"/>
                  </a:cubicBezTo>
                  <a:cubicBezTo>
                    <a:pt x="1364673" y="875146"/>
                    <a:pt x="1221509" y="1466273"/>
                    <a:pt x="1041400" y="1717964"/>
                  </a:cubicBezTo>
                  <a:cubicBezTo>
                    <a:pt x="861291" y="1969655"/>
                    <a:pt x="452581" y="1960419"/>
                    <a:pt x="293254" y="2119746"/>
                  </a:cubicBezTo>
                  <a:cubicBezTo>
                    <a:pt x="133927" y="2279073"/>
                    <a:pt x="0" y="2535383"/>
                    <a:pt x="85436" y="2673928"/>
                  </a:cubicBezTo>
                  <a:cubicBezTo>
                    <a:pt x="170872" y="2812473"/>
                    <a:pt x="488372" y="2881745"/>
                    <a:pt x="805872" y="2951018"/>
                  </a:cubicBezTo>
                </a:path>
              </a:pathLst>
            </a:custGeom>
            <a:no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89" name="Text Box 30"/>
            <p:cNvSpPr txBox="1">
              <a:spLocks noChangeAspect="1" noChangeArrowheads="1"/>
            </p:cNvSpPr>
            <p:nvPr/>
          </p:nvSpPr>
          <p:spPr bwMode="auto">
            <a:xfrm>
              <a:off x="7222199" y="4347327"/>
              <a:ext cx="1323975" cy="380480"/>
            </a:xfrm>
            <a:prstGeom prst="rect">
              <a:avLst/>
            </a:prstGeom>
            <a:noFill/>
            <a:ln w="9525" algn="ctr">
              <a:noFill/>
              <a:miter lim="800000"/>
              <a:headEnd/>
              <a:tailEnd/>
            </a:ln>
          </p:spPr>
          <p:txBody>
            <a:bodyPr lIns="36000" tIns="36000" rIns="36000" bIns="36000">
              <a:spAutoFit/>
            </a:bodyPr>
            <a:lstStyle/>
            <a:p>
              <a:pPr eaLnBrk="1" hangingPunct="1">
                <a:spcBef>
                  <a:spcPct val="50000"/>
                </a:spcBef>
              </a:pPr>
              <a:r>
                <a:rPr lang="en-GB" sz="1000" i="1" dirty="0">
                  <a:ea typeface="SimSun" pitchFamily="2" charset="-122"/>
                </a:rPr>
                <a:t>Test the </a:t>
              </a:r>
              <a:r>
                <a:rPr lang="en-GB" sz="1000" i="1" dirty="0" smtClean="0">
                  <a:ea typeface="SimSun" pitchFamily="2" charset="-122"/>
                </a:rPr>
                <a:t>System</a:t>
              </a:r>
              <a:br>
                <a:rPr lang="en-GB" sz="1000" i="1" dirty="0" smtClean="0">
                  <a:ea typeface="SimSun" pitchFamily="2" charset="-122"/>
                </a:rPr>
              </a:br>
              <a:r>
                <a:rPr lang="en-GB" sz="1000" i="1" dirty="0" smtClean="0">
                  <a:ea typeface="SimSun" pitchFamily="2" charset="-122"/>
                </a:rPr>
                <a:t>(as a whole)</a:t>
              </a:r>
              <a:endParaRPr lang="en-US" sz="1000" i="1" dirty="0">
                <a:ea typeface="SimSun" pitchFamily="2" charset="-122"/>
              </a:endParaRPr>
            </a:p>
          </p:txBody>
        </p:sp>
        <p:sp>
          <p:nvSpPr>
            <p:cNvPr id="190" name="Freeform 2"/>
            <p:cNvSpPr>
              <a:spLocks noChangeAspect="1"/>
            </p:cNvSpPr>
            <p:nvPr/>
          </p:nvSpPr>
          <p:spPr bwMode="grayWhite">
            <a:xfrm>
              <a:off x="7559760" y="3957380"/>
              <a:ext cx="727075" cy="425450"/>
            </a:xfrm>
            <a:custGeom>
              <a:avLst/>
              <a:gdLst>
                <a:gd name="T0" fmla="*/ 0 w 1319"/>
                <a:gd name="T1" fmla="*/ 0 h 1047"/>
                <a:gd name="T2" fmla="*/ 2147483647 w 1319"/>
                <a:gd name="T3" fmla="*/ 2147483647 h 1047"/>
                <a:gd name="T4" fmla="*/ 2147483647 w 1319"/>
                <a:gd name="T5" fmla="*/ 2147483647 h 1047"/>
                <a:gd name="T6" fmla="*/ 2147483647 w 1319"/>
                <a:gd name="T7" fmla="*/ 2147483647 h 1047"/>
                <a:gd name="T8" fmla="*/ 2147483647 w 1319"/>
                <a:gd name="T9" fmla="*/ 2147483647 h 1047"/>
                <a:gd name="T10" fmla="*/ 0 w 1319"/>
                <a:gd name="T11" fmla="*/ 0 h 1047"/>
                <a:gd name="T12" fmla="*/ 0 60000 65536"/>
                <a:gd name="T13" fmla="*/ 0 60000 65536"/>
                <a:gd name="T14" fmla="*/ 0 60000 65536"/>
                <a:gd name="T15" fmla="*/ 0 60000 65536"/>
                <a:gd name="T16" fmla="*/ 0 60000 65536"/>
                <a:gd name="T17" fmla="*/ 0 60000 65536"/>
                <a:gd name="T18" fmla="*/ 0 w 1319"/>
                <a:gd name="T19" fmla="*/ 0 h 1047"/>
                <a:gd name="T20" fmla="*/ 1319 w 1319"/>
                <a:gd name="T21" fmla="*/ 1047 h 1047"/>
              </a:gdLst>
              <a:ahLst/>
              <a:cxnLst>
                <a:cxn ang="T12">
                  <a:pos x="T0" y="T1"/>
                </a:cxn>
                <a:cxn ang="T13">
                  <a:pos x="T2" y="T3"/>
                </a:cxn>
                <a:cxn ang="T14">
                  <a:pos x="T4" y="T5"/>
                </a:cxn>
                <a:cxn ang="T15">
                  <a:pos x="T6" y="T7"/>
                </a:cxn>
                <a:cxn ang="T16">
                  <a:pos x="T8" y="T9"/>
                </a:cxn>
                <a:cxn ang="T17">
                  <a:pos x="T10" y="T11"/>
                </a:cxn>
              </a:cxnLst>
              <a:rect l="T18" t="T19" r="T20" b="T21"/>
              <a:pathLst>
                <a:path w="1319" h="1047">
                  <a:moveTo>
                    <a:pt x="0" y="0"/>
                  </a:moveTo>
                  <a:lnTo>
                    <a:pt x="1002" y="4"/>
                  </a:lnTo>
                  <a:lnTo>
                    <a:pt x="1319" y="503"/>
                  </a:lnTo>
                  <a:lnTo>
                    <a:pt x="1002" y="1047"/>
                  </a:lnTo>
                  <a:lnTo>
                    <a:pt x="4" y="1047"/>
                  </a:lnTo>
                  <a:lnTo>
                    <a:pt x="0" y="0"/>
                  </a:lnTo>
                  <a:close/>
                </a:path>
              </a:pathLst>
            </a:custGeom>
            <a:solidFill>
              <a:schemeClr val="bg1"/>
            </a:solidFill>
            <a:ln w="25400">
              <a:solidFill>
                <a:srgbClr val="CC9900"/>
              </a:solidFill>
              <a:prstDash val="dash"/>
              <a:round/>
              <a:headEnd/>
              <a:tailEnd/>
            </a:ln>
          </p:spPr>
          <p:txBody>
            <a:bodyPr wrap="none" lIns="107950" tIns="53975" rIns="107950" bIns="53975" anchor="ctr"/>
            <a:lstStyle/>
            <a:p>
              <a:endParaRPr lang="en-US"/>
            </a:p>
          </p:txBody>
        </p:sp>
        <p:sp>
          <p:nvSpPr>
            <p:cNvPr id="191" name="Freeform 190"/>
            <p:cNvSpPr/>
            <p:nvPr/>
          </p:nvSpPr>
          <p:spPr bwMode="auto">
            <a:xfrm>
              <a:off x="5438283" y="4030971"/>
              <a:ext cx="696191" cy="1097973"/>
            </a:xfrm>
            <a:custGeom>
              <a:avLst/>
              <a:gdLst>
                <a:gd name="connsiteX0" fmla="*/ 406978 w 696191"/>
                <a:gd name="connsiteY0" fmla="*/ 0 h 1097973"/>
                <a:gd name="connsiteX1" fmla="*/ 677141 w 696191"/>
                <a:gd name="connsiteY1" fmla="*/ 155864 h 1097973"/>
                <a:gd name="connsiteX2" fmla="*/ 521278 w 696191"/>
                <a:gd name="connsiteY2" fmla="*/ 467591 h 1097973"/>
                <a:gd name="connsiteX3" fmla="*/ 147205 w 696191"/>
                <a:gd name="connsiteY3" fmla="*/ 768928 h 1097973"/>
                <a:gd name="connsiteX4" fmla="*/ 1732 w 696191"/>
                <a:gd name="connsiteY4" fmla="*/ 976746 h 1097973"/>
                <a:gd name="connsiteX5" fmla="*/ 157596 w 696191"/>
                <a:gd name="connsiteY5" fmla="*/ 1080655 h 1097973"/>
                <a:gd name="connsiteX6" fmla="*/ 313459 w 696191"/>
                <a:gd name="connsiteY6" fmla="*/ 1080655 h 109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6191" h="1097973">
                  <a:moveTo>
                    <a:pt x="406978" y="0"/>
                  </a:moveTo>
                  <a:cubicBezTo>
                    <a:pt x="532534" y="38966"/>
                    <a:pt x="658091" y="77932"/>
                    <a:pt x="677141" y="155864"/>
                  </a:cubicBezTo>
                  <a:cubicBezTo>
                    <a:pt x="696191" y="233796"/>
                    <a:pt x="609601" y="365414"/>
                    <a:pt x="521278" y="467591"/>
                  </a:cubicBezTo>
                  <a:cubicBezTo>
                    <a:pt x="432955" y="569768"/>
                    <a:pt x="233796" y="684069"/>
                    <a:pt x="147205" y="768928"/>
                  </a:cubicBezTo>
                  <a:cubicBezTo>
                    <a:pt x="60614" y="853787"/>
                    <a:pt x="0" y="924792"/>
                    <a:pt x="1732" y="976746"/>
                  </a:cubicBezTo>
                  <a:cubicBezTo>
                    <a:pt x="3464" y="1028700"/>
                    <a:pt x="105642" y="1063337"/>
                    <a:pt x="157596" y="1080655"/>
                  </a:cubicBezTo>
                  <a:cubicBezTo>
                    <a:pt x="209550" y="1097973"/>
                    <a:pt x="261504" y="1089314"/>
                    <a:pt x="313459" y="1080655"/>
                  </a:cubicBezTo>
                </a:path>
              </a:pathLst>
            </a:custGeom>
            <a:no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cxnSp>
          <p:nvCxnSpPr>
            <p:cNvPr id="192" name="Straight Arrow Connector 191"/>
            <p:cNvCxnSpPr/>
            <p:nvPr/>
          </p:nvCxnSpPr>
          <p:spPr bwMode="auto">
            <a:xfrm>
              <a:off x="6572624" y="5059671"/>
              <a:ext cx="477982" cy="1588"/>
            </a:xfrm>
            <a:prstGeom prst="straightConnector1">
              <a:avLst/>
            </a:prstGeom>
            <a:noFill/>
            <a:ln w="12700" cap="flat" cmpd="sng" algn="ctr">
              <a:solidFill>
                <a:schemeClr val="tx1"/>
              </a:solidFill>
              <a:prstDash val="solid"/>
              <a:round/>
              <a:headEnd type="none" w="med" len="med"/>
              <a:tailEnd type="triangle" w="med" len="lg"/>
            </a:ln>
            <a:effectLst/>
          </p:spPr>
        </p:cxnSp>
        <p:sp>
          <p:nvSpPr>
            <p:cNvPr id="193" name="Freeform 192"/>
            <p:cNvSpPr/>
            <p:nvPr/>
          </p:nvSpPr>
          <p:spPr bwMode="auto">
            <a:xfrm>
              <a:off x="7083511" y="4176444"/>
              <a:ext cx="1014845" cy="893618"/>
            </a:xfrm>
            <a:custGeom>
              <a:avLst/>
              <a:gdLst>
                <a:gd name="connsiteX0" fmla="*/ 736022 w 1014845"/>
                <a:gd name="connsiteY0" fmla="*/ 893618 h 893618"/>
                <a:gd name="connsiteX1" fmla="*/ 985404 w 1014845"/>
                <a:gd name="connsiteY1" fmla="*/ 820882 h 893618"/>
                <a:gd name="connsiteX2" fmla="*/ 912668 w 1014845"/>
                <a:gd name="connsiteY2" fmla="*/ 675409 h 893618"/>
                <a:gd name="connsiteX3" fmla="*/ 569768 w 1014845"/>
                <a:gd name="connsiteY3" fmla="*/ 592282 h 893618"/>
                <a:gd name="connsiteX4" fmla="*/ 154131 w 1014845"/>
                <a:gd name="connsiteY4" fmla="*/ 477982 h 893618"/>
                <a:gd name="connsiteX5" fmla="*/ 8659 w 1014845"/>
                <a:gd name="connsiteY5" fmla="*/ 322118 h 893618"/>
                <a:gd name="connsiteX6" fmla="*/ 102177 w 1014845"/>
                <a:gd name="connsiteY6" fmla="*/ 72736 h 893618"/>
                <a:gd name="connsiteX7" fmla="*/ 465859 w 1014845"/>
                <a:gd name="connsiteY7" fmla="*/ 0 h 893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4845" h="893618">
                  <a:moveTo>
                    <a:pt x="736022" y="893618"/>
                  </a:moveTo>
                  <a:cubicBezTo>
                    <a:pt x="845992" y="875434"/>
                    <a:pt x="955963" y="857250"/>
                    <a:pt x="985404" y="820882"/>
                  </a:cubicBezTo>
                  <a:cubicBezTo>
                    <a:pt x="1014845" y="784514"/>
                    <a:pt x="981941" y="713509"/>
                    <a:pt x="912668" y="675409"/>
                  </a:cubicBezTo>
                  <a:cubicBezTo>
                    <a:pt x="843395" y="637309"/>
                    <a:pt x="696191" y="625187"/>
                    <a:pt x="569768" y="592282"/>
                  </a:cubicBezTo>
                  <a:cubicBezTo>
                    <a:pt x="443345" y="559377"/>
                    <a:pt x="247649" y="523009"/>
                    <a:pt x="154131" y="477982"/>
                  </a:cubicBezTo>
                  <a:cubicBezTo>
                    <a:pt x="60613" y="432955"/>
                    <a:pt x="17318" y="389659"/>
                    <a:pt x="8659" y="322118"/>
                  </a:cubicBezTo>
                  <a:cubicBezTo>
                    <a:pt x="0" y="254577"/>
                    <a:pt x="25977" y="126422"/>
                    <a:pt x="102177" y="72736"/>
                  </a:cubicBezTo>
                  <a:cubicBezTo>
                    <a:pt x="178377" y="19050"/>
                    <a:pt x="322118" y="9525"/>
                    <a:pt x="465859" y="0"/>
                  </a:cubicBezTo>
                </a:path>
              </a:pathLst>
            </a:custGeom>
            <a:no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94" name="Freeform 193"/>
            <p:cNvSpPr/>
            <p:nvPr/>
          </p:nvSpPr>
          <p:spPr bwMode="auto">
            <a:xfrm>
              <a:off x="7953382" y="1983434"/>
              <a:ext cx="555356" cy="1193369"/>
            </a:xfrm>
            <a:custGeom>
              <a:avLst/>
              <a:gdLst>
                <a:gd name="connsiteX0" fmla="*/ 77492 w 555356"/>
                <a:gd name="connsiteY0" fmla="*/ 1193369 h 1193369"/>
                <a:gd name="connsiteX1" fmla="*/ 542441 w 555356"/>
                <a:gd name="connsiteY1" fmla="*/ 573437 h 1193369"/>
                <a:gd name="connsiteX2" fmla="*/ 0 w 555356"/>
                <a:gd name="connsiteY2" fmla="*/ 0 h 1193369"/>
              </a:gdLst>
              <a:ahLst/>
              <a:cxnLst>
                <a:cxn ang="0">
                  <a:pos x="connsiteX0" y="connsiteY0"/>
                </a:cxn>
                <a:cxn ang="0">
                  <a:pos x="connsiteX1" y="connsiteY1"/>
                </a:cxn>
                <a:cxn ang="0">
                  <a:pos x="connsiteX2" y="connsiteY2"/>
                </a:cxn>
              </a:cxnLst>
              <a:rect l="l" t="t" r="r" b="b"/>
              <a:pathLst>
                <a:path w="555356" h="1193369">
                  <a:moveTo>
                    <a:pt x="77492" y="1193369"/>
                  </a:moveTo>
                  <a:cubicBezTo>
                    <a:pt x="316424" y="982850"/>
                    <a:pt x="555356" y="772332"/>
                    <a:pt x="542441" y="573437"/>
                  </a:cubicBezTo>
                  <a:cubicBezTo>
                    <a:pt x="529526" y="374542"/>
                    <a:pt x="264763" y="187271"/>
                    <a:pt x="0" y="0"/>
                  </a:cubicBezTo>
                </a:path>
              </a:pathLst>
            </a:custGeom>
            <a:no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smtClean="0"/>
              <a:t>Exercise 3.2: Creating Use-Case Slices</a:t>
            </a:r>
          </a:p>
        </p:txBody>
      </p:sp>
      <p:sp>
        <p:nvSpPr>
          <p:cNvPr id="27651" name="Rectangle 3"/>
          <p:cNvSpPr>
            <a:spLocks noGrp="1" noChangeArrowheads="1"/>
          </p:cNvSpPr>
          <p:nvPr>
            <p:ph idx="1"/>
          </p:nvPr>
        </p:nvSpPr>
        <p:spPr/>
        <p:txBody>
          <a:bodyPr/>
          <a:lstStyle/>
          <a:p>
            <a:pPr eaLnBrk="1" hangingPunct="1"/>
            <a:r>
              <a:rPr lang="en-US" dirty="0" smtClean="0"/>
              <a:t>Based on your outlines prioritize your flows of events and chunk up them up into a set of use-case slices</a:t>
            </a:r>
          </a:p>
          <a:p>
            <a:pPr lvl="1" eaLnBrk="1" hangingPunct="1">
              <a:buFontTx/>
              <a:buChar char="–"/>
            </a:pPr>
            <a:r>
              <a:rPr lang="en-US" dirty="0" smtClean="0"/>
              <a:t>Estimate the size of each use-case slice using the scale very small, small, medium, large</a:t>
            </a:r>
          </a:p>
          <a:p>
            <a:pPr lvl="2" eaLnBrk="1" hangingPunct="1"/>
            <a:r>
              <a:rPr lang="en-US" dirty="0" smtClean="0"/>
              <a:t>What is in your largest use-case slice?</a:t>
            </a:r>
          </a:p>
          <a:p>
            <a:pPr lvl="1" eaLnBrk="1" hangingPunct="1">
              <a:buFontTx/>
              <a:buChar char="–"/>
            </a:pPr>
            <a:r>
              <a:rPr lang="en-US" dirty="0" smtClean="0"/>
              <a:t>See if you can estimate the complexity of the implementation required using the scale trivial, easy, hard, very hard</a:t>
            </a:r>
          </a:p>
          <a:p>
            <a:pPr lvl="2" eaLnBrk="1" hangingPunct="1"/>
            <a:r>
              <a:rPr lang="en-US" dirty="0" smtClean="0"/>
              <a:t>What is you most complex use-case slice?</a:t>
            </a:r>
          </a:p>
          <a:p>
            <a:pPr lvl="1" eaLnBrk="1" hangingPunct="1">
              <a:buFontTx/>
              <a:buChar char="–"/>
            </a:pPr>
            <a:r>
              <a:rPr lang="en-US" dirty="0" smtClean="0"/>
              <a:t>See if you can prioritize your use-case slices</a:t>
            </a:r>
          </a:p>
          <a:p>
            <a:pPr lvl="2" eaLnBrk="1" hangingPunct="1"/>
            <a:r>
              <a:rPr lang="en-US" dirty="0" smtClean="0"/>
              <a:t>Classify your slices using the </a:t>
            </a:r>
            <a:r>
              <a:rPr lang="en-US" dirty="0" err="1" smtClean="0"/>
              <a:t>MoSCoW</a:t>
            </a:r>
            <a:r>
              <a:rPr lang="en-US" dirty="0" smtClean="0"/>
              <a:t> rules</a:t>
            </a:r>
          </a:p>
          <a:p>
            <a:pPr lvl="2" eaLnBrk="1" hangingPunct="1"/>
            <a:r>
              <a:rPr lang="en-US" dirty="0" smtClean="0"/>
              <a:t>Place the slices you identify into a forced ranking</a:t>
            </a:r>
          </a:p>
          <a:p>
            <a:pPr eaLnBrk="1" hangingPunct="1"/>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Estimating What You Can Do</a:t>
            </a:r>
          </a:p>
        </p:txBody>
      </p:sp>
      <p:sp>
        <p:nvSpPr>
          <p:cNvPr id="28677" name="Line 19"/>
          <p:cNvSpPr>
            <a:spLocks noChangeShapeType="1"/>
          </p:cNvSpPr>
          <p:nvPr/>
        </p:nvSpPr>
        <p:spPr bwMode="gray">
          <a:xfrm>
            <a:off x="2573338" y="4619625"/>
            <a:ext cx="5487987" cy="0"/>
          </a:xfrm>
          <a:prstGeom prst="line">
            <a:avLst/>
          </a:prstGeom>
          <a:noFill/>
          <a:ln w="12700">
            <a:solidFill>
              <a:schemeClr val="tx1"/>
            </a:solidFill>
            <a:round/>
            <a:headEnd/>
            <a:tailEnd type="triangle" w="lg" len="lg"/>
          </a:ln>
          <a:extLst>
            <a:ext uri="{909E8E84-426E-40DD-AFC4-6F175D3DCCD1}">
              <a14:hiddenFill xmlns="" xmlns:a14="http://schemas.microsoft.com/office/drawing/2010/main">
                <a:noFill/>
              </a14:hiddenFill>
            </a:ext>
          </a:extLst>
        </p:spPr>
        <p:txBody>
          <a:bodyPr wrap="none" lIns="107950" tIns="53975" rIns="107950" bIns="53975" anchor="ctr"/>
          <a:lstStyle/>
          <a:p>
            <a:endParaRPr lang="en-US"/>
          </a:p>
        </p:txBody>
      </p:sp>
      <p:sp>
        <p:nvSpPr>
          <p:cNvPr id="28678" name="Rectangle 3"/>
          <p:cNvSpPr>
            <a:spLocks noChangeArrowheads="1"/>
          </p:cNvSpPr>
          <p:nvPr/>
        </p:nvSpPr>
        <p:spPr bwMode="gray">
          <a:xfrm>
            <a:off x="2662238" y="3662363"/>
            <a:ext cx="989012" cy="855662"/>
          </a:xfrm>
          <a:prstGeom prst="rect">
            <a:avLst/>
          </a:prstGeom>
          <a:solidFill>
            <a:srgbClr val="339966"/>
          </a:solidFill>
          <a:ln w="12700" algn="ctr">
            <a:solidFill>
              <a:schemeClr val="tx1"/>
            </a:solidFill>
            <a:miter lim="800000"/>
            <a:headEnd/>
            <a:tailEnd/>
          </a:ln>
        </p:spPr>
        <p:txBody>
          <a:bodyPr wrap="none" lIns="107950" tIns="53975" rIns="107950" bIns="53975" anchor="ctr"/>
          <a:lstStyle/>
          <a:p>
            <a:pPr eaLnBrk="1" hangingPunct="1"/>
            <a:r>
              <a:rPr lang="en-US" sz="1600"/>
              <a:t>0.25</a:t>
            </a:r>
          </a:p>
        </p:txBody>
      </p:sp>
      <p:sp>
        <p:nvSpPr>
          <p:cNvPr id="28679" name="Rectangle 4"/>
          <p:cNvSpPr>
            <a:spLocks noChangeArrowheads="1"/>
          </p:cNvSpPr>
          <p:nvPr/>
        </p:nvSpPr>
        <p:spPr bwMode="gray">
          <a:xfrm>
            <a:off x="2660650" y="2738438"/>
            <a:ext cx="990600" cy="855662"/>
          </a:xfrm>
          <a:prstGeom prst="rect">
            <a:avLst/>
          </a:prstGeom>
          <a:solidFill>
            <a:srgbClr val="00FF00"/>
          </a:solidFill>
          <a:ln w="12700" algn="ctr">
            <a:solidFill>
              <a:schemeClr val="tx1"/>
            </a:solidFill>
            <a:miter lim="800000"/>
            <a:headEnd/>
            <a:tailEnd/>
          </a:ln>
        </p:spPr>
        <p:txBody>
          <a:bodyPr wrap="none" lIns="107950" tIns="53975" rIns="107950" bIns="53975" anchor="ctr"/>
          <a:lstStyle/>
          <a:p>
            <a:pPr eaLnBrk="1" hangingPunct="1"/>
            <a:r>
              <a:rPr lang="en-US" sz="1600"/>
              <a:t>0.5</a:t>
            </a:r>
          </a:p>
        </p:txBody>
      </p:sp>
      <p:sp>
        <p:nvSpPr>
          <p:cNvPr id="28680" name="Rectangle 5"/>
          <p:cNvSpPr>
            <a:spLocks noChangeArrowheads="1"/>
          </p:cNvSpPr>
          <p:nvPr/>
        </p:nvSpPr>
        <p:spPr bwMode="gray">
          <a:xfrm>
            <a:off x="2662238" y="1812925"/>
            <a:ext cx="989012" cy="855663"/>
          </a:xfrm>
          <a:prstGeom prst="rect">
            <a:avLst/>
          </a:prstGeom>
          <a:solidFill>
            <a:srgbClr val="CCFFCC"/>
          </a:solidFill>
          <a:ln w="12700" algn="ctr">
            <a:solidFill>
              <a:schemeClr val="tx1"/>
            </a:solidFill>
            <a:miter lim="800000"/>
            <a:headEnd/>
            <a:tailEnd/>
          </a:ln>
        </p:spPr>
        <p:txBody>
          <a:bodyPr wrap="none" lIns="107950" tIns="53975" rIns="107950" bIns="53975" anchor="ctr"/>
          <a:lstStyle/>
          <a:p>
            <a:pPr eaLnBrk="1" hangingPunct="1"/>
            <a:r>
              <a:rPr lang="en-US" sz="1600"/>
              <a:t>1</a:t>
            </a:r>
          </a:p>
        </p:txBody>
      </p:sp>
      <p:sp>
        <p:nvSpPr>
          <p:cNvPr id="28681" name="Rectangle 6"/>
          <p:cNvSpPr>
            <a:spLocks noChangeArrowheads="1"/>
          </p:cNvSpPr>
          <p:nvPr/>
        </p:nvSpPr>
        <p:spPr bwMode="gray">
          <a:xfrm>
            <a:off x="2662238" y="889000"/>
            <a:ext cx="989012" cy="855663"/>
          </a:xfrm>
          <a:prstGeom prst="rect">
            <a:avLst/>
          </a:prstGeom>
          <a:solidFill>
            <a:srgbClr val="FFFF99"/>
          </a:solidFill>
          <a:ln w="12700" algn="ctr">
            <a:solidFill>
              <a:schemeClr val="tx1"/>
            </a:solidFill>
            <a:miter lim="800000"/>
            <a:headEnd/>
            <a:tailEnd/>
          </a:ln>
        </p:spPr>
        <p:txBody>
          <a:bodyPr wrap="none" lIns="107950" tIns="53975" rIns="107950" bIns="53975" anchor="ctr"/>
          <a:lstStyle/>
          <a:p>
            <a:pPr eaLnBrk="1" hangingPunct="1"/>
            <a:r>
              <a:rPr lang="en-US" sz="1600"/>
              <a:t>2</a:t>
            </a:r>
          </a:p>
        </p:txBody>
      </p:sp>
      <p:sp>
        <p:nvSpPr>
          <p:cNvPr id="28682" name="Rectangle 7"/>
          <p:cNvSpPr>
            <a:spLocks noChangeArrowheads="1"/>
          </p:cNvSpPr>
          <p:nvPr/>
        </p:nvSpPr>
        <p:spPr bwMode="gray">
          <a:xfrm>
            <a:off x="3711575" y="3663950"/>
            <a:ext cx="989013" cy="855663"/>
          </a:xfrm>
          <a:prstGeom prst="rect">
            <a:avLst/>
          </a:prstGeom>
          <a:solidFill>
            <a:srgbClr val="00FF00"/>
          </a:solidFill>
          <a:ln w="12700" algn="ctr">
            <a:solidFill>
              <a:schemeClr val="tx1"/>
            </a:solidFill>
            <a:miter lim="800000"/>
            <a:headEnd/>
            <a:tailEnd/>
          </a:ln>
        </p:spPr>
        <p:txBody>
          <a:bodyPr wrap="none" lIns="107950" tIns="53975" rIns="107950" bIns="53975" anchor="ctr"/>
          <a:lstStyle/>
          <a:p>
            <a:pPr eaLnBrk="1" hangingPunct="1"/>
            <a:r>
              <a:rPr lang="en-US" sz="1600"/>
              <a:t>0.5</a:t>
            </a:r>
          </a:p>
        </p:txBody>
      </p:sp>
      <p:sp>
        <p:nvSpPr>
          <p:cNvPr id="28683" name="Rectangle 8"/>
          <p:cNvSpPr>
            <a:spLocks noChangeArrowheads="1"/>
          </p:cNvSpPr>
          <p:nvPr/>
        </p:nvSpPr>
        <p:spPr bwMode="gray">
          <a:xfrm>
            <a:off x="3709988" y="2740025"/>
            <a:ext cx="989012" cy="854075"/>
          </a:xfrm>
          <a:prstGeom prst="rect">
            <a:avLst/>
          </a:prstGeom>
          <a:solidFill>
            <a:srgbClr val="CCFFCC"/>
          </a:solidFill>
          <a:ln w="12700" algn="ctr">
            <a:solidFill>
              <a:schemeClr val="tx1"/>
            </a:solidFill>
            <a:miter lim="800000"/>
            <a:headEnd/>
            <a:tailEnd/>
          </a:ln>
        </p:spPr>
        <p:txBody>
          <a:bodyPr wrap="none" lIns="107950" tIns="53975" rIns="107950" bIns="53975" anchor="ctr"/>
          <a:lstStyle/>
          <a:p>
            <a:pPr eaLnBrk="1" hangingPunct="1"/>
            <a:r>
              <a:rPr lang="en-US" sz="1600"/>
              <a:t>1</a:t>
            </a:r>
          </a:p>
        </p:txBody>
      </p:sp>
      <p:sp>
        <p:nvSpPr>
          <p:cNvPr id="28684" name="Rectangle 9"/>
          <p:cNvSpPr>
            <a:spLocks noChangeArrowheads="1"/>
          </p:cNvSpPr>
          <p:nvPr/>
        </p:nvSpPr>
        <p:spPr bwMode="gray">
          <a:xfrm>
            <a:off x="3711575" y="1814513"/>
            <a:ext cx="989013" cy="855662"/>
          </a:xfrm>
          <a:prstGeom prst="rect">
            <a:avLst/>
          </a:prstGeom>
          <a:solidFill>
            <a:srgbClr val="FFFF99"/>
          </a:solidFill>
          <a:ln w="12700" algn="ctr">
            <a:solidFill>
              <a:schemeClr val="tx1"/>
            </a:solidFill>
            <a:miter lim="800000"/>
            <a:headEnd/>
            <a:tailEnd/>
          </a:ln>
        </p:spPr>
        <p:txBody>
          <a:bodyPr wrap="none" lIns="107950" tIns="53975" rIns="107950" bIns="53975" anchor="ctr"/>
          <a:lstStyle/>
          <a:p>
            <a:pPr eaLnBrk="1" hangingPunct="1"/>
            <a:r>
              <a:rPr lang="en-US" sz="1600"/>
              <a:t>2</a:t>
            </a:r>
          </a:p>
        </p:txBody>
      </p:sp>
      <p:sp>
        <p:nvSpPr>
          <p:cNvPr id="28685" name="Rectangle 10"/>
          <p:cNvSpPr>
            <a:spLocks noChangeArrowheads="1"/>
          </p:cNvSpPr>
          <p:nvPr/>
        </p:nvSpPr>
        <p:spPr bwMode="gray">
          <a:xfrm>
            <a:off x="3711575" y="890588"/>
            <a:ext cx="989013" cy="855662"/>
          </a:xfrm>
          <a:prstGeom prst="rect">
            <a:avLst/>
          </a:prstGeom>
          <a:solidFill>
            <a:srgbClr val="FFCC00"/>
          </a:solidFill>
          <a:ln w="12700" algn="ctr">
            <a:solidFill>
              <a:schemeClr val="tx1"/>
            </a:solidFill>
            <a:miter lim="800000"/>
            <a:headEnd/>
            <a:tailEnd/>
          </a:ln>
        </p:spPr>
        <p:txBody>
          <a:bodyPr wrap="none" lIns="107950" tIns="53975" rIns="107950" bIns="53975" anchor="ctr"/>
          <a:lstStyle/>
          <a:p>
            <a:pPr eaLnBrk="1" hangingPunct="1"/>
            <a:r>
              <a:rPr lang="en-US" sz="1600"/>
              <a:t>4</a:t>
            </a:r>
          </a:p>
        </p:txBody>
      </p:sp>
      <p:sp>
        <p:nvSpPr>
          <p:cNvPr id="28686" name="Rectangle 11"/>
          <p:cNvSpPr>
            <a:spLocks noChangeArrowheads="1"/>
          </p:cNvSpPr>
          <p:nvPr/>
        </p:nvSpPr>
        <p:spPr bwMode="gray">
          <a:xfrm>
            <a:off x="4770438" y="3663950"/>
            <a:ext cx="989012" cy="855663"/>
          </a:xfrm>
          <a:prstGeom prst="rect">
            <a:avLst/>
          </a:prstGeom>
          <a:solidFill>
            <a:srgbClr val="CCFFCC"/>
          </a:solidFill>
          <a:ln w="12700" algn="ctr">
            <a:solidFill>
              <a:schemeClr val="tx1"/>
            </a:solidFill>
            <a:miter lim="800000"/>
            <a:headEnd/>
            <a:tailEnd/>
          </a:ln>
        </p:spPr>
        <p:txBody>
          <a:bodyPr wrap="none" lIns="107950" tIns="53975" rIns="107950" bIns="53975" anchor="ctr"/>
          <a:lstStyle/>
          <a:p>
            <a:pPr eaLnBrk="1" hangingPunct="1"/>
            <a:r>
              <a:rPr lang="en-US" sz="1600"/>
              <a:t>1</a:t>
            </a:r>
          </a:p>
        </p:txBody>
      </p:sp>
      <p:sp>
        <p:nvSpPr>
          <p:cNvPr id="28687" name="Rectangle 12"/>
          <p:cNvSpPr>
            <a:spLocks noChangeArrowheads="1"/>
          </p:cNvSpPr>
          <p:nvPr/>
        </p:nvSpPr>
        <p:spPr bwMode="gray">
          <a:xfrm>
            <a:off x="4768850" y="2740025"/>
            <a:ext cx="989013" cy="854075"/>
          </a:xfrm>
          <a:prstGeom prst="rect">
            <a:avLst/>
          </a:prstGeom>
          <a:solidFill>
            <a:srgbClr val="FFFF99"/>
          </a:solidFill>
          <a:ln w="12700" algn="ctr">
            <a:solidFill>
              <a:schemeClr val="tx1"/>
            </a:solidFill>
            <a:miter lim="800000"/>
            <a:headEnd/>
            <a:tailEnd/>
          </a:ln>
        </p:spPr>
        <p:txBody>
          <a:bodyPr wrap="none" lIns="107950" tIns="53975" rIns="107950" bIns="53975" anchor="ctr"/>
          <a:lstStyle/>
          <a:p>
            <a:pPr eaLnBrk="1" hangingPunct="1"/>
            <a:r>
              <a:rPr lang="en-US" sz="1600"/>
              <a:t>2</a:t>
            </a:r>
          </a:p>
        </p:txBody>
      </p:sp>
      <p:sp>
        <p:nvSpPr>
          <p:cNvPr id="28688" name="Rectangle 13"/>
          <p:cNvSpPr>
            <a:spLocks noChangeArrowheads="1"/>
          </p:cNvSpPr>
          <p:nvPr/>
        </p:nvSpPr>
        <p:spPr bwMode="gray">
          <a:xfrm>
            <a:off x="4770438" y="1814513"/>
            <a:ext cx="989012" cy="855662"/>
          </a:xfrm>
          <a:prstGeom prst="rect">
            <a:avLst/>
          </a:prstGeom>
          <a:solidFill>
            <a:srgbClr val="FFCC00"/>
          </a:solidFill>
          <a:ln w="12700" algn="ctr">
            <a:solidFill>
              <a:schemeClr val="tx1"/>
            </a:solidFill>
            <a:miter lim="800000"/>
            <a:headEnd/>
            <a:tailEnd/>
          </a:ln>
        </p:spPr>
        <p:txBody>
          <a:bodyPr wrap="none" lIns="107950" tIns="53975" rIns="107950" bIns="53975" anchor="ctr"/>
          <a:lstStyle/>
          <a:p>
            <a:pPr eaLnBrk="1" hangingPunct="1"/>
            <a:r>
              <a:rPr lang="en-US" sz="1600"/>
              <a:t>4</a:t>
            </a:r>
          </a:p>
        </p:txBody>
      </p:sp>
      <p:sp>
        <p:nvSpPr>
          <p:cNvPr id="28689" name="Rectangle 14"/>
          <p:cNvSpPr>
            <a:spLocks noChangeArrowheads="1"/>
          </p:cNvSpPr>
          <p:nvPr/>
        </p:nvSpPr>
        <p:spPr bwMode="gray">
          <a:xfrm>
            <a:off x="4770438" y="890588"/>
            <a:ext cx="989012" cy="855662"/>
          </a:xfrm>
          <a:prstGeom prst="rect">
            <a:avLst/>
          </a:prstGeom>
          <a:solidFill>
            <a:srgbClr val="FF99CC"/>
          </a:solidFill>
          <a:ln w="12700" algn="ctr">
            <a:solidFill>
              <a:schemeClr val="tx1"/>
            </a:solidFill>
            <a:miter lim="800000"/>
            <a:headEnd/>
            <a:tailEnd/>
          </a:ln>
        </p:spPr>
        <p:txBody>
          <a:bodyPr wrap="none" lIns="107950" tIns="53975" rIns="107950" bIns="53975" anchor="ctr"/>
          <a:lstStyle/>
          <a:p>
            <a:pPr eaLnBrk="1" hangingPunct="1"/>
            <a:r>
              <a:rPr lang="en-US" sz="1600"/>
              <a:t>6</a:t>
            </a:r>
          </a:p>
        </p:txBody>
      </p:sp>
      <p:sp>
        <p:nvSpPr>
          <p:cNvPr id="28690" name="Rectangle 15"/>
          <p:cNvSpPr>
            <a:spLocks noChangeArrowheads="1"/>
          </p:cNvSpPr>
          <p:nvPr/>
        </p:nvSpPr>
        <p:spPr bwMode="gray">
          <a:xfrm>
            <a:off x="5829300" y="3663950"/>
            <a:ext cx="989013" cy="855663"/>
          </a:xfrm>
          <a:prstGeom prst="rect">
            <a:avLst/>
          </a:prstGeom>
          <a:solidFill>
            <a:srgbClr val="FFFF99"/>
          </a:solidFill>
          <a:ln w="12700" algn="ctr">
            <a:solidFill>
              <a:schemeClr val="tx1"/>
            </a:solidFill>
            <a:miter lim="800000"/>
            <a:headEnd/>
            <a:tailEnd/>
          </a:ln>
        </p:spPr>
        <p:txBody>
          <a:bodyPr wrap="none" lIns="107950" tIns="53975" rIns="107950" bIns="53975" anchor="ctr"/>
          <a:lstStyle/>
          <a:p>
            <a:pPr eaLnBrk="1" hangingPunct="1"/>
            <a:r>
              <a:rPr lang="en-US" sz="1600"/>
              <a:t>2</a:t>
            </a:r>
          </a:p>
        </p:txBody>
      </p:sp>
      <p:sp>
        <p:nvSpPr>
          <p:cNvPr id="28691" name="Rectangle 16"/>
          <p:cNvSpPr>
            <a:spLocks noChangeArrowheads="1"/>
          </p:cNvSpPr>
          <p:nvPr/>
        </p:nvSpPr>
        <p:spPr bwMode="gray">
          <a:xfrm>
            <a:off x="5827713" y="2740025"/>
            <a:ext cx="989012" cy="854075"/>
          </a:xfrm>
          <a:prstGeom prst="rect">
            <a:avLst/>
          </a:prstGeom>
          <a:solidFill>
            <a:srgbClr val="FFCC00"/>
          </a:solidFill>
          <a:ln w="12700" algn="ctr">
            <a:solidFill>
              <a:schemeClr val="tx1"/>
            </a:solidFill>
            <a:miter lim="800000"/>
            <a:headEnd/>
            <a:tailEnd/>
          </a:ln>
        </p:spPr>
        <p:txBody>
          <a:bodyPr wrap="none" lIns="107950" tIns="53975" rIns="107950" bIns="53975" anchor="ctr"/>
          <a:lstStyle/>
          <a:p>
            <a:pPr eaLnBrk="1" hangingPunct="1"/>
            <a:r>
              <a:rPr lang="en-US" sz="1600"/>
              <a:t>4</a:t>
            </a:r>
          </a:p>
        </p:txBody>
      </p:sp>
      <p:sp>
        <p:nvSpPr>
          <p:cNvPr id="28692" name="Rectangle 17"/>
          <p:cNvSpPr>
            <a:spLocks noChangeArrowheads="1"/>
          </p:cNvSpPr>
          <p:nvPr/>
        </p:nvSpPr>
        <p:spPr bwMode="gray">
          <a:xfrm>
            <a:off x="5829300" y="1814513"/>
            <a:ext cx="989013" cy="855662"/>
          </a:xfrm>
          <a:prstGeom prst="rect">
            <a:avLst/>
          </a:prstGeom>
          <a:solidFill>
            <a:srgbClr val="FF99CC"/>
          </a:solidFill>
          <a:ln w="12700" algn="ctr">
            <a:solidFill>
              <a:schemeClr val="tx1"/>
            </a:solidFill>
            <a:miter lim="800000"/>
            <a:headEnd/>
            <a:tailEnd/>
          </a:ln>
        </p:spPr>
        <p:txBody>
          <a:bodyPr wrap="none" lIns="107950" tIns="53975" rIns="107950" bIns="53975" anchor="ctr"/>
          <a:lstStyle/>
          <a:p>
            <a:pPr eaLnBrk="1" hangingPunct="1"/>
            <a:r>
              <a:rPr lang="en-US" sz="1600"/>
              <a:t>6</a:t>
            </a:r>
          </a:p>
        </p:txBody>
      </p:sp>
      <p:sp>
        <p:nvSpPr>
          <p:cNvPr id="28693" name="Rectangle 18"/>
          <p:cNvSpPr>
            <a:spLocks noChangeArrowheads="1"/>
          </p:cNvSpPr>
          <p:nvPr/>
        </p:nvSpPr>
        <p:spPr bwMode="gray">
          <a:xfrm>
            <a:off x="5829300" y="890588"/>
            <a:ext cx="989013" cy="855662"/>
          </a:xfrm>
          <a:prstGeom prst="rect">
            <a:avLst/>
          </a:prstGeom>
          <a:solidFill>
            <a:srgbClr val="FF0000"/>
          </a:solidFill>
          <a:ln w="12700" algn="ctr">
            <a:solidFill>
              <a:schemeClr val="tx1"/>
            </a:solidFill>
            <a:miter lim="800000"/>
            <a:headEnd/>
            <a:tailEnd/>
          </a:ln>
        </p:spPr>
        <p:txBody>
          <a:bodyPr wrap="none" lIns="107950" tIns="53975" rIns="107950" bIns="53975" anchor="ctr"/>
          <a:lstStyle/>
          <a:p>
            <a:pPr eaLnBrk="1" hangingPunct="1"/>
            <a:r>
              <a:rPr lang="en-US" sz="1600"/>
              <a:t>9</a:t>
            </a:r>
          </a:p>
        </p:txBody>
      </p:sp>
      <p:sp>
        <p:nvSpPr>
          <p:cNvPr id="28694" name="Line 20"/>
          <p:cNvSpPr>
            <a:spLocks noChangeShapeType="1"/>
          </p:cNvSpPr>
          <p:nvPr/>
        </p:nvSpPr>
        <p:spPr bwMode="gray">
          <a:xfrm flipV="1">
            <a:off x="2560638" y="671513"/>
            <a:ext cx="0" cy="3929062"/>
          </a:xfrm>
          <a:prstGeom prst="line">
            <a:avLst/>
          </a:prstGeom>
          <a:noFill/>
          <a:ln w="12700">
            <a:solidFill>
              <a:schemeClr val="tx1"/>
            </a:solidFill>
            <a:round/>
            <a:headEnd/>
            <a:tailEnd type="triangle" w="lg" len="lg"/>
          </a:ln>
          <a:extLst>
            <a:ext uri="{909E8E84-426E-40DD-AFC4-6F175D3DCCD1}">
              <a14:hiddenFill xmlns="" xmlns:a14="http://schemas.microsoft.com/office/drawing/2010/main">
                <a:noFill/>
              </a14:hiddenFill>
            </a:ext>
          </a:extLst>
        </p:spPr>
        <p:txBody>
          <a:bodyPr wrap="none" lIns="107950" tIns="53975" rIns="107950" bIns="53975" anchor="ctr"/>
          <a:lstStyle/>
          <a:p>
            <a:endParaRPr lang="en-US"/>
          </a:p>
        </p:txBody>
      </p:sp>
      <p:sp>
        <p:nvSpPr>
          <p:cNvPr id="28695" name="Text Box 21"/>
          <p:cNvSpPr txBox="1">
            <a:spLocks noChangeArrowheads="1"/>
          </p:cNvSpPr>
          <p:nvPr/>
        </p:nvSpPr>
        <p:spPr bwMode="gray">
          <a:xfrm>
            <a:off x="1466850" y="3854450"/>
            <a:ext cx="1079500"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107950" tIns="53975" rIns="107950" bIns="53975">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algn="l" eaLnBrk="1" hangingPunct="1">
              <a:spcBef>
                <a:spcPct val="50000"/>
              </a:spcBef>
            </a:pPr>
            <a:r>
              <a:rPr lang="en-US" sz="1600"/>
              <a:t>Very Small</a:t>
            </a:r>
          </a:p>
        </p:txBody>
      </p:sp>
      <p:sp>
        <p:nvSpPr>
          <p:cNvPr id="28696" name="Text Box 22"/>
          <p:cNvSpPr txBox="1">
            <a:spLocks noChangeArrowheads="1"/>
          </p:cNvSpPr>
          <p:nvPr/>
        </p:nvSpPr>
        <p:spPr bwMode="gray">
          <a:xfrm>
            <a:off x="1425575" y="3032125"/>
            <a:ext cx="1079500" cy="352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107950" tIns="53975" rIns="107950" bIns="53975">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algn="l" eaLnBrk="1" hangingPunct="1">
              <a:spcBef>
                <a:spcPct val="50000"/>
              </a:spcBef>
            </a:pPr>
            <a:r>
              <a:rPr lang="en-US" sz="1600"/>
              <a:t>Small</a:t>
            </a:r>
          </a:p>
        </p:txBody>
      </p:sp>
      <p:sp>
        <p:nvSpPr>
          <p:cNvPr id="28697" name="Text Box 23"/>
          <p:cNvSpPr txBox="1">
            <a:spLocks noChangeArrowheads="1"/>
          </p:cNvSpPr>
          <p:nvPr/>
        </p:nvSpPr>
        <p:spPr bwMode="gray">
          <a:xfrm>
            <a:off x="1414463" y="2154238"/>
            <a:ext cx="1077912" cy="352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107950" tIns="53975" rIns="107950" bIns="53975">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algn="l" eaLnBrk="1" hangingPunct="1">
              <a:spcBef>
                <a:spcPct val="50000"/>
              </a:spcBef>
            </a:pPr>
            <a:r>
              <a:rPr lang="en-US" sz="1600"/>
              <a:t>Medium</a:t>
            </a:r>
          </a:p>
        </p:txBody>
      </p:sp>
      <p:sp>
        <p:nvSpPr>
          <p:cNvPr id="28698" name="Text Box 24"/>
          <p:cNvSpPr txBox="1">
            <a:spLocks noChangeArrowheads="1"/>
          </p:cNvSpPr>
          <p:nvPr/>
        </p:nvSpPr>
        <p:spPr bwMode="gray">
          <a:xfrm>
            <a:off x="1427163" y="1231900"/>
            <a:ext cx="1077912" cy="352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107950" tIns="53975" rIns="107950" bIns="53975">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algn="l" eaLnBrk="1" hangingPunct="1">
              <a:spcBef>
                <a:spcPct val="50000"/>
              </a:spcBef>
            </a:pPr>
            <a:r>
              <a:rPr lang="en-US" sz="1600"/>
              <a:t>Large</a:t>
            </a:r>
          </a:p>
        </p:txBody>
      </p:sp>
      <p:sp>
        <p:nvSpPr>
          <p:cNvPr id="28699" name="Text Box 25"/>
          <p:cNvSpPr txBox="1">
            <a:spLocks noChangeArrowheads="1"/>
          </p:cNvSpPr>
          <p:nvPr/>
        </p:nvSpPr>
        <p:spPr bwMode="gray">
          <a:xfrm>
            <a:off x="2805113" y="4721225"/>
            <a:ext cx="1079500" cy="352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107950" tIns="53975" rIns="107950" bIns="53975">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algn="l" eaLnBrk="1" hangingPunct="1">
              <a:spcBef>
                <a:spcPct val="50000"/>
              </a:spcBef>
            </a:pPr>
            <a:r>
              <a:rPr lang="en-US" sz="1600"/>
              <a:t>Trivial</a:t>
            </a:r>
          </a:p>
        </p:txBody>
      </p:sp>
      <p:sp>
        <p:nvSpPr>
          <p:cNvPr id="28700" name="Text Box 26"/>
          <p:cNvSpPr txBox="1">
            <a:spLocks noChangeArrowheads="1"/>
          </p:cNvSpPr>
          <p:nvPr/>
        </p:nvSpPr>
        <p:spPr bwMode="gray">
          <a:xfrm>
            <a:off x="3922713" y="4722813"/>
            <a:ext cx="1077912" cy="352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107950" tIns="53975" rIns="107950" bIns="53975">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algn="l" eaLnBrk="1" hangingPunct="1">
              <a:spcBef>
                <a:spcPct val="50000"/>
              </a:spcBef>
            </a:pPr>
            <a:r>
              <a:rPr lang="en-US" sz="1600"/>
              <a:t>Easy</a:t>
            </a:r>
          </a:p>
        </p:txBody>
      </p:sp>
      <p:sp>
        <p:nvSpPr>
          <p:cNvPr id="28701" name="Text Box 27"/>
          <p:cNvSpPr txBox="1">
            <a:spLocks noChangeArrowheads="1"/>
          </p:cNvSpPr>
          <p:nvPr/>
        </p:nvSpPr>
        <p:spPr bwMode="gray">
          <a:xfrm>
            <a:off x="4972050" y="4724400"/>
            <a:ext cx="1079500" cy="352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107950" tIns="53975" rIns="107950" bIns="53975">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algn="l" eaLnBrk="1" hangingPunct="1">
              <a:spcBef>
                <a:spcPct val="50000"/>
              </a:spcBef>
            </a:pPr>
            <a:r>
              <a:rPr lang="en-US" sz="1600"/>
              <a:t>Hard</a:t>
            </a:r>
          </a:p>
        </p:txBody>
      </p:sp>
      <p:sp>
        <p:nvSpPr>
          <p:cNvPr id="28702" name="Text Box 28"/>
          <p:cNvSpPr txBox="1">
            <a:spLocks noChangeArrowheads="1"/>
          </p:cNvSpPr>
          <p:nvPr/>
        </p:nvSpPr>
        <p:spPr bwMode="gray">
          <a:xfrm>
            <a:off x="5786438" y="4713288"/>
            <a:ext cx="1470025" cy="352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107950" tIns="53975" rIns="107950" bIns="53975">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algn="l" eaLnBrk="1" hangingPunct="1">
              <a:spcBef>
                <a:spcPct val="50000"/>
              </a:spcBef>
            </a:pPr>
            <a:r>
              <a:rPr lang="en-US" sz="1600"/>
              <a:t>Very Hard</a:t>
            </a:r>
          </a:p>
        </p:txBody>
      </p:sp>
      <p:sp>
        <p:nvSpPr>
          <p:cNvPr id="28703" name="WordArt 29"/>
          <p:cNvSpPr>
            <a:spLocks noChangeArrowheads="1" noChangeShapeType="1" noTextEdit="1"/>
          </p:cNvSpPr>
          <p:nvPr/>
        </p:nvSpPr>
        <p:spPr bwMode="gray">
          <a:xfrm rot="5400000">
            <a:off x="100013" y="2571750"/>
            <a:ext cx="1874837" cy="411163"/>
          </a:xfrm>
          <a:prstGeom prst="rect">
            <a:avLst/>
          </a:prstGeom>
        </p:spPr>
        <p:txBody>
          <a:bodyPr vert="wordArtVert" wrap="none" fromWordArt="1">
            <a:prstTxWarp prst="textPlain">
              <a:avLst>
                <a:gd name="adj" fmla="val 50000"/>
              </a:avLst>
            </a:prstTxWarp>
          </a:bodyPr>
          <a:lstStyle/>
          <a:p>
            <a:pPr fontAlgn="auto"/>
            <a:r>
              <a:rPr lang="en-US" sz="3600" kern="10">
                <a:ln w="9525">
                  <a:solidFill>
                    <a:schemeClr val="accent2"/>
                  </a:solidFill>
                  <a:round/>
                  <a:headEnd/>
                  <a:tailEnd/>
                </a:ln>
                <a:solidFill>
                  <a:schemeClr val="accent2"/>
                </a:solidFill>
                <a:latin typeface="Arial Black"/>
              </a:rPr>
              <a:t>Size</a:t>
            </a:r>
          </a:p>
        </p:txBody>
      </p:sp>
      <p:sp>
        <p:nvSpPr>
          <p:cNvPr id="28704" name="WordArt 30"/>
          <p:cNvSpPr>
            <a:spLocks noChangeArrowheads="1" noChangeShapeType="1" noTextEdit="1"/>
          </p:cNvSpPr>
          <p:nvPr/>
        </p:nvSpPr>
        <p:spPr bwMode="gray">
          <a:xfrm>
            <a:off x="3155950" y="5191125"/>
            <a:ext cx="3508375" cy="427038"/>
          </a:xfrm>
          <a:prstGeom prst="rect">
            <a:avLst/>
          </a:prstGeom>
        </p:spPr>
        <p:txBody>
          <a:bodyPr wrap="none" fromWordArt="1">
            <a:prstTxWarp prst="textPlain">
              <a:avLst>
                <a:gd name="adj" fmla="val 50000"/>
              </a:avLst>
            </a:prstTxWarp>
          </a:bodyPr>
          <a:lstStyle/>
          <a:p>
            <a:r>
              <a:rPr lang="en-US" sz="3600" kern="10">
                <a:ln w="9525">
                  <a:solidFill>
                    <a:schemeClr val="accent2"/>
                  </a:solidFill>
                  <a:round/>
                  <a:headEnd/>
                  <a:tailEnd/>
                </a:ln>
                <a:solidFill>
                  <a:schemeClr val="accent2"/>
                </a:solidFill>
                <a:latin typeface="Arial Black"/>
              </a:rPr>
              <a:t>Complexity</a:t>
            </a:r>
          </a:p>
        </p:txBody>
      </p:sp>
      <p:sp>
        <p:nvSpPr>
          <p:cNvPr id="28705" name="Rectangle 32"/>
          <p:cNvSpPr>
            <a:spLocks noChangeArrowheads="1"/>
          </p:cNvSpPr>
          <p:nvPr/>
        </p:nvSpPr>
        <p:spPr bwMode="gray">
          <a:xfrm>
            <a:off x="393700" y="5700713"/>
            <a:ext cx="8191500" cy="581025"/>
          </a:xfrm>
          <a:prstGeom prst="rect">
            <a:avLst/>
          </a:prstGeom>
          <a:noFill/>
          <a:ln w="22225" algn="ctr">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nchorCtr="1"/>
          <a:lstStyle/>
          <a:p>
            <a:r>
              <a:rPr lang="en-US" sz="2000" b="0"/>
              <a:t>Will a system with a complex design, have a complex use-case model?</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title"/>
          </p:nvPr>
        </p:nvSpPr>
        <p:spPr/>
        <p:txBody>
          <a:bodyPr/>
          <a:lstStyle/>
          <a:p>
            <a:pPr eaLnBrk="1" hangingPunct="1"/>
            <a:r>
              <a:rPr lang="en-US" smtClean="0"/>
              <a:t>Tracking Done</a:t>
            </a:r>
          </a:p>
        </p:txBody>
      </p:sp>
      <p:sp>
        <p:nvSpPr>
          <p:cNvPr id="29701" name="Rectangle 4"/>
          <p:cNvSpPr>
            <a:spLocks noChangeArrowheads="1"/>
          </p:cNvSpPr>
          <p:nvPr/>
        </p:nvSpPr>
        <p:spPr bwMode="gray">
          <a:xfrm>
            <a:off x="688975" y="5561351"/>
            <a:ext cx="8110538" cy="728324"/>
          </a:xfrm>
          <a:prstGeom prst="rect">
            <a:avLst/>
          </a:prstGeom>
          <a:noFill/>
          <a:ln w="12700" algn="ctr">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lIns="107950" tIns="53975" rIns="107950" bIns="53975" anchor="ctr"/>
          <a:lstStyle/>
          <a:p>
            <a:pPr eaLnBrk="1" hangingPunct="1"/>
            <a:r>
              <a:rPr lang="en-US" sz="2400">
                <a:solidFill>
                  <a:schemeClr val="tx2"/>
                </a:solidFill>
                <a:cs typeface="Arial" pitchFamily="34" charset="0"/>
              </a:rPr>
              <a:t>…and knowing how much more you can do.</a:t>
            </a:r>
          </a:p>
        </p:txBody>
      </p:sp>
      <p:pic>
        <p:nvPicPr>
          <p:cNvPr id="12" name="Picture 2"/>
          <p:cNvPicPr>
            <a:picLocks noChangeAspect="1" noChangeArrowheads="1"/>
          </p:cNvPicPr>
          <p:nvPr/>
        </p:nvPicPr>
        <p:blipFill>
          <a:blip r:embed="rId3" cstate="print"/>
          <a:srcRect/>
          <a:stretch>
            <a:fillRect/>
          </a:stretch>
        </p:blipFill>
        <p:spPr bwMode="auto">
          <a:xfrm>
            <a:off x="1257434" y="1067401"/>
            <a:ext cx="7695396" cy="4152096"/>
          </a:xfrm>
          <a:prstGeom prst="rect">
            <a:avLst/>
          </a:prstGeom>
          <a:noFill/>
          <a:ln w="9525">
            <a:noFill/>
            <a:miter lim="800000"/>
            <a:headEnd/>
            <a:tailEnd/>
          </a:ln>
        </p:spPr>
      </p:pic>
      <p:sp>
        <p:nvSpPr>
          <p:cNvPr id="13" name="AutoShape 5"/>
          <p:cNvSpPr>
            <a:spLocks noChangeArrowheads="1"/>
          </p:cNvSpPr>
          <p:nvPr/>
        </p:nvSpPr>
        <p:spPr bwMode="gray">
          <a:xfrm>
            <a:off x="34460" y="1265055"/>
            <a:ext cx="997526" cy="769938"/>
          </a:xfrm>
          <a:prstGeom prst="wedgeRectCallout">
            <a:avLst>
              <a:gd name="adj1" fmla="val 74065"/>
              <a:gd name="adj2" fmla="val -15361"/>
            </a:avLst>
          </a:prstGeom>
          <a:solidFill>
            <a:srgbClr val="00FF00"/>
          </a:solidFill>
          <a:ln w="12700">
            <a:solidFill>
              <a:schemeClr val="tx1"/>
            </a:solidFill>
            <a:miter lim="800000"/>
            <a:headEnd/>
            <a:tailEnd/>
          </a:ln>
        </p:spPr>
        <p:txBody>
          <a:bodyPr wrap="none" lIns="107950" tIns="53975" rIns="107950" bIns="53975" anchor="ctr"/>
          <a:lstStyle/>
          <a:p>
            <a:pPr algn="ctr"/>
            <a:r>
              <a:rPr lang="en-US" dirty="0"/>
              <a:t>Done</a:t>
            </a:r>
          </a:p>
        </p:txBody>
      </p:sp>
      <p:sp>
        <p:nvSpPr>
          <p:cNvPr id="14" name="AutoShape 6"/>
          <p:cNvSpPr>
            <a:spLocks noChangeArrowheads="1"/>
          </p:cNvSpPr>
          <p:nvPr/>
        </p:nvSpPr>
        <p:spPr bwMode="gray">
          <a:xfrm>
            <a:off x="22584" y="2163580"/>
            <a:ext cx="997527" cy="769938"/>
          </a:xfrm>
          <a:prstGeom prst="wedgeRectCallout">
            <a:avLst>
              <a:gd name="adj1" fmla="val 69843"/>
              <a:gd name="adj2" fmla="val -2167"/>
            </a:avLst>
          </a:prstGeom>
          <a:solidFill>
            <a:srgbClr val="FFCC00"/>
          </a:solidFill>
          <a:ln w="12700">
            <a:solidFill>
              <a:schemeClr val="tx1"/>
            </a:solidFill>
            <a:miter lim="800000"/>
            <a:headEnd/>
            <a:tailEnd/>
          </a:ln>
        </p:spPr>
        <p:txBody>
          <a:bodyPr wrap="none" lIns="107950" tIns="53975" rIns="107950" bIns="53975" anchor="ctr"/>
          <a:lstStyle/>
          <a:p>
            <a:pPr algn="ctr"/>
            <a:r>
              <a:rPr lang="en-US" dirty="0"/>
              <a:t>Doable</a:t>
            </a:r>
          </a:p>
        </p:txBody>
      </p:sp>
      <p:sp>
        <p:nvSpPr>
          <p:cNvPr id="15" name="AutoShape 7"/>
          <p:cNvSpPr>
            <a:spLocks noChangeArrowheads="1"/>
          </p:cNvSpPr>
          <p:nvPr/>
        </p:nvSpPr>
        <p:spPr bwMode="gray">
          <a:xfrm>
            <a:off x="34458" y="3368493"/>
            <a:ext cx="1223159" cy="992187"/>
          </a:xfrm>
          <a:prstGeom prst="rightArrow">
            <a:avLst>
              <a:gd name="adj1" fmla="val 76324"/>
              <a:gd name="adj2" fmla="val 26621"/>
            </a:avLst>
          </a:prstGeom>
          <a:noFill/>
          <a:ln w="12700">
            <a:solidFill>
              <a:schemeClr val="tx1"/>
            </a:solidFill>
            <a:miter lim="800000"/>
            <a:headEnd/>
            <a:tailEnd/>
          </a:ln>
        </p:spPr>
        <p:txBody>
          <a:bodyPr lIns="107950" tIns="53975" rIns="107950" bIns="53975" anchor="ctr"/>
          <a:lstStyle/>
          <a:p>
            <a:pPr algn="ctr"/>
            <a:r>
              <a:rPr lang="en-US" sz="1400" dirty="0"/>
              <a:t>Where time runs out.</a:t>
            </a:r>
          </a:p>
        </p:txBody>
      </p:sp>
      <p:sp>
        <p:nvSpPr>
          <p:cNvPr id="16" name="AutoShape 8"/>
          <p:cNvSpPr>
            <a:spLocks noChangeArrowheads="1"/>
          </p:cNvSpPr>
          <p:nvPr/>
        </p:nvSpPr>
        <p:spPr bwMode="gray">
          <a:xfrm>
            <a:off x="34459" y="4441643"/>
            <a:ext cx="1009403" cy="769937"/>
          </a:xfrm>
          <a:prstGeom prst="wedgeRectCallout">
            <a:avLst>
              <a:gd name="adj1" fmla="val 72657"/>
              <a:gd name="adj2" fmla="val -34125"/>
            </a:avLst>
          </a:prstGeom>
          <a:solidFill>
            <a:srgbClr val="FF0000"/>
          </a:solidFill>
          <a:ln w="12700">
            <a:solidFill>
              <a:schemeClr val="tx1"/>
            </a:solidFill>
            <a:miter lim="800000"/>
            <a:headEnd/>
            <a:tailEnd/>
          </a:ln>
        </p:spPr>
        <p:txBody>
          <a:bodyPr wrap="none" lIns="107950" tIns="53975" rIns="107950" bIns="53975" anchor="ctr"/>
          <a:lstStyle/>
          <a:p>
            <a:pPr algn="ctr"/>
            <a:r>
              <a:rPr lang="en-US"/>
              <a:t>At risk</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224971" y="823740"/>
            <a:ext cx="4572000" cy="3429000"/>
          </a:xfrm>
          <a:prstGeom prst="rect">
            <a:avLst/>
          </a:prstGeom>
          <a:noFill/>
          <a:ln w="9525">
            <a:solidFill>
              <a:schemeClr val="tx1"/>
            </a:solidFill>
            <a:miter lim="800000"/>
            <a:headEnd/>
            <a:tailEnd/>
          </a:ln>
          <a:effectLst/>
        </p:spPr>
      </p:pic>
      <p:sp>
        <p:nvSpPr>
          <p:cNvPr id="2" name="Title 1"/>
          <p:cNvSpPr>
            <a:spLocks noGrp="1"/>
          </p:cNvSpPr>
          <p:nvPr>
            <p:ph type="title"/>
          </p:nvPr>
        </p:nvSpPr>
        <p:spPr>
          <a:xfrm>
            <a:off x="294150" y="15801"/>
            <a:ext cx="8001000" cy="609600"/>
          </a:xfrm>
        </p:spPr>
        <p:txBody>
          <a:bodyPr>
            <a:normAutofit fontScale="90000"/>
          </a:bodyPr>
          <a:lstStyle/>
          <a:p>
            <a:r>
              <a:rPr lang="en-US" dirty="0" smtClean="0"/>
              <a:t>You only need to outline the flows to create the slices</a:t>
            </a:r>
            <a:endParaRPr lang="en-US" dirty="0"/>
          </a:p>
        </p:txBody>
      </p:sp>
      <p:sp>
        <p:nvSpPr>
          <p:cNvPr id="8" name="AutoShape 20"/>
          <p:cNvSpPr>
            <a:spLocks noChangeArrowheads="1"/>
          </p:cNvSpPr>
          <p:nvPr/>
        </p:nvSpPr>
        <p:spPr bwMode="grayWhite">
          <a:xfrm>
            <a:off x="172349" y="5500727"/>
            <a:ext cx="4879153" cy="607952"/>
          </a:xfrm>
          <a:prstGeom prst="wedgeRectCallout">
            <a:avLst>
              <a:gd name="adj1" fmla="val 49232"/>
              <a:gd name="adj2" fmla="val -28334"/>
            </a:avLst>
          </a:prstGeom>
          <a:solidFill>
            <a:srgbClr val="FF99CC"/>
          </a:solidFill>
          <a:ln w="12700">
            <a:solidFill>
              <a:schemeClr val="tx1"/>
            </a:solidFill>
            <a:miter lim="800000"/>
            <a:headEnd/>
            <a:tailEnd/>
          </a:ln>
        </p:spPr>
        <p:txBody>
          <a:bodyPr lIns="107950" tIns="53975" rIns="107950" bIns="53975" anchor="ctr"/>
          <a:lstStyle/>
          <a:p>
            <a:pPr algn="ctr"/>
            <a:r>
              <a:rPr lang="en-US" sz="1600" dirty="0" smtClean="0"/>
              <a:t>This is enough detail to identify our stories and define our slices.</a:t>
            </a:r>
            <a:endParaRPr lang="en-US" sz="1600" dirty="0"/>
          </a:p>
        </p:txBody>
      </p:sp>
      <p:grpSp>
        <p:nvGrpSpPr>
          <p:cNvPr id="3" name="Group 67"/>
          <p:cNvGrpSpPr/>
          <p:nvPr/>
        </p:nvGrpSpPr>
        <p:grpSpPr>
          <a:xfrm>
            <a:off x="2430682" y="1119148"/>
            <a:ext cx="5860006" cy="3449255"/>
            <a:chOff x="2488557" y="1111168"/>
            <a:chExt cx="5860006" cy="3449255"/>
          </a:xfrm>
        </p:grpSpPr>
        <p:grpSp>
          <p:nvGrpSpPr>
            <p:cNvPr id="4" name="Group 65"/>
            <p:cNvGrpSpPr/>
            <p:nvPr/>
          </p:nvGrpSpPr>
          <p:grpSpPr>
            <a:xfrm>
              <a:off x="2488557" y="1111168"/>
              <a:ext cx="5860006" cy="3449255"/>
              <a:chOff x="2488557" y="1145893"/>
              <a:chExt cx="5860006" cy="3449255"/>
            </a:xfrm>
          </p:grpSpPr>
          <p:sp>
            <p:nvSpPr>
              <p:cNvPr id="6" name="Rectangle 18"/>
              <p:cNvSpPr>
                <a:spLocks noChangeArrowheads="1"/>
              </p:cNvSpPr>
              <p:nvPr/>
            </p:nvSpPr>
            <p:spPr bwMode="black">
              <a:xfrm>
                <a:off x="2488557" y="1145893"/>
                <a:ext cx="5860006" cy="3449255"/>
              </a:xfrm>
              <a:prstGeom prst="rect">
                <a:avLst/>
              </a:prstGeom>
              <a:solidFill>
                <a:schemeClr val="bg1"/>
              </a:solidFill>
              <a:ln w="12700">
                <a:solidFill>
                  <a:schemeClr val="tx1"/>
                </a:solidFill>
                <a:miter lim="800000"/>
                <a:headEnd/>
                <a:tailEnd/>
              </a:ln>
            </p:spPr>
            <p:txBody>
              <a:bodyPr wrap="none" lIns="107950" tIns="53975" rIns="107950" bIns="53975" anchor="ctr"/>
              <a:lstStyle/>
              <a:p>
                <a:endParaRPr lang="sv-SE"/>
              </a:p>
            </p:txBody>
          </p:sp>
          <p:pic>
            <p:nvPicPr>
              <p:cNvPr id="5" name="Picture 15"/>
              <p:cNvPicPr>
                <a:picLocks noChangeAspect="1" noChangeArrowheads="1"/>
              </p:cNvPicPr>
              <p:nvPr/>
            </p:nvPicPr>
            <p:blipFill>
              <a:blip r:embed="rId4" cstate="print"/>
              <a:srcRect l="1501" t="3793" r="7681" b="11358"/>
              <a:stretch>
                <a:fillRect/>
              </a:stretch>
            </p:blipFill>
            <p:spPr bwMode="gray">
              <a:xfrm>
                <a:off x="2523281" y="1551008"/>
                <a:ext cx="5717894" cy="2986268"/>
              </a:xfrm>
              <a:prstGeom prst="rect">
                <a:avLst/>
              </a:prstGeom>
              <a:noFill/>
              <a:ln w="12700">
                <a:noFill/>
                <a:miter lim="800000"/>
                <a:headEnd/>
                <a:tailEnd/>
              </a:ln>
            </p:spPr>
          </p:pic>
        </p:grpSp>
        <p:sp>
          <p:nvSpPr>
            <p:cNvPr id="67" name="TextBox 66"/>
            <p:cNvSpPr txBox="1"/>
            <p:nvPr/>
          </p:nvSpPr>
          <p:spPr>
            <a:xfrm>
              <a:off x="3067286" y="1226915"/>
              <a:ext cx="4699322" cy="400110"/>
            </a:xfrm>
            <a:prstGeom prst="rect">
              <a:avLst/>
            </a:prstGeom>
            <a:noFill/>
          </p:spPr>
          <p:txBody>
            <a:bodyPr wrap="square" rtlCol="0">
              <a:spAutoFit/>
            </a:bodyPr>
            <a:lstStyle/>
            <a:p>
              <a:pPr algn="ctr"/>
              <a:r>
                <a:rPr lang="en-US" sz="2000" dirty="0" smtClean="0"/>
                <a:t>Use-Case 1: Withdraw Cash</a:t>
              </a:r>
              <a:endParaRPr lang="en-US" sz="2000" dirty="0"/>
            </a:p>
          </p:txBody>
        </p:sp>
      </p:grpSp>
      <p:grpSp>
        <p:nvGrpSpPr>
          <p:cNvPr id="9" name="Group 68"/>
          <p:cNvGrpSpPr/>
          <p:nvPr/>
        </p:nvGrpSpPr>
        <p:grpSpPr>
          <a:xfrm>
            <a:off x="5126206" y="1605260"/>
            <a:ext cx="2984776" cy="2292486"/>
            <a:chOff x="5645658" y="360520"/>
            <a:chExt cx="4341556" cy="2897435"/>
          </a:xfrm>
        </p:grpSpPr>
        <p:grpSp>
          <p:nvGrpSpPr>
            <p:cNvPr id="10" name="Group 61"/>
            <p:cNvGrpSpPr>
              <a:grpSpLocks/>
            </p:cNvGrpSpPr>
            <p:nvPr/>
          </p:nvGrpSpPr>
          <p:grpSpPr bwMode="auto">
            <a:xfrm>
              <a:off x="5645658" y="360520"/>
              <a:ext cx="4265775" cy="2897435"/>
              <a:chOff x="5986688" y="2819001"/>
              <a:chExt cx="5544771" cy="3889598"/>
            </a:xfrm>
          </p:grpSpPr>
          <p:sp>
            <p:nvSpPr>
              <p:cNvPr id="12" name="Rectangle 11"/>
              <p:cNvSpPr/>
              <p:nvPr/>
            </p:nvSpPr>
            <p:spPr>
              <a:xfrm>
                <a:off x="6040750" y="3000350"/>
                <a:ext cx="5488845" cy="3671888"/>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dirty="0"/>
              </a:p>
            </p:txBody>
          </p:sp>
          <p:cxnSp>
            <p:nvCxnSpPr>
              <p:cNvPr id="13" name="Straight Connector 12"/>
              <p:cNvCxnSpPr/>
              <p:nvPr/>
            </p:nvCxnSpPr>
            <p:spPr>
              <a:xfrm>
                <a:off x="6059322" y="3580010"/>
                <a:ext cx="54599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059322" y="3871970"/>
                <a:ext cx="5459956" cy="0"/>
              </a:xfrm>
              <a:prstGeom prst="line">
                <a:avLst/>
              </a:prstGeom>
              <a:ln>
                <a:solidFill>
                  <a:srgbClr val="B9CDE5"/>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059322" y="4161800"/>
                <a:ext cx="5459956" cy="0"/>
              </a:xfrm>
              <a:prstGeom prst="line">
                <a:avLst/>
              </a:prstGeom>
              <a:ln>
                <a:solidFill>
                  <a:srgbClr val="B9CDE5"/>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059322" y="4451630"/>
                <a:ext cx="5459956" cy="0"/>
              </a:xfrm>
              <a:prstGeom prst="line">
                <a:avLst/>
              </a:prstGeom>
              <a:ln>
                <a:solidFill>
                  <a:srgbClr val="B9CDE5"/>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59322" y="4739329"/>
                <a:ext cx="5459956" cy="0"/>
              </a:xfrm>
              <a:prstGeom prst="line">
                <a:avLst/>
              </a:prstGeom>
              <a:ln>
                <a:solidFill>
                  <a:srgbClr val="B9CDE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059322" y="5031289"/>
                <a:ext cx="5459956" cy="0"/>
              </a:xfrm>
              <a:prstGeom prst="line">
                <a:avLst/>
              </a:prstGeom>
              <a:ln>
                <a:solidFill>
                  <a:srgbClr val="B9CDE5"/>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059322" y="5318989"/>
                <a:ext cx="5459956" cy="0"/>
              </a:xfrm>
              <a:prstGeom prst="line">
                <a:avLst/>
              </a:prstGeom>
              <a:ln>
                <a:solidFill>
                  <a:srgbClr val="B9CDE5"/>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059322" y="5610949"/>
                <a:ext cx="5459956" cy="0"/>
              </a:xfrm>
              <a:prstGeom prst="line">
                <a:avLst/>
              </a:prstGeom>
              <a:ln>
                <a:solidFill>
                  <a:srgbClr val="B9CDE5"/>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059322" y="5898649"/>
                <a:ext cx="5459956" cy="0"/>
              </a:xfrm>
              <a:prstGeom prst="line">
                <a:avLst/>
              </a:prstGeom>
              <a:ln>
                <a:solidFill>
                  <a:srgbClr val="B9CDE5"/>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059322" y="6190609"/>
                <a:ext cx="5459956" cy="0"/>
              </a:xfrm>
              <a:prstGeom prst="line">
                <a:avLst/>
              </a:prstGeom>
              <a:ln>
                <a:solidFill>
                  <a:srgbClr val="B9CDE5"/>
                </a:solidFill>
              </a:ln>
            </p:spPr>
            <p:style>
              <a:lnRef idx="1">
                <a:schemeClr val="accent1"/>
              </a:lnRef>
              <a:fillRef idx="0">
                <a:schemeClr val="accent1"/>
              </a:fillRef>
              <a:effectRef idx="0">
                <a:schemeClr val="accent1"/>
              </a:effectRef>
              <a:fontRef idx="minor">
                <a:schemeClr val="tx1"/>
              </a:fontRef>
            </p:style>
          </p:cxnSp>
          <p:sp>
            <p:nvSpPr>
              <p:cNvPr id="25" name="TextBox 56"/>
              <p:cNvSpPr txBox="1">
                <a:spLocks noChangeArrowheads="1"/>
              </p:cNvSpPr>
              <p:nvPr/>
            </p:nvSpPr>
            <p:spPr bwMode="auto">
              <a:xfrm>
                <a:off x="6063805" y="6186403"/>
                <a:ext cx="1385670" cy="522196"/>
              </a:xfrm>
              <a:prstGeom prst="rect">
                <a:avLst/>
              </a:prstGeom>
              <a:noFill/>
              <a:ln w="9525">
                <a:noFill/>
                <a:miter lim="800000"/>
                <a:headEnd/>
                <a:tailEnd/>
              </a:ln>
            </p:spPr>
            <p:txBody>
              <a:bodyPr wrap="none">
                <a:spAutoFit/>
              </a:bodyPr>
              <a:lstStyle/>
              <a:p>
                <a:r>
                  <a:rPr lang="en-GB" sz="1400" dirty="0">
                    <a:latin typeface="Myriad Pro" pitchFamily="34" charset="0"/>
                    <a:cs typeface="Arial" pitchFamily="34" charset="0"/>
                  </a:rPr>
                  <a:t>Points:</a:t>
                </a:r>
                <a:endParaRPr lang="en-US" sz="1400" dirty="0">
                  <a:latin typeface="Myriad Pro" pitchFamily="34" charset="0"/>
                  <a:cs typeface="Arial" pitchFamily="34" charset="0"/>
                </a:endParaRPr>
              </a:p>
            </p:txBody>
          </p:sp>
          <p:sp>
            <p:nvSpPr>
              <p:cNvPr id="26" name="TextBox 60"/>
              <p:cNvSpPr txBox="1">
                <a:spLocks noChangeArrowheads="1"/>
              </p:cNvSpPr>
              <p:nvPr/>
            </p:nvSpPr>
            <p:spPr bwMode="auto">
              <a:xfrm>
                <a:off x="5986688" y="2819001"/>
                <a:ext cx="5544771" cy="774373"/>
              </a:xfrm>
              <a:prstGeom prst="rect">
                <a:avLst/>
              </a:prstGeom>
              <a:noFill/>
              <a:ln w="9525">
                <a:noFill/>
                <a:miter lim="800000"/>
                <a:headEnd/>
                <a:tailEnd/>
              </a:ln>
            </p:spPr>
            <p:txBody>
              <a:bodyPr>
                <a:spAutoFit/>
              </a:bodyPr>
              <a:lstStyle/>
              <a:p>
                <a:pPr>
                  <a:lnSpc>
                    <a:spcPts val="3300"/>
                  </a:lnSpc>
                </a:pPr>
                <a:r>
                  <a:rPr lang="en-GB" sz="1400" b="1" dirty="0" smtClean="0">
                    <a:latin typeface="Handwriting - Dakota" charset="0"/>
                  </a:rPr>
                  <a:t>1.3 Card Handling Errors</a:t>
                </a:r>
                <a:endParaRPr lang="en-GB" sz="1400" b="1" dirty="0">
                  <a:latin typeface="Handwriting - Dakota" charset="0"/>
                </a:endParaRPr>
              </a:p>
            </p:txBody>
          </p:sp>
        </p:grpSp>
        <p:grpSp>
          <p:nvGrpSpPr>
            <p:cNvPr id="11" name="Group 47"/>
            <p:cNvGrpSpPr/>
            <p:nvPr/>
          </p:nvGrpSpPr>
          <p:grpSpPr>
            <a:xfrm>
              <a:off x="9134131" y="565175"/>
              <a:ext cx="553941" cy="279750"/>
              <a:chOff x="5926027" y="1436914"/>
              <a:chExt cx="2042204" cy="943428"/>
            </a:xfrm>
          </p:grpSpPr>
          <p:grpSp>
            <p:nvGrpSpPr>
              <p:cNvPr id="23" name="Group 17"/>
              <p:cNvGrpSpPr/>
              <p:nvPr/>
            </p:nvGrpSpPr>
            <p:grpSpPr>
              <a:xfrm>
                <a:off x="5926027" y="1436914"/>
                <a:ext cx="2042204" cy="943428"/>
                <a:chOff x="4929188" y="2700338"/>
                <a:chExt cx="1533525" cy="633412"/>
              </a:xfrm>
            </p:grpSpPr>
            <p:sp>
              <p:nvSpPr>
                <p:cNvPr id="63" name="Arc 62"/>
                <p:cNvSpPr/>
                <p:nvPr/>
              </p:nvSpPr>
              <p:spPr bwMode="auto">
                <a:xfrm>
                  <a:off x="4929188" y="2705100"/>
                  <a:ext cx="1533525" cy="623887"/>
                </a:xfrm>
                <a:prstGeom prst="arc">
                  <a:avLst>
                    <a:gd name="adj1" fmla="val 20608027"/>
                    <a:gd name="adj2" fmla="val 1035465"/>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a typeface="ＭＳ Ｐゴシック" pitchFamily="1" charset="-128"/>
                  </a:endParaRPr>
                </a:p>
              </p:txBody>
            </p:sp>
            <p:sp>
              <p:nvSpPr>
                <p:cNvPr id="64" name="Oval 63"/>
                <p:cNvSpPr/>
                <p:nvPr/>
              </p:nvSpPr>
              <p:spPr bwMode="auto">
                <a:xfrm>
                  <a:off x="4929188" y="2700338"/>
                  <a:ext cx="1533525" cy="633412"/>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a typeface="ＭＳ Ｐゴシック" pitchFamily="1" charset="-128"/>
                  </a:endParaRPr>
                </a:p>
              </p:txBody>
            </p:sp>
          </p:grpSp>
          <p:cxnSp>
            <p:nvCxnSpPr>
              <p:cNvPr id="61" name="Straight Connector 60"/>
              <p:cNvCxnSpPr>
                <a:stCxn id="63" idx="1"/>
              </p:cNvCxnSpPr>
              <p:nvPr/>
            </p:nvCxnSpPr>
            <p:spPr bwMode="auto">
              <a:xfrm rot="10800000" flipH="1">
                <a:off x="6947128" y="1661160"/>
                <a:ext cx="886231" cy="2474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Straight Connector 61"/>
              <p:cNvCxnSpPr>
                <a:stCxn id="63" idx="1"/>
              </p:cNvCxnSpPr>
              <p:nvPr/>
            </p:nvCxnSpPr>
            <p:spPr bwMode="auto">
              <a:xfrm rot="10800000" flipH="1" flipV="1">
                <a:off x="6947128" y="1908628"/>
                <a:ext cx="855751" cy="255452"/>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65" name="TextBox 60"/>
            <p:cNvSpPr txBox="1">
              <a:spLocks noChangeArrowheads="1"/>
            </p:cNvSpPr>
            <p:nvPr/>
          </p:nvSpPr>
          <p:spPr bwMode="auto">
            <a:xfrm>
              <a:off x="5721439" y="1113009"/>
              <a:ext cx="4265775" cy="1828269"/>
            </a:xfrm>
            <a:prstGeom prst="rect">
              <a:avLst/>
            </a:prstGeom>
            <a:noFill/>
            <a:ln w="9525">
              <a:noFill/>
              <a:miter lim="800000"/>
              <a:headEnd/>
              <a:tailEnd/>
            </a:ln>
          </p:spPr>
          <p:txBody>
            <a:bodyPr>
              <a:spAutoFit/>
            </a:bodyPr>
            <a:lstStyle/>
            <a:p>
              <a:r>
                <a:rPr lang="en-GB" sz="1100" dirty="0" smtClean="0">
                  <a:latin typeface="Handwriting - Dakota" charset="0"/>
                </a:rPr>
                <a:t>Story: Wrong type of card. </a:t>
              </a:r>
            </a:p>
            <a:p>
              <a:r>
                <a:rPr lang="en-GB" sz="1100" dirty="0" smtClean="0">
                  <a:latin typeface="Handwriting - Dakota" charset="0"/>
                </a:rPr>
                <a:t>Flows: BF, A1</a:t>
              </a:r>
            </a:p>
            <a:p>
              <a:r>
                <a:rPr lang="en-GB" sz="1100" dirty="0" smtClean="0">
                  <a:latin typeface="Handwriting - Dakota" charset="0"/>
                </a:rPr>
                <a:t>Test Conditions: Invalid card </a:t>
              </a:r>
            </a:p>
            <a:p>
              <a:endParaRPr lang="en-GB" sz="1100" dirty="0" smtClean="0">
                <a:latin typeface="Handwriting - Dakota" charset="0"/>
              </a:endParaRPr>
            </a:p>
            <a:p>
              <a:r>
                <a:rPr lang="en-US" sz="1100" dirty="0" smtClean="0">
                  <a:latin typeface="Handwriting - Dakota" charset="0"/>
                </a:rPr>
                <a:t>Story: Card Stuck on Entry or Exit</a:t>
              </a:r>
            </a:p>
            <a:p>
              <a:r>
                <a:rPr lang="en-US" sz="1100" dirty="0" smtClean="0">
                  <a:latin typeface="Handwriting - Dakota" charset="0"/>
                </a:rPr>
                <a:t>Flows: BF, A7</a:t>
              </a:r>
            </a:p>
            <a:p>
              <a:r>
                <a:rPr lang="en-US" sz="1100" dirty="0" smtClean="0">
                  <a:latin typeface="Handwriting - Dakota" charset="0"/>
                </a:rPr>
                <a:t>Test Conditions: Default Card, Default Account, Default Amount </a:t>
              </a:r>
              <a:endParaRPr lang="en-US" sz="1100" dirty="0">
                <a:latin typeface="Handwriting - Dakota" charset="0"/>
              </a:endParaRPr>
            </a:p>
          </p:txBody>
        </p:sp>
      </p:grpSp>
      <p:grpSp>
        <p:nvGrpSpPr>
          <p:cNvPr id="24" name="Group 69"/>
          <p:cNvGrpSpPr/>
          <p:nvPr/>
        </p:nvGrpSpPr>
        <p:grpSpPr>
          <a:xfrm>
            <a:off x="6026830" y="2620247"/>
            <a:ext cx="2975250" cy="2304732"/>
            <a:chOff x="5659515" y="345051"/>
            <a:chExt cx="4327699" cy="2912912"/>
          </a:xfrm>
        </p:grpSpPr>
        <p:grpSp>
          <p:nvGrpSpPr>
            <p:cNvPr id="27" name="Group 61"/>
            <p:cNvGrpSpPr>
              <a:grpSpLocks/>
            </p:cNvGrpSpPr>
            <p:nvPr/>
          </p:nvGrpSpPr>
          <p:grpSpPr bwMode="auto">
            <a:xfrm>
              <a:off x="5659515" y="345051"/>
              <a:ext cx="4265775" cy="2912912"/>
              <a:chOff x="6004698" y="2798228"/>
              <a:chExt cx="5544771" cy="3910371"/>
            </a:xfrm>
          </p:grpSpPr>
          <p:sp>
            <p:nvSpPr>
              <p:cNvPr id="79" name="Rectangle 78"/>
              <p:cNvSpPr/>
              <p:nvPr/>
            </p:nvSpPr>
            <p:spPr>
              <a:xfrm>
                <a:off x="6040750" y="3000351"/>
                <a:ext cx="5488844" cy="3671889"/>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dirty="0"/>
              </a:p>
            </p:txBody>
          </p:sp>
          <p:cxnSp>
            <p:nvCxnSpPr>
              <p:cNvPr id="80" name="Straight Connector 79"/>
              <p:cNvCxnSpPr/>
              <p:nvPr/>
            </p:nvCxnSpPr>
            <p:spPr>
              <a:xfrm>
                <a:off x="6059322" y="3580010"/>
                <a:ext cx="54599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059322" y="3871970"/>
                <a:ext cx="5459956" cy="0"/>
              </a:xfrm>
              <a:prstGeom prst="line">
                <a:avLst/>
              </a:prstGeom>
              <a:ln>
                <a:solidFill>
                  <a:srgbClr val="B9CDE5"/>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6059322" y="4161800"/>
                <a:ext cx="5459956" cy="0"/>
              </a:xfrm>
              <a:prstGeom prst="line">
                <a:avLst/>
              </a:prstGeom>
              <a:ln>
                <a:solidFill>
                  <a:srgbClr val="B9CDE5"/>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6059322" y="4451630"/>
                <a:ext cx="5459956" cy="0"/>
              </a:xfrm>
              <a:prstGeom prst="line">
                <a:avLst/>
              </a:prstGeom>
              <a:ln>
                <a:solidFill>
                  <a:srgbClr val="B9CDE5"/>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6059322" y="4739329"/>
                <a:ext cx="5459956" cy="0"/>
              </a:xfrm>
              <a:prstGeom prst="line">
                <a:avLst/>
              </a:prstGeom>
              <a:ln>
                <a:solidFill>
                  <a:srgbClr val="B9CDE5"/>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6059322" y="5031289"/>
                <a:ext cx="5459956" cy="0"/>
              </a:xfrm>
              <a:prstGeom prst="line">
                <a:avLst/>
              </a:prstGeom>
              <a:ln>
                <a:solidFill>
                  <a:srgbClr val="B9CDE5"/>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6059322" y="5318989"/>
                <a:ext cx="5459956" cy="0"/>
              </a:xfrm>
              <a:prstGeom prst="line">
                <a:avLst/>
              </a:prstGeom>
              <a:ln>
                <a:solidFill>
                  <a:srgbClr val="B9CDE5"/>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059322" y="5610949"/>
                <a:ext cx="5459956" cy="0"/>
              </a:xfrm>
              <a:prstGeom prst="line">
                <a:avLst/>
              </a:prstGeom>
              <a:ln>
                <a:solidFill>
                  <a:srgbClr val="B9CDE5"/>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6059322" y="5898649"/>
                <a:ext cx="5459956" cy="0"/>
              </a:xfrm>
              <a:prstGeom prst="line">
                <a:avLst/>
              </a:prstGeom>
              <a:ln>
                <a:solidFill>
                  <a:srgbClr val="B9CDE5"/>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6059322" y="6190609"/>
                <a:ext cx="5459956" cy="0"/>
              </a:xfrm>
              <a:prstGeom prst="line">
                <a:avLst/>
              </a:prstGeom>
              <a:ln>
                <a:solidFill>
                  <a:srgbClr val="B9CDE5"/>
                </a:solidFill>
              </a:ln>
            </p:spPr>
            <p:style>
              <a:lnRef idx="1">
                <a:schemeClr val="accent1"/>
              </a:lnRef>
              <a:fillRef idx="0">
                <a:schemeClr val="accent1"/>
              </a:fillRef>
              <a:effectRef idx="0">
                <a:schemeClr val="accent1"/>
              </a:effectRef>
              <a:fontRef idx="minor">
                <a:schemeClr val="tx1"/>
              </a:fontRef>
            </p:style>
          </p:cxnSp>
          <p:sp>
            <p:nvSpPr>
              <p:cNvPr id="90" name="TextBox 56"/>
              <p:cNvSpPr txBox="1">
                <a:spLocks noChangeArrowheads="1"/>
              </p:cNvSpPr>
              <p:nvPr/>
            </p:nvSpPr>
            <p:spPr bwMode="auto">
              <a:xfrm>
                <a:off x="6063805" y="6186403"/>
                <a:ext cx="1385670" cy="522196"/>
              </a:xfrm>
              <a:prstGeom prst="rect">
                <a:avLst/>
              </a:prstGeom>
              <a:noFill/>
              <a:ln w="9525">
                <a:noFill/>
                <a:miter lim="800000"/>
                <a:headEnd/>
                <a:tailEnd/>
              </a:ln>
            </p:spPr>
            <p:txBody>
              <a:bodyPr wrap="none">
                <a:spAutoFit/>
              </a:bodyPr>
              <a:lstStyle/>
              <a:p>
                <a:r>
                  <a:rPr lang="en-GB" sz="1400" dirty="0">
                    <a:latin typeface="Myriad Pro" pitchFamily="34" charset="0"/>
                    <a:cs typeface="Arial" pitchFamily="34" charset="0"/>
                  </a:rPr>
                  <a:t>Points:</a:t>
                </a:r>
                <a:endParaRPr lang="en-US" sz="1400" dirty="0">
                  <a:latin typeface="Myriad Pro" pitchFamily="34" charset="0"/>
                  <a:cs typeface="Arial" pitchFamily="34" charset="0"/>
                </a:endParaRPr>
              </a:p>
            </p:txBody>
          </p:sp>
          <p:sp>
            <p:nvSpPr>
              <p:cNvPr id="91" name="TextBox 60"/>
              <p:cNvSpPr txBox="1">
                <a:spLocks noChangeArrowheads="1"/>
              </p:cNvSpPr>
              <p:nvPr/>
            </p:nvSpPr>
            <p:spPr bwMode="auto">
              <a:xfrm>
                <a:off x="6004698" y="2798228"/>
                <a:ext cx="5544771" cy="774372"/>
              </a:xfrm>
              <a:prstGeom prst="rect">
                <a:avLst/>
              </a:prstGeom>
              <a:noFill/>
              <a:ln w="9525">
                <a:noFill/>
                <a:miter lim="800000"/>
                <a:headEnd/>
                <a:tailEnd/>
              </a:ln>
            </p:spPr>
            <p:txBody>
              <a:bodyPr>
                <a:spAutoFit/>
              </a:bodyPr>
              <a:lstStyle/>
              <a:p>
                <a:pPr>
                  <a:lnSpc>
                    <a:spcPts val="3300"/>
                  </a:lnSpc>
                </a:pPr>
                <a:r>
                  <a:rPr lang="en-GB" sz="1400" b="1" dirty="0" smtClean="0">
                    <a:latin typeface="Handwriting - Dakota" charset="0"/>
                  </a:rPr>
                  <a:t>1.2 Full Cash Withdrawal</a:t>
                </a:r>
                <a:endParaRPr lang="en-GB" sz="1400" b="1" dirty="0">
                  <a:latin typeface="Handwriting - Dakota" charset="0"/>
                </a:endParaRPr>
              </a:p>
            </p:txBody>
          </p:sp>
        </p:grpSp>
        <p:grpSp>
          <p:nvGrpSpPr>
            <p:cNvPr id="28" name="Group 47"/>
            <p:cNvGrpSpPr/>
            <p:nvPr/>
          </p:nvGrpSpPr>
          <p:grpSpPr>
            <a:xfrm>
              <a:off x="9134131" y="565175"/>
              <a:ext cx="553941" cy="279750"/>
              <a:chOff x="5926027" y="1436914"/>
              <a:chExt cx="2042204" cy="943428"/>
            </a:xfrm>
          </p:grpSpPr>
          <p:grpSp>
            <p:nvGrpSpPr>
              <p:cNvPr id="29" name="Group 17"/>
              <p:cNvGrpSpPr/>
              <p:nvPr/>
            </p:nvGrpSpPr>
            <p:grpSpPr>
              <a:xfrm>
                <a:off x="5926027" y="1436914"/>
                <a:ext cx="2042204" cy="943428"/>
                <a:chOff x="4929188" y="2700338"/>
                <a:chExt cx="1533525" cy="633412"/>
              </a:xfrm>
            </p:grpSpPr>
            <p:sp>
              <p:nvSpPr>
                <p:cNvPr id="77" name="Arc 76"/>
                <p:cNvSpPr/>
                <p:nvPr/>
              </p:nvSpPr>
              <p:spPr bwMode="auto">
                <a:xfrm>
                  <a:off x="4929188" y="2705100"/>
                  <a:ext cx="1533525" cy="623887"/>
                </a:xfrm>
                <a:prstGeom prst="arc">
                  <a:avLst>
                    <a:gd name="adj1" fmla="val 20608027"/>
                    <a:gd name="adj2" fmla="val 1035465"/>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a typeface="ＭＳ Ｐゴシック" pitchFamily="1" charset="-128"/>
                  </a:endParaRPr>
                </a:p>
              </p:txBody>
            </p:sp>
            <p:sp>
              <p:nvSpPr>
                <p:cNvPr id="78" name="Oval 77"/>
                <p:cNvSpPr/>
                <p:nvPr/>
              </p:nvSpPr>
              <p:spPr bwMode="auto">
                <a:xfrm>
                  <a:off x="4929188" y="2700338"/>
                  <a:ext cx="1533525" cy="633412"/>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a typeface="ＭＳ Ｐゴシック" pitchFamily="1" charset="-128"/>
                  </a:endParaRPr>
                </a:p>
              </p:txBody>
            </p:sp>
          </p:grpSp>
          <p:cxnSp>
            <p:nvCxnSpPr>
              <p:cNvPr id="75" name="Straight Connector 74"/>
              <p:cNvCxnSpPr>
                <a:stCxn id="77" idx="1"/>
              </p:cNvCxnSpPr>
              <p:nvPr/>
            </p:nvCxnSpPr>
            <p:spPr bwMode="auto">
              <a:xfrm rot="10800000" flipH="1">
                <a:off x="6947128" y="1661160"/>
                <a:ext cx="886231" cy="2474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6" name="Straight Connector 75"/>
              <p:cNvCxnSpPr>
                <a:stCxn id="77" idx="1"/>
              </p:cNvCxnSpPr>
              <p:nvPr/>
            </p:nvCxnSpPr>
            <p:spPr bwMode="auto">
              <a:xfrm rot="10800000" flipH="1" flipV="1">
                <a:off x="6947128" y="1908628"/>
                <a:ext cx="855751" cy="255452"/>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73" name="TextBox 60"/>
            <p:cNvSpPr txBox="1">
              <a:spLocks noChangeArrowheads="1"/>
            </p:cNvSpPr>
            <p:nvPr/>
          </p:nvSpPr>
          <p:spPr bwMode="auto">
            <a:xfrm>
              <a:off x="5721439" y="1113009"/>
              <a:ext cx="4265775" cy="1614323"/>
            </a:xfrm>
            <a:prstGeom prst="rect">
              <a:avLst/>
            </a:prstGeom>
            <a:noFill/>
            <a:ln w="9525">
              <a:noFill/>
              <a:miter lim="800000"/>
              <a:headEnd/>
              <a:tailEnd/>
            </a:ln>
          </p:spPr>
          <p:txBody>
            <a:bodyPr>
              <a:spAutoFit/>
            </a:bodyPr>
            <a:lstStyle/>
            <a:p>
              <a:r>
                <a:rPr lang="en-GB" sz="1100" dirty="0" smtClean="0">
                  <a:latin typeface="Handwriting - Dakota" charset="0"/>
                </a:rPr>
                <a:t>Story: Empty an Account</a:t>
              </a:r>
            </a:p>
            <a:p>
              <a:r>
                <a:rPr lang="en-GB" sz="1100" dirty="0" smtClean="0">
                  <a:latin typeface="Handwriting - Dakota" charset="0"/>
                </a:rPr>
                <a:t>Flows: BF</a:t>
              </a:r>
            </a:p>
            <a:p>
              <a:r>
                <a:rPr lang="en-GB" sz="1100" dirty="0" smtClean="0">
                  <a:latin typeface="Handwriting - Dakota" charset="0"/>
                </a:rPr>
                <a:t>Test Conditions: Card 001, Account 001 containing £200 </a:t>
              </a:r>
            </a:p>
            <a:p>
              <a:r>
                <a:rPr lang="en-GB" sz="1100" dirty="0" smtClean="0">
                  <a:latin typeface="Handwriting - Dakota" charset="0"/>
                </a:rPr>
                <a:t>Story: Withdraw Daily Limit</a:t>
              </a:r>
            </a:p>
            <a:p>
              <a:r>
                <a:rPr lang="en-GB" sz="1100" dirty="0" smtClean="0">
                  <a:latin typeface="Handwriting - Dakota" charset="0"/>
                </a:rPr>
                <a:t>Flows: BF</a:t>
              </a:r>
            </a:p>
            <a:p>
              <a:r>
                <a:rPr lang="en-GB" sz="1100" dirty="0" smtClean="0">
                  <a:latin typeface="Handwriting - Dakota" charset="0"/>
                </a:rPr>
                <a:t>Test Conditions: Card 002, Account 002</a:t>
              </a:r>
              <a:endParaRPr lang="en-US" sz="1100" dirty="0">
                <a:latin typeface="Handwriting - Dakota" charset="0"/>
              </a:endParaRPr>
            </a:p>
          </p:txBody>
        </p:sp>
      </p:grpSp>
      <p:grpSp>
        <p:nvGrpSpPr>
          <p:cNvPr id="30" name="Group 91"/>
          <p:cNvGrpSpPr/>
          <p:nvPr/>
        </p:nvGrpSpPr>
        <p:grpSpPr>
          <a:xfrm>
            <a:off x="5172184" y="3999130"/>
            <a:ext cx="2995687" cy="2286345"/>
            <a:chOff x="5629788" y="368291"/>
            <a:chExt cx="4357426" cy="2889674"/>
          </a:xfrm>
        </p:grpSpPr>
        <p:grpSp>
          <p:nvGrpSpPr>
            <p:cNvPr id="31" name="Group 61"/>
            <p:cNvGrpSpPr>
              <a:grpSpLocks/>
            </p:cNvGrpSpPr>
            <p:nvPr/>
          </p:nvGrpSpPr>
          <p:grpSpPr bwMode="auto">
            <a:xfrm>
              <a:off x="5629788" y="368291"/>
              <a:ext cx="4280212" cy="2889674"/>
              <a:chOff x="5966059" y="2829426"/>
              <a:chExt cx="5563535" cy="3879173"/>
            </a:xfrm>
          </p:grpSpPr>
          <p:sp>
            <p:nvSpPr>
              <p:cNvPr id="101" name="Rectangle 100"/>
              <p:cNvSpPr/>
              <p:nvPr/>
            </p:nvSpPr>
            <p:spPr>
              <a:xfrm>
                <a:off x="6040750" y="3000351"/>
                <a:ext cx="5488844" cy="3671889"/>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dirty="0"/>
              </a:p>
            </p:txBody>
          </p:sp>
          <p:cxnSp>
            <p:nvCxnSpPr>
              <p:cNvPr id="102" name="Straight Connector 101"/>
              <p:cNvCxnSpPr/>
              <p:nvPr/>
            </p:nvCxnSpPr>
            <p:spPr>
              <a:xfrm>
                <a:off x="6059322" y="3580010"/>
                <a:ext cx="54599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6059322" y="3871970"/>
                <a:ext cx="5459956" cy="0"/>
              </a:xfrm>
              <a:prstGeom prst="line">
                <a:avLst/>
              </a:prstGeom>
              <a:ln>
                <a:solidFill>
                  <a:srgbClr val="B9CDE5"/>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6059322" y="4161800"/>
                <a:ext cx="5459956" cy="0"/>
              </a:xfrm>
              <a:prstGeom prst="line">
                <a:avLst/>
              </a:prstGeom>
              <a:ln>
                <a:solidFill>
                  <a:srgbClr val="B9CDE5"/>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6059322" y="4451630"/>
                <a:ext cx="5459956" cy="0"/>
              </a:xfrm>
              <a:prstGeom prst="line">
                <a:avLst/>
              </a:prstGeom>
              <a:ln>
                <a:solidFill>
                  <a:srgbClr val="B9CDE5"/>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6059322" y="4739329"/>
                <a:ext cx="5459956" cy="0"/>
              </a:xfrm>
              <a:prstGeom prst="line">
                <a:avLst/>
              </a:prstGeom>
              <a:ln>
                <a:solidFill>
                  <a:srgbClr val="B9CDE5"/>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6059322" y="5031289"/>
                <a:ext cx="5459956" cy="0"/>
              </a:xfrm>
              <a:prstGeom prst="line">
                <a:avLst/>
              </a:prstGeom>
              <a:ln>
                <a:solidFill>
                  <a:srgbClr val="B9CDE5"/>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6059322" y="5318989"/>
                <a:ext cx="5459956" cy="0"/>
              </a:xfrm>
              <a:prstGeom prst="line">
                <a:avLst/>
              </a:prstGeom>
              <a:ln>
                <a:solidFill>
                  <a:srgbClr val="B9CDE5"/>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6059322" y="5610949"/>
                <a:ext cx="5459956" cy="0"/>
              </a:xfrm>
              <a:prstGeom prst="line">
                <a:avLst/>
              </a:prstGeom>
              <a:ln>
                <a:solidFill>
                  <a:srgbClr val="B9CDE5"/>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6059322" y="5898649"/>
                <a:ext cx="5459956" cy="0"/>
              </a:xfrm>
              <a:prstGeom prst="line">
                <a:avLst/>
              </a:prstGeom>
              <a:ln>
                <a:solidFill>
                  <a:srgbClr val="B9CDE5"/>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6059322" y="6190609"/>
                <a:ext cx="5459956" cy="0"/>
              </a:xfrm>
              <a:prstGeom prst="line">
                <a:avLst/>
              </a:prstGeom>
              <a:ln>
                <a:solidFill>
                  <a:srgbClr val="B9CDE5"/>
                </a:solidFill>
              </a:ln>
            </p:spPr>
            <p:style>
              <a:lnRef idx="1">
                <a:schemeClr val="accent1"/>
              </a:lnRef>
              <a:fillRef idx="0">
                <a:schemeClr val="accent1"/>
              </a:fillRef>
              <a:effectRef idx="0">
                <a:schemeClr val="accent1"/>
              </a:effectRef>
              <a:fontRef idx="minor">
                <a:schemeClr val="tx1"/>
              </a:fontRef>
            </p:style>
          </p:cxnSp>
          <p:sp>
            <p:nvSpPr>
              <p:cNvPr id="112" name="TextBox 56"/>
              <p:cNvSpPr txBox="1">
                <a:spLocks noChangeArrowheads="1"/>
              </p:cNvSpPr>
              <p:nvPr/>
            </p:nvSpPr>
            <p:spPr bwMode="auto">
              <a:xfrm>
                <a:off x="6063805" y="6186403"/>
                <a:ext cx="1385670" cy="522196"/>
              </a:xfrm>
              <a:prstGeom prst="rect">
                <a:avLst/>
              </a:prstGeom>
              <a:noFill/>
              <a:ln w="9525">
                <a:noFill/>
                <a:miter lim="800000"/>
                <a:headEnd/>
                <a:tailEnd/>
              </a:ln>
            </p:spPr>
            <p:txBody>
              <a:bodyPr wrap="none">
                <a:spAutoFit/>
              </a:bodyPr>
              <a:lstStyle/>
              <a:p>
                <a:r>
                  <a:rPr lang="en-GB" sz="1400" dirty="0">
                    <a:latin typeface="Myriad Pro" pitchFamily="34" charset="0"/>
                    <a:cs typeface="Arial" pitchFamily="34" charset="0"/>
                  </a:rPr>
                  <a:t>Points:</a:t>
                </a:r>
                <a:endParaRPr lang="en-US" sz="1400" dirty="0">
                  <a:latin typeface="Myriad Pro" pitchFamily="34" charset="0"/>
                  <a:cs typeface="Arial" pitchFamily="34" charset="0"/>
                </a:endParaRPr>
              </a:p>
            </p:txBody>
          </p:sp>
          <p:sp>
            <p:nvSpPr>
              <p:cNvPr id="113" name="TextBox 60"/>
              <p:cNvSpPr txBox="1">
                <a:spLocks noChangeArrowheads="1"/>
              </p:cNvSpPr>
              <p:nvPr/>
            </p:nvSpPr>
            <p:spPr bwMode="auto">
              <a:xfrm>
                <a:off x="5966059" y="2829426"/>
                <a:ext cx="5544770" cy="774372"/>
              </a:xfrm>
              <a:prstGeom prst="rect">
                <a:avLst/>
              </a:prstGeom>
              <a:noFill/>
              <a:ln w="9525">
                <a:noFill/>
                <a:miter lim="800000"/>
                <a:headEnd/>
                <a:tailEnd/>
              </a:ln>
            </p:spPr>
            <p:txBody>
              <a:bodyPr>
                <a:spAutoFit/>
              </a:bodyPr>
              <a:lstStyle/>
              <a:p>
                <a:pPr>
                  <a:lnSpc>
                    <a:spcPts val="3300"/>
                  </a:lnSpc>
                </a:pPr>
                <a:r>
                  <a:rPr lang="en-GB" sz="1400" b="1" dirty="0" smtClean="0">
                    <a:latin typeface="Handwriting - Dakota" charset="0"/>
                  </a:rPr>
                  <a:t>1.1 Normal Cash Withdrawal</a:t>
                </a:r>
                <a:endParaRPr lang="en-GB" sz="1400" b="1" dirty="0">
                  <a:latin typeface="Handwriting - Dakota" charset="0"/>
                </a:endParaRPr>
              </a:p>
            </p:txBody>
          </p:sp>
        </p:grpSp>
        <p:grpSp>
          <p:nvGrpSpPr>
            <p:cNvPr id="32" name="Group 47"/>
            <p:cNvGrpSpPr/>
            <p:nvPr/>
          </p:nvGrpSpPr>
          <p:grpSpPr>
            <a:xfrm>
              <a:off x="9314266" y="565175"/>
              <a:ext cx="554012" cy="279750"/>
              <a:chOff x="6590140" y="1436914"/>
              <a:chExt cx="2042472" cy="943428"/>
            </a:xfrm>
          </p:grpSpPr>
          <p:grpSp>
            <p:nvGrpSpPr>
              <p:cNvPr id="33" name="Group 17"/>
              <p:cNvGrpSpPr/>
              <p:nvPr/>
            </p:nvGrpSpPr>
            <p:grpSpPr>
              <a:xfrm>
                <a:off x="6590140" y="1436914"/>
                <a:ext cx="2042472" cy="943428"/>
                <a:chOff x="5427870" y="2700338"/>
                <a:chExt cx="1533724" cy="633412"/>
              </a:xfrm>
            </p:grpSpPr>
            <p:sp>
              <p:nvSpPr>
                <p:cNvPr id="99" name="Arc 98"/>
                <p:cNvSpPr/>
                <p:nvPr/>
              </p:nvSpPr>
              <p:spPr bwMode="auto">
                <a:xfrm>
                  <a:off x="5427870" y="2705100"/>
                  <a:ext cx="1533531" cy="623888"/>
                </a:xfrm>
                <a:prstGeom prst="arc">
                  <a:avLst>
                    <a:gd name="adj1" fmla="val 20608027"/>
                    <a:gd name="adj2" fmla="val 1035465"/>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a typeface="ＭＳ Ｐゴシック" pitchFamily="1" charset="-128"/>
                  </a:endParaRPr>
                </a:p>
              </p:txBody>
            </p:sp>
            <p:sp>
              <p:nvSpPr>
                <p:cNvPr id="100" name="Oval 99"/>
                <p:cNvSpPr/>
                <p:nvPr/>
              </p:nvSpPr>
              <p:spPr bwMode="auto">
                <a:xfrm>
                  <a:off x="5428069" y="2700338"/>
                  <a:ext cx="1533525" cy="633412"/>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a typeface="ＭＳ Ｐゴシック" pitchFamily="1" charset="-128"/>
                  </a:endParaRPr>
                </a:p>
              </p:txBody>
            </p:sp>
          </p:grpSp>
          <p:cxnSp>
            <p:nvCxnSpPr>
              <p:cNvPr id="97" name="Straight Connector 96"/>
              <p:cNvCxnSpPr/>
              <p:nvPr/>
            </p:nvCxnSpPr>
            <p:spPr bwMode="auto">
              <a:xfrm rot="10800000" flipH="1">
                <a:off x="7611500" y="1661158"/>
                <a:ext cx="886233" cy="24747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8" name="Straight Connector 97"/>
              <p:cNvCxnSpPr/>
              <p:nvPr/>
            </p:nvCxnSpPr>
            <p:spPr bwMode="auto">
              <a:xfrm rot="10800000" flipH="1" flipV="1">
                <a:off x="7611500" y="1908628"/>
                <a:ext cx="855752" cy="255453"/>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95" name="TextBox 60"/>
            <p:cNvSpPr txBox="1">
              <a:spLocks noChangeArrowheads="1"/>
            </p:cNvSpPr>
            <p:nvPr/>
          </p:nvSpPr>
          <p:spPr bwMode="auto">
            <a:xfrm>
              <a:off x="5721439" y="1113009"/>
              <a:ext cx="4265775" cy="1186431"/>
            </a:xfrm>
            <a:prstGeom prst="rect">
              <a:avLst/>
            </a:prstGeom>
            <a:noFill/>
            <a:ln w="9525">
              <a:noFill/>
              <a:miter lim="800000"/>
              <a:headEnd/>
              <a:tailEnd/>
            </a:ln>
          </p:spPr>
          <p:txBody>
            <a:bodyPr>
              <a:spAutoFit/>
            </a:bodyPr>
            <a:lstStyle/>
            <a:p>
              <a:r>
                <a:rPr lang="en-GB" sz="1100" dirty="0" smtClean="0">
                  <a:latin typeface="Handwriting - Dakota" charset="0"/>
                </a:rPr>
                <a:t>Story: Withdraw Beer Money</a:t>
              </a:r>
            </a:p>
            <a:p>
              <a:r>
                <a:rPr lang="en-GB" sz="1100" dirty="0" smtClean="0">
                  <a:latin typeface="Handwriting - Dakota" charset="0"/>
                </a:rPr>
                <a:t>Flows: BF</a:t>
              </a:r>
            </a:p>
            <a:p>
              <a:r>
                <a:rPr lang="en-GB" sz="1100" dirty="0" smtClean="0">
                  <a:latin typeface="Handwriting - Dakota" charset="0"/>
                </a:rPr>
                <a:t>Test Conditions: Default Card, Default Account, Default Amounts </a:t>
              </a:r>
            </a:p>
            <a:p>
              <a:endParaRPr lang="en-GB" sz="1100" dirty="0" smtClean="0">
                <a:latin typeface="Handwriting - Dakota" charset="0"/>
              </a:endParaRPr>
            </a:p>
          </p:txBody>
        </p:sp>
      </p:grpSp>
      <p:sp>
        <p:nvSpPr>
          <p:cNvPr id="7" name="AutoShape 19"/>
          <p:cNvSpPr>
            <a:spLocks noChangeArrowheads="1"/>
          </p:cNvSpPr>
          <p:nvPr/>
        </p:nvSpPr>
        <p:spPr bwMode="grayWhite">
          <a:xfrm>
            <a:off x="162050" y="4380239"/>
            <a:ext cx="4884516" cy="1037064"/>
          </a:xfrm>
          <a:prstGeom prst="wedgeRectCallout">
            <a:avLst>
              <a:gd name="adj1" fmla="val -23722"/>
              <a:gd name="adj2" fmla="val -94110"/>
            </a:avLst>
          </a:prstGeom>
          <a:solidFill>
            <a:srgbClr val="CCFFCC"/>
          </a:solidFill>
          <a:ln w="12700">
            <a:solidFill>
              <a:schemeClr val="tx1"/>
            </a:solidFill>
            <a:miter lim="800000"/>
            <a:headEnd/>
            <a:tailEnd/>
          </a:ln>
        </p:spPr>
        <p:txBody>
          <a:bodyPr lIns="107950" tIns="53975" rIns="107950" bIns="53975" anchor="ctr"/>
          <a:lstStyle/>
          <a:p>
            <a:pPr algn="ctr"/>
            <a:r>
              <a:rPr lang="en-US" sz="1600" dirty="0"/>
              <a:t>Use </a:t>
            </a:r>
            <a:r>
              <a:rPr lang="en-US" sz="1600" dirty="0" smtClean="0"/>
              <a:t>case narratives can </a:t>
            </a:r>
            <a:r>
              <a:rPr lang="en-US" sz="1600" dirty="0"/>
              <a:t>be described at different levels of detail.</a:t>
            </a:r>
          </a:p>
          <a:p>
            <a:pPr algn="ctr"/>
            <a:r>
              <a:rPr lang="en-US" sz="1600" dirty="0" smtClean="0"/>
              <a:t>They </a:t>
            </a:r>
            <a:r>
              <a:rPr lang="en-US" sz="1600" dirty="0"/>
              <a:t>start very </a:t>
            </a:r>
            <a:r>
              <a:rPr lang="en-US" sz="1600" dirty="0" smtClean="0"/>
              <a:t>lightweight by outlining the flows.</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500"/>
                                  </p:stCondLst>
                                  <p:childTnLst>
                                    <p:set>
                                      <p:cBhvr>
                                        <p:cTn id="13" dur="1" fill="hold">
                                          <p:stCondLst>
                                            <p:cond delay="0"/>
                                          </p:stCondLst>
                                        </p:cTn>
                                        <p:tgtEl>
                                          <p:spTgt spid="24"/>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50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Summary</a:t>
            </a:r>
          </a:p>
        </p:txBody>
      </p:sp>
      <p:sp>
        <p:nvSpPr>
          <p:cNvPr id="30723" name="Rectangle 3"/>
          <p:cNvSpPr>
            <a:spLocks noGrp="1" noChangeArrowheads="1"/>
          </p:cNvSpPr>
          <p:nvPr>
            <p:ph idx="1"/>
          </p:nvPr>
        </p:nvSpPr>
        <p:spPr/>
        <p:txBody>
          <a:bodyPr/>
          <a:lstStyle/>
          <a:p>
            <a:pPr eaLnBrk="1" hangingPunct="1"/>
            <a:r>
              <a:rPr lang="en-US" dirty="0" smtClean="0"/>
              <a:t>The use-case slices allow us to drive the creation of working software based upon the flows of events defined by the use cases</a:t>
            </a:r>
          </a:p>
          <a:p>
            <a:pPr eaLnBrk="1" hangingPunct="1"/>
            <a:r>
              <a:rPr lang="en-US" dirty="0" smtClean="0"/>
              <a:t>Use Cases have many forms and states and evolve during the software development lifecycle</a:t>
            </a:r>
          </a:p>
          <a:p>
            <a:pPr eaLnBrk="1" hangingPunct="1"/>
            <a:r>
              <a:rPr lang="en-US" dirty="0" smtClean="0"/>
              <a:t>Use Cases underpin all areas of the software development lifecycle (“use-case driven”), not just requirements</a:t>
            </a:r>
          </a:p>
          <a:p>
            <a:pPr eaLnBrk="1" hangingPunct="1"/>
            <a:r>
              <a:rPr lang="en-US" dirty="0" smtClean="0"/>
              <a:t>The authoring of use cases to increasing levels of completeness addresses differing areas of project risk</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767" y="3750"/>
            <a:ext cx="8001000" cy="609600"/>
          </a:xfrm>
        </p:spPr>
        <p:txBody>
          <a:bodyPr>
            <a:normAutofit/>
          </a:bodyPr>
          <a:lstStyle/>
          <a:p>
            <a:r>
              <a:rPr lang="en-US" dirty="0" smtClean="0"/>
              <a:t>Slicing up use cases to drive the development </a:t>
            </a:r>
            <a:endParaRPr lang="en-US" dirty="0"/>
          </a:p>
        </p:txBody>
      </p:sp>
      <p:sp>
        <p:nvSpPr>
          <p:cNvPr id="3" name="Content Placeholder 2"/>
          <p:cNvSpPr>
            <a:spLocks noGrp="1"/>
          </p:cNvSpPr>
          <p:nvPr>
            <p:ph idx="1"/>
          </p:nvPr>
        </p:nvSpPr>
        <p:spPr>
          <a:xfrm>
            <a:off x="441434" y="2966390"/>
            <a:ext cx="4057995" cy="2844800"/>
          </a:xfrm>
        </p:spPr>
        <p:txBody>
          <a:bodyPr>
            <a:normAutofit/>
          </a:bodyPr>
          <a:lstStyle/>
          <a:p>
            <a:r>
              <a:rPr lang="en-US" dirty="0" smtClean="0"/>
              <a:t>Is described by a set of structured stories in</a:t>
            </a:r>
            <a:br>
              <a:rPr lang="en-US" dirty="0" smtClean="0"/>
            </a:br>
            <a:r>
              <a:rPr lang="en-US" dirty="0" smtClean="0"/>
              <a:t>the form of:</a:t>
            </a:r>
          </a:p>
          <a:p>
            <a:pPr lvl="1"/>
            <a:r>
              <a:rPr lang="en-US" dirty="0" smtClean="0"/>
              <a:t>A use-case narrative containing flows and special requirements</a:t>
            </a:r>
          </a:p>
          <a:p>
            <a:pPr lvl="1"/>
            <a:r>
              <a:rPr lang="en-US" dirty="0" smtClean="0"/>
              <a:t>And a set of matching Test Cases</a:t>
            </a:r>
          </a:p>
        </p:txBody>
      </p:sp>
      <p:sp>
        <p:nvSpPr>
          <p:cNvPr id="4" name="Oval 3"/>
          <p:cNvSpPr/>
          <p:nvPr/>
        </p:nvSpPr>
        <p:spPr bwMode="auto">
          <a:xfrm>
            <a:off x="1567516" y="1152103"/>
            <a:ext cx="2017486" cy="943429"/>
          </a:xfrm>
          <a:prstGeom prst="ellipse">
            <a:avLst/>
          </a:prstGeom>
          <a:solidFill>
            <a:srgbClr val="FFFF99"/>
          </a:solidFill>
          <a:ln w="28575">
            <a:solidFill>
              <a:schemeClr val="tx1"/>
            </a:solidFill>
            <a:round/>
            <a:headEnd/>
            <a:tailEnd/>
          </a:ln>
        </p:spPr>
        <p:txBody>
          <a:bodyPr wrap="none" lIns="107950" tIns="53975" rIns="107950" bIns="53975" anchor="ctr"/>
          <a:lstStyle/>
          <a:p>
            <a:pPr marL="0" marR="0" indent="0" algn="ctr" defTabSz="914400" eaLnBrk="0" latinLnBrk="0" hangingPunct="0">
              <a:lnSpc>
                <a:spcPct val="100000"/>
              </a:lnSpc>
              <a:buClrTx/>
              <a:buSzTx/>
              <a:buFontTx/>
              <a:buNone/>
              <a:tabLst/>
            </a:pPr>
            <a:endParaRPr lang="en-US" smtClean="0"/>
          </a:p>
        </p:txBody>
      </p:sp>
      <p:sp>
        <p:nvSpPr>
          <p:cNvPr id="19" name="TextBox 18"/>
          <p:cNvSpPr txBox="1"/>
          <p:nvPr/>
        </p:nvSpPr>
        <p:spPr>
          <a:xfrm>
            <a:off x="5266928" y="2255194"/>
            <a:ext cx="3178629" cy="461665"/>
          </a:xfrm>
          <a:prstGeom prst="rect">
            <a:avLst/>
          </a:prstGeom>
          <a:noFill/>
        </p:spPr>
        <p:txBody>
          <a:bodyPr wrap="square" rtlCol="0">
            <a:spAutoFit/>
          </a:bodyPr>
          <a:lstStyle/>
          <a:p>
            <a:pPr algn="ctr"/>
            <a:r>
              <a:rPr lang="en-US" dirty="0" smtClean="0"/>
              <a:t>A Use-Case Slice</a:t>
            </a:r>
          </a:p>
        </p:txBody>
      </p:sp>
      <p:sp>
        <p:nvSpPr>
          <p:cNvPr id="20" name="TextBox 19"/>
          <p:cNvSpPr txBox="1"/>
          <p:nvPr/>
        </p:nvSpPr>
        <p:spPr>
          <a:xfrm>
            <a:off x="936176" y="2218911"/>
            <a:ext cx="3178629" cy="461665"/>
          </a:xfrm>
          <a:prstGeom prst="rect">
            <a:avLst/>
          </a:prstGeom>
          <a:noFill/>
        </p:spPr>
        <p:txBody>
          <a:bodyPr wrap="square" rtlCol="0">
            <a:spAutoFit/>
          </a:bodyPr>
          <a:lstStyle/>
          <a:p>
            <a:pPr algn="ctr"/>
            <a:r>
              <a:rPr lang="en-US" dirty="0" smtClean="0"/>
              <a:t>A Use Case</a:t>
            </a:r>
          </a:p>
        </p:txBody>
      </p:sp>
      <p:sp>
        <p:nvSpPr>
          <p:cNvPr id="21" name="Content Placeholder 2"/>
          <p:cNvSpPr txBox="1">
            <a:spLocks/>
          </p:cNvSpPr>
          <p:nvPr/>
        </p:nvSpPr>
        <p:spPr bwMode="auto">
          <a:xfrm>
            <a:off x="4824248" y="2943370"/>
            <a:ext cx="4109211" cy="284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ＭＳ Ｐゴシック" pitchFamily="-111" charset="-128"/>
              </a:rPr>
              <a:t>Is created by selecting one or more stories for implementation</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lang="en-US" sz="2000" kern="0" dirty="0" smtClean="0">
                <a:latin typeface="+mn-lt"/>
                <a:ea typeface="+mn-ea"/>
                <a:cs typeface="ＭＳ Ｐゴシック" pitchFamily="-111" charset="-128"/>
              </a:rPr>
              <a:t>…, acts as a placeholder for all the work required to complete the implementation of the stories</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2000" b="0" i="0" u="none" strike="noStrike" kern="0" cap="none" spc="0" normalizeH="0" noProof="0" dirty="0" smtClean="0">
                <a:ln>
                  <a:noFill/>
                </a:ln>
                <a:solidFill>
                  <a:schemeClr val="tx1"/>
                </a:solidFill>
                <a:effectLst/>
                <a:uLnTx/>
                <a:uFillTx/>
                <a:latin typeface="+mn-lt"/>
                <a:ea typeface="+mn-ea"/>
                <a:cs typeface="ＭＳ Ｐゴシック" pitchFamily="-111" charset="-128"/>
              </a:rPr>
              <a:t>…, and evolves to include the equivalent slices through design, implementation and test. </a:t>
            </a:r>
            <a:endParaRPr kumimoji="0" lang="en-US" sz="1800" b="0" i="0" u="none" strike="noStrike" kern="0" cap="none" spc="0" normalizeH="0" baseline="0" noProof="0" dirty="0" smtClean="0">
              <a:ln>
                <a:noFill/>
              </a:ln>
              <a:solidFill>
                <a:schemeClr val="tx1"/>
              </a:solidFill>
              <a:effectLst/>
              <a:uLnTx/>
              <a:uFillTx/>
              <a:latin typeface="+mn-lt"/>
              <a:ea typeface="+mn-ea"/>
            </a:endParaRPr>
          </a:p>
        </p:txBody>
      </p:sp>
      <p:grpSp>
        <p:nvGrpSpPr>
          <p:cNvPr id="5" name="Group 23"/>
          <p:cNvGrpSpPr/>
          <p:nvPr/>
        </p:nvGrpSpPr>
        <p:grpSpPr>
          <a:xfrm>
            <a:off x="5721069" y="1152104"/>
            <a:ext cx="2042204" cy="943428"/>
            <a:chOff x="5926027" y="1436914"/>
            <a:chExt cx="2042204" cy="943428"/>
          </a:xfrm>
        </p:grpSpPr>
        <p:grpSp>
          <p:nvGrpSpPr>
            <p:cNvPr id="6" name="Group 17"/>
            <p:cNvGrpSpPr/>
            <p:nvPr/>
          </p:nvGrpSpPr>
          <p:grpSpPr>
            <a:xfrm>
              <a:off x="5926027" y="1436914"/>
              <a:ext cx="2042204" cy="943428"/>
              <a:chOff x="4929188" y="2700338"/>
              <a:chExt cx="1533525" cy="633412"/>
            </a:xfrm>
          </p:grpSpPr>
          <p:sp>
            <p:nvSpPr>
              <p:cNvPr id="16" name="Arc 15"/>
              <p:cNvSpPr/>
              <p:nvPr/>
            </p:nvSpPr>
            <p:spPr bwMode="auto">
              <a:xfrm>
                <a:off x="4929188" y="2705100"/>
                <a:ext cx="1533525" cy="623887"/>
              </a:xfrm>
              <a:prstGeom prst="arc">
                <a:avLst>
                  <a:gd name="adj1" fmla="val 20608027"/>
                  <a:gd name="adj2" fmla="val 1035465"/>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7" name="Oval 16"/>
              <p:cNvSpPr/>
              <p:nvPr/>
            </p:nvSpPr>
            <p:spPr bwMode="auto">
              <a:xfrm>
                <a:off x="4929188" y="2700338"/>
                <a:ext cx="1533525" cy="633412"/>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grpSp>
        <p:cxnSp>
          <p:nvCxnSpPr>
            <p:cNvPr id="15" name="Straight Connector 14"/>
            <p:cNvCxnSpPr>
              <a:stCxn id="16" idx="1"/>
            </p:cNvCxnSpPr>
            <p:nvPr/>
          </p:nvCxnSpPr>
          <p:spPr bwMode="auto">
            <a:xfrm rot="10800000" flipH="1">
              <a:off x="6947128" y="1661160"/>
              <a:ext cx="886231" cy="2474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p:cNvCxnSpPr>
              <a:stCxn id="16" idx="1"/>
            </p:cNvCxnSpPr>
            <p:nvPr/>
          </p:nvCxnSpPr>
          <p:spPr bwMode="auto">
            <a:xfrm rot="10800000" flipH="1" flipV="1">
              <a:off x="6947128" y="1908628"/>
              <a:ext cx="855751" cy="255452"/>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smtClean="0"/>
              <a:t>First outline the Use Cases</a:t>
            </a:r>
          </a:p>
        </p:txBody>
      </p:sp>
      <p:sp>
        <p:nvSpPr>
          <p:cNvPr id="6147" name="Rectangle 3"/>
          <p:cNvSpPr>
            <a:spLocks noGrp="1" noChangeArrowheads="1"/>
          </p:cNvSpPr>
          <p:nvPr>
            <p:ph idx="4294967295"/>
          </p:nvPr>
        </p:nvSpPr>
        <p:spPr>
          <a:xfrm>
            <a:off x="430213" y="927100"/>
            <a:ext cx="8428037" cy="1187450"/>
          </a:xfrm>
        </p:spPr>
        <p:txBody>
          <a:bodyPr/>
          <a:lstStyle/>
          <a:p>
            <a:pPr eaLnBrk="1" hangingPunct="1"/>
            <a:r>
              <a:rPr lang="en-US" smtClean="0"/>
              <a:t>To get a better idea of the complexity and scale of a use case you should create an outline to complement the brief description</a:t>
            </a:r>
          </a:p>
        </p:txBody>
      </p:sp>
      <p:sp>
        <p:nvSpPr>
          <p:cNvPr id="6148" name="Oval 4"/>
          <p:cNvSpPr>
            <a:spLocks noChangeArrowheads="1"/>
          </p:cNvSpPr>
          <p:nvPr/>
        </p:nvSpPr>
        <p:spPr bwMode="auto">
          <a:xfrm>
            <a:off x="1022350" y="3273425"/>
            <a:ext cx="819150" cy="395288"/>
          </a:xfrm>
          <a:prstGeom prst="ellipse">
            <a:avLst/>
          </a:prstGeom>
          <a:noFill/>
          <a:ln w="222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pPr algn="l" eaLnBrk="1" hangingPunct="1"/>
            <a:endParaRPr lang="en-GB" sz="1600"/>
          </a:p>
        </p:txBody>
      </p:sp>
      <p:sp>
        <p:nvSpPr>
          <p:cNvPr id="6149" name="Text Box 5"/>
          <p:cNvSpPr txBox="1">
            <a:spLocks noChangeArrowheads="1"/>
          </p:cNvSpPr>
          <p:nvPr/>
        </p:nvSpPr>
        <p:spPr bwMode="auto">
          <a:xfrm>
            <a:off x="1847850" y="3287713"/>
            <a:ext cx="18796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2225" algn="ctr">
                <a:solidFill>
                  <a:srgbClr val="000000"/>
                </a:solidFill>
                <a:miter lim="800000"/>
                <a:headEnd/>
                <a:tailEnd/>
              </a14:hiddenLine>
            </a:ext>
          </a:extLst>
        </p:spPr>
        <p:txBody>
          <a:bodyPr>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a:spcBef>
                <a:spcPct val="50000"/>
              </a:spcBef>
            </a:pPr>
            <a:r>
              <a:rPr lang="en-US" sz="1600" b="0"/>
              <a:t>Use Case Name</a:t>
            </a:r>
          </a:p>
        </p:txBody>
      </p:sp>
      <p:sp>
        <p:nvSpPr>
          <p:cNvPr id="6150" name="Text Box 6"/>
          <p:cNvSpPr txBox="1">
            <a:spLocks noChangeArrowheads="1"/>
          </p:cNvSpPr>
          <p:nvPr/>
        </p:nvSpPr>
        <p:spPr bwMode="auto">
          <a:xfrm>
            <a:off x="976313" y="3994150"/>
            <a:ext cx="1879600"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2225" algn="ctr">
                <a:solidFill>
                  <a:srgbClr val="000000"/>
                </a:solidFill>
                <a:miter lim="800000"/>
                <a:headEnd/>
                <a:tailEnd/>
              </a14:hiddenLine>
            </a:ext>
          </a:extLst>
        </p:spPr>
        <p:txBody>
          <a:bodyPr>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algn="l">
              <a:spcBef>
                <a:spcPct val="50000"/>
              </a:spcBef>
            </a:pPr>
            <a:r>
              <a:rPr lang="en-US" sz="1600" b="0"/>
              <a:t>Brief description of use case</a:t>
            </a:r>
          </a:p>
        </p:txBody>
      </p:sp>
      <p:sp>
        <p:nvSpPr>
          <p:cNvPr id="6151" name="Oval 7"/>
          <p:cNvSpPr>
            <a:spLocks noChangeArrowheads="1"/>
          </p:cNvSpPr>
          <p:nvPr/>
        </p:nvSpPr>
        <p:spPr bwMode="auto">
          <a:xfrm>
            <a:off x="4160838" y="3154363"/>
            <a:ext cx="257175" cy="255587"/>
          </a:xfrm>
          <a:prstGeom prst="ellipse">
            <a:avLst/>
          </a:prstGeom>
          <a:noFill/>
          <a:ln w="222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pPr algn="l" eaLnBrk="1" hangingPunct="1"/>
            <a:endParaRPr lang="en-GB" sz="1600"/>
          </a:p>
        </p:txBody>
      </p:sp>
      <p:sp>
        <p:nvSpPr>
          <p:cNvPr id="6152" name="Line 8"/>
          <p:cNvSpPr>
            <a:spLocks noChangeShapeType="1"/>
          </p:cNvSpPr>
          <p:nvPr/>
        </p:nvSpPr>
        <p:spPr bwMode="auto">
          <a:xfrm>
            <a:off x="4275138" y="3395663"/>
            <a:ext cx="1587" cy="214312"/>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153" name="Line 9"/>
          <p:cNvSpPr>
            <a:spLocks noChangeShapeType="1"/>
          </p:cNvSpPr>
          <p:nvPr/>
        </p:nvSpPr>
        <p:spPr bwMode="auto">
          <a:xfrm>
            <a:off x="4089400" y="3452813"/>
            <a:ext cx="385763" cy="1587"/>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154" name="Freeform 10"/>
          <p:cNvSpPr>
            <a:spLocks/>
          </p:cNvSpPr>
          <p:nvPr/>
        </p:nvSpPr>
        <p:spPr bwMode="auto">
          <a:xfrm>
            <a:off x="4017963" y="3609975"/>
            <a:ext cx="528637" cy="255588"/>
          </a:xfrm>
          <a:custGeom>
            <a:avLst/>
            <a:gdLst>
              <a:gd name="T0" fmla="*/ 0 w 37"/>
              <a:gd name="T1" fmla="*/ 2147483647 h 18"/>
              <a:gd name="T2" fmla="*/ 2147483647 w 37"/>
              <a:gd name="T3" fmla="*/ 0 h 18"/>
              <a:gd name="T4" fmla="*/ 2147483647 w 37"/>
              <a:gd name="T5" fmla="*/ 2147483647 h 18"/>
              <a:gd name="T6" fmla="*/ 0 60000 65536"/>
              <a:gd name="T7" fmla="*/ 0 60000 65536"/>
              <a:gd name="T8" fmla="*/ 0 60000 65536"/>
              <a:gd name="T9" fmla="*/ 0 w 37"/>
              <a:gd name="T10" fmla="*/ 0 h 18"/>
              <a:gd name="T11" fmla="*/ 37 w 37"/>
              <a:gd name="T12" fmla="*/ 18 h 18"/>
            </a:gdLst>
            <a:ahLst/>
            <a:cxnLst>
              <a:cxn ang="T6">
                <a:pos x="T0" y="T1"/>
              </a:cxn>
              <a:cxn ang="T7">
                <a:pos x="T2" y="T3"/>
              </a:cxn>
              <a:cxn ang="T8">
                <a:pos x="T4" y="T5"/>
              </a:cxn>
            </a:cxnLst>
            <a:rect l="T9" t="T10" r="T11" b="T12"/>
            <a:pathLst>
              <a:path w="37" h="18">
                <a:moveTo>
                  <a:pt x="0" y="18"/>
                </a:moveTo>
                <a:lnTo>
                  <a:pt x="18" y="0"/>
                </a:lnTo>
                <a:lnTo>
                  <a:pt x="37" y="18"/>
                </a:lnTo>
              </a:path>
            </a:pathLst>
          </a:custGeom>
          <a:noFill/>
          <a:ln w="222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6155" name="Rectangle 11"/>
          <p:cNvSpPr>
            <a:spLocks noChangeArrowheads="1"/>
          </p:cNvSpPr>
          <p:nvPr/>
        </p:nvSpPr>
        <p:spPr bwMode="auto">
          <a:xfrm>
            <a:off x="3822700" y="4008438"/>
            <a:ext cx="1006475"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b="0"/>
              <a:t>Actor Name</a:t>
            </a:r>
            <a:endParaRPr lang="en-US" sz="1600" b="0"/>
          </a:p>
        </p:txBody>
      </p:sp>
      <p:sp>
        <p:nvSpPr>
          <p:cNvPr id="6156" name="Text Box 12"/>
          <p:cNvSpPr txBox="1">
            <a:spLocks noChangeArrowheads="1"/>
          </p:cNvSpPr>
          <p:nvPr/>
        </p:nvSpPr>
        <p:spPr bwMode="auto">
          <a:xfrm>
            <a:off x="968375" y="4872038"/>
            <a:ext cx="1879600" cy="825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2225" algn="ctr">
                <a:solidFill>
                  <a:srgbClr val="000000"/>
                </a:solidFill>
                <a:miter lim="800000"/>
                <a:headEnd/>
                <a:tailEnd/>
              </a14:hiddenLine>
            </a:ext>
          </a:extLst>
        </p:spPr>
        <p:txBody>
          <a:bodyPr>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algn="l">
              <a:spcBef>
                <a:spcPct val="50000"/>
              </a:spcBef>
            </a:pPr>
            <a:r>
              <a:rPr lang="en-US" sz="1600" b="0"/>
              <a:t>1 First Step</a:t>
            </a:r>
            <a:br>
              <a:rPr lang="en-US" sz="1600" b="0"/>
            </a:br>
            <a:r>
              <a:rPr lang="en-US" sz="1600" b="0"/>
              <a:t>2 Second Step</a:t>
            </a:r>
            <a:br>
              <a:rPr lang="en-US" sz="1600" b="0"/>
            </a:br>
            <a:r>
              <a:rPr lang="en-US" sz="1600" b="0"/>
              <a:t>3 Third Step</a:t>
            </a:r>
          </a:p>
        </p:txBody>
      </p:sp>
      <p:sp>
        <p:nvSpPr>
          <p:cNvPr id="6157" name="Text Box 13"/>
          <p:cNvSpPr txBox="1">
            <a:spLocks noChangeArrowheads="1"/>
          </p:cNvSpPr>
          <p:nvPr/>
        </p:nvSpPr>
        <p:spPr bwMode="auto">
          <a:xfrm>
            <a:off x="3151188" y="4873625"/>
            <a:ext cx="2100262"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2225" algn="ctr">
                <a:solidFill>
                  <a:srgbClr val="000000"/>
                </a:solidFill>
                <a:miter lim="800000"/>
                <a:headEnd/>
                <a:tailEnd/>
              </a14:hiddenLine>
            </a:ext>
          </a:extLst>
        </p:spPr>
        <p:txBody>
          <a:bodyPr>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algn="l">
              <a:spcBef>
                <a:spcPct val="50000"/>
              </a:spcBef>
            </a:pPr>
            <a:r>
              <a:rPr lang="en-US" sz="1600" b="0"/>
              <a:t>A1 First Alternate</a:t>
            </a:r>
            <a:br>
              <a:rPr lang="en-US" sz="1600" b="0"/>
            </a:br>
            <a:r>
              <a:rPr lang="en-US" sz="1600" b="0"/>
              <a:t>A2 Second Alternate</a:t>
            </a:r>
          </a:p>
        </p:txBody>
      </p:sp>
      <p:sp>
        <p:nvSpPr>
          <p:cNvPr id="6158" name="Rectangle 14"/>
          <p:cNvSpPr>
            <a:spLocks noChangeArrowheads="1"/>
          </p:cNvSpPr>
          <p:nvPr/>
        </p:nvSpPr>
        <p:spPr bwMode="auto">
          <a:xfrm>
            <a:off x="541338" y="2974975"/>
            <a:ext cx="4945062" cy="3092450"/>
          </a:xfrm>
          <a:prstGeom prst="rect">
            <a:avLst/>
          </a:prstGeom>
          <a:noFill/>
          <a:ln w="22225" algn="ctr">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eaLnBrk="1" hangingPunct="1"/>
            <a:endParaRPr lang="en-GB" sz="1600"/>
          </a:p>
        </p:txBody>
      </p:sp>
      <p:sp>
        <p:nvSpPr>
          <p:cNvPr id="6159" name="Text Box 15"/>
          <p:cNvSpPr txBox="1">
            <a:spLocks noChangeArrowheads="1"/>
          </p:cNvSpPr>
          <p:nvPr/>
        </p:nvSpPr>
        <p:spPr bwMode="auto">
          <a:xfrm>
            <a:off x="461963" y="2571750"/>
            <a:ext cx="5637212"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2225" algn="ctr">
                <a:solidFill>
                  <a:srgbClr val="000000"/>
                </a:solidFill>
                <a:miter lim="800000"/>
                <a:headEnd/>
                <a:tailEnd/>
              </a14:hiddenLine>
            </a:ext>
          </a:extLst>
        </p:spPr>
        <p:txBody>
          <a:bodyPr>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algn="l">
              <a:spcBef>
                <a:spcPct val="50000"/>
              </a:spcBef>
            </a:pPr>
            <a:r>
              <a:rPr lang="en-US" sz="1600" b="0"/>
              <a:t>Outlining a Use Case:</a:t>
            </a:r>
          </a:p>
        </p:txBody>
      </p:sp>
      <p:sp>
        <p:nvSpPr>
          <p:cNvPr id="6160" name="Line 16"/>
          <p:cNvSpPr>
            <a:spLocks noChangeShapeType="1"/>
          </p:cNvSpPr>
          <p:nvPr/>
        </p:nvSpPr>
        <p:spPr bwMode="auto">
          <a:xfrm>
            <a:off x="5718175" y="2409825"/>
            <a:ext cx="0" cy="3859213"/>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161" name="Text Box 17"/>
          <p:cNvSpPr txBox="1">
            <a:spLocks noChangeArrowheads="1"/>
          </p:cNvSpPr>
          <p:nvPr/>
        </p:nvSpPr>
        <p:spPr bwMode="auto">
          <a:xfrm>
            <a:off x="5792788" y="2457450"/>
            <a:ext cx="3052762" cy="204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2225" algn="ctr">
                <a:solidFill>
                  <a:srgbClr val="000000"/>
                </a:solidFill>
                <a:miter lim="800000"/>
                <a:headEnd/>
                <a:tailEnd/>
              </a14:hiddenLine>
            </a:ext>
          </a:extLst>
        </p:spPr>
        <p:txBody>
          <a:bodyPr>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marL="174625" indent="-174625" algn="l">
              <a:buFontTx/>
              <a:buChar char="•"/>
            </a:pPr>
            <a:r>
              <a:rPr lang="en-US" sz="1600" b="0" dirty="0" smtClean="0"/>
              <a:t>List </a:t>
            </a:r>
            <a:r>
              <a:rPr lang="en-US" sz="1600" b="0" dirty="0"/>
              <a:t>the steps in the basic flow</a:t>
            </a:r>
          </a:p>
          <a:p>
            <a:pPr marL="174625" indent="-174625" algn="l">
              <a:buFontTx/>
              <a:buChar char="•"/>
            </a:pPr>
            <a:r>
              <a:rPr lang="en-US" sz="1600" b="0" dirty="0" smtClean="0"/>
              <a:t>Write </a:t>
            </a:r>
            <a:r>
              <a:rPr lang="en-US" sz="1600" b="0" dirty="0"/>
              <a:t>down the actions in order</a:t>
            </a:r>
          </a:p>
          <a:p>
            <a:pPr marL="174625" indent="-174625" algn="l">
              <a:buFontTx/>
              <a:buChar char="•"/>
            </a:pPr>
            <a:r>
              <a:rPr lang="en-US" sz="1600" b="0" dirty="0" smtClean="0"/>
              <a:t>Enumerate </a:t>
            </a:r>
            <a:r>
              <a:rPr lang="en-US" sz="1600" b="0" dirty="0"/>
              <a:t>the steps</a:t>
            </a:r>
          </a:p>
          <a:p>
            <a:pPr marL="174625" indent="-174625" algn="l">
              <a:buFontTx/>
              <a:buChar char="•"/>
            </a:pPr>
            <a:r>
              <a:rPr lang="en-US" sz="1600" b="0" dirty="0" smtClean="0"/>
              <a:t>Walk </a:t>
            </a:r>
            <a:r>
              <a:rPr lang="en-US" sz="1600" b="0" dirty="0"/>
              <a:t>through, name and enumerate the main alternatives </a:t>
            </a:r>
          </a:p>
        </p:txBody>
      </p:sp>
      <p:sp>
        <p:nvSpPr>
          <p:cNvPr id="6162" name="Text Box 18"/>
          <p:cNvSpPr txBox="1">
            <a:spLocks noChangeArrowheads="1"/>
          </p:cNvSpPr>
          <p:nvPr/>
        </p:nvSpPr>
        <p:spPr bwMode="auto">
          <a:xfrm>
            <a:off x="6018213" y="4964113"/>
            <a:ext cx="2863850" cy="825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2225" algn="ctr">
                <a:solidFill>
                  <a:srgbClr val="000000"/>
                </a:solidFill>
                <a:miter lim="800000"/>
                <a:headEnd/>
                <a:tailEnd/>
              </a14:hiddenLine>
            </a:ext>
          </a:extLst>
        </p:spPr>
        <p:txBody>
          <a:bodyPr>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algn="l">
              <a:spcBef>
                <a:spcPct val="50000"/>
              </a:spcBef>
            </a:pPr>
            <a:r>
              <a:rPr lang="en-US" sz="1600" i="1" dirty="0">
                <a:solidFill>
                  <a:srgbClr val="000099"/>
                </a:solidFill>
              </a:rPr>
              <a:t>“This is the first step in the evolution of the use-case </a:t>
            </a:r>
            <a:r>
              <a:rPr lang="en-US" sz="1600" i="1" dirty="0" smtClean="0">
                <a:solidFill>
                  <a:srgbClr val="000099"/>
                </a:solidFill>
              </a:rPr>
              <a:t>narrative”</a:t>
            </a:r>
            <a:endParaRPr lang="en-US" sz="1600" i="1" dirty="0">
              <a:solidFill>
                <a:srgbClr val="000099"/>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smtClean="0"/>
              <a:t>Exercise 3.1: Use-Case Outlines </a:t>
            </a:r>
          </a:p>
        </p:txBody>
      </p:sp>
      <p:sp>
        <p:nvSpPr>
          <p:cNvPr id="7171" name="Rectangle 3"/>
          <p:cNvSpPr>
            <a:spLocks noGrp="1" noChangeArrowheads="1"/>
          </p:cNvSpPr>
          <p:nvPr>
            <p:ph idx="1"/>
          </p:nvPr>
        </p:nvSpPr>
        <p:spPr/>
        <p:txBody>
          <a:bodyPr/>
          <a:lstStyle/>
          <a:p>
            <a:pPr eaLnBrk="1" hangingPunct="1"/>
            <a:r>
              <a:rPr lang="en-US" dirty="0" smtClean="0"/>
              <a:t>In your groups</a:t>
            </a:r>
          </a:p>
          <a:p>
            <a:pPr lvl="1" eaLnBrk="1" hangingPunct="1"/>
            <a:r>
              <a:rPr lang="en-US" dirty="0" smtClean="0"/>
              <a:t>Each select one of the use cases discovered and briefly described in your group exercise</a:t>
            </a:r>
          </a:p>
          <a:p>
            <a:pPr lvl="1" eaLnBrk="1" hangingPunct="1"/>
            <a:r>
              <a:rPr lang="en-US" dirty="0" smtClean="0"/>
              <a:t>Create a use-case outline on flip-chart paper</a:t>
            </a:r>
          </a:p>
          <a:p>
            <a:pPr lvl="1" eaLnBrk="1" hangingPunct="1"/>
            <a:r>
              <a:rPr lang="en-US" dirty="0" smtClean="0"/>
              <a:t>Identify and name at least 3 Alternative flows</a:t>
            </a:r>
          </a:p>
          <a:p>
            <a:pPr lvl="1" eaLnBrk="1" hangingPunct="1"/>
            <a:r>
              <a:rPr lang="en-US" dirty="0" smtClean="0"/>
              <a:t>Each person briefly presents the use-case outline back to the group</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Use Cases Drive Both Development and Testing</a:t>
            </a:r>
          </a:p>
        </p:txBody>
      </p:sp>
      <p:sp>
        <p:nvSpPr>
          <p:cNvPr id="8197" name="Rectangle 3"/>
          <p:cNvSpPr>
            <a:spLocks noChangeArrowheads="1"/>
          </p:cNvSpPr>
          <p:nvPr/>
        </p:nvSpPr>
        <p:spPr bwMode="auto">
          <a:xfrm>
            <a:off x="533400" y="1143000"/>
            <a:ext cx="1828800" cy="5334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eaLnBrk="1" hangingPunct="1">
              <a:spcBef>
                <a:spcPct val="30000"/>
              </a:spcBef>
            </a:pPr>
            <a:r>
              <a:rPr lang="en-US" sz="1800" b="0">
                <a:cs typeface="Arial" pitchFamily="34" charset="0"/>
              </a:rPr>
              <a:t>Use-Case Flows</a:t>
            </a:r>
          </a:p>
        </p:txBody>
      </p:sp>
      <p:sp>
        <p:nvSpPr>
          <p:cNvPr id="8198" name="Rectangle 4"/>
          <p:cNvSpPr>
            <a:spLocks noChangeArrowheads="1"/>
          </p:cNvSpPr>
          <p:nvPr/>
        </p:nvSpPr>
        <p:spPr bwMode="auto">
          <a:xfrm>
            <a:off x="2057400" y="2133600"/>
            <a:ext cx="1752600" cy="5334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eaLnBrk="1" hangingPunct="1">
              <a:spcBef>
                <a:spcPct val="30000"/>
              </a:spcBef>
            </a:pPr>
            <a:r>
              <a:rPr lang="en-US" sz="1800" b="0" dirty="0" smtClean="0">
                <a:cs typeface="Arial" pitchFamily="34" charset="0"/>
              </a:rPr>
              <a:t>Use-Case Slice</a:t>
            </a:r>
            <a:endParaRPr lang="en-US" sz="1800" b="0" dirty="0">
              <a:cs typeface="Arial" pitchFamily="34" charset="0"/>
            </a:endParaRPr>
          </a:p>
        </p:txBody>
      </p:sp>
      <p:sp>
        <p:nvSpPr>
          <p:cNvPr id="8199" name="Line 5"/>
          <p:cNvSpPr>
            <a:spLocks noChangeShapeType="1"/>
          </p:cNvSpPr>
          <p:nvPr/>
        </p:nvSpPr>
        <p:spPr bwMode="auto">
          <a:xfrm>
            <a:off x="1524000" y="1676400"/>
            <a:ext cx="1219200" cy="381000"/>
          </a:xfrm>
          <a:prstGeom prst="line">
            <a:avLst/>
          </a:prstGeom>
          <a:noFill/>
          <a:ln w="9525">
            <a:solidFill>
              <a:schemeClr val="tx1"/>
            </a:solidFill>
            <a:prstDash val="dash"/>
            <a:round/>
            <a:headEnd/>
            <a:tailEnd type="arrow" w="lg" len="lg"/>
          </a:ln>
          <a:extLst>
            <a:ext uri="{909E8E84-426E-40DD-AFC4-6F175D3DCCD1}">
              <a14:hiddenFill xmlns="" xmlns:a14="http://schemas.microsoft.com/office/drawing/2010/main">
                <a:noFill/>
              </a14:hiddenFill>
            </a:ext>
          </a:extLst>
        </p:spPr>
        <p:txBody>
          <a:bodyPr wrap="none" anchor="ctr"/>
          <a:lstStyle/>
          <a:p>
            <a:endParaRPr lang="en-US"/>
          </a:p>
        </p:txBody>
      </p:sp>
      <p:sp>
        <p:nvSpPr>
          <p:cNvPr id="8200" name="AutoShape 6"/>
          <p:cNvSpPr>
            <a:spLocks noChangeArrowheads="1"/>
          </p:cNvSpPr>
          <p:nvPr/>
        </p:nvSpPr>
        <p:spPr bwMode="auto">
          <a:xfrm flipV="1">
            <a:off x="7086600" y="1143000"/>
            <a:ext cx="1676400" cy="1219200"/>
          </a:xfrm>
          <a:prstGeom prst="foldedCorner">
            <a:avLst>
              <a:gd name="adj" fmla="val 22255"/>
            </a:avLst>
          </a:prstGeom>
          <a:noFill/>
          <a:ln w="9525">
            <a:solidFill>
              <a:srgbClr val="006699"/>
            </a:solidFill>
            <a:round/>
            <a:headEnd/>
            <a:tailEnd/>
          </a:ln>
          <a:extLst>
            <a:ext uri="{909E8E84-426E-40DD-AFC4-6F175D3DCCD1}">
              <a14:hiddenFill xmlns="" xmlns:a14="http://schemas.microsoft.com/office/drawing/2010/main">
                <a:solidFill>
                  <a:srgbClr val="FFFFFF"/>
                </a:solidFill>
              </a14:hiddenFill>
            </a:ext>
          </a:extLst>
        </p:spPr>
        <p:txBody>
          <a:bodyPr lIns="228600" tIns="228600" rIns="228600" bIns="228600" anchor="ctr">
            <a:spAutoFit/>
          </a:bodyPr>
          <a:lstStyle/>
          <a:p>
            <a:pPr eaLnBrk="1" hangingPunct="1"/>
            <a:endParaRPr lang="en-GB" sz="1600"/>
          </a:p>
        </p:txBody>
      </p:sp>
      <p:sp>
        <p:nvSpPr>
          <p:cNvPr id="8201" name="Rectangle 7"/>
          <p:cNvSpPr>
            <a:spLocks noChangeArrowheads="1"/>
          </p:cNvSpPr>
          <p:nvPr/>
        </p:nvSpPr>
        <p:spPr bwMode="auto">
          <a:xfrm>
            <a:off x="4800600" y="2057400"/>
            <a:ext cx="1752600" cy="5334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eaLnBrk="1" hangingPunct="1">
              <a:spcBef>
                <a:spcPct val="30000"/>
              </a:spcBef>
            </a:pPr>
            <a:r>
              <a:rPr lang="en-US" sz="1800" b="0">
                <a:cs typeface="Arial" pitchFamily="34" charset="0"/>
              </a:rPr>
              <a:t>Test Cases</a:t>
            </a:r>
          </a:p>
        </p:txBody>
      </p:sp>
      <p:sp>
        <p:nvSpPr>
          <p:cNvPr id="8202" name="Rectangle 8"/>
          <p:cNvSpPr>
            <a:spLocks noChangeArrowheads="1"/>
          </p:cNvSpPr>
          <p:nvPr/>
        </p:nvSpPr>
        <p:spPr bwMode="auto">
          <a:xfrm>
            <a:off x="6629400" y="3124200"/>
            <a:ext cx="1925638" cy="9906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eaLnBrk="1" hangingPunct="1">
              <a:spcBef>
                <a:spcPct val="30000"/>
              </a:spcBef>
            </a:pPr>
            <a:r>
              <a:rPr lang="en-US" sz="1800" b="0">
                <a:cs typeface="Arial" pitchFamily="34" charset="0"/>
              </a:rPr>
              <a:t>Test </a:t>
            </a:r>
            <a:br>
              <a:rPr lang="en-US" sz="1800" b="0">
                <a:cs typeface="Arial" pitchFamily="34" charset="0"/>
              </a:rPr>
            </a:br>
            <a:r>
              <a:rPr lang="en-US" sz="1800" b="0">
                <a:cs typeface="Arial" pitchFamily="34" charset="0"/>
              </a:rPr>
              <a:t>using Test Cases</a:t>
            </a:r>
          </a:p>
        </p:txBody>
      </p:sp>
      <p:sp>
        <p:nvSpPr>
          <p:cNvPr id="8203" name="Line 9"/>
          <p:cNvSpPr>
            <a:spLocks noChangeShapeType="1"/>
          </p:cNvSpPr>
          <p:nvPr/>
        </p:nvSpPr>
        <p:spPr bwMode="auto">
          <a:xfrm>
            <a:off x="3886200" y="2362200"/>
            <a:ext cx="914400" cy="0"/>
          </a:xfrm>
          <a:prstGeom prst="line">
            <a:avLst/>
          </a:prstGeom>
          <a:noFill/>
          <a:ln w="9525">
            <a:solidFill>
              <a:schemeClr val="tx1"/>
            </a:solidFill>
            <a:prstDash val="dash"/>
            <a:round/>
            <a:headEnd/>
            <a:tailEnd type="arrow" w="lg" len="lg"/>
          </a:ln>
          <a:extLst>
            <a:ext uri="{909E8E84-426E-40DD-AFC4-6F175D3DCCD1}">
              <a14:hiddenFill xmlns="" xmlns:a14="http://schemas.microsoft.com/office/drawing/2010/main">
                <a:noFill/>
              </a14:hiddenFill>
            </a:ext>
          </a:extLst>
        </p:spPr>
        <p:txBody>
          <a:bodyPr wrap="none" anchor="ctr"/>
          <a:lstStyle/>
          <a:p>
            <a:endParaRPr lang="en-US"/>
          </a:p>
        </p:txBody>
      </p:sp>
      <p:sp>
        <p:nvSpPr>
          <p:cNvPr id="8204" name="Line 10"/>
          <p:cNvSpPr>
            <a:spLocks noChangeShapeType="1"/>
          </p:cNvSpPr>
          <p:nvPr/>
        </p:nvSpPr>
        <p:spPr bwMode="auto">
          <a:xfrm>
            <a:off x="5943600" y="2590800"/>
            <a:ext cx="990600" cy="457200"/>
          </a:xfrm>
          <a:prstGeom prst="line">
            <a:avLst/>
          </a:prstGeom>
          <a:noFill/>
          <a:ln w="9525">
            <a:solidFill>
              <a:schemeClr val="tx1"/>
            </a:solidFill>
            <a:prstDash val="dash"/>
            <a:round/>
            <a:headEnd/>
            <a:tailEnd type="arrow" w="lg" len="lg"/>
          </a:ln>
          <a:extLst>
            <a:ext uri="{909E8E84-426E-40DD-AFC4-6F175D3DCCD1}">
              <a14:hiddenFill xmlns="" xmlns:a14="http://schemas.microsoft.com/office/drawing/2010/main">
                <a:noFill/>
              </a14:hiddenFill>
            </a:ext>
          </a:extLst>
        </p:spPr>
        <p:txBody>
          <a:bodyPr wrap="none" anchor="ctr"/>
          <a:lstStyle/>
          <a:p>
            <a:endParaRPr lang="en-US"/>
          </a:p>
        </p:txBody>
      </p:sp>
      <p:sp>
        <p:nvSpPr>
          <p:cNvPr id="8205" name="Line 11"/>
          <p:cNvSpPr>
            <a:spLocks noChangeShapeType="1"/>
          </p:cNvSpPr>
          <p:nvPr/>
        </p:nvSpPr>
        <p:spPr bwMode="auto">
          <a:xfrm>
            <a:off x="7654925" y="4114800"/>
            <a:ext cx="0" cy="730250"/>
          </a:xfrm>
          <a:prstGeom prst="line">
            <a:avLst/>
          </a:prstGeom>
          <a:noFill/>
          <a:ln w="9525">
            <a:solidFill>
              <a:schemeClr val="tx1"/>
            </a:solidFill>
            <a:prstDash val="dash"/>
            <a:round/>
            <a:headEnd/>
            <a:tailEnd type="arrow" w="lg" len="lg"/>
          </a:ln>
          <a:extLst>
            <a:ext uri="{909E8E84-426E-40DD-AFC4-6F175D3DCCD1}">
              <a14:hiddenFill xmlns="" xmlns:a14="http://schemas.microsoft.com/office/drawing/2010/main">
                <a:noFill/>
              </a14:hiddenFill>
            </a:ext>
          </a:extLst>
        </p:spPr>
        <p:txBody>
          <a:bodyPr wrap="none" anchor="ctr"/>
          <a:lstStyle/>
          <a:p>
            <a:endParaRPr lang="en-US"/>
          </a:p>
        </p:txBody>
      </p:sp>
      <p:sp>
        <p:nvSpPr>
          <p:cNvPr id="8206" name="Line 12"/>
          <p:cNvSpPr>
            <a:spLocks noChangeShapeType="1"/>
          </p:cNvSpPr>
          <p:nvPr/>
        </p:nvSpPr>
        <p:spPr bwMode="auto">
          <a:xfrm>
            <a:off x="2362200" y="1371600"/>
            <a:ext cx="2438400" cy="838200"/>
          </a:xfrm>
          <a:prstGeom prst="line">
            <a:avLst/>
          </a:prstGeom>
          <a:noFill/>
          <a:ln w="9525">
            <a:solidFill>
              <a:schemeClr val="tx1"/>
            </a:solidFill>
            <a:prstDash val="dash"/>
            <a:round/>
            <a:headEnd/>
            <a:tailEnd type="arrow" w="lg" len="lg"/>
          </a:ln>
          <a:extLst>
            <a:ext uri="{909E8E84-426E-40DD-AFC4-6F175D3DCCD1}">
              <a14:hiddenFill xmlns="" xmlns:a14="http://schemas.microsoft.com/office/drawing/2010/main">
                <a:noFill/>
              </a14:hiddenFill>
            </a:ext>
          </a:extLst>
        </p:spPr>
        <p:txBody>
          <a:bodyPr wrap="none" anchor="ctr"/>
          <a:lstStyle/>
          <a:p>
            <a:endParaRPr lang="en-US"/>
          </a:p>
        </p:txBody>
      </p:sp>
      <p:sp>
        <p:nvSpPr>
          <p:cNvPr id="8207" name="Text Box 13"/>
          <p:cNvSpPr txBox="1">
            <a:spLocks noChangeArrowheads="1"/>
          </p:cNvSpPr>
          <p:nvPr/>
        </p:nvSpPr>
        <p:spPr bwMode="auto">
          <a:xfrm>
            <a:off x="7086600" y="1219200"/>
            <a:ext cx="16002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228600" tIns="228600" rIns="228600" bIns="228600">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eaLnBrk="1" hangingPunct="1">
              <a:lnSpc>
                <a:spcPct val="75000"/>
              </a:lnSpc>
              <a:spcBef>
                <a:spcPct val="50000"/>
              </a:spcBef>
              <a:buClr>
                <a:srgbClr val="7DA477"/>
              </a:buClr>
              <a:buFont typeface="Wingdings" pitchFamily="2" charset="2"/>
              <a:buNone/>
            </a:pPr>
            <a:r>
              <a:rPr lang="en-US" sz="2000" b="0">
                <a:solidFill>
                  <a:srgbClr val="006699"/>
                </a:solidFill>
                <a:latin typeface="Arial Narrow" pitchFamily="34" charset="0"/>
                <a:cs typeface="Arial" pitchFamily="34" charset="0"/>
              </a:rPr>
              <a:t>Test Design and Preparation</a:t>
            </a:r>
          </a:p>
        </p:txBody>
      </p:sp>
      <p:sp>
        <p:nvSpPr>
          <p:cNvPr id="8208" name="Line 14"/>
          <p:cNvSpPr>
            <a:spLocks noChangeShapeType="1"/>
          </p:cNvSpPr>
          <p:nvPr/>
        </p:nvSpPr>
        <p:spPr bwMode="auto">
          <a:xfrm flipV="1">
            <a:off x="6324600" y="1600200"/>
            <a:ext cx="762000" cy="381000"/>
          </a:xfrm>
          <a:prstGeom prst="line">
            <a:avLst/>
          </a:prstGeom>
          <a:noFill/>
          <a:ln w="9525">
            <a:solidFill>
              <a:srgbClr val="006699"/>
            </a:solidFill>
            <a:prstDash val="dash"/>
            <a:round/>
            <a:headEnd/>
            <a:tailEnd/>
          </a:ln>
          <a:extLst>
            <a:ext uri="{909E8E84-426E-40DD-AFC4-6F175D3DCCD1}">
              <a14:hiddenFill xmlns="" xmlns:a14="http://schemas.microsoft.com/office/drawing/2010/main">
                <a:noFill/>
              </a14:hiddenFill>
            </a:ext>
          </a:extLst>
        </p:spPr>
        <p:txBody>
          <a:bodyPr lIns="228600" tIns="228600" rIns="228600" bIns="228600">
            <a:spAutoFit/>
          </a:bodyPr>
          <a:lstStyle/>
          <a:p>
            <a:endParaRPr lang="en-US"/>
          </a:p>
        </p:txBody>
      </p:sp>
      <p:sp>
        <p:nvSpPr>
          <p:cNvPr id="8209" name="Line 15"/>
          <p:cNvSpPr>
            <a:spLocks noChangeShapeType="1"/>
          </p:cNvSpPr>
          <p:nvPr/>
        </p:nvSpPr>
        <p:spPr bwMode="auto">
          <a:xfrm flipH="1">
            <a:off x="7391400" y="2362200"/>
            <a:ext cx="533400" cy="762000"/>
          </a:xfrm>
          <a:prstGeom prst="line">
            <a:avLst/>
          </a:prstGeom>
          <a:noFill/>
          <a:ln w="9525">
            <a:solidFill>
              <a:srgbClr val="006699"/>
            </a:solidFill>
            <a:prstDash val="dash"/>
            <a:round/>
            <a:headEnd/>
            <a:tailEnd/>
          </a:ln>
          <a:extLst>
            <a:ext uri="{909E8E84-426E-40DD-AFC4-6F175D3DCCD1}">
              <a14:hiddenFill xmlns="" xmlns:a14="http://schemas.microsoft.com/office/drawing/2010/main">
                <a:noFill/>
              </a14:hiddenFill>
            </a:ext>
          </a:extLst>
        </p:spPr>
        <p:txBody>
          <a:bodyPr lIns="228600" tIns="228600" rIns="228600" bIns="228600">
            <a:spAutoFit/>
          </a:bodyPr>
          <a:lstStyle/>
          <a:p>
            <a:endParaRPr lang="en-US"/>
          </a:p>
        </p:txBody>
      </p:sp>
      <p:sp>
        <p:nvSpPr>
          <p:cNvPr id="8210" name="AutoShape 16"/>
          <p:cNvSpPr>
            <a:spLocks noChangeArrowheads="1"/>
          </p:cNvSpPr>
          <p:nvPr/>
        </p:nvSpPr>
        <p:spPr bwMode="auto">
          <a:xfrm flipV="1">
            <a:off x="446088" y="4964113"/>
            <a:ext cx="1676400" cy="1219200"/>
          </a:xfrm>
          <a:prstGeom prst="foldedCorner">
            <a:avLst>
              <a:gd name="adj" fmla="val 22255"/>
            </a:avLst>
          </a:prstGeom>
          <a:noFill/>
          <a:ln w="9525">
            <a:solidFill>
              <a:srgbClr val="006699"/>
            </a:solidFill>
            <a:round/>
            <a:headEnd/>
            <a:tailEnd/>
          </a:ln>
          <a:extLst>
            <a:ext uri="{909E8E84-426E-40DD-AFC4-6F175D3DCCD1}">
              <a14:hiddenFill xmlns="" xmlns:a14="http://schemas.microsoft.com/office/drawing/2010/main">
                <a:solidFill>
                  <a:srgbClr val="FFFFFF"/>
                </a:solidFill>
              </a14:hiddenFill>
            </a:ext>
          </a:extLst>
        </p:spPr>
        <p:txBody>
          <a:bodyPr lIns="228600" tIns="228600" rIns="228600" bIns="228600" anchor="ctr">
            <a:spAutoFit/>
          </a:bodyPr>
          <a:lstStyle/>
          <a:p>
            <a:pPr eaLnBrk="1" hangingPunct="1"/>
            <a:endParaRPr lang="en-GB" sz="1600"/>
          </a:p>
        </p:txBody>
      </p:sp>
      <p:sp>
        <p:nvSpPr>
          <p:cNvPr id="8211" name="Rectangle 17"/>
          <p:cNvSpPr>
            <a:spLocks noChangeArrowheads="1"/>
          </p:cNvSpPr>
          <p:nvPr/>
        </p:nvSpPr>
        <p:spPr bwMode="auto">
          <a:xfrm>
            <a:off x="2427288" y="3973513"/>
            <a:ext cx="1981200" cy="6096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eaLnBrk="1" hangingPunct="1">
              <a:spcBef>
                <a:spcPct val="30000"/>
              </a:spcBef>
            </a:pPr>
            <a:r>
              <a:rPr lang="en-US" sz="1800" b="0">
                <a:cs typeface="Arial" pitchFamily="34" charset="0"/>
              </a:rPr>
              <a:t>Code</a:t>
            </a:r>
          </a:p>
        </p:txBody>
      </p:sp>
      <p:sp>
        <p:nvSpPr>
          <p:cNvPr id="8212" name="Rectangle 18"/>
          <p:cNvSpPr>
            <a:spLocks noChangeArrowheads="1"/>
          </p:cNvSpPr>
          <p:nvPr/>
        </p:nvSpPr>
        <p:spPr bwMode="auto">
          <a:xfrm>
            <a:off x="446088" y="3059113"/>
            <a:ext cx="2514600" cy="6096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eaLnBrk="1" hangingPunct="1">
              <a:spcBef>
                <a:spcPct val="30000"/>
              </a:spcBef>
            </a:pPr>
            <a:r>
              <a:rPr lang="en-US" sz="1800" b="0">
                <a:cs typeface="Arial" pitchFamily="34" charset="0"/>
              </a:rPr>
              <a:t>Use Case Realizations</a:t>
            </a:r>
          </a:p>
        </p:txBody>
      </p:sp>
      <p:sp>
        <p:nvSpPr>
          <p:cNvPr id="8213" name="Line 19"/>
          <p:cNvSpPr>
            <a:spLocks noChangeShapeType="1"/>
          </p:cNvSpPr>
          <p:nvPr/>
        </p:nvSpPr>
        <p:spPr bwMode="auto">
          <a:xfrm>
            <a:off x="1284288" y="1677988"/>
            <a:ext cx="0" cy="1371600"/>
          </a:xfrm>
          <a:prstGeom prst="line">
            <a:avLst/>
          </a:prstGeom>
          <a:noFill/>
          <a:ln w="9525">
            <a:solidFill>
              <a:schemeClr val="tx1"/>
            </a:solidFill>
            <a:prstDash val="dash"/>
            <a:round/>
            <a:headEnd/>
            <a:tailEnd type="arrow" w="lg" len="lg"/>
          </a:ln>
          <a:extLst>
            <a:ext uri="{909E8E84-426E-40DD-AFC4-6F175D3DCCD1}">
              <a14:hiddenFill xmlns="" xmlns:a14="http://schemas.microsoft.com/office/drawing/2010/main">
                <a:noFill/>
              </a14:hiddenFill>
            </a:ext>
          </a:extLst>
        </p:spPr>
        <p:txBody>
          <a:bodyPr wrap="none" anchor="ctr"/>
          <a:lstStyle/>
          <a:p>
            <a:endParaRPr lang="en-US"/>
          </a:p>
        </p:txBody>
      </p:sp>
      <p:sp>
        <p:nvSpPr>
          <p:cNvPr id="8214" name="Line 20"/>
          <p:cNvSpPr>
            <a:spLocks noChangeShapeType="1"/>
          </p:cNvSpPr>
          <p:nvPr/>
        </p:nvSpPr>
        <p:spPr bwMode="auto">
          <a:xfrm>
            <a:off x="1360488" y="3668713"/>
            <a:ext cx="0" cy="685800"/>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215" name="Line 21"/>
          <p:cNvSpPr>
            <a:spLocks noChangeShapeType="1"/>
          </p:cNvSpPr>
          <p:nvPr/>
        </p:nvSpPr>
        <p:spPr bwMode="auto">
          <a:xfrm flipH="1">
            <a:off x="1970088" y="2668588"/>
            <a:ext cx="892175" cy="390525"/>
          </a:xfrm>
          <a:prstGeom prst="line">
            <a:avLst/>
          </a:prstGeom>
          <a:noFill/>
          <a:ln w="9525">
            <a:solidFill>
              <a:schemeClr val="tx1"/>
            </a:solidFill>
            <a:prstDash val="dash"/>
            <a:round/>
            <a:headEnd/>
            <a:tailEnd type="arrow" w="lg" len="lg"/>
          </a:ln>
          <a:extLst>
            <a:ext uri="{909E8E84-426E-40DD-AFC4-6F175D3DCCD1}">
              <a14:hiddenFill xmlns="" xmlns:a14="http://schemas.microsoft.com/office/drawing/2010/main">
                <a:noFill/>
              </a14:hiddenFill>
            </a:ext>
          </a:extLst>
        </p:spPr>
        <p:txBody>
          <a:bodyPr wrap="none" anchor="ctr"/>
          <a:lstStyle/>
          <a:p>
            <a:endParaRPr lang="en-US"/>
          </a:p>
        </p:txBody>
      </p:sp>
      <p:sp>
        <p:nvSpPr>
          <p:cNvPr id="8216" name="Rectangle 22"/>
          <p:cNvSpPr>
            <a:spLocks noChangeArrowheads="1"/>
          </p:cNvSpPr>
          <p:nvPr/>
        </p:nvSpPr>
        <p:spPr bwMode="auto">
          <a:xfrm>
            <a:off x="3875088" y="4887913"/>
            <a:ext cx="2057400" cy="9906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eaLnBrk="1" hangingPunct="1">
              <a:spcBef>
                <a:spcPct val="30000"/>
              </a:spcBef>
            </a:pPr>
            <a:r>
              <a:rPr lang="en-US" sz="1800" b="0">
                <a:cs typeface="Arial" pitchFamily="34" charset="0"/>
              </a:rPr>
              <a:t>Unit Tested </a:t>
            </a:r>
          </a:p>
          <a:p>
            <a:pPr eaLnBrk="1" hangingPunct="1">
              <a:spcBef>
                <a:spcPct val="30000"/>
              </a:spcBef>
            </a:pPr>
            <a:r>
              <a:rPr lang="en-US" sz="1800" b="0">
                <a:cs typeface="Arial" pitchFamily="34" charset="0"/>
              </a:rPr>
              <a:t>Software</a:t>
            </a:r>
          </a:p>
        </p:txBody>
      </p:sp>
      <p:sp>
        <p:nvSpPr>
          <p:cNvPr id="8217" name="Rectangle 23"/>
          <p:cNvSpPr>
            <a:spLocks noChangeArrowheads="1"/>
          </p:cNvSpPr>
          <p:nvPr/>
        </p:nvSpPr>
        <p:spPr bwMode="auto">
          <a:xfrm>
            <a:off x="6807200" y="4857750"/>
            <a:ext cx="2057400" cy="9906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eaLnBrk="1" hangingPunct="1">
              <a:spcBef>
                <a:spcPct val="30000"/>
              </a:spcBef>
            </a:pPr>
            <a:r>
              <a:rPr lang="en-US" sz="1800" b="0">
                <a:cs typeface="Arial" pitchFamily="34" charset="0"/>
              </a:rPr>
              <a:t>Testable</a:t>
            </a:r>
          </a:p>
          <a:p>
            <a:pPr eaLnBrk="1" hangingPunct="1">
              <a:spcBef>
                <a:spcPct val="30000"/>
              </a:spcBef>
            </a:pPr>
            <a:r>
              <a:rPr lang="en-US" sz="1800" b="0">
                <a:cs typeface="Arial" pitchFamily="34" charset="0"/>
              </a:rPr>
              <a:t>Release</a:t>
            </a:r>
          </a:p>
        </p:txBody>
      </p:sp>
      <p:sp>
        <p:nvSpPr>
          <p:cNvPr id="8218" name="Line 24"/>
          <p:cNvSpPr>
            <a:spLocks noChangeShapeType="1"/>
          </p:cNvSpPr>
          <p:nvPr/>
        </p:nvSpPr>
        <p:spPr bwMode="auto">
          <a:xfrm>
            <a:off x="2884488" y="4583113"/>
            <a:ext cx="990600" cy="685800"/>
          </a:xfrm>
          <a:prstGeom prst="line">
            <a:avLst/>
          </a:prstGeom>
          <a:noFill/>
          <a:ln w="9525">
            <a:solidFill>
              <a:schemeClr val="tx1"/>
            </a:solidFill>
            <a:prstDash val="dash"/>
            <a:round/>
            <a:headEnd/>
            <a:tailEnd type="arrow" w="lg" len="lg"/>
          </a:ln>
          <a:extLst>
            <a:ext uri="{909E8E84-426E-40DD-AFC4-6F175D3DCCD1}">
              <a14:hiddenFill xmlns="" xmlns:a14="http://schemas.microsoft.com/office/drawing/2010/main">
                <a:noFill/>
              </a14:hiddenFill>
            </a:ext>
          </a:extLst>
        </p:spPr>
        <p:txBody>
          <a:bodyPr wrap="none" anchor="ctr"/>
          <a:lstStyle/>
          <a:p>
            <a:endParaRPr lang="en-US"/>
          </a:p>
        </p:txBody>
      </p:sp>
      <p:sp>
        <p:nvSpPr>
          <p:cNvPr id="8219" name="Line 25"/>
          <p:cNvSpPr>
            <a:spLocks noChangeShapeType="1"/>
          </p:cNvSpPr>
          <p:nvPr/>
        </p:nvSpPr>
        <p:spPr bwMode="auto">
          <a:xfrm>
            <a:off x="1360488" y="4354513"/>
            <a:ext cx="1066800" cy="0"/>
          </a:xfrm>
          <a:prstGeom prst="line">
            <a:avLst/>
          </a:prstGeom>
          <a:noFill/>
          <a:ln w="9525">
            <a:solidFill>
              <a:schemeClr val="tx1"/>
            </a:solidFill>
            <a:prstDash val="dash"/>
            <a:round/>
            <a:headEnd/>
            <a:tailEnd type="arrow" w="lg" len="lg"/>
          </a:ln>
          <a:extLst>
            <a:ext uri="{909E8E84-426E-40DD-AFC4-6F175D3DCCD1}">
              <a14:hiddenFill xmlns="" xmlns:a14="http://schemas.microsoft.com/office/drawing/2010/main">
                <a:noFill/>
              </a14:hiddenFill>
            </a:ext>
          </a:extLst>
        </p:spPr>
        <p:txBody>
          <a:bodyPr wrap="none" anchor="ctr"/>
          <a:lstStyle/>
          <a:p>
            <a:endParaRPr lang="en-US"/>
          </a:p>
        </p:txBody>
      </p:sp>
      <p:sp>
        <p:nvSpPr>
          <p:cNvPr id="8220" name="Line 26"/>
          <p:cNvSpPr>
            <a:spLocks noChangeShapeType="1"/>
          </p:cNvSpPr>
          <p:nvPr/>
        </p:nvSpPr>
        <p:spPr bwMode="auto">
          <a:xfrm flipV="1">
            <a:off x="3570288" y="3516313"/>
            <a:ext cx="0" cy="457200"/>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221" name="Line 27"/>
          <p:cNvSpPr>
            <a:spLocks noChangeShapeType="1"/>
          </p:cNvSpPr>
          <p:nvPr/>
        </p:nvSpPr>
        <p:spPr bwMode="auto">
          <a:xfrm flipH="1">
            <a:off x="2960688" y="3516313"/>
            <a:ext cx="609600" cy="0"/>
          </a:xfrm>
          <a:prstGeom prst="line">
            <a:avLst/>
          </a:prstGeom>
          <a:noFill/>
          <a:ln w="9525">
            <a:solidFill>
              <a:schemeClr val="tx1"/>
            </a:solidFill>
            <a:prstDash val="dash"/>
            <a:round/>
            <a:headEnd/>
            <a:tailEnd type="arrow" w="lg" len="lg"/>
          </a:ln>
          <a:extLst>
            <a:ext uri="{909E8E84-426E-40DD-AFC4-6F175D3DCCD1}">
              <a14:hiddenFill xmlns="" xmlns:a14="http://schemas.microsoft.com/office/drawing/2010/main">
                <a:noFill/>
              </a14:hiddenFill>
            </a:ext>
          </a:extLst>
        </p:spPr>
        <p:txBody>
          <a:bodyPr wrap="none" anchor="ctr"/>
          <a:lstStyle/>
          <a:p>
            <a:endParaRPr lang="en-US"/>
          </a:p>
        </p:txBody>
      </p:sp>
      <p:sp>
        <p:nvSpPr>
          <p:cNvPr id="8222" name="Line 28"/>
          <p:cNvSpPr>
            <a:spLocks noChangeShapeType="1"/>
          </p:cNvSpPr>
          <p:nvPr/>
        </p:nvSpPr>
        <p:spPr bwMode="auto">
          <a:xfrm>
            <a:off x="5945188" y="5384800"/>
            <a:ext cx="874712" cy="4763"/>
          </a:xfrm>
          <a:prstGeom prst="line">
            <a:avLst/>
          </a:prstGeom>
          <a:noFill/>
          <a:ln w="9525">
            <a:solidFill>
              <a:schemeClr val="tx1"/>
            </a:solidFill>
            <a:prstDash val="dash"/>
            <a:round/>
            <a:headEnd/>
            <a:tailEnd type="arrow" w="lg" len="lg"/>
          </a:ln>
          <a:extLst>
            <a:ext uri="{909E8E84-426E-40DD-AFC4-6F175D3DCCD1}">
              <a14:hiddenFill xmlns="" xmlns:a14="http://schemas.microsoft.com/office/drawing/2010/main">
                <a:noFill/>
              </a14:hiddenFill>
            </a:ext>
          </a:extLst>
        </p:spPr>
        <p:txBody>
          <a:bodyPr wrap="none" anchor="ctr"/>
          <a:lstStyle/>
          <a:p>
            <a:endParaRPr lang="en-US"/>
          </a:p>
        </p:txBody>
      </p:sp>
      <p:sp>
        <p:nvSpPr>
          <p:cNvPr id="8223" name="Text Box 29"/>
          <p:cNvSpPr txBox="1">
            <a:spLocks noChangeArrowheads="1"/>
          </p:cNvSpPr>
          <p:nvPr/>
        </p:nvSpPr>
        <p:spPr bwMode="auto">
          <a:xfrm>
            <a:off x="446088" y="5040313"/>
            <a:ext cx="16002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228600" tIns="228600" rIns="228600" bIns="228600">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eaLnBrk="1" hangingPunct="1">
              <a:lnSpc>
                <a:spcPct val="75000"/>
              </a:lnSpc>
              <a:spcBef>
                <a:spcPct val="50000"/>
              </a:spcBef>
              <a:buClr>
                <a:srgbClr val="7DA477"/>
              </a:buClr>
              <a:buFont typeface="Wingdings" pitchFamily="2" charset="2"/>
              <a:buNone/>
            </a:pPr>
            <a:r>
              <a:rPr lang="en-US" sz="2000" b="0">
                <a:solidFill>
                  <a:srgbClr val="006699"/>
                </a:solidFill>
                <a:latin typeface="Arial Narrow" pitchFamily="34" charset="0"/>
                <a:cs typeface="Arial" pitchFamily="34" charset="0"/>
              </a:rPr>
              <a:t>System Design and Preparation</a:t>
            </a:r>
          </a:p>
        </p:txBody>
      </p:sp>
      <p:sp>
        <p:nvSpPr>
          <p:cNvPr id="8224" name="Line 30"/>
          <p:cNvSpPr>
            <a:spLocks noChangeShapeType="1"/>
          </p:cNvSpPr>
          <p:nvPr/>
        </p:nvSpPr>
        <p:spPr bwMode="auto">
          <a:xfrm flipV="1">
            <a:off x="827088" y="3744913"/>
            <a:ext cx="0" cy="1066800"/>
          </a:xfrm>
          <a:prstGeom prst="line">
            <a:avLst/>
          </a:prstGeom>
          <a:noFill/>
          <a:ln w="9525">
            <a:solidFill>
              <a:srgbClr val="006699"/>
            </a:solidFill>
            <a:prstDash val="dash"/>
            <a:round/>
            <a:headEnd/>
            <a:tailEnd/>
          </a:ln>
          <a:extLst>
            <a:ext uri="{909E8E84-426E-40DD-AFC4-6F175D3DCCD1}">
              <a14:hiddenFill xmlns="" xmlns:a14="http://schemas.microsoft.com/office/drawing/2010/main">
                <a:noFill/>
              </a14:hiddenFill>
            </a:ext>
          </a:extLst>
        </p:spPr>
        <p:txBody>
          <a:bodyPr lIns="228600" tIns="228600" rIns="228600" bIns="228600">
            <a:spAutoFit/>
          </a:bodyPr>
          <a:lstStyle/>
          <a:p>
            <a:endParaRPr lang="en-US"/>
          </a:p>
        </p:txBody>
      </p:sp>
      <p:sp>
        <p:nvSpPr>
          <p:cNvPr id="8225" name="Line 31"/>
          <p:cNvSpPr>
            <a:spLocks noChangeShapeType="1"/>
          </p:cNvSpPr>
          <p:nvPr/>
        </p:nvSpPr>
        <p:spPr bwMode="auto">
          <a:xfrm flipV="1">
            <a:off x="1970088" y="4583113"/>
            <a:ext cx="381000" cy="381000"/>
          </a:xfrm>
          <a:prstGeom prst="line">
            <a:avLst/>
          </a:prstGeom>
          <a:noFill/>
          <a:ln w="9525">
            <a:solidFill>
              <a:srgbClr val="006699"/>
            </a:solidFill>
            <a:prstDash val="dash"/>
            <a:round/>
            <a:headEnd/>
            <a:tailEnd/>
          </a:ln>
          <a:extLst>
            <a:ext uri="{909E8E84-426E-40DD-AFC4-6F175D3DCCD1}">
              <a14:hiddenFill xmlns="" xmlns:a14="http://schemas.microsoft.com/office/drawing/2010/main">
                <a:noFill/>
              </a14:hiddenFill>
            </a:ext>
          </a:extLst>
        </p:spPr>
        <p:txBody>
          <a:bodyPr lIns="228600" tIns="228600" rIns="228600" bIns="228600">
            <a:spAutoFit/>
          </a:bodyPr>
          <a:lstStyle/>
          <a:p>
            <a:endParaRPr lang="en-US"/>
          </a:p>
        </p:txBody>
      </p:sp>
      <p:sp>
        <p:nvSpPr>
          <p:cNvPr id="8226" name="Line 32"/>
          <p:cNvSpPr>
            <a:spLocks noChangeShapeType="1"/>
          </p:cNvSpPr>
          <p:nvPr/>
        </p:nvSpPr>
        <p:spPr bwMode="auto">
          <a:xfrm flipV="1">
            <a:off x="2198688" y="5649913"/>
            <a:ext cx="1600200" cy="0"/>
          </a:xfrm>
          <a:prstGeom prst="line">
            <a:avLst/>
          </a:prstGeom>
          <a:noFill/>
          <a:ln w="9525">
            <a:solidFill>
              <a:srgbClr val="006699"/>
            </a:solidFill>
            <a:prstDash val="dash"/>
            <a:round/>
            <a:headEnd/>
            <a:tailEnd/>
          </a:ln>
          <a:extLst>
            <a:ext uri="{909E8E84-426E-40DD-AFC4-6F175D3DCCD1}">
              <a14:hiddenFill xmlns="" xmlns:a14="http://schemas.microsoft.com/office/drawing/2010/main">
                <a:noFill/>
              </a14:hiddenFill>
            </a:ext>
          </a:extLst>
        </p:spPr>
        <p:txBody>
          <a:bodyPr lIns="228600" tIns="228600" rIns="228600" bIns="228600">
            <a:spAutoFit/>
          </a:bodyPr>
          <a:lstStyle/>
          <a:p>
            <a:endParaRPr lang="en-US"/>
          </a:p>
        </p:txBody>
      </p:sp>
      <p:sp>
        <p:nvSpPr>
          <p:cNvPr id="8227" name="Line 33"/>
          <p:cNvSpPr>
            <a:spLocks noChangeShapeType="1"/>
          </p:cNvSpPr>
          <p:nvPr/>
        </p:nvSpPr>
        <p:spPr bwMode="auto">
          <a:xfrm>
            <a:off x="2971800" y="3352800"/>
            <a:ext cx="3657600" cy="0"/>
          </a:xfrm>
          <a:prstGeom prst="line">
            <a:avLst/>
          </a:prstGeom>
          <a:noFill/>
          <a:ln w="9525">
            <a:solidFill>
              <a:schemeClr val="tx1"/>
            </a:solidFill>
            <a:prstDash val="dash"/>
            <a:round/>
            <a:headEnd/>
            <a:tailEnd type="arrow" w="lg" len="lg"/>
          </a:ln>
          <a:extLst>
            <a:ext uri="{909E8E84-426E-40DD-AFC4-6F175D3DCCD1}">
              <a14:hiddenFill xmlns="" xmlns:a14="http://schemas.microsoft.com/office/drawing/2010/main">
                <a:noFill/>
              </a14:hiddenFill>
            </a:ext>
          </a:extLst>
        </p:spPr>
        <p:txBody>
          <a:bodyPr lIns="228600" tIns="228600" rIns="228600" bIns="228600">
            <a:spAutoFit/>
          </a:bodyPr>
          <a:lstStyle/>
          <a:p>
            <a:endParaRPr lang="en-US"/>
          </a:p>
        </p:txBody>
      </p:sp>
      <p:sp>
        <p:nvSpPr>
          <p:cNvPr id="8228" name="Oval 45"/>
          <p:cNvSpPr>
            <a:spLocks noChangeArrowheads="1"/>
          </p:cNvSpPr>
          <p:nvPr/>
        </p:nvSpPr>
        <p:spPr bwMode="gray">
          <a:xfrm>
            <a:off x="123825" y="790575"/>
            <a:ext cx="3328988" cy="3062288"/>
          </a:xfrm>
          <a:prstGeom prst="ellipse">
            <a:avLst/>
          </a:prstGeom>
          <a:noFill/>
          <a:ln w="22225" algn="ctr">
            <a:solidFill>
              <a:srgbClr val="000099"/>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310" name="AutoShape 46"/>
          <p:cNvSpPr>
            <a:spLocks noChangeArrowheads="1"/>
          </p:cNvSpPr>
          <p:nvPr/>
        </p:nvSpPr>
        <p:spPr bwMode="invGray">
          <a:xfrm rot="2418079">
            <a:off x="1881188" y="3679825"/>
            <a:ext cx="873125" cy="657225"/>
          </a:xfrm>
          <a:prstGeom prst="rightArrow">
            <a:avLst>
              <a:gd name="adj1" fmla="val 50000"/>
              <a:gd name="adj2" fmla="val 33213"/>
            </a:avLst>
          </a:prstGeom>
          <a:gradFill rotWithShape="1">
            <a:gsLst>
              <a:gs pos="0">
                <a:schemeClr val="accent1"/>
              </a:gs>
              <a:gs pos="100000">
                <a:schemeClr val="accent1">
                  <a:gamma/>
                  <a:shade val="46275"/>
                  <a:invGamma/>
                </a:schemeClr>
              </a:gs>
            </a:gsLst>
            <a:lin ang="5400000" scaled="1"/>
          </a:gradFill>
          <a:ln w="22225" algn="ctr">
            <a:noFill/>
            <a:miter lim="800000"/>
            <a:headEnd/>
            <a:tailEnd/>
          </a:ln>
          <a:effectLst/>
        </p:spPr>
        <p:txBody>
          <a:bodyPr wrap="none" anchor="ctr"/>
          <a:lstStyle/>
          <a:p>
            <a:pPr>
              <a:defRPr/>
            </a:pPr>
            <a:endParaRPr lang="en-US">
              <a:latin typeface="Arial" charset="0"/>
              <a:ea typeface="+mn-ea"/>
            </a:endParaRPr>
          </a:p>
        </p:txBody>
      </p:sp>
      <p:sp>
        <p:nvSpPr>
          <p:cNvPr id="11311" name="AutoShape 47"/>
          <p:cNvSpPr>
            <a:spLocks noChangeArrowheads="1"/>
          </p:cNvSpPr>
          <p:nvPr/>
        </p:nvSpPr>
        <p:spPr bwMode="invGray">
          <a:xfrm>
            <a:off x="3379788" y="1817688"/>
            <a:ext cx="873125" cy="657225"/>
          </a:xfrm>
          <a:prstGeom prst="rightArrow">
            <a:avLst>
              <a:gd name="adj1" fmla="val 50000"/>
              <a:gd name="adj2" fmla="val 33213"/>
            </a:avLst>
          </a:prstGeom>
          <a:gradFill rotWithShape="1">
            <a:gsLst>
              <a:gs pos="0">
                <a:schemeClr val="accent1"/>
              </a:gs>
              <a:gs pos="100000">
                <a:schemeClr val="accent1">
                  <a:gamma/>
                  <a:shade val="46275"/>
                  <a:invGamma/>
                </a:schemeClr>
              </a:gs>
            </a:gsLst>
            <a:lin ang="5400000" scaled="1"/>
          </a:gradFill>
          <a:ln w="22225" algn="ctr">
            <a:noFill/>
            <a:miter lim="800000"/>
            <a:headEnd/>
            <a:tailEnd/>
          </a:ln>
          <a:effectLst/>
        </p:spPr>
        <p:txBody>
          <a:bodyPr wrap="none" anchor="ctr"/>
          <a:lstStyle/>
          <a:p>
            <a:pPr>
              <a:defRPr/>
            </a:pPr>
            <a:endParaRPr lang="en-US">
              <a:latin typeface="Arial" charset="0"/>
              <a:ea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2400" dirty="0" smtClean="0"/>
              <a:t>Use cases and test cases: knowing what to do and when it’s done</a:t>
            </a:r>
          </a:p>
        </p:txBody>
      </p:sp>
      <p:sp>
        <p:nvSpPr>
          <p:cNvPr id="9221" name="Rectangle 3"/>
          <p:cNvSpPr>
            <a:spLocks noChangeArrowheads="1"/>
          </p:cNvSpPr>
          <p:nvPr/>
        </p:nvSpPr>
        <p:spPr bwMode="auto">
          <a:xfrm>
            <a:off x="587375" y="5348288"/>
            <a:ext cx="8212138" cy="842962"/>
          </a:xfrm>
          <a:prstGeom prst="rect">
            <a:avLst/>
          </a:prstGeom>
          <a:noFill/>
          <a:ln w="12700" algn="ctr">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lIns="107950" tIns="53975" rIns="107950" bIns="53975" anchor="ctr"/>
          <a:lstStyle/>
          <a:p>
            <a:pPr eaLnBrk="1" hangingPunct="1"/>
            <a:r>
              <a:rPr lang="en-US" sz="2400">
                <a:solidFill>
                  <a:schemeClr val="tx2"/>
                </a:solidFill>
                <a:cs typeface="Arial" pitchFamily="34" charset="0"/>
              </a:rPr>
              <a:t>Testing - closing the loop and defining what “done” is.</a:t>
            </a:r>
          </a:p>
        </p:txBody>
      </p:sp>
      <p:sp>
        <p:nvSpPr>
          <p:cNvPr id="9222" name="Text Box 4"/>
          <p:cNvSpPr txBox="1">
            <a:spLocks noChangeArrowheads="1"/>
          </p:cNvSpPr>
          <p:nvPr/>
        </p:nvSpPr>
        <p:spPr bwMode="gray">
          <a:xfrm>
            <a:off x="6307138" y="952500"/>
            <a:ext cx="2474912" cy="9400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107950" tIns="53975" rIns="107950" bIns="53975">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algn="l" eaLnBrk="1" hangingPunct="1">
              <a:spcBef>
                <a:spcPct val="50000"/>
              </a:spcBef>
            </a:pPr>
            <a:r>
              <a:rPr lang="en-US" sz="1800" dirty="0" smtClean="0">
                <a:solidFill>
                  <a:schemeClr val="accent2"/>
                </a:solidFill>
                <a:cs typeface="Arial" pitchFamily="34" charset="0"/>
              </a:rPr>
              <a:t>Use-Case Narratives</a:t>
            </a:r>
            <a:r>
              <a:rPr lang="en-US" sz="1800" dirty="0" smtClean="0">
                <a:cs typeface="Arial" pitchFamily="34" charset="0"/>
              </a:rPr>
              <a:t> </a:t>
            </a:r>
            <a:r>
              <a:rPr lang="en-US" sz="1800" dirty="0">
                <a:cs typeface="Arial" pitchFamily="34" charset="0"/>
              </a:rPr>
              <a:t>define what should be implemented</a:t>
            </a:r>
          </a:p>
        </p:txBody>
      </p:sp>
      <p:sp>
        <p:nvSpPr>
          <p:cNvPr id="9223" name="Text Box 5"/>
          <p:cNvSpPr txBox="1">
            <a:spLocks noChangeArrowheads="1"/>
          </p:cNvSpPr>
          <p:nvPr/>
        </p:nvSpPr>
        <p:spPr bwMode="gray">
          <a:xfrm>
            <a:off x="158750" y="2828925"/>
            <a:ext cx="1743075" cy="1755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107950" tIns="53975" rIns="107950" bIns="53975">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algn="l" eaLnBrk="1" hangingPunct="1">
              <a:spcBef>
                <a:spcPct val="50000"/>
              </a:spcBef>
            </a:pPr>
            <a:r>
              <a:rPr lang="en-US" sz="1800">
                <a:solidFill>
                  <a:schemeClr val="accent2"/>
                </a:solidFill>
                <a:cs typeface="Arial" pitchFamily="34" charset="0"/>
              </a:rPr>
              <a:t>Test Cases</a:t>
            </a:r>
            <a:r>
              <a:rPr lang="en-US" sz="1800">
                <a:cs typeface="Arial" pitchFamily="34" charset="0"/>
              </a:rPr>
              <a:t> verify that the system works as specified by the Requirements</a:t>
            </a:r>
          </a:p>
        </p:txBody>
      </p:sp>
      <p:sp>
        <p:nvSpPr>
          <p:cNvPr id="9224" name="Text Box 6"/>
          <p:cNvSpPr txBox="1">
            <a:spLocks noChangeArrowheads="1"/>
          </p:cNvSpPr>
          <p:nvPr/>
        </p:nvSpPr>
        <p:spPr bwMode="gray">
          <a:xfrm>
            <a:off x="7004050" y="3335338"/>
            <a:ext cx="1903413" cy="9318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107950" tIns="53975" rIns="107950" bIns="53975">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algn="l" eaLnBrk="1" hangingPunct="1">
              <a:spcBef>
                <a:spcPct val="50000"/>
              </a:spcBef>
            </a:pPr>
            <a:r>
              <a:rPr lang="en-US" sz="1800">
                <a:solidFill>
                  <a:schemeClr val="accent2"/>
                </a:solidFill>
                <a:cs typeface="Arial" pitchFamily="34" charset="0"/>
              </a:rPr>
              <a:t>Code</a:t>
            </a:r>
            <a:r>
              <a:rPr lang="en-US" sz="1800">
                <a:cs typeface="Arial" pitchFamily="34" charset="0"/>
              </a:rPr>
              <a:t> implements the requirements</a:t>
            </a:r>
          </a:p>
        </p:txBody>
      </p:sp>
      <p:grpSp>
        <p:nvGrpSpPr>
          <p:cNvPr id="9225" name="Group 7"/>
          <p:cNvGrpSpPr>
            <a:grpSpLocks/>
          </p:cNvGrpSpPr>
          <p:nvPr/>
        </p:nvGrpSpPr>
        <p:grpSpPr bwMode="auto">
          <a:xfrm rot="7152012">
            <a:off x="2618581" y="1108869"/>
            <a:ext cx="3857625" cy="3830638"/>
            <a:chOff x="1650" y="698"/>
            <a:chExt cx="2430" cy="2413"/>
          </a:xfrm>
        </p:grpSpPr>
        <p:sp>
          <p:nvSpPr>
            <p:cNvPr id="9275" name="AutoShape 8"/>
            <p:cNvSpPr>
              <a:spLocks noChangeAspect="1" noChangeArrowheads="1"/>
            </p:cNvSpPr>
            <p:nvPr/>
          </p:nvSpPr>
          <p:spPr bwMode="gray">
            <a:xfrm rot="-265933">
              <a:off x="1650" y="711"/>
              <a:ext cx="2430" cy="238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89 w 21600"/>
                <a:gd name="T13" fmla="*/ 0 h 21600"/>
                <a:gd name="T14" fmla="*/ 21111 w 21600"/>
                <a:gd name="T15" fmla="*/ 9185 h 21600"/>
              </a:gdLst>
              <a:ahLst/>
              <a:cxnLst>
                <a:cxn ang="T8">
                  <a:pos x="T0" y="T1"/>
                </a:cxn>
                <a:cxn ang="T9">
                  <a:pos x="T2" y="T3"/>
                </a:cxn>
                <a:cxn ang="T10">
                  <a:pos x="T4" y="T5"/>
                </a:cxn>
                <a:cxn ang="T11">
                  <a:pos x="T6" y="T7"/>
                </a:cxn>
              </a:cxnLst>
              <a:rect l="T12" t="T13" r="T14" b="T15"/>
              <a:pathLst>
                <a:path w="21600" h="21600">
                  <a:moveTo>
                    <a:pt x="6143" y="7999"/>
                  </a:moveTo>
                  <a:cubicBezTo>
                    <a:pt x="7126" y="6365"/>
                    <a:pt x="8893" y="5365"/>
                    <a:pt x="10800" y="5366"/>
                  </a:cubicBezTo>
                  <a:cubicBezTo>
                    <a:pt x="12706" y="5366"/>
                    <a:pt x="14473" y="6365"/>
                    <a:pt x="15456" y="7999"/>
                  </a:cubicBezTo>
                  <a:lnTo>
                    <a:pt x="20054" y="5233"/>
                  </a:lnTo>
                  <a:cubicBezTo>
                    <a:pt x="18101" y="1986"/>
                    <a:pt x="14589" y="-1"/>
                    <a:pt x="10799" y="0"/>
                  </a:cubicBezTo>
                  <a:cubicBezTo>
                    <a:pt x="7010" y="0"/>
                    <a:pt x="3498" y="1986"/>
                    <a:pt x="1545" y="5233"/>
                  </a:cubicBezTo>
                  <a:close/>
                </a:path>
              </a:pathLst>
            </a:custGeom>
            <a:solidFill>
              <a:srgbClr val="FFFF99"/>
            </a:solidFill>
            <a:ln w="9525">
              <a:solidFill>
                <a:schemeClr val="tx1"/>
              </a:solidFill>
              <a:miter lim="800000"/>
              <a:headEnd/>
              <a:tailEnd/>
            </a:ln>
          </p:spPr>
          <p:txBody>
            <a:bodyPr wrap="none" lIns="107950" tIns="53975" rIns="107950" bIns="53975" anchor="ctr"/>
            <a:lstStyle/>
            <a:p>
              <a:endParaRPr lang="en-US"/>
            </a:p>
          </p:txBody>
        </p:sp>
        <p:sp>
          <p:nvSpPr>
            <p:cNvPr id="9276" name="AutoShape 9"/>
            <p:cNvSpPr>
              <a:spLocks noChangeAspect="1" noChangeArrowheads="1"/>
            </p:cNvSpPr>
            <p:nvPr/>
          </p:nvSpPr>
          <p:spPr bwMode="gray">
            <a:xfrm rot="3340485" flipV="1">
              <a:off x="1658" y="703"/>
              <a:ext cx="2413" cy="240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8 w 21600"/>
                <a:gd name="T13" fmla="*/ 0 h 21600"/>
                <a:gd name="T14" fmla="*/ 21152 w 21600"/>
                <a:gd name="T15" fmla="*/ 9255 h 21600"/>
              </a:gdLst>
              <a:ahLst/>
              <a:cxnLst>
                <a:cxn ang="T8">
                  <a:pos x="T0" y="T1"/>
                </a:cxn>
                <a:cxn ang="T9">
                  <a:pos x="T2" y="T3"/>
                </a:cxn>
                <a:cxn ang="T10">
                  <a:pos x="T4" y="T5"/>
                </a:cxn>
                <a:cxn ang="T11">
                  <a:pos x="T6" y="T7"/>
                </a:cxn>
              </a:cxnLst>
              <a:rect l="T12" t="T13" r="T14" b="T15"/>
              <a:pathLst>
                <a:path w="21600" h="21600">
                  <a:moveTo>
                    <a:pt x="6139" y="8065"/>
                  </a:moveTo>
                  <a:cubicBezTo>
                    <a:pt x="7109" y="6411"/>
                    <a:pt x="8882" y="5395"/>
                    <a:pt x="10800" y="5396"/>
                  </a:cubicBezTo>
                  <a:cubicBezTo>
                    <a:pt x="12717" y="5396"/>
                    <a:pt x="14490" y="6411"/>
                    <a:pt x="15460" y="8065"/>
                  </a:cubicBezTo>
                  <a:lnTo>
                    <a:pt x="20114" y="5334"/>
                  </a:lnTo>
                  <a:cubicBezTo>
                    <a:pt x="18175" y="2029"/>
                    <a:pt x="14631" y="-1"/>
                    <a:pt x="10799" y="0"/>
                  </a:cubicBezTo>
                  <a:cubicBezTo>
                    <a:pt x="6968" y="0"/>
                    <a:pt x="3424" y="2029"/>
                    <a:pt x="1485" y="5334"/>
                  </a:cubicBezTo>
                  <a:close/>
                </a:path>
              </a:pathLst>
            </a:custGeom>
            <a:solidFill>
              <a:srgbClr val="99FF66"/>
            </a:solidFill>
            <a:ln w="9525">
              <a:solidFill>
                <a:schemeClr val="tx1"/>
              </a:solidFill>
              <a:miter lim="800000"/>
              <a:headEnd/>
              <a:tailEnd/>
            </a:ln>
          </p:spPr>
          <p:txBody>
            <a:bodyPr wrap="none" lIns="107950" tIns="53975" rIns="107950" bIns="53975" anchor="ctr"/>
            <a:lstStyle/>
            <a:p>
              <a:endParaRPr lang="en-US"/>
            </a:p>
          </p:txBody>
        </p:sp>
        <p:sp>
          <p:nvSpPr>
            <p:cNvPr id="9277" name="AutoShape 10"/>
            <p:cNvSpPr>
              <a:spLocks noChangeAspect="1" noChangeArrowheads="1"/>
            </p:cNvSpPr>
            <p:nvPr/>
          </p:nvSpPr>
          <p:spPr bwMode="gray">
            <a:xfrm rot="6940983">
              <a:off x="1666" y="699"/>
              <a:ext cx="2397" cy="241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2 w 21600"/>
                <a:gd name="T13" fmla="*/ 0 h 21600"/>
                <a:gd name="T14" fmla="*/ 21158 w 21600"/>
                <a:gd name="T15" fmla="*/ 9260 h 21600"/>
              </a:gdLst>
              <a:ahLst/>
              <a:cxnLst>
                <a:cxn ang="T8">
                  <a:pos x="T0" y="T1"/>
                </a:cxn>
                <a:cxn ang="T9">
                  <a:pos x="T2" y="T3"/>
                </a:cxn>
                <a:cxn ang="T10">
                  <a:pos x="T4" y="T5"/>
                </a:cxn>
                <a:cxn ang="T11">
                  <a:pos x="T6" y="T7"/>
                </a:cxn>
              </a:cxnLst>
              <a:rect l="T12" t="T13" r="T14" b="T15"/>
              <a:pathLst>
                <a:path w="21600" h="21600">
                  <a:moveTo>
                    <a:pt x="6084" y="8057"/>
                  </a:moveTo>
                  <a:cubicBezTo>
                    <a:pt x="7061" y="6378"/>
                    <a:pt x="8857" y="5344"/>
                    <a:pt x="10800" y="5345"/>
                  </a:cubicBezTo>
                  <a:cubicBezTo>
                    <a:pt x="12742" y="5345"/>
                    <a:pt x="14538" y="6378"/>
                    <a:pt x="15515" y="8057"/>
                  </a:cubicBezTo>
                  <a:lnTo>
                    <a:pt x="20135" y="5370"/>
                  </a:lnTo>
                  <a:cubicBezTo>
                    <a:pt x="18201" y="2045"/>
                    <a:pt x="14646" y="-1"/>
                    <a:pt x="10799" y="0"/>
                  </a:cubicBezTo>
                  <a:cubicBezTo>
                    <a:pt x="6953" y="0"/>
                    <a:pt x="3398" y="2045"/>
                    <a:pt x="1464" y="5370"/>
                  </a:cubicBezTo>
                  <a:close/>
                </a:path>
              </a:pathLst>
            </a:custGeom>
            <a:solidFill>
              <a:srgbClr val="FF9966"/>
            </a:solidFill>
            <a:ln w="9525">
              <a:solidFill>
                <a:schemeClr val="tx1"/>
              </a:solidFill>
              <a:miter lim="800000"/>
              <a:headEnd/>
              <a:tailEnd/>
            </a:ln>
          </p:spPr>
          <p:txBody>
            <a:bodyPr wrap="none" lIns="107950" tIns="53975" rIns="107950" bIns="53975" anchor="ctr"/>
            <a:lstStyle/>
            <a:p>
              <a:endParaRPr lang="en-US"/>
            </a:p>
          </p:txBody>
        </p:sp>
        <p:sp>
          <p:nvSpPr>
            <p:cNvPr id="9278" name="AutoShape 11"/>
            <p:cNvSpPr>
              <a:spLocks noChangeAspect="1" noChangeArrowheads="1"/>
            </p:cNvSpPr>
            <p:nvPr/>
          </p:nvSpPr>
          <p:spPr bwMode="gray">
            <a:xfrm rot="9722662">
              <a:off x="1825" y="1308"/>
              <a:ext cx="436" cy="417"/>
            </a:xfrm>
            <a:prstGeom prst="rtTriangle">
              <a:avLst/>
            </a:prstGeom>
            <a:solidFill>
              <a:srgbClr val="99FF66"/>
            </a:solidFill>
            <a:ln w="9525" algn="ctr">
              <a:solidFill>
                <a:schemeClr val="tx1"/>
              </a:solidFill>
              <a:miter lim="800000"/>
              <a:headEnd/>
              <a:tailEnd/>
            </a:ln>
          </p:spPr>
          <p:txBody>
            <a:bodyPr wrap="none" lIns="107950" tIns="53975" rIns="107950" bIns="53975" anchor="ctr"/>
            <a:lstStyle/>
            <a:p>
              <a:endParaRPr lang="en-US" sz="1600"/>
            </a:p>
          </p:txBody>
        </p:sp>
        <p:sp>
          <p:nvSpPr>
            <p:cNvPr id="9279" name="AutoShape 12"/>
            <p:cNvSpPr>
              <a:spLocks noChangeAspect="1" noChangeArrowheads="1"/>
            </p:cNvSpPr>
            <p:nvPr/>
          </p:nvSpPr>
          <p:spPr bwMode="gray">
            <a:xfrm rot="-4688936">
              <a:off x="3391" y="1172"/>
              <a:ext cx="430" cy="418"/>
            </a:xfrm>
            <a:prstGeom prst="rtTriangle">
              <a:avLst/>
            </a:prstGeom>
            <a:solidFill>
              <a:srgbClr val="FFFF99"/>
            </a:solidFill>
            <a:ln w="9525">
              <a:solidFill>
                <a:schemeClr val="tx1"/>
              </a:solidFill>
              <a:miter lim="800000"/>
              <a:headEnd/>
              <a:tailEnd/>
            </a:ln>
          </p:spPr>
          <p:txBody>
            <a:bodyPr wrap="none" lIns="107950" tIns="53975" rIns="107950" bIns="53975" anchor="ctr"/>
            <a:lstStyle/>
            <a:p>
              <a:endParaRPr lang="en-US" sz="1600"/>
            </a:p>
          </p:txBody>
        </p:sp>
        <p:sp>
          <p:nvSpPr>
            <p:cNvPr id="9280" name="AutoShape 13"/>
            <p:cNvSpPr>
              <a:spLocks noChangeAspect="1" noChangeArrowheads="1"/>
            </p:cNvSpPr>
            <p:nvPr/>
          </p:nvSpPr>
          <p:spPr bwMode="gray">
            <a:xfrm rot="2476345">
              <a:off x="2722" y="2593"/>
              <a:ext cx="436" cy="418"/>
            </a:xfrm>
            <a:prstGeom prst="rtTriangle">
              <a:avLst/>
            </a:prstGeom>
            <a:solidFill>
              <a:srgbClr val="FF9966"/>
            </a:solidFill>
            <a:ln w="9525">
              <a:solidFill>
                <a:schemeClr val="tx1"/>
              </a:solidFill>
              <a:miter lim="800000"/>
              <a:headEnd/>
              <a:tailEnd/>
            </a:ln>
          </p:spPr>
          <p:txBody>
            <a:bodyPr wrap="none" lIns="107950" tIns="53975" rIns="107950" bIns="53975" anchor="ctr"/>
            <a:lstStyle/>
            <a:p>
              <a:endParaRPr lang="en-US" sz="1600"/>
            </a:p>
          </p:txBody>
        </p:sp>
        <p:sp>
          <p:nvSpPr>
            <p:cNvPr id="9281" name="Rectangle 14"/>
            <p:cNvSpPr>
              <a:spLocks noChangeAspect="1" noChangeArrowheads="1"/>
            </p:cNvSpPr>
            <p:nvPr/>
          </p:nvSpPr>
          <p:spPr bwMode="gray">
            <a:xfrm rot="-2081365">
              <a:off x="3307" y="1270"/>
              <a:ext cx="521" cy="125"/>
            </a:xfrm>
            <a:prstGeom prst="rect">
              <a:avLst/>
            </a:prstGeom>
            <a:solidFill>
              <a:srgbClr val="FFFF99"/>
            </a:solidFill>
            <a:ln w="12700" algn="ctr">
              <a:solidFill>
                <a:srgbClr val="FFFF99"/>
              </a:solidFill>
              <a:miter lim="800000"/>
              <a:headEnd/>
              <a:tailEnd/>
            </a:ln>
          </p:spPr>
          <p:txBody>
            <a:bodyPr wrap="none" lIns="107950" tIns="53975" rIns="107950" bIns="53975" anchor="ctr"/>
            <a:lstStyle/>
            <a:p>
              <a:endParaRPr lang="en-US" sz="1600"/>
            </a:p>
          </p:txBody>
        </p:sp>
        <p:sp>
          <p:nvSpPr>
            <p:cNvPr id="9282" name="Rectangle 15"/>
            <p:cNvSpPr>
              <a:spLocks noChangeAspect="1" noChangeArrowheads="1"/>
            </p:cNvSpPr>
            <p:nvPr/>
          </p:nvSpPr>
          <p:spPr bwMode="gray">
            <a:xfrm rot="-5598188">
              <a:off x="2740" y="2730"/>
              <a:ext cx="509" cy="128"/>
            </a:xfrm>
            <a:prstGeom prst="rect">
              <a:avLst/>
            </a:prstGeom>
            <a:solidFill>
              <a:srgbClr val="FF9966"/>
            </a:solidFill>
            <a:ln w="12700" algn="ctr">
              <a:solidFill>
                <a:srgbClr val="FF9966"/>
              </a:solidFill>
              <a:miter lim="800000"/>
              <a:headEnd/>
              <a:tailEnd/>
            </a:ln>
          </p:spPr>
          <p:txBody>
            <a:bodyPr wrap="none" lIns="107950" tIns="53975" rIns="107950" bIns="53975" anchor="ctr"/>
            <a:lstStyle/>
            <a:p>
              <a:endParaRPr lang="en-US" sz="1600"/>
            </a:p>
          </p:txBody>
        </p:sp>
        <p:sp>
          <p:nvSpPr>
            <p:cNvPr id="9283" name="Rectangle 16"/>
            <p:cNvSpPr>
              <a:spLocks noChangeAspect="1" noChangeArrowheads="1"/>
            </p:cNvSpPr>
            <p:nvPr/>
          </p:nvSpPr>
          <p:spPr bwMode="gray">
            <a:xfrm rot="-9205207">
              <a:off x="1752" y="1504"/>
              <a:ext cx="522" cy="125"/>
            </a:xfrm>
            <a:prstGeom prst="rect">
              <a:avLst/>
            </a:prstGeom>
            <a:solidFill>
              <a:srgbClr val="99FF66"/>
            </a:solidFill>
            <a:ln w="9525" algn="ctr">
              <a:solidFill>
                <a:srgbClr val="99FF66"/>
              </a:solidFill>
              <a:miter lim="800000"/>
              <a:headEnd/>
              <a:tailEnd/>
            </a:ln>
          </p:spPr>
          <p:txBody>
            <a:bodyPr wrap="none" lIns="107950" tIns="53975" rIns="107950" bIns="53975" anchor="ctr"/>
            <a:lstStyle/>
            <a:p>
              <a:endParaRPr lang="en-US" sz="1600"/>
            </a:p>
          </p:txBody>
        </p:sp>
      </p:grpSp>
      <p:sp>
        <p:nvSpPr>
          <p:cNvPr id="9226" name="Rectangle 18"/>
          <p:cNvSpPr>
            <a:spLocks noChangeArrowheads="1"/>
          </p:cNvSpPr>
          <p:nvPr/>
        </p:nvSpPr>
        <p:spPr bwMode="auto">
          <a:xfrm>
            <a:off x="3762375" y="898525"/>
            <a:ext cx="1733550" cy="360363"/>
          </a:xfrm>
          <a:prstGeom prst="rect">
            <a:avLst/>
          </a:prstGeom>
          <a:solidFill>
            <a:schemeClr val="bg1"/>
          </a:solidFill>
          <a:ln w="22225">
            <a:solidFill>
              <a:schemeClr val="tx1"/>
            </a:solidFill>
            <a:miter lim="800000"/>
            <a:headEnd/>
            <a:tailEnd/>
          </a:ln>
        </p:spPr>
        <p:txBody>
          <a:bodyPr wrap="none" anchor="ctr"/>
          <a:lstStyle/>
          <a:p>
            <a:pPr eaLnBrk="1" hangingPunct="1"/>
            <a:endParaRPr lang="en-GB" sz="1600">
              <a:cs typeface="Arial" pitchFamily="34" charset="0"/>
            </a:endParaRPr>
          </a:p>
        </p:txBody>
      </p:sp>
      <p:sp>
        <p:nvSpPr>
          <p:cNvPr id="9227" name="Rectangle 19"/>
          <p:cNvSpPr>
            <a:spLocks noChangeArrowheads="1"/>
          </p:cNvSpPr>
          <p:nvPr/>
        </p:nvSpPr>
        <p:spPr bwMode="gray">
          <a:xfrm>
            <a:off x="3960567" y="952500"/>
            <a:ext cx="1364156" cy="259175"/>
          </a:xfrm>
          <a:prstGeom prst="rect">
            <a:avLst/>
          </a:prstGeom>
          <a:solidFill>
            <a:schemeClr val="bg1"/>
          </a:solidFill>
          <a:ln>
            <a:noFill/>
          </a:ln>
          <a:extLst>
            <a:ext uri="{91240B29-F687-4F45-9708-019B960494DF}">
              <a14:hiddenLine xmlns="" xmlns:a14="http://schemas.microsoft.com/office/drawing/2010/main" w="22225">
                <a:solidFill>
                  <a:srgbClr val="000000"/>
                </a:solidFill>
                <a:miter lim="800000"/>
                <a:headEnd/>
                <a:tailEnd/>
              </a14:hiddenLine>
            </a:ext>
          </a:extLst>
        </p:spPr>
        <p:txBody>
          <a:bodyPr wrap="none" lIns="92075" tIns="46038" rIns="92075" bIns="46038">
            <a:spAutoFit/>
          </a:bodyPr>
          <a:lstStyle/>
          <a:p>
            <a:pPr>
              <a:lnSpc>
                <a:spcPct val="90000"/>
              </a:lnSpc>
            </a:pPr>
            <a:r>
              <a:rPr lang="en-US" sz="1200" dirty="0">
                <a:cs typeface="Arial" pitchFamily="34" charset="0"/>
              </a:rPr>
              <a:t>Use </a:t>
            </a:r>
            <a:r>
              <a:rPr lang="en-US" sz="1200" dirty="0" smtClean="0">
                <a:cs typeface="Arial" pitchFamily="34" charset="0"/>
              </a:rPr>
              <a:t>Case Model</a:t>
            </a:r>
            <a:endParaRPr lang="en-US" sz="1200" dirty="0">
              <a:cs typeface="Arial" pitchFamily="34" charset="0"/>
            </a:endParaRPr>
          </a:p>
        </p:txBody>
      </p:sp>
      <p:sp>
        <p:nvSpPr>
          <p:cNvPr id="9228" name="Rectangle 20"/>
          <p:cNvSpPr>
            <a:spLocks noChangeArrowheads="1"/>
          </p:cNvSpPr>
          <p:nvPr/>
        </p:nvSpPr>
        <p:spPr bwMode="auto">
          <a:xfrm>
            <a:off x="3778250" y="1341438"/>
            <a:ext cx="1733550" cy="881062"/>
          </a:xfrm>
          <a:prstGeom prst="rect">
            <a:avLst/>
          </a:prstGeom>
          <a:solidFill>
            <a:schemeClr val="bg1"/>
          </a:solidFill>
          <a:ln w="22225">
            <a:solidFill>
              <a:schemeClr val="tx1"/>
            </a:solidFill>
            <a:miter lim="800000"/>
            <a:headEnd/>
            <a:tailEnd/>
          </a:ln>
        </p:spPr>
        <p:txBody>
          <a:bodyPr wrap="none" anchor="ctr"/>
          <a:lstStyle/>
          <a:p>
            <a:pPr eaLnBrk="1" hangingPunct="1"/>
            <a:endParaRPr lang="en-GB" sz="1600">
              <a:cs typeface="Arial" pitchFamily="34" charset="0"/>
            </a:endParaRPr>
          </a:p>
        </p:txBody>
      </p:sp>
      <p:grpSp>
        <p:nvGrpSpPr>
          <p:cNvPr id="9229" name="Group 21"/>
          <p:cNvGrpSpPr>
            <a:grpSpLocks/>
          </p:cNvGrpSpPr>
          <p:nvPr/>
        </p:nvGrpSpPr>
        <p:grpSpPr bwMode="auto">
          <a:xfrm>
            <a:off x="3913188" y="1452563"/>
            <a:ext cx="109537" cy="185737"/>
            <a:chOff x="2300" y="1078"/>
            <a:chExt cx="63" cy="120"/>
          </a:xfrm>
        </p:grpSpPr>
        <p:sp>
          <p:nvSpPr>
            <p:cNvPr id="9270" name="Oval 22"/>
            <p:cNvSpPr>
              <a:spLocks noChangeArrowheads="1"/>
            </p:cNvSpPr>
            <p:nvPr/>
          </p:nvSpPr>
          <p:spPr bwMode="auto">
            <a:xfrm>
              <a:off x="2317" y="1078"/>
              <a:ext cx="33" cy="29"/>
            </a:xfrm>
            <a:prstGeom prst="ellipse">
              <a:avLst/>
            </a:prstGeom>
            <a:solidFill>
              <a:schemeClr val="bg1"/>
            </a:solidFill>
            <a:ln w="22225">
              <a:solidFill>
                <a:schemeClr val="tx1"/>
              </a:solidFill>
              <a:round/>
              <a:headEnd/>
              <a:tailEnd/>
            </a:ln>
          </p:spPr>
          <p:txBody>
            <a:bodyPr wrap="none" anchor="ctr"/>
            <a:lstStyle/>
            <a:p>
              <a:endParaRPr lang="en-US" sz="1600"/>
            </a:p>
          </p:txBody>
        </p:sp>
        <p:sp>
          <p:nvSpPr>
            <p:cNvPr id="9271" name="Line 23"/>
            <p:cNvSpPr>
              <a:spLocks noChangeShapeType="1"/>
            </p:cNvSpPr>
            <p:nvPr/>
          </p:nvSpPr>
          <p:spPr bwMode="auto">
            <a:xfrm>
              <a:off x="2331" y="1111"/>
              <a:ext cx="0" cy="50"/>
            </a:xfrm>
            <a:prstGeom prst="line">
              <a:avLst/>
            </a:prstGeom>
            <a:noFill/>
            <a:ln w="2222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9272" name="Line 24"/>
            <p:cNvSpPr>
              <a:spLocks noChangeShapeType="1"/>
            </p:cNvSpPr>
            <p:nvPr/>
          </p:nvSpPr>
          <p:spPr bwMode="auto">
            <a:xfrm>
              <a:off x="2300" y="1123"/>
              <a:ext cx="63" cy="0"/>
            </a:xfrm>
            <a:prstGeom prst="line">
              <a:avLst/>
            </a:prstGeom>
            <a:noFill/>
            <a:ln w="2222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9273" name="Line 25"/>
            <p:cNvSpPr>
              <a:spLocks noChangeShapeType="1"/>
            </p:cNvSpPr>
            <p:nvPr/>
          </p:nvSpPr>
          <p:spPr bwMode="auto">
            <a:xfrm>
              <a:off x="2331" y="1160"/>
              <a:ext cx="23" cy="38"/>
            </a:xfrm>
            <a:prstGeom prst="line">
              <a:avLst/>
            </a:prstGeom>
            <a:noFill/>
            <a:ln w="2222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9274" name="Line 26"/>
            <p:cNvSpPr>
              <a:spLocks noChangeShapeType="1"/>
            </p:cNvSpPr>
            <p:nvPr/>
          </p:nvSpPr>
          <p:spPr bwMode="auto">
            <a:xfrm flipV="1">
              <a:off x="2310" y="1160"/>
              <a:ext cx="21" cy="38"/>
            </a:xfrm>
            <a:prstGeom prst="line">
              <a:avLst/>
            </a:prstGeom>
            <a:noFill/>
            <a:ln w="2222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9230" name="Group 27"/>
          <p:cNvGrpSpPr>
            <a:grpSpLocks/>
          </p:cNvGrpSpPr>
          <p:nvPr/>
        </p:nvGrpSpPr>
        <p:grpSpPr bwMode="auto">
          <a:xfrm>
            <a:off x="3927475" y="1862138"/>
            <a:ext cx="109538" cy="185737"/>
            <a:chOff x="2308" y="1342"/>
            <a:chExt cx="63" cy="120"/>
          </a:xfrm>
        </p:grpSpPr>
        <p:sp>
          <p:nvSpPr>
            <p:cNvPr id="9265" name="Oval 28"/>
            <p:cNvSpPr>
              <a:spLocks noChangeArrowheads="1"/>
            </p:cNvSpPr>
            <p:nvPr/>
          </p:nvSpPr>
          <p:spPr bwMode="auto">
            <a:xfrm>
              <a:off x="2325" y="1342"/>
              <a:ext cx="33" cy="29"/>
            </a:xfrm>
            <a:prstGeom prst="ellipse">
              <a:avLst/>
            </a:prstGeom>
            <a:solidFill>
              <a:schemeClr val="bg1"/>
            </a:solidFill>
            <a:ln w="22225">
              <a:solidFill>
                <a:schemeClr val="tx1"/>
              </a:solidFill>
              <a:round/>
              <a:headEnd/>
              <a:tailEnd/>
            </a:ln>
          </p:spPr>
          <p:txBody>
            <a:bodyPr wrap="none" anchor="ctr"/>
            <a:lstStyle/>
            <a:p>
              <a:endParaRPr lang="en-US" sz="1600"/>
            </a:p>
          </p:txBody>
        </p:sp>
        <p:sp>
          <p:nvSpPr>
            <p:cNvPr id="9266" name="Line 29"/>
            <p:cNvSpPr>
              <a:spLocks noChangeShapeType="1"/>
            </p:cNvSpPr>
            <p:nvPr/>
          </p:nvSpPr>
          <p:spPr bwMode="auto">
            <a:xfrm>
              <a:off x="2339" y="1375"/>
              <a:ext cx="0" cy="50"/>
            </a:xfrm>
            <a:prstGeom prst="line">
              <a:avLst/>
            </a:prstGeom>
            <a:noFill/>
            <a:ln w="2222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9267" name="Line 30"/>
            <p:cNvSpPr>
              <a:spLocks noChangeShapeType="1"/>
            </p:cNvSpPr>
            <p:nvPr/>
          </p:nvSpPr>
          <p:spPr bwMode="auto">
            <a:xfrm>
              <a:off x="2308" y="1387"/>
              <a:ext cx="63" cy="0"/>
            </a:xfrm>
            <a:prstGeom prst="line">
              <a:avLst/>
            </a:prstGeom>
            <a:noFill/>
            <a:ln w="2222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9268" name="Line 31"/>
            <p:cNvSpPr>
              <a:spLocks noChangeShapeType="1"/>
            </p:cNvSpPr>
            <p:nvPr/>
          </p:nvSpPr>
          <p:spPr bwMode="auto">
            <a:xfrm>
              <a:off x="2339" y="1424"/>
              <a:ext cx="23" cy="38"/>
            </a:xfrm>
            <a:prstGeom prst="line">
              <a:avLst/>
            </a:prstGeom>
            <a:noFill/>
            <a:ln w="2222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9269" name="Line 32"/>
            <p:cNvSpPr>
              <a:spLocks noChangeShapeType="1"/>
            </p:cNvSpPr>
            <p:nvPr/>
          </p:nvSpPr>
          <p:spPr bwMode="auto">
            <a:xfrm flipV="1">
              <a:off x="2318" y="1424"/>
              <a:ext cx="21" cy="38"/>
            </a:xfrm>
            <a:prstGeom prst="line">
              <a:avLst/>
            </a:prstGeom>
            <a:noFill/>
            <a:ln w="2222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9231" name="Group 33"/>
          <p:cNvGrpSpPr>
            <a:grpSpLocks/>
          </p:cNvGrpSpPr>
          <p:nvPr/>
        </p:nvGrpSpPr>
        <p:grpSpPr bwMode="auto">
          <a:xfrm>
            <a:off x="5227638" y="1819275"/>
            <a:ext cx="109537" cy="185738"/>
            <a:chOff x="3058" y="1314"/>
            <a:chExt cx="63" cy="120"/>
          </a:xfrm>
        </p:grpSpPr>
        <p:sp>
          <p:nvSpPr>
            <p:cNvPr id="9260" name="Oval 34"/>
            <p:cNvSpPr>
              <a:spLocks noChangeArrowheads="1"/>
            </p:cNvSpPr>
            <p:nvPr/>
          </p:nvSpPr>
          <p:spPr bwMode="auto">
            <a:xfrm>
              <a:off x="3075" y="1314"/>
              <a:ext cx="33" cy="29"/>
            </a:xfrm>
            <a:prstGeom prst="ellipse">
              <a:avLst/>
            </a:prstGeom>
            <a:solidFill>
              <a:schemeClr val="bg1"/>
            </a:solidFill>
            <a:ln w="22225">
              <a:solidFill>
                <a:schemeClr val="tx1"/>
              </a:solidFill>
              <a:round/>
              <a:headEnd/>
              <a:tailEnd/>
            </a:ln>
          </p:spPr>
          <p:txBody>
            <a:bodyPr wrap="none" anchor="ctr"/>
            <a:lstStyle/>
            <a:p>
              <a:endParaRPr lang="en-US" sz="1600"/>
            </a:p>
          </p:txBody>
        </p:sp>
        <p:sp>
          <p:nvSpPr>
            <p:cNvPr id="9261" name="Line 35"/>
            <p:cNvSpPr>
              <a:spLocks noChangeShapeType="1"/>
            </p:cNvSpPr>
            <p:nvPr/>
          </p:nvSpPr>
          <p:spPr bwMode="auto">
            <a:xfrm>
              <a:off x="3089" y="1347"/>
              <a:ext cx="0" cy="50"/>
            </a:xfrm>
            <a:prstGeom prst="line">
              <a:avLst/>
            </a:prstGeom>
            <a:noFill/>
            <a:ln w="2222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9262" name="Line 36"/>
            <p:cNvSpPr>
              <a:spLocks noChangeShapeType="1"/>
            </p:cNvSpPr>
            <p:nvPr/>
          </p:nvSpPr>
          <p:spPr bwMode="auto">
            <a:xfrm>
              <a:off x="3058" y="1359"/>
              <a:ext cx="63" cy="0"/>
            </a:xfrm>
            <a:prstGeom prst="line">
              <a:avLst/>
            </a:prstGeom>
            <a:noFill/>
            <a:ln w="2222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9263" name="Line 37"/>
            <p:cNvSpPr>
              <a:spLocks noChangeShapeType="1"/>
            </p:cNvSpPr>
            <p:nvPr/>
          </p:nvSpPr>
          <p:spPr bwMode="auto">
            <a:xfrm>
              <a:off x="3089" y="1396"/>
              <a:ext cx="23" cy="38"/>
            </a:xfrm>
            <a:prstGeom prst="line">
              <a:avLst/>
            </a:prstGeom>
            <a:noFill/>
            <a:ln w="2222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9264" name="Line 38"/>
            <p:cNvSpPr>
              <a:spLocks noChangeShapeType="1"/>
            </p:cNvSpPr>
            <p:nvPr/>
          </p:nvSpPr>
          <p:spPr bwMode="auto">
            <a:xfrm flipV="1">
              <a:off x="3068" y="1396"/>
              <a:ext cx="21" cy="38"/>
            </a:xfrm>
            <a:prstGeom prst="line">
              <a:avLst/>
            </a:prstGeom>
            <a:noFill/>
            <a:ln w="2222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9232" name="Oval 39"/>
          <p:cNvSpPr>
            <a:spLocks noChangeArrowheads="1"/>
          </p:cNvSpPr>
          <p:nvPr/>
        </p:nvSpPr>
        <p:spPr bwMode="auto">
          <a:xfrm>
            <a:off x="4465638" y="1933575"/>
            <a:ext cx="323850" cy="125413"/>
          </a:xfrm>
          <a:prstGeom prst="ellipse">
            <a:avLst/>
          </a:prstGeom>
          <a:solidFill>
            <a:schemeClr val="bg1"/>
          </a:solidFill>
          <a:ln w="22225">
            <a:solidFill>
              <a:schemeClr val="tx1"/>
            </a:solidFill>
            <a:round/>
            <a:headEnd/>
            <a:tailEnd/>
          </a:ln>
        </p:spPr>
        <p:txBody>
          <a:bodyPr wrap="none" anchor="ctr"/>
          <a:lstStyle/>
          <a:p>
            <a:pPr eaLnBrk="1" hangingPunct="1"/>
            <a:endParaRPr lang="en-GB" sz="1600">
              <a:cs typeface="Arial" pitchFamily="34" charset="0"/>
            </a:endParaRPr>
          </a:p>
        </p:txBody>
      </p:sp>
      <p:sp>
        <p:nvSpPr>
          <p:cNvPr id="9233" name="Oval 40"/>
          <p:cNvSpPr>
            <a:spLocks noChangeArrowheads="1"/>
          </p:cNvSpPr>
          <p:nvPr/>
        </p:nvSpPr>
        <p:spPr bwMode="auto">
          <a:xfrm>
            <a:off x="4465638" y="1444625"/>
            <a:ext cx="323850" cy="125413"/>
          </a:xfrm>
          <a:prstGeom prst="ellipse">
            <a:avLst/>
          </a:prstGeom>
          <a:solidFill>
            <a:schemeClr val="bg1"/>
          </a:solidFill>
          <a:ln w="22225">
            <a:solidFill>
              <a:schemeClr val="tx1"/>
            </a:solidFill>
            <a:round/>
            <a:headEnd/>
            <a:tailEnd/>
          </a:ln>
        </p:spPr>
        <p:txBody>
          <a:bodyPr wrap="none" anchor="ctr"/>
          <a:lstStyle/>
          <a:p>
            <a:pPr eaLnBrk="1" hangingPunct="1"/>
            <a:endParaRPr lang="en-GB" sz="1600">
              <a:cs typeface="Arial" pitchFamily="34" charset="0"/>
            </a:endParaRPr>
          </a:p>
        </p:txBody>
      </p:sp>
      <p:sp>
        <p:nvSpPr>
          <p:cNvPr id="9234" name="Oval 41"/>
          <p:cNvSpPr>
            <a:spLocks noChangeArrowheads="1"/>
          </p:cNvSpPr>
          <p:nvPr/>
        </p:nvSpPr>
        <p:spPr bwMode="auto">
          <a:xfrm>
            <a:off x="4376738" y="1674813"/>
            <a:ext cx="323850" cy="125412"/>
          </a:xfrm>
          <a:prstGeom prst="ellipse">
            <a:avLst/>
          </a:prstGeom>
          <a:solidFill>
            <a:schemeClr val="bg1"/>
          </a:solidFill>
          <a:ln w="22225">
            <a:solidFill>
              <a:schemeClr val="tx1"/>
            </a:solidFill>
            <a:round/>
            <a:headEnd/>
            <a:tailEnd/>
          </a:ln>
        </p:spPr>
        <p:txBody>
          <a:bodyPr wrap="none" anchor="ctr"/>
          <a:lstStyle/>
          <a:p>
            <a:pPr eaLnBrk="1" hangingPunct="1"/>
            <a:endParaRPr lang="en-GB" sz="1600">
              <a:cs typeface="Arial" pitchFamily="34" charset="0"/>
            </a:endParaRPr>
          </a:p>
        </p:txBody>
      </p:sp>
      <p:sp>
        <p:nvSpPr>
          <p:cNvPr id="9235" name="Line 42"/>
          <p:cNvSpPr>
            <a:spLocks noChangeShapeType="1"/>
          </p:cNvSpPr>
          <p:nvPr/>
        </p:nvSpPr>
        <p:spPr bwMode="auto">
          <a:xfrm flipV="1">
            <a:off x="4062413" y="1517650"/>
            <a:ext cx="376237" cy="31750"/>
          </a:xfrm>
          <a:prstGeom prst="line">
            <a:avLst/>
          </a:prstGeom>
          <a:noFill/>
          <a:ln w="22225">
            <a:solidFill>
              <a:schemeClr val="tx1"/>
            </a:solidFill>
            <a:round/>
            <a:headEnd type="none" w="sm" len="sm"/>
            <a:tailEnd type="stealth"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236" name="Line 43"/>
          <p:cNvSpPr>
            <a:spLocks noChangeShapeType="1"/>
          </p:cNvSpPr>
          <p:nvPr/>
        </p:nvSpPr>
        <p:spPr bwMode="auto">
          <a:xfrm>
            <a:off x="4064000" y="1581150"/>
            <a:ext cx="307975" cy="120650"/>
          </a:xfrm>
          <a:prstGeom prst="line">
            <a:avLst/>
          </a:prstGeom>
          <a:noFill/>
          <a:ln w="22225">
            <a:solidFill>
              <a:schemeClr val="tx1"/>
            </a:solidFill>
            <a:round/>
            <a:headEnd type="none" w="sm" len="sm"/>
            <a:tailEnd type="stealth"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237" name="Line 44"/>
          <p:cNvSpPr>
            <a:spLocks noChangeShapeType="1"/>
          </p:cNvSpPr>
          <p:nvPr/>
        </p:nvSpPr>
        <p:spPr bwMode="auto">
          <a:xfrm>
            <a:off x="4730750" y="1744663"/>
            <a:ext cx="485775" cy="176212"/>
          </a:xfrm>
          <a:prstGeom prst="line">
            <a:avLst/>
          </a:prstGeom>
          <a:noFill/>
          <a:ln w="22225">
            <a:solidFill>
              <a:schemeClr val="tx1"/>
            </a:solidFill>
            <a:round/>
            <a:headEnd type="none" w="sm" len="sm"/>
            <a:tailEnd type="stealth"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238" name="Line 45"/>
          <p:cNvSpPr>
            <a:spLocks noChangeShapeType="1"/>
          </p:cNvSpPr>
          <p:nvPr/>
        </p:nvSpPr>
        <p:spPr bwMode="auto">
          <a:xfrm flipV="1">
            <a:off x="4075113" y="1995488"/>
            <a:ext cx="341312" cy="1587"/>
          </a:xfrm>
          <a:prstGeom prst="line">
            <a:avLst/>
          </a:prstGeom>
          <a:noFill/>
          <a:ln w="22225">
            <a:solidFill>
              <a:schemeClr val="tx1"/>
            </a:solidFill>
            <a:round/>
            <a:headEnd type="none" w="sm" len="sm"/>
            <a:tailEnd type="stealth"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239" name="Oval 46"/>
          <p:cNvSpPr>
            <a:spLocks noChangeArrowheads="1"/>
          </p:cNvSpPr>
          <p:nvPr/>
        </p:nvSpPr>
        <p:spPr bwMode="auto">
          <a:xfrm>
            <a:off x="5026025" y="1420813"/>
            <a:ext cx="323850" cy="127000"/>
          </a:xfrm>
          <a:prstGeom prst="ellipse">
            <a:avLst/>
          </a:prstGeom>
          <a:solidFill>
            <a:schemeClr val="bg1"/>
          </a:solidFill>
          <a:ln w="22225">
            <a:solidFill>
              <a:schemeClr val="tx1"/>
            </a:solidFill>
            <a:round/>
            <a:headEnd/>
            <a:tailEnd/>
          </a:ln>
        </p:spPr>
        <p:txBody>
          <a:bodyPr wrap="none" anchor="ctr"/>
          <a:lstStyle/>
          <a:p>
            <a:pPr eaLnBrk="1" hangingPunct="1"/>
            <a:endParaRPr lang="en-GB" sz="1600">
              <a:cs typeface="Arial" pitchFamily="34" charset="0"/>
            </a:endParaRPr>
          </a:p>
        </p:txBody>
      </p:sp>
      <p:sp>
        <p:nvSpPr>
          <p:cNvPr id="9240" name="Line 47"/>
          <p:cNvSpPr>
            <a:spLocks noChangeShapeType="1"/>
          </p:cNvSpPr>
          <p:nvPr/>
        </p:nvSpPr>
        <p:spPr bwMode="auto">
          <a:xfrm flipH="1" flipV="1">
            <a:off x="5191125" y="1576388"/>
            <a:ext cx="88900" cy="214312"/>
          </a:xfrm>
          <a:prstGeom prst="line">
            <a:avLst/>
          </a:prstGeom>
          <a:noFill/>
          <a:ln w="22225">
            <a:solidFill>
              <a:schemeClr val="tx1"/>
            </a:solidFill>
            <a:round/>
            <a:headEnd type="none" w="sm" len="sm"/>
            <a:tailEnd type="stealth"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241" name="Rectangle 48"/>
          <p:cNvSpPr>
            <a:spLocks noChangeArrowheads="1"/>
          </p:cNvSpPr>
          <p:nvPr/>
        </p:nvSpPr>
        <p:spPr bwMode="auto">
          <a:xfrm>
            <a:off x="5224463" y="4338638"/>
            <a:ext cx="1401762" cy="434975"/>
          </a:xfrm>
          <a:prstGeom prst="rect">
            <a:avLst/>
          </a:prstGeom>
          <a:solidFill>
            <a:schemeClr val="bg1"/>
          </a:solidFill>
          <a:ln w="22225">
            <a:solidFill>
              <a:schemeClr val="tx1"/>
            </a:solidFill>
            <a:miter lim="800000"/>
            <a:headEnd/>
            <a:tailEnd/>
          </a:ln>
        </p:spPr>
        <p:txBody>
          <a:bodyPr wrap="none" anchor="ctr"/>
          <a:lstStyle/>
          <a:p>
            <a:endParaRPr lang="en-US" sz="1600"/>
          </a:p>
        </p:txBody>
      </p:sp>
      <p:sp>
        <p:nvSpPr>
          <p:cNvPr id="9242" name="Rectangle 49"/>
          <p:cNvSpPr>
            <a:spLocks noChangeArrowheads="1"/>
          </p:cNvSpPr>
          <p:nvPr/>
        </p:nvSpPr>
        <p:spPr bwMode="auto">
          <a:xfrm>
            <a:off x="5251450" y="4464050"/>
            <a:ext cx="1404938" cy="257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2225">
                <a:solidFill>
                  <a:srgbClr val="000000"/>
                </a:solidFill>
                <a:miter lim="800000"/>
                <a:headEnd/>
                <a:tailEnd/>
              </a14:hiddenLine>
            </a:ext>
          </a:extLst>
        </p:spPr>
        <p:txBody>
          <a:bodyPr lIns="92075" tIns="46038" rIns="92075" bIns="46038">
            <a:spAutoFit/>
          </a:bodyPr>
          <a:lstStyle/>
          <a:p>
            <a:pPr>
              <a:lnSpc>
                <a:spcPct val="90000"/>
              </a:lnSpc>
            </a:pPr>
            <a:r>
              <a:rPr lang="en-US" sz="1200">
                <a:cs typeface="Arial" pitchFamily="34" charset="0"/>
              </a:rPr>
              <a:t>Code</a:t>
            </a:r>
          </a:p>
        </p:txBody>
      </p:sp>
      <p:grpSp>
        <p:nvGrpSpPr>
          <p:cNvPr id="9243" name="Group 50"/>
          <p:cNvGrpSpPr>
            <a:grpSpLocks/>
          </p:cNvGrpSpPr>
          <p:nvPr/>
        </p:nvGrpSpPr>
        <p:grpSpPr bwMode="auto">
          <a:xfrm>
            <a:off x="5224463" y="3148013"/>
            <a:ext cx="1401762" cy="1104900"/>
            <a:chOff x="3604" y="2308"/>
            <a:chExt cx="808" cy="712"/>
          </a:xfrm>
        </p:grpSpPr>
        <p:sp>
          <p:nvSpPr>
            <p:cNvPr id="9258" name="Rectangle 51"/>
            <p:cNvSpPr>
              <a:spLocks noChangeArrowheads="1"/>
            </p:cNvSpPr>
            <p:nvPr/>
          </p:nvSpPr>
          <p:spPr bwMode="gray">
            <a:xfrm>
              <a:off x="3604" y="2308"/>
              <a:ext cx="808" cy="712"/>
            </a:xfrm>
            <a:prstGeom prst="rect">
              <a:avLst/>
            </a:prstGeom>
            <a:solidFill>
              <a:schemeClr val="bg1"/>
            </a:solidFill>
            <a:ln w="22225">
              <a:solidFill>
                <a:schemeClr val="tx1"/>
              </a:solidFill>
              <a:miter lim="800000"/>
              <a:headEnd/>
              <a:tailEnd/>
            </a:ln>
          </p:spPr>
          <p:txBody>
            <a:bodyPr wrap="none" anchor="ctr"/>
            <a:lstStyle/>
            <a:p>
              <a:endParaRPr lang="en-US" sz="1600"/>
            </a:p>
          </p:txBody>
        </p:sp>
        <p:sp>
          <p:nvSpPr>
            <p:cNvPr id="9259" name="Rectangle 52"/>
            <p:cNvSpPr>
              <a:spLocks noChangeArrowheads="1"/>
            </p:cNvSpPr>
            <p:nvPr/>
          </p:nvSpPr>
          <p:spPr bwMode="gray">
            <a:xfrm>
              <a:off x="3681" y="2426"/>
              <a:ext cx="464" cy="183"/>
            </a:xfrm>
            <a:prstGeom prst="rect">
              <a:avLst/>
            </a:prstGeom>
            <a:solidFill>
              <a:schemeClr val="bg1"/>
            </a:solidFill>
            <a:ln>
              <a:noFill/>
            </a:ln>
            <a:extLst>
              <a:ext uri="{91240B29-F687-4F45-9708-019B960494DF}">
                <a14:hiddenLine xmlns="" xmlns:a14="http://schemas.microsoft.com/office/drawing/2010/main" w="22225">
                  <a:solidFill>
                    <a:srgbClr val="000000"/>
                  </a:solidFill>
                  <a:miter lim="800000"/>
                  <a:headEnd/>
                  <a:tailEnd/>
                </a14:hiddenLine>
              </a:ext>
            </a:extLst>
          </p:spPr>
          <p:txBody>
            <a:bodyPr wrap="none" lIns="92075" tIns="46038" rIns="92075" bIns="46038">
              <a:spAutoFit/>
            </a:bodyPr>
            <a:lstStyle/>
            <a:p>
              <a:pPr algn="l">
                <a:lnSpc>
                  <a:spcPct val="90000"/>
                </a:lnSpc>
              </a:pPr>
              <a:r>
                <a:rPr lang="en-US">
                  <a:cs typeface="Arial" pitchFamily="34" charset="0"/>
                </a:rPr>
                <a:t>Class...</a:t>
              </a:r>
            </a:p>
          </p:txBody>
        </p:sp>
      </p:grpSp>
      <p:sp>
        <p:nvSpPr>
          <p:cNvPr id="9244" name="Rectangle 54"/>
          <p:cNvSpPr>
            <a:spLocks noChangeArrowheads="1"/>
          </p:cNvSpPr>
          <p:nvPr/>
        </p:nvSpPr>
        <p:spPr bwMode="auto">
          <a:xfrm>
            <a:off x="2403475" y="4010025"/>
            <a:ext cx="1319213" cy="481013"/>
          </a:xfrm>
          <a:prstGeom prst="rect">
            <a:avLst/>
          </a:prstGeom>
          <a:solidFill>
            <a:schemeClr val="bg1"/>
          </a:solidFill>
          <a:ln w="22225">
            <a:solidFill>
              <a:schemeClr val="tx1"/>
            </a:solidFill>
            <a:miter lim="800000"/>
            <a:headEnd/>
            <a:tailEnd/>
          </a:ln>
        </p:spPr>
        <p:txBody>
          <a:bodyPr wrap="none" anchor="ctr"/>
          <a:lstStyle/>
          <a:p>
            <a:endParaRPr lang="en-US" sz="1600"/>
          </a:p>
        </p:txBody>
      </p:sp>
      <p:grpSp>
        <p:nvGrpSpPr>
          <p:cNvPr id="9245" name="Group 55"/>
          <p:cNvGrpSpPr>
            <a:grpSpLocks/>
          </p:cNvGrpSpPr>
          <p:nvPr/>
        </p:nvGrpSpPr>
        <p:grpSpPr bwMode="auto">
          <a:xfrm>
            <a:off x="2433638" y="2847975"/>
            <a:ext cx="1308100" cy="1081088"/>
            <a:chOff x="4508" y="2700"/>
            <a:chExt cx="824" cy="681"/>
          </a:xfrm>
        </p:grpSpPr>
        <p:sp>
          <p:nvSpPr>
            <p:cNvPr id="9253" name="Rectangle 56"/>
            <p:cNvSpPr>
              <a:spLocks noChangeArrowheads="1"/>
            </p:cNvSpPr>
            <p:nvPr/>
          </p:nvSpPr>
          <p:spPr bwMode="auto">
            <a:xfrm>
              <a:off x="4508" y="2700"/>
              <a:ext cx="824" cy="681"/>
            </a:xfrm>
            <a:prstGeom prst="rect">
              <a:avLst/>
            </a:prstGeom>
            <a:solidFill>
              <a:schemeClr val="bg1"/>
            </a:solidFill>
            <a:ln w="22225">
              <a:solidFill>
                <a:schemeClr val="tx1"/>
              </a:solidFill>
              <a:miter lim="800000"/>
              <a:headEnd/>
              <a:tailEnd/>
            </a:ln>
          </p:spPr>
          <p:txBody>
            <a:bodyPr wrap="none" anchor="ctr"/>
            <a:lstStyle/>
            <a:p>
              <a:endParaRPr lang="en-US" sz="1600"/>
            </a:p>
          </p:txBody>
        </p:sp>
        <p:sp>
          <p:nvSpPr>
            <p:cNvPr id="9254" name="Rectangle 57"/>
            <p:cNvSpPr>
              <a:spLocks noChangeArrowheads="1"/>
            </p:cNvSpPr>
            <p:nvPr/>
          </p:nvSpPr>
          <p:spPr bwMode="auto">
            <a:xfrm>
              <a:off x="4643" y="2845"/>
              <a:ext cx="160" cy="142"/>
            </a:xfrm>
            <a:prstGeom prst="rect">
              <a:avLst/>
            </a:prstGeom>
            <a:solidFill>
              <a:schemeClr val="bg1"/>
            </a:solidFill>
            <a:ln w="22225">
              <a:solidFill>
                <a:schemeClr val="tx1"/>
              </a:solidFill>
              <a:miter lim="800000"/>
              <a:headEnd/>
              <a:tailEnd/>
            </a:ln>
          </p:spPr>
          <p:txBody>
            <a:bodyPr wrap="none" anchor="ctr"/>
            <a:lstStyle/>
            <a:p>
              <a:endParaRPr lang="en-US" sz="1600"/>
            </a:p>
          </p:txBody>
        </p:sp>
        <p:sp>
          <p:nvSpPr>
            <p:cNvPr id="9255" name="Rectangle 58"/>
            <p:cNvSpPr>
              <a:spLocks noChangeArrowheads="1"/>
            </p:cNvSpPr>
            <p:nvPr/>
          </p:nvSpPr>
          <p:spPr bwMode="auto">
            <a:xfrm>
              <a:off x="4643" y="3089"/>
              <a:ext cx="160" cy="142"/>
            </a:xfrm>
            <a:prstGeom prst="rect">
              <a:avLst/>
            </a:prstGeom>
            <a:solidFill>
              <a:schemeClr val="bg1"/>
            </a:solidFill>
            <a:ln w="22225">
              <a:solidFill>
                <a:schemeClr val="tx1"/>
              </a:solidFill>
              <a:miter lim="800000"/>
              <a:headEnd/>
              <a:tailEnd/>
            </a:ln>
          </p:spPr>
          <p:txBody>
            <a:bodyPr wrap="none" anchor="ctr"/>
            <a:lstStyle/>
            <a:p>
              <a:endParaRPr lang="en-US" sz="1600"/>
            </a:p>
          </p:txBody>
        </p:sp>
        <p:sp>
          <p:nvSpPr>
            <p:cNvPr id="9256" name="Rectangle 59"/>
            <p:cNvSpPr>
              <a:spLocks noChangeArrowheads="1"/>
            </p:cNvSpPr>
            <p:nvPr/>
          </p:nvSpPr>
          <p:spPr bwMode="auto">
            <a:xfrm>
              <a:off x="4853" y="2825"/>
              <a:ext cx="377" cy="179"/>
            </a:xfrm>
            <a:prstGeom prst="rect">
              <a:avLst/>
            </a:prstGeom>
            <a:solidFill>
              <a:schemeClr val="bg1"/>
            </a:solidFill>
            <a:ln>
              <a:noFill/>
            </a:ln>
            <a:extLst>
              <a:ext uri="{91240B29-F687-4F45-9708-019B960494DF}">
                <a14:hiddenLine xmlns="" xmlns:a14="http://schemas.microsoft.com/office/drawing/2010/main" w="22225">
                  <a:solidFill>
                    <a:srgbClr val="000000"/>
                  </a:solidFill>
                  <a:miter lim="800000"/>
                  <a:headEnd/>
                  <a:tailEnd/>
                </a14:hiddenLine>
              </a:ext>
            </a:extLst>
          </p:spPr>
          <p:txBody>
            <a:bodyPr wrap="none" lIns="92075" tIns="46038" rIns="92075" bIns="46038">
              <a:spAutoFit/>
            </a:bodyPr>
            <a:lstStyle/>
            <a:p>
              <a:pPr algn="l">
                <a:lnSpc>
                  <a:spcPct val="90000"/>
                </a:lnSpc>
              </a:pPr>
              <a:r>
                <a:rPr lang="en-US">
                  <a:cs typeface="Arial" pitchFamily="34" charset="0"/>
                </a:rPr>
                <a:t>Pass</a:t>
              </a:r>
            </a:p>
          </p:txBody>
        </p:sp>
        <p:sp>
          <p:nvSpPr>
            <p:cNvPr id="9257" name="Rectangle 60"/>
            <p:cNvSpPr>
              <a:spLocks noChangeArrowheads="1"/>
            </p:cNvSpPr>
            <p:nvPr/>
          </p:nvSpPr>
          <p:spPr bwMode="auto">
            <a:xfrm>
              <a:off x="4853" y="3068"/>
              <a:ext cx="308" cy="179"/>
            </a:xfrm>
            <a:prstGeom prst="rect">
              <a:avLst/>
            </a:prstGeom>
            <a:solidFill>
              <a:schemeClr val="bg1"/>
            </a:solidFill>
            <a:ln>
              <a:noFill/>
            </a:ln>
            <a:extLst>
              <a:ext uri="{91240B29-F687-4F45-9708-019B960494DF}">
                <a14:hiddenLine xmlns="" xmlns:a14="http://schemas.microsoft.com/office/drawing/2010/main" w="22225">
                  <a:solidFill>
                    <a:srgbClr val="000000"/>
                  </a:solidFill>
                  <a:miter lim="800000"/>
                  <a:headEnd/>
                  <a:tailEnd/>
                </a14:hiddenLine>
              </a:ext>
            </a:extLst>
          </p:spPr>
          <p:txBody>
            <a:bodyPr wrap="none" lIns="92075" tIns="46038" rIns="92075" bIns="46038">
              <a:spAutoFit/>
            </a:bodyPr>
            <a:lstStyle/>
            <a:p>
              <a:pPr algn="l">
                <a:lnSpc>
                  <a:spcPct val="90000"/>
                </a:lnSpc>
              </a:pPr>
              <a:r>
                <a:rPr lang="en-US">
                  <a:cs typeface="Arial" pitchFamily="34" charset="0"/>
                </a:rPr>
                <a:t>Fail</a:t>
              </a:r>
            </a:p>
          </p:txBody>
        </p:sp>
      </p:grpSp>
      <p:sp>
        <p:nvSpPr>
          <p:cNvPr id="9246" name="Rectangle 61"/>
          <p:cNvSpPr>
            <a:spLocks noChangeArrowheads="1"/>
          </p:cNvSpPr>
          <p:nvPr/>
        </p:nvSpPr>
        <p:spPr bwMode="gray">
          <a:xfrm>
            <a:off x="2465388" y="4052888"/>
            <a:ext cx="1185862" cy="422275"/>
          </a:xfrm>
          <a:prstGeom prst="rect">
            <a:avLst/>
          </a:prstGeom>
          <a:solidFill>
            <a:schemeClr val="bg1"/>
          </a:solidFill>
          <a:ln>
            <a:noFill/>
          </a:ln>
          <a:extLst>
            <a:ext uri="{91240B29-F687-4F45-9708-019B960494DF}">
              <a14:hiddenLine xmlns="" xmlns:a14="http://schemas.microsoft.com/office/drawing/2010/main" w="22225">
                <a:solidFill>
                  <a:srgbClr val="000000"/>
                </a:solidFill>
                <a:miter lim="800000"/>
                <a:headEnd/>
                <a:tailEnd/>
              </a14:hiddenLine>
            </a:ext>
          </a:extLst>
        </p:spPr>
        <p:txBody>
          <a:bodyPr lIns="92075" tIns="46038" rIns="92075" bIns="46038">
            <a:spAutoFit/>
          </a:bodyPr>
          <a:lstStyle/>
          <a:p>
            <a:pPr>
              <a:lnSpc>
                <a:spcPct val="90000"/>
              </a:lnSpc>
            </a:pPr>
            <a:r>
              <a:rPr lang="en-US" sz="1200">
                <a:cs typeface="Arial" pitchFamily="34" charset="0"/>
              </a:rPr>
              <a:t>Test Cases &amp; Test Results</a:t>
            </a:r>
          </a:p>
        </p:txBody>
      </p:sp>
      <p:sp>
        <p:nvSpPr>
          <p:cNvPr id="9247" name="Line 62"/>
          <p:cNvSpPr>
            <a:spLocks noChangeShapeType="1"/>
          </p:cNvSpPr>
          <p:nvPr/>
        </p:nvSpPr>
        <p:spPr bwMode="grayWhite">
          <a:xfrm>
            <a:off x="5715000" y="1238250"/>
            <a:ext cx="590550"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107950" tIns="53975" rIns="107950" bIns="53975" anchor="ctr"/>
          <a:lstStyle/>
          <a:p>
            <a:endParaRPr lang="en-US"/>
          </a:p>
        </p:txBody>
      </p:sp>
      <p:sp>
        <p:nvSpPr>
          <p:cNvPr id="9248" name="Line 63"/>
          <p:cNvSpPr>
            <a:spLocks noChangeShapeType="1"/>
          </p:cNvSpPr>
          <p:nvPr/>
        </p:nvSpPr>
        <p:spPr bwMode="grayWhite">
          <a:xfrm>
            <a:off x="6305549" y="990600"/>
            <a:ext cx="5310" cy="83820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107950" tIns="53975" rIns="107950" bIns="53975" anchor="ctr"/>
          <a:lstStyle/>
          <a:p>
            <a:endParaRPr lang="en-US"/>
          </a:p>
        </p:txBody>
      </p:sp>
      <p:sp>
        <p:nvSpPr>
          <p:cNvPr id="9249" name="Line 64"/>
          <p:cNvSpPr>
            <a:spLocks noChangeShapeType="1"/>
          </p:cNvSpPr>
          <p:nvPr/>
        </p:nvSpPr>
        <p:spPr bwMode="grayWhite">
          <a:xfrm>
            <a:off x="6673850" y="3644900"/>
            <a:ext cx="304800"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107950" tIns="53975" rIns="107950" bIns="53975" anchor="ctr"/>
          <a:lstStyle/>
          <a:p>
            <a:endParaRPr lang="en-US"/>
          </a:p>
        </p:txBody>
      </p:sp>
      <p:sp>
        <p:nvSpPr>
          <p:cNvPr id="9250" name="Line 65"/>
          <p:cNvSpPr>
            <a:spLocks noChangeShapeType="1"/>
          </p:cNvSpPr>
          <p:nvPr/>
        </p:nvSpPr>
        <p:spPr bwMode="grayWhite">
          <a:xfrm>
            <a:off x="6978650" y="3397250"/>
            <a:ext cx="0" cy="83820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107950" tIns="53975" rIns="107950" bIns="53975" anchor="ctr"/>
          <a:lstStyle/>
          <a:p>
            <a:endParaRPr lang="en-US"/>
          </a:p>
        </p:txBody>
      </p:sp>
      <p:sp>
        <p:nvSpPr>
          <p:cNvPr id="9251" name="Line 66"/>
          <p:cNvSpPr>
            <a:spLocks noChangeShapeType="1"/>
          </p:cNvSpPr>
          <p:nvPr/>
        </p:nvSpPr>
        <p:spPr bwMode="grayWhite">
          <a:xfrm>
            <a:off x="1905000" y="2762250"/>
            <a:ext cx="0" cy="18859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107950" tIns="53975" rIns="107950" bIns="53975" anchor="ctr"/>
          <a:lstStyle/>
          <a:p>
            <a:endParaRPr lang="en-US"/>
          </a:p>
        </p:txBody>
      </p:sp>
      <p:sp>
        <p:nvSpPr>
          <p:cNvPr id="9252" name="Line 67"/>
          <p:cNvSpPr>
            <a:spLocks noChangeShapeType="1"/>
          </p:cNvSpPr>
          <p:nvPr/>
        </p:nvSpPr>
        <p:spPr bwMode="grayWhite">
          <a:xfrm>
            <a:off x="1924050" y="3505200"/>
            <a:ext cx="400050"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107950" tIns="53975" rIns="107950" bIns="53975" anchor="ct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Start by defining “done”</a:t>
            </a:r>
          </a:p>
        </p:txBody>
      </p:sp>
      <p:sp>
        <p:nvSpPr>
          <p:cNvPr id="10243" name="Rectangle 3"/>
          <p:cNvSpPr>
            <a:spLocks noGrp="1" noChangeArrowheads="1"/>
          </p:cNvSpPr>
          <p:nvPr>
            <p:ph idx="1"/>
          </p:nvPr>
        </p:nvSpPr>
        <p:spPr>
          <a:xfrm>
            <a:off x="390733" y="1084784"/>
            <a:ext cx="5110657" cy="4800600"/>
          </a:xfrm>
        </p:spPr>
        <p:txBody>
          <a:bodyPr/>
          <a:lstStyle/>
          <a:p>
            <a:pPr eaLnBrk="1" hangingPunct="1"/>
            <a:r>
              <a:rPr lang="en-US" sz="2000" dirty="0" smtClean="0"/>
              <a:t>Find a meaningful sub-set of the requirements</a:t>
            </a:r>
          </a:p>
          <a:p>
            <a:pPr lvl="1" eaLnBrk="1" hangingPunct="1">
              <a:buFontTx/>
              <a:buChar char="–"/>
            </a:pPr>
            <a:r>
              <a:rPr lang="en-US" sz="1800" dirty="0" smtClean="0"/>
              <a:t>These should tell an end-to-end story and provide value to the users</a:t>
            </a:r>
          </a:p>
          <a:p>
            <a:pPr lvl="1" eaLnBrk="1" hangingPunct="1">
              <a:buFontTx/>
              <a:buChar char="–"/>
            </a:pPr>
            <a:r>
              <a:rPr lang="en-US" sz="1800" dirty="0" smtClean="0"/>
              <a:t>These should be stable and unaffected by the addition of more requirements</a:t>
            </a:r>
          </a:p>
          <a:p>
            <a:pPr lvl="1" eaLnBrk="1" hangingPunct="1">
              <a:buFontTx/>
              <a:buChar char="–"/>
            </a:pPr>
            <a:r>
              <a:rPr lang="en-US" sz="1800" dirty="0" smtClean="0"/>
              <a:t>These should be a small enough set to implement and test within a few days</a:t>
            </a:r>
          </a:p>
          <a:p>
            <a:pPr eaLnBrk="1" hangingPunct="1"/>
            <a:r>
              <a:rPr lang="en-US" sz="2000" dirty="0" smtClean="0"/>
              <a:t>Define the test cases </a:t>
            </a:r>
          </a:p>
          <a:p>
            <a:pPr lvl="1" eaLnBrk="1" hangingPunct="1">
              <a:buFontTx/>
              <a:buChar char="–"/>
            </a:pPr>
            <a:r>
              <a:rPr lang="en-US" sz="1800" dirty="0" smtClean="0"/>
              <a:t>These should be scenario based</a:t>
            </a:r>
          </a:p>
          <a:p>
            <a:pPr lvl="1" eaLnBrk="1" hangingPunct="1">
              <a:buFontTx/>
              <a:buChar char="–"/>
            </a:pPr>
            <a:r>
              <a:rPr lang="en-US" sz="1800" dirty="0" smtClean="0"/>
              <a:t>These should be repeatable</a:t>
            </a:r>
          </a:p>
          <a:p>
            <a:pPr lvl="1" eaLnBrk="1" hangingPunct="1">
              <a:buFontTx/>
              <a:buChar char="–"/>
            </a:pPr>
            <a:r>
              <a:rPr lang="en-US" sz="1800" dirty="0" smtClean="0"/>
              <a:t>These should define what’s done</a:t>
            </a:r>
          </a:p>
        </p:txBody>
      </p:sp>
      <p:sp>
        <p:nvSpPr>
          <p:cNvPr id="10246" name="Rectangle 4"/>
          <p:cNvSpPr>
            <a:spLocks noChangeArrowheads="1"/>
          </p:cNvSpPr>
          <p:nvPr/>
        </p:nvSpPr>
        <p:spPr bwMode="auto">
          <a:xfrm>
            <a:off x="688975" y="5486400"/>
            <a:ext cx="8110538" cy="747713"/>
          </a:xfrm>
          <a:prstGeom prst="rect">
            <a:avLst/>
          </a:prstGeom>
          <a:noFill/>
          <a:ln w="12700" algn="ctr">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lIns="107950" tIns="53975" rIns="107950" bIns="53975" anchor="ctr"/>
          <a:lstStyle/>
          <a:p>
            <a:pPr eaLnBrk="1" hangingPunct="1"/>
            <a:r>
              <a:rPr lang="en-US" sz="2400">
                <a:solidFill>
                  <a:schemeClr val="tx2"/>
                </a:solidFill>
                <a:cs typeface="Arial" pitchFamily="34" charset="0"/>
              </a:rPr>
              <a:t>It takes more than just a set of requirements.</a:t>
            </a:r>
          </a:p>
        </p:txBody>
      </p:sp>
      <p:pic>
        <p:nvPicPr>
          <p:cNvPr id="10" name="Picture 2"/>
          <p:cNvPicPr>
            <a:picLocks noChangeAspect="1" noChangeArrowheads="1"/>
          </p:cNvPicPr>
          <p:nvPr/>
        </p:nvPicPr>
        <p:blipFill>
          <a:blip r:embed="rId3" cstate="print"/>
          <a:srcRect/>
          <a:stretch>
            <a:fillRect/>
          </a:stretch>
        </p:blipFill>
        <p:spPr bwMode="auto">
          <a:xfrm>
            <a:off x="5461419" y="959373"/>
            <a:ext cx="3097966" cy="2323475"/>
          </a:xfrm>
          <a:prstGeom prst="rect">
            <a:avLst/>
          </a:prstGeom>
          <a:noFill/>
          <a:ln w="9525">
            <a:solidFill>
              <a:schemeClr val="tx1"/>
            </a:solidFill>
            <a:miter lim="800000"/>
            <a:headEnd/>
            <a:tailEnd/>
          </a:ln>
          <a:effectLst/>
        </p:spPr>
      </p:pic>
      <p:pic>
        <p:nvPicPr>
          <p:cNvPr id="11" name="Picture 2"/>
          <p:cNvPicPr>
            <a:picLocks noChangeAspect="1" noChangeArrowheads="1"/>
          </p:cNvPicPr>
          <p:nvPr/>
        </p:nvPicPr>
        <p:blipFill>
          <a:blip r:embed="rId4" cstate="print"/>
          <a:srcRect/>
          <a:stretch>
            <a:fillRect/>
          </a:stretch>
        </p:blipFill>
        <p:spPr bwMode="auto">
          <a:xfrm>
            <a:off x="5831173" y="2982470"/>
            <a:ext cx="3118719" cy="2339039"/>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3" cstate="print"/>
          <a:srcRect/>
          <a:stretch>
            <a:fillRect/>
          </a:stretch>
        </p:blipFill>
        <p:spPr bwMode="auto">
          <a:xfrm>
            <a:off x="4958862" y="2338753"/>
            <a:ext cx="3946770" cy="2960078"/>
          </a:xfrm>
          <a:prstGeom prst="rect">
            <a:avLst/>
          </a:prstGeom>
          <a:noFill/>
          <a:ln w="9525">
            <a:solidFill>
              <a:schemeClr val="tx1"/>
            </a:solidFill>
            <a:miter lim="800000"/>
            <a:headEnd/>
            <a:tailEnd/>
          </a:ln>
          <a:effectLst/>
        </p:spPr>
      </p:pic>
      <p:pic>
        <p:nvPicPr>
          <p:cNvPr id="1029" name="Picture 5"/>
          <p:cNvPicPr>
            <a:picLocks noChangeAspect="1" noChangeArrowheads="1"/>
          </p:cNvPicPr>
          <p:nvPr/>
        </p:nvPicPr>
        <p:blipFill>
          <a:blip r:embed="rId4" cstate="print"/>
          <a:srcRect/>
          <a:stretch>
            <a:fillRect/>
          </a:stretch>
        </p:blipFill>
        <p:spPr bwMode="auto">
          <a:xfrm>
            <a:off x="82061" y="2300653"/>
            <a:ext cx="3966309" cy="2974732"/>
          </a:xfrm>
          <a:prstGeom prst="rect">
            <a:avLst/>
          </a:prstGeom>
          <a:noFill/>
          <a:ln w="9525">
            <a:solidFill>
              <a:schemeClr val="tx1"/>
            </a:solidFill>
            <a:miter lim="800000"/>
            <a:headEnd/>
            <a:tailEnd/>
          </a:ln>
          <a:effectLst/>
        </p:spPr>
      </p:pic>
      <p:sp>
        <p:nvSpPr>
          <p:cNvPr id="12292" name="Rectangle 2"/>
          <p:cNvSpPr>
            <a:spLocks noGrp="1" noChangeArrowheads="1"/>
          </p:cNvSpPr>
          <p:nvPr>
            <p:ph type="title"/>
          </p:nvPr>
        </p:nvSpPr>
        <p:spPr/>
        <p:txBody>
          <a:bodyPr/>
          <a:lstStyle/>
          <a:p>
            <a:pPr eaLnBrk="1" hangingPunct="1"/>
            <a:r>
              <a:rPr lang="en-US" smtClean="0"/>
              <a:t>Use-Case Driven Development</a:t>
            </a:r>
          </a:p>
        </p:txBody>
      </p:sp>
      <p:sp>
        <p:nvSpPr>
          <p:cNvPr id="12293" name="Rectangle 3"/>
          <p:cNvSpPr>
            <a:spLocks noChangeArrowheads="1"/>
          </p:cNvSpPr>
          <p:nvPr/>
        </p:nvSpPr>
        <p:spPr bwMode="auto">
          <a:xfrm>
            <a:off x="688975" y="5411788"/>
            <a:ext cx="8110538" cy="755650"/>
          </a:xfrm>
          <a:prstGeom prst="rect">
            <a:avLst/>
          </a:prstGeom>
          <a:noFill/>
          <a:ln w="12700" algn="ctr">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lIns="107950" tIns="53975" rIns="107950" bIns="53975" anchor="ctr"/>
          <a:lstStyle/>
          <a:p>
            <a:pPr eaLnBrk="1" hangingPunct="1"/>
            <a:r>
              <a:rPr lang="en-US" sz="2400" dirty="0" smtClean="0">
                <a:solidFill>
                  <a:schemeClr val="tx2"/>
                </a:solidFill>
                <a:cs typeface="Arial" pitchFamily="34" charset="0"/>
              </a:rPr>
              <a:t>Use-Case Slices – They’re more than just the stories.</a:t>
            </a:r>
            <a:endParaRPr lang="en-US" sz="2400" dirty="0">
              <a:solidFill>
                <a:schemeClr val="tx2"/>
              </a:solidFill>
              <a:cs typeface="Arial" pitchFamily="34" charset="0"/>
            </a:endParaRPr>
          </a:p>
        </p:txBody>
      </p:sp>
      <p:sp>
        <p:nvSpPr>
          <p:cNvPr id="12294" name="AutoShape 6"/>
          <p:cNvSpPr>
            <a:spLocks noChangeArrowheads="1"/>
          </p:cNvSpPr>
          <p:nvPr/>
        </p:nvSpPr>
        <p:spPr bwMode="gray">
          <a:xfrm>
            <a:off x="661988" y="1062038"/>
            <a:ext cx="7637462" cy="420687"/>
          </a:xfrm>
          <a:prstGeom prst="rightArrow">
            <a:avLst>
              <a:gd name="adj1" fmla="val 56222"/>
              <a:gd name="adj2" fmla="val 154315"/>
            </a:avLst>
          </a:prstGeom>
          <a:solidFill>
            <a:schemeClr val="accent1"/>
          </a:solidFill>
          <a:ln w="12700" algn="ctr">
            <a:solidFill>
              <a:schemeClr val="tx1"/>
            </a:solidFill>
            <a:miter lim="800000"/>
            <a:headEnd/>
            <a:tailEnd/>
          </a:ln>
        </p:spPr>
        <p:txBody>
          <a:bodyPr wrap="none" lIns="107950" tIns="53975" rIns="107950" bIns="53975" anchor="ctr"/>
          <a:lstStyle/>
          <a:p>
            <a:pPr eaLnBrk="1" hangingPunct="1"/>
            <a:endParaRPr lang="en-US" sz="1600"/>
          </a:p>
        </p:txBody>
      </p:sp>
      <p:sp>
        <p:nvSpPr>
          <p:cNvPr id="12295" name="Text Box 7"/>
          <p:cNvSpPr txBox="1">
            <a:spLocks noChangeArrowheads="1"/>
          </p:cNvSpPr>
          <p:nvPr/>
        </p:nvSpPr>
        <p:spPr bwMode="gray">
          <a:xfrm>
            <a:off x="3692760" y="1608888"/>
            <a:ext cx="1160585" cy="2936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wrap="square" lIns="107950" tIns="53975" rIns="107950" bIns="53975">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eaLnBrk="1" hangingPunct="1"/>
            <a:r>
              <a:rPr lang="en-US" sz="1200" b="0" dirty="0" smtClean="0"/>
              <a:t>Requirements</a:t>
            </a:r>
            <a:endParaRPr lang="en-US" sz="1200" b="0" dirty="0"/>
          </a:p>
        </p:txBody>
      </p:sp>
      <p:sp>
        <p:nvSpPr>
          <p:cNvPr id="12296" name="Text Box 8"/>
          <p:cNvSpPr txBox="1">
            <a:spLocks noChangeArrowheads="1"/>
          </p:cNvSpPr>
          <p:nvPr/>
        </p:nvSpPr>
        <p:spPr bwMode="gray">
          <a:xfrm>
            <a:off x="5055691" y="1608888"/>
            <a:ext cx="1190625" cy="2936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107950" tIns="53975" rIns="107950" bIns="53975">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eaLnBrk="1" hangingPunct="1"/>
            <a:r>
              <a:rPr lang="en-US" sz="1200" b="0" dirty="0" smtClean="0"/>
              <a:t>System</a:t>
            </a:r>
            <a:endParaRPr lang="en-US" sz="1200" b="0" dirty="0"/>
          </a:p>
        </p:txBody>
      </p:sp>
      <p:sp>
        <p:nvSpPr>
          <p:cNvPr id="12298" name="Text Box 10"/>
          <p:cNvSpPr txBox="1">
            <a:spLocks noChangeArrowheads="1"/>
          </p:cNvSpPr>
          <p:nvPr/>
        </p:nvSpPr>
        <p:spPr bwMode="gray">
          <a:xfrm>
            <a:off x="820615" y="1608888"/>
            <a:ext cx="1488831" cy="2936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wrap="square" lIns="107950" tIns="53975" rIns="107950" bIns="53975">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eaLnBrk="1" hangingPunct="1"/>
            <a:r>
              <a:rPr lang="en-US" sz="1200" b="0" dirty="0" smtClean="0"/>
              <a:t>Use-Case Slice</a:t>
            </a:r>
            <a:endParaRPr lang="en-US" sz="1200" b="0" dirty="0"/>
          </a:p>
        </p:txBody>
      </p:sp>
      <p:sp>
        <p:nvSpPr>
          <p:cNvPr id="12299" name="Text Box 11"/>
          <p:cNvSpPr txBox="1">
            <a:spLocks noChangeArrowheads="1"/>
          </p:cNvSpPr>
          <p:nvPr/>
        </p:nvSpPr>
        <p:spPr bwMode="gray">
          <a:xfrm>
            <a:off x="6434138" y="1612046"/>
            <a:ext cx="1190625" cy="290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107950" tIns="53975" rIns="107950" bIns="53975">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eaLnBrk="1" hangingPunct="1"/>
            <a:r>
              <a:rPr lang="en-US" sz="1200" b="0"/>
              <a:t>Test</a:t>
            </a:r>
          </a:p>
        </p:txBody>
      </p:sp>
      <p:sp>
        <p:nvSpPr>
          <p:cNvPr id="12300" name="Oval 12"/>
          <p:cNvSpPr>
            <a:spLocks noChangeArrowheads="1"/>
          </p:cNvSpPr>
          <p:nvPr/>
        </p:nvSpPr>
        <p:spPr bwMode="grayWhite">
          <a:xfrm>
            <a:off x="549154" y="4555514"/>
            <a:ext cx="1200150" cy="514350"/>
          </a:xfrm>
          <a:prstGeom prst="ellipse">
            <a:avLst/>
          </a:prstGeom>
          <a:noFill/>
          <a:ln w="38100" algn="ctr">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wrap="none" lIns="107950" tIns="53975" rIns="107950" bIns="53975" anchor="ctr"/>
          <a:lstStyle/>
          <a:p>
            <a:pPr eaLnBrk="1" hangingPunct="1"/>
            <a:endParaRPr lang="en-US" sz="1600"/>
          </a:p>
        </p:txBody>
      </p:sp>
      <p:sp>
        <p:nvSpPr>
          <p:cNvPr id="12301" name="Oval 13"/>
          <p:cNvSpPr>
            <a:spLocks noChangeArrowheads="1"/>
          </p:cNvSpPr>
          <p:nvPr/>
        </p:nvSpPr>
        <p:spPr bwMode="grayWhite">
          <a:xfrm>
            <a:off x="5437921" y="4081951"/>
            <a:ext cx="1200150" cy="514350"/>
          </a:xfrm>
          <a:prstGeom prst="ellipse">
            <a:avLst/>
          </a:prstGeom>
          <a:noFill/>
          <a:ln w="38100" algn="ctr">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wrap="none" lIns="107950" tIns="53975" rIns="107950" bIns="53975" anchor="ctr"/>
          <a:lstStyle/>
          <a:p>
            <a:pPr eaLnBrk="1" hangingPunct="1"/>
            <a:endParaRPr lang="en-US" sz="1600"/>
          </a:p>
        </p:txBody>
      </p:sp>
      <p:sp>
        <p:nvSpPr>
          <p:cNvPr id="12302" name="AutoShape 14"/>
          <p:cNvSpPr>
            <a:spLocks noChangeArrowheads="1"/>
          </p:cNvSpPr>
          <p:nvPr/>
        </p:nvSpPr>
        <p:spPr bwMode="auto">
          <a:xfrm>
            <a:off x="2271713" y="2228850"/>
            <a:ext cx="3082925" cy="2943225"/>
          </a:xfrm>
          <a:prstGeom prst="rightArrow">
            <a:avLst>
              <a:gd name="adj1" fmla="val 69361"/>
              <a:gd name="adj2" fmla="val 26187"/>
            </a:avLst>
          </a:prstGeom>
          <a:solidFill>
            <a:schemeClr val="accent1">
              <a:lumMod val="60000"/>
              <a:lumOff val="40000"/>
            </a:schemeClr>
          </a:solidFill>
          <a:ln w="12700" algn="ctr">
            <a:solidFill>
              <a:schemeClr val="tx1"/>
            </a:solidFill>
            <a:miter lim="800000"/>
            <a:headEnd/>
            <a:tailEnd/>
          </a:ln>
        </p:spPr>
        <p:txBody>
          <a:bodyPr lIns="107950" tIns="53975" rIns="107950" bIns="53975" anchor="ctr"/>
          <a:lstStyle/>
          <a:p>
            <a:pPr eaLnBrk="1" hangingPunct="1"/>
            <a:r>
              <a:rPr lang="en-US" sz="1800" b="0" dirty="0"/>
              <a:t>Use-Case </a:t>
            </a:r>
            <a:r>
              <a:rPr lang="en-US" sz="1800" b="0" dirty="0" smtClean="0"/>
              <a:t>slices drive the </a:t>
            </a:r>
            <a:r>
              <a:rPr lang="en-US" sz="1800" b="0" dirty="0"/>
              <a:t>development and focus the team on producing verified, working software.</a:t>
            </a:r>
          </a:p>
        </p:txBody>
      </p:sp>
      <p:pic>
        <p:nvPicPr>
          <p:cNvPr id="12303" name="Picture 33"/>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897914" y="939800"/>
            <a:ext cx="765175" cy="633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pic>
      <p:pic>
        <p:nvPicPr>
          <p:cNvPr id="12304" name="Picture 39"/>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5268416" y="939800"/>
            <a:ext cx="765175" cy="633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pic>
      <p:pic>
        <p:nvPicPr>
          <p:cNvPr id="12306" name="Picture 44"/>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6646863" y="939800"/>
            <a:ext cx="765175" cy="633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pic>
      <p:pic>
        <p:nvPicPr>
          <p:cNvPr id="1026" name="Picture 2"/>
          <p:cNvPicPr>
            <a:picLocks noChangeAspect="1" noChangeArrowheads="1"/>
          </p:cNvPicPr>
          <p:nvPr/>
        </p:nvPicPr>
        <p:blipFill>
          <a:blip r:embed="rId8" cstate="print"/>
          <a:srcRect/>
          <a:stretch>
            <a:fillRect/>
          </a:stretch>
        </p:blipFill>
        <p:spPr bwMode="auto">
          <a:xfrm>
            <a:off x="1188428" y="953599"/>
            <a:ext cx="693588" cy="617293"/>
          </a:xfrm>
          <a:prstGeom prst="rect">
            <a:avLst/>
          </a:prstGeom>
          <a:noFill/>
          <a:ln w="9525">
            <a:noFill/>
            <a:miter lim="800000"/>
            <a:headEnd/>
            <a:tailEnd/>
          </a:ln>
          <a:effectLst/>
        </p:spPr>
      </p:pic>
      <p:pic>
        <p:nvPicPr>
          <p:cNvPr id="1032" name="Picture 8"/>
          <p:cNvPicPr>
            <a:picLocks noChangeAspect="1" noChangeArrowheads="1"/>
          </p:cNvPicPr>
          <p:nvPr/>
        </p:nvPicPr>
        <p:blipFill>
          <a:blip r:embed="rId9" cstate="print"/>
          <a:srcRect/>
          <a:stretch>
            <a:fillRect/>
          </a:stretch>
        </p:blipFill>
        <p:spPr bwMode="auto">
          <a:xfrm>
            <a:off x="2571740" y="941876"/>
            <a:ext cx="722436" cy="642968"/>
          </a:xfrm>
          <a:prstGeom prst="rect">
            <a:avLst/>
          </a:prstGeom>
          <a:noFill/>
          <a:ln w="9525">
            <a:noFill/>
            <a:miter lim="800000"/>
            <a:headEnd/>
            <a:tailEnd/>
          </a:ln>
          <a:effectLst/>
        </p:spPr>
      </p:pic>
      <p:sp>
        <p:nvSpPr>
          <p:cNvPr id="40" name="Text Box 10"/>
          <p:cNvSpPr txBox="1">
            <a:spLocks noChangeArrowheads="1"/>
          </p:cNvSpPr>
          <p:nvPr/>
        </p:nvSpPr>
        <p:spPr bwMode="gray">
          <a:xfrm>
            <a:off x="2192216" y="1608888"/>
            <a:ext cx="1488831" cy="2936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wrap="square" lIns="107950" tIns="53975" rIns="107950" bIns="53975">
            <a:spAutoFit/>
          </a:bodyPr>
          <a:lstStyle>
            <a:lvl1pPr>
              <a:defRPr sz="1400" b="1">
                <a:solidFill>
                  <a:schemeClr val="tx1"/>
                </a:solidFill>
                <a:latin typeface="Arial" pitchFamily="34" charset="0"/>
                <a:ea typeface="MS PGothic" pitchFamily="34" charset="-128"/>
              </a:defRPr>
            </a:lvl1pPr>
            <a:lvl2pPr marL="742950" indent="-285750">
              <a:defRPr sz="1400" b="1">
                <a:solidFill>
                  <a:schemeClr val="tx1"/>
                </a:solidFill>
                <a:latin typeface="Arial" pitchFamily="34" charset="0"/>
                <a:ea typeface="MS PGothic" pitchFamily="34" charset="-128"/>
              </a:defRPr>
            </a:lvl2pPr>
            <a:lvl3pPr marL="1143000" indent="-228600">
              <a:defRPr sz="1400" b="1">
                <a:solidFill>
                  <a:schemeClr val="tx1"/>
                </a:solidFill>
                <a:latin typeface="Arial" pitchFamily="34" charset="0"/>
                <a:ea typeface="MS PGothic" pitchFamily="34" charset="-128"/>
              </a:defRPr>
            </a:lvl3pPr>
            <a:lvl4pPr marL="1600200" indent="-228600">
              <a:defRPr sz="1400" b="1">
                <a:solidFill>
                  <a:schemeClr val="tx1"/>
                </a:solidFill>
                <a:latin typeface="Arial" pitchFamily="34" charset="0"/>
                <a:ea typeface="MS PGothic" pitchFamily="34" charset="-128"/>
              </a:defRPr>
            </a:lvl4pPr>
            <a:lvl5pPr marL="2057400" indent="-228600">
              <a:defRPr sz="1400" b="1">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400" b="1">
                <a:solidFill>
                  <a:schemeClr val="tx1"/>
                </a:solidFill>
                <a:latin typeface="Arial" pitchFamily="34" charset="0"/>
                <a:ea typeface="MS PGothic" pitchFamily="34" charset="-128"/>
              </a:defRPr>
            </a:lvl9pPr>
          </a:lstStyle>
          <a:p>
            <a:pPr eaLnBrk="1" hangingPunct="1"/>
            <a:r>
              <a:rPr lang="en-US" sz="1200" b="0" dirty="0" smtClean="0"/>
              <a:t>Use Case</a:t>
            </a:r>
            <a:endParaRPr lang="en-US" sz="1200" b="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ew course slide master 2010 ver6">
  <a:themeElements>
    <a:clrScheme name="Blank Presentation 14">
      <a:dk1>
        <a:srgbClr val="000000"/>
      </a:dk1>
      <a:lt1>
        <a:srgbClr val="FFFFFF"/>
      </a:lt1>
      <a:dk2>
        <a:srgbClr val="009DDC"/>
      </a:dk2>
      <a:lt2>
        <a:srgbClr val="919194"/>
      </a:lt2>
      <a:accent1>
        <a:srgbClr val="5D86A1"/>
      </a:accent1>
      <a:accent2>
        <a:srgbClr val="9C7EB9"/>
      </a:accent2>
      <a:accent3>
        <a:srgbClr val="FFFFFF"/>
      </a:accent3>
      <a:accent4>
        <a:srgbClr val="000000"/>
      </a:accent4>
      <a:accent5>
        <a:srgbClr val="B6C3CD"/>
      </a:accent5>
      <a:accent6>
        <a:srgbClr val="8D72A7"/>
      </a:accent6>
      <a:hlink>
        <a:srgbClr val="DCCF87"/>
      </a:hlink>
      <a:folHlink>
        <a:srgbClr val="FFFFFF"/>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3">
        <a:dk1>
          <a:srgbClr val="000000"/>
        </a:dk1>
        <a:lt1>
          <a:srgbClr val="FFFFFF"/>
        </a:lt1>
        <a:dk2>
          <a:srgbClr val="007FBB"/>
        </a:dk2>
        <a:lt2>
          <a:srgbClr val="747575"/>
        </a:lt2>
        <a:accent1>
          <a:srgbClr val="486B7F"/>
        </a:accent1>
        <a:accent2>
          <a:srgbClr val="7E6098"/>
        </a:accent2>
        <a:accent3>
          <a:srgbClr val="FFFFFF"/>
        </a:accent3>
        <a:accent4>
          <a:srgbClr val="000000"/>
        </a:accent4>
        <a:accent5>
          <a:srgbClr val="B1BAC0"/>
        </a:accent5>
        <a:accent6>
          <a:srgbClr val="725689"/>
        </a:accent6>
        <a:hlink>
          <a:srgbClr val="CDC371"/>
        </a:hlink>
        <a:folHlink>
          <a:srgbClr val="FFFFFF"/>
        </a:folHlink>
      </a:clrScheme>
      <a:clrMap bg1="lt1" tx1="dk1" bg2="lt2" tx2="dk2" accent1="accent1" accent2="accent2" accent3="accent3" accent4="accent4" accent5="accent5" accent6="accent6" hlink="hlink" folHlink="folHlink"/>
    </a:extraClrScheme>
    <a:extraClrScheme>
      <a:clrScheme name="Blank Presentation 14">
        <a:dk1>
          <a:srgbClr val="000000"/>
        </a:dk1>
        <a:lt1>
          <a:srgbClr val="FFFFFF"/>
        </a:lt1>
        <a:dk2>
          <a:srgbClr val="009DDC"/>
        </a:dk2>
        <a:lt2>
          <a:srgbClr val="919194"/>
        </a:lt2>
        <a:accent1>
          <a:srgbClr val="5D86A1"/>
        </a:accent1>
        <a:accent2>
          <a:srgbClr val="9C7EB9"/>
        </a:accent2>
        <a:accent3>
          <a:srgbClr val="FFFFFF"/>
        </a:accent3>
        <a:accent4>
          <a:srgbClr val="000000"/>
        </a:accent4>
        <a:accent5>
          <a:srgbClr val="B6C3CD"/>
        </a:accent5>
        <a:accent6>
          <a:srgbClr val="8D72A7"/>
        </a:accent6>
        <a:hlink>
          <a:srgbClr val="DCCF87"/>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336699"/>
      </a:dk2>
      <a:lt2>
        <a:srgbClr val="777777"/>
      </a:lt2>
      <a:accent1>
        <a:srgbClr val="00A5E8"/>
      </a:accent1>
      <a:accent2>
        <a:srgbClr val="468A4B"/>
      </a:accent2>
      <a:accent3>
        <a:srgbClr val="FFFFFF"/>
      </a:accent3>
      <a:accent4>
        <a:srgbClr val="000000"/>
      </a:accent4>
      <a:accent5>
        <a:srgbClr val="AACFF2"/>
      </a:accent5>
      <a:accent6>
        <a:srgbClr val="3F7D43"/>
      </a:accent6>
      <a:hlink>
        <a:srgbClr val="000099"/>
      </a:hlink>
      <a:folHlink>
        <a:srgbClr val="FF993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module_XX_template_iji_11</Template>
  <TotalTime>3134</TotalTime>
  <Pages>13</Pages>
  <Words>3974</Words>
  <Application>Microsoft Office PowerPoint</Application>
  <PresentationFormat>On-screen Show (4:3)</PresentationFormat>
  <Paragraphs>474</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New course slide master 2010 ver6</vt:lpstr>
      <vt:lpstr>Use-Case 2.0</vt:lpstr>
      <vt:lpstr>Objectives</vt:lpstr>
      <vt:lpstr>Slicing up use cases to drive the development </vt:lpstr>
      <vt:lpstr>First outline the Use Cases</vt:lpstr>
      <vt:lpstr>Exercise 3.1: Use-Case Outlines </vt:lpstr>
      <vt:lpstr>Use Cases Drive Both Development and Testing</vt:lpstr>
      <vt:lpstr>Use cases and test cases: knowing what to do and when it’s done</vt:lpstr>
      <vt:lpstr>Start by defining “done”</vt:lpstr>
      <vt:lpstr>Use-Case Driven Development</vt:lpstr>
      <vt:lpstr>Measuring what’s done….</vt:lpstr>
      <vt:lpstr>How do we progress and complete the use-cases?</vt:lpstr>
      <vt:lpstr>Use-case narratives contain many requirements…</vt:lpstr>
      <vt:lpstr>Use-case narratives tell many stories</vt:lpstr>
      <vt:lpstr>Use Case based Test Cases</vt:lpstr>
      <vt:lpstr>Managing Scope Using Slices</vt:lpstr>
      <vt:lpstr>Use Cases and Use-Case Slices</vt:lpstr>
      <vt:lpstr>Handling non-functional and other requirements</vt:lpstr>
      <vt:lpstr>Finding Use-Case Slices</vt:lpstr>
      <vt:lpstr>Finding Use-Case Slices</vt:lpstr>
      <vt:lpstr>Finding Use-Case Slices</vt:lpstr>
      <vt:lpstr>Finding Use-Case Slices</vt:lpstr>
      <vt:lpstr>Sizing the work to be done</vt:lpstr>
      <vt:lpstr>Prioritizing and Ordering The Work To Be Done</vt:lpstr>
      <vt:lpstr>Exercise 3.2: Creating Use-Case Slices</vt:lpstr>
      <vt:lpstr>Estimating What You Can Do</vt:lpstr>
      <vt:lpstr>Tracking Done</vt:lpstr>
      <vt:lpstr>You only need to outline the flows to create the slices</vt:lpstr>
      <vt:lpstr>Summary</vt:lpstr>
    </vt:vector>
  </TitlesOfParts>
  <Company>Ivar Jacobson International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03 Outlining &amp; Slicing Use Cases</dc:title>
  <dc:subject>Use-Case 2.0</dc:subject>
  <dc:creator>IJI</dc:creator>
  <dc:description>Initial IJI slide template</dc:description>
  <cp:lastModifiedBy>Eric Lopes Cardozo</cp:lastModifiedBy>
  <cp:revision>115</cp:revision>
  <cp:lastPrinted>2000-05-09T22:55:10Z</cp:lastPrinted>
  <dcterms:created xsi:type="dcterms:W3CDTF">2005-10-06T14:33:58Z</dcterms:created>
  <dcterms:modified xsi:type="dcterms:W3CDTF">2012-04-03T15:20:14Z</dcterms:modified>
</cp:coreProperties>
</file>