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Default Extension="vml" ContentType="application/vnd.openxmlformats-officedocument.vmlDrawing"/>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embeddings/oleObject3.bin" ContentType="application/vnd.openxmlformats-officedocument.oleObject"/>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slides/slide4.xml" ContentType="application/vnd.openxmlformats-officedocument.presentationml.slide+xml"/>
  <Default Extension="wmf" ContentType="image/x-wmf"/>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trictFirstAndLastChars="0" saveSubsetFonts="1">
  <p:sldMasterIdLst>
    <p:sldMasterId id="2147483763" r:id="rId1"/>
  </p:sldMasterIdLst>
  <p:notesMasterIdLst>
    <p:notesMasterId r:id="rId25"/>
  </p:notesMasterIdLst>
  <p:handoutMasterIdLst>
    <p:handoutMasterId r:id="rId26"/>
  </p:handout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9" r:id="rId19"/>
    <p:sldId id="282" r:id="rId20"/>
    <p:sldId id="283" r:id="rId21"/>
    <p:sldId id="284" r:id="rId22"/>
    <p:sldId id="285" r:id="rId23"/>
    <p:sldId id="287" r:id="rId24"/>
  </p:sldIdLst>
  <p:sldSz cx="9144000" cy="6858000" type="screen4x3"/>
  <p:notesSz cx="6791325" cy="9921875"/>
  <p:defaultTextStyle>
    <a:defPPr>
      <a:defRPr lang="en-US"/>
    </a:defPPr>
    <a:lvl1pPr algn="l" rtl="0" fontAlgn="base">
      <a:spcBef>
        <a:spcPct val="0"/>
      </a:spcBef>
      <a:spcAft>
        <a:spcPct val="0"/>
      </a:spcAft>
      <a:defRPr sz="16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000099"/>
    <a:srgbClr val="6699FF"/>
    <a:srgbClr val="6A6A6A"/>
    <a:srgbClr val="3399FF"/>
    <a:srgbClr val="99FF99"/>
    <a:srgbClr val="99FF66"/>
    <a:srgbClr val="FF9933"/>
    <a:srgbClr val="E3EBF1"/>
  </p:clrMru>
  <p:extLst>
    <p:ext uri="{E76CE94A-603C-4142-B9EB-6D1370010A27}">
      <p14:discardImageEditData xmlns:p14="http://schemas.microsoft.com/office/powerpoint/2010/main" xmlns="" xmlns:p="http://schemas.openxmlformats.org/presentationml/2006/main" xmlns:r="http://schemas.openxmlformats.org/officeDocument/2006/relationships" xmlns:a="http://schemas.openxmlformats.org/drawingml/2006/main" val="0"/>
    </p:ext>
    <p:ext uri="{D31A062A-798A-4329-ABDD-BBA856620510}">
      <p14:defaultImageDpi xmlns:p14="http://schemas.microsoft.com/office/powerpoint/2010/main" xmlns=""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9132" autoAdjust="0"/>
    <p:restoredTop sz="72123" autoAdjust="0"/>
  </p:normalViewPr>
  <p:slideViewPr>
    <p:cSldViewPr snapToGrid="0">
      <p:cViewPr varScale="1">
        <p:scale>
          <a:sx n="77" d="100"/>
          <a:sy n="77" d="100"/>
        </p:scale>
        <p:origin x="-110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8" d="100"/>
          <a:sy n="58" d="100"/>
        </p:scale>
        <p:origin x="-3420" y="-90"/>
      </p:cViewPr>
      <p:guideLst>
        <p:guide orient="horz" pos="3125"/>
        <p:guide pos="2139"/>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3225" cy="496888"/>
          </a:xfrm>
          <a:prstGeom prst="rect">
            <a:avLst/>
          </a:prstGeom>
          <a:noFill/>
          <a:ln w="9525">
            <a:noFill/>
            <a:miter lim="800000"/>
            <a:headEnd/>
            <a:tailEnd/>
          </a:ln>
          <a:effectLst/>
        </p:spPr>
        <p:txBody>
          <a:bodyPr vert="horz" wrap="square" lIns="20388" tIns="0" rIns="20388" bIns="0" numCol="1" anchor="t" anchorCtr="0" compatLnSpc="1">
            <a:prstTxWarp prst="textNoShape">
              <a:avLst/>
            </a:prstTxWarp>
          </a:bodyPr>
          <a:lstStyle>
            <a:lvl1pPr defTabSz="979488" eaLnBrk="0" hangingPunct="0">
              <a:defRPr sz="1100" b="0" i="1">
                <a:ea typeface="+mn-ea"/>
              </a:defRPr>
            </a:lvl1pPr>
          </a:lstStyle>
          <a:p>
            <a:pPr>
              <a:defRPr/>
            </a:pPr>
            <a:r>
              <a:rPr lang="en-AU"/>
              <a:t>Module 10 - An Introduction to Use-Case Relationships</a:t>
            </a:r>
            <a:endParaRPr lang="en-US"/>
          </a:p>
        </p:txBody>
      </p:sp>
      <p:sp>
        <p:nvSpPr>
          <p:cNvPr id="3075" name="Rectangle 3"/>
          <p:cNvSpPr>
            <a:spLocks noGrp="1" noChangeArrowheads="1"/>
          </p:cNvSpPr>
          <p:nvPr>
            <p:ph type="dt" sz="quarter" idx="1"/>
          </p:nvPr>
        </p:nvSpPr>
        <p:spPr bwMode="auto">
          <a:xfrm>
            <a:off x="3848100" y="0"/>
            <a:ext cx="2943225" cy="496888"/>
          </a:xfrm>
          <a:prstGeom prst="rect">
            <a:avLst/>
          </a:prstGeom>
          <a:noFill/>
          <a:ln w="9525">
            <a:noFill/>
            <a:miter lim="800000"/>
            <a:headEnd/>
            <a:tailEnd/>
          </a:ln>
          <a:effectLst/>
        </p:spPr>
        <p:txBody>
          <a:bodyPr vert="horz" wrap="square" lIns="20388" tIns="0" rIns="20388" bIns="0" numCol="1" anchor="t" anchorCtr="0" compatLnSpc="1">
            <a:prstTxWarp prst="textNoShape">
              <a:avLst/>
            </a:prstTxWarp>
          </a:bodyPr>
          <a:lstStyle>
            <a:lvl1pPr algn="r" defTabSz="979488" eaLnBrk="0" hangingPunct="0">
              <a:defRPr sz="1100" b="0" i="1">
                <a:ea typeface="+mn-ea"/>
              </a:defRPr>
            </a:lvl1pPr>
          </a:lstStyle>
          <a:p>
            <a:pPr>
              <a:defRPr/>
            </a:pPr>
            <a:fld id="{6F421D3D-AEAD-4097-B2C1-8419491FA4F1}" type="datetime1">
              <a:rPr lang="en-US"/>
              <a:pPr>
                <a:defRPr/>
              </a:pPr>
              <a:t>9/30/12</a:t>
            </a:fld>
            <a:endParaRPr lang="en-US"/>
          </a:p>
        </p:txBody>
      </p:sp>
      <p:sp>
        <p:nvSpPr>
          <p:cNvPr id="3076" name="Rectangle 4"/>
          <p:cNvSpPr>
            <a:spLocks noGrp="1" noChangeArrowheads="1"/>
          </p:cNvSpPr>
          <p:nvPr>
            <p:ph type="ftr" sz="quarter" idx="2"/>
          </p:nvPr>
        </p:nvSpPr>
        <p:spPr bwMode="auto">
          <a:xfrm>
            <a:off x="0" y="9424988"/>
            <a:ext cx="2943225" cy="496887"/>
          </a:xfrm>
          <a:prstGeom prst="rect">
            <a:avLst/>
          </a:prstGeom>
          <a:noFill/>
          <a:ln w="9525">
            <a:noFill/>
            <a:miter lim="800000"/>
            <a:headEnd/>
            <a:tailEnd/>
          </a:ln>
          <a:effectLst/>
        </p:spPr>
        <p:txBody>
          <a:bodyPr vert="horz" wrap="square" lIns="20388" tIns="0" rIns="20388" bIns="0" numCol="1" anchor="b" anchorCtr="0" compatLnSpc="1">
            <a:prstTxWarp prst="textNoShape">
              <a:avLst/>
            </a:prstTxWarp>
          </a:bodyPr>
          <a:lstStyle>
            <a:lvl1pPr defTabSz="979488" eaLnBrk="0" hangingPunct="0">
              <a:defRPr sz="1100" b="0" i="1">
                <a:ea typeface="+mn-ea"/>
              </a:defRPr>
            </a:lvl1pPr>
          </a:lstStyle>
          <a:p>
            <a:pPr>
              <a:defRPr/>
            </a:pPr>
            <a:r>
              <a:rPr lang="en-US"/>
              <a:t>Use Case Modeling</a:t>
            </a:r>
          </a:p>
        </p:txBody>
      </p:sp>
      <p:sp>
        <p:nvSpPr>
          <p:cNvPr id="3077" name="Rectangle 5"/>
          <p:cNvSpPr>
            <a:spLocks noGrp="1" noChangeArrowheads="1"/>
          </p:cNvSpPr>
          <p:nvPr>
            <p:ph type="sldNum" sz="quarter" idx="3"/>
          </p:nvPr>
        </p:nvSpPr>
        <p:spPr bwMode="auto">
          <a:xfrm>
            <a:off x="3848100" y="9424988"/>
            <a:ext cx="2943225" cy="496887"/>
          </a:xfrm>
          <a:prstGeom prst="rect">
            <a:avLst/>
          </a:prstGeom>
          <a:noFill/>
          <a:ln w="9525">
            <a:noFill/>
            <a:miter lim="800000"/>
            <a:headEnd/>
            <a:tailEnd/>
          </a:ln>
          <a:effectLst/>
        </p:spPr>
        <p:txBody>
          <a:bodyPr vert="horz" wrap="square" lIns="20388" tIns="0" rIns="20388" bIns="0" numCol="1" anchor="b" anchorCtr="0" compatLnSpc="1">
            <a:prstTxWarp prst="textNoShape">
              <a:avLst/>
            </a:prstTxWarp>
          </a:bodyPr>
          <a:lstStyle>
            <a:lvl1pPr algn="r" defTabSz="979488" eaLnBrk="0" hangingPunct="0">
              <a:defRPr sz="1100" b="0" i="1">
                <a:ea typeface="+mn-ea"/>
              </a:defRPr>
            </a:lvl1pPr>
          </a:lstStyle>
          <a:p>
            <a:pPr>
              <a:defRPr/>
            </a:pPr>
            <a:fld id="{09235C27-99F5-4D73-AC25-13C48494B70B}" type="slidenum">
              <a:rPr lang="en-US"/>
              <a:pPr>
                <a:defRPr/>
              </a:pPr>
              <a:t>‹#›</a:t>
            </a:fld>
            <a:endParaRPr lang="en-US"/>
          </a:p>
        </p:txBody>
      </p:sp>
      <p:sp>
        <p:nvSpPr>
          <p:cNvPr id="49158" name="Rectangle 6"/>
          <p:cNvSpPr>
            <a:spLocks noChangeArrowheads="1"/>
          </p:cNvSpPr>
          <p:nvPr/>
        </p:nvSpPr>
        <p:spPr bwMode="auto">
          <a:xfrm>
            <a:off x="2982913" y="9448800"/>
            <a:ext cx="822325" cy="274638"/>
          </a:xfrm>
          <a:prstGeom prst="rect">
            <a:avLst/>
          </a:prstGeom>
          <a:noFill/>
          <a:ln w="9525">
            <a:noFill/>
            <a:miter lim="800000"/>
            <a:headEnd/>
            <a:tailEnd/>
          </a:ln>
        </p:spPr>
        <p:txBody>
          <a:bodyPr wrap="none" lIns="93439" tIns="47569" rIns="93439" bIns="47569">
            <a:spAutoFit/>
          </a:bodyPr>
          <a:lstStyle/>
          <a:p>
            <a:pPr algn="ctr" defTabSz="930275" eaLnBrk="0" hangingPunct="0">
              <a:lnSpc>
                <a:spcPct val="90000"/>
              </a:lnSpc>
              <a:defRPr/>
            </a:pPr>
            <a:r>
              <a:rPr lang="en-US" sz="1300" b="0"/>
              <a:t>Page </a:t>
            </a:r>
            <a:fld id="{D0B7BEAF-1964-48F3-9BE0-7126B9188B0D}" type="slidenum">
              <a:rPr lang="en-US" sz="1300" b="0"/>
              <a:pPr algn="ctr" defTabSz="930275" eaLnBrk="0" hangingPunct="0">
                <a:lnSpc>
                  <a:spcPct val="90000"/>
                </a:lnSpc>
                <a:defRPr/>
              </a:pPr>
              <a:t>‹#›</a:t>
            </a:fld>
            <a:endParaRPr lang="en-US" sz="1300" b="0"/>
          </a:p>
        </p:txBody>
      </p:sp>
    </p:spTree>
    <p:extLst>
      <p:ext uri="{BB962C8B-B14F-4D97-AF65-F5344CB8AC3E}">
        <p14:creationId xmlns:p14="http://schemas.microsoft.com/office/powerpoint/2010/main" xmlns="" xmlns:p="http://schemas.openxmlformats.org/presentationml/2006/main" xmlns:r="http://schemas.openxmlformats.org/officeDocument/2006/relationships" xmlns:a="http://schemas.openxmlformats.org/drawingml/2006/main" val="3452363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5602" name="Rectangle 6"/>
          <p:cNvSpPr>
            <a:spLocks noChangeArrowheads="1"/>
          </p:cNvSpPr>
          <p:nvPr/>
        </p:nvSpPr>
        <p:spPr bwMode="auto">
          <a:xfrm>
            <a:off x="3126110" y="9325029"/>
            <a:ext cx="635941" cy="276116"/>
          </a:xfrm>
          <a:prstGeom prst="rect">
            <a:avLst/>
          </a:prstGeom>
          <a:noFill/>
          <a:ln w="9525">
            <a:noFill/>
            <a:miter lim="800000"/>
            <a:headEnd/>
            <a:tailEnd/>
          </a:ln>
        </p:spPr>
        <p:txBody>
          <a:bodyPr wrap="none" lIns="93439" tIns="47569" rIns="93439" bIns="47569" anchor="ctr">
            <a:spAutoFit/>
          </a:bodyPr>
          <a:lstStyle/>
          <a:p>
            <a:pPr algn="ctr" defTabSz="930275" eaLnBrk="0" hangingPunct="0">
              <a:lnSpc>
                <a:spcPct val="90000"/>
              </a:lnSpc>
              <a:defRPr/>
            </a:pPr>
            <a:r>
              <a:rPr lang="en-US" sz="1300" b="0" dirty="0" smtClean="0"/>
              <a:t>7 </a:t>
            </a:r>
            <a:r>
              <a:rPr lang="en-US" sz="1300" b="0" dirty="0"/>
              <a:t>- </a:t>
            </a:r>
            <a:fld id="{233AF0D3-82AF-4989-912B-35449CC3A4B2}" type="slidenum">
              <a:rPr lang="en-US" sz="1300" b="0"/>
              <a:pPr algn="ctr" defTabSz="930275" eaLnBrk="0" hangingPunct="0">
                <a:lnSpc>
                  <a:spcPct val="90000"/>
                </a:lnSpc>
                <a:defRPr/>
              </a:pPr>
              <a:t>‹#›</a:t>
            </a:fld>
            <a:endParaRPr lang="en-US" sz="1300" b="0" dirty="0"/>
          </a:p>
        </p:txBody>
      </p:sp>
      <p:sp>
        <p:nvSpPr>
          <p:cNvPr id="2056" name="Rectangle 8"/>
          <p:cNvSpPr>
            <a:spLocks noGrp="1" noChangeArrowheads="1"/>
          </p:cNvSpPr>
          <p:nvPr>
            <p:ph type="body" sz="quarter" idx="3"/>
          </p:nvPr>
        </p:nvSpPr>
        <p:spPr bwMode="auto">
          <a:xfrm>
            <a:off x="719138" y="4862513"/>
            <a:ext cx="5349875" cy="4264025"/>
          </a:xfrm>
          <a:prstGeom prst="rect">
            <a:avLst/>
          </a:prstGeom>
          <a:noFill/>
          <a:ln w="9525">
            <a:noFill/>
            <a:miter lim="800000"/>
            <a:headEnd/>
            <a:tailEnd/>
          </a:ln>
          <a:effectLst/>
        </p:spPr>
        <p:txBody>
          <a:bodyPr vert="horz" wrap="square" lIns="98536" tIns="49268" rIns="98536" bIns="49268" numCol="1" anchor="t" anchorCtr="0" compatLnSpc="1">
            <a:prstTxWarp prst="textNoShape">
              <a:avLst/>
            </a:prstTxWarp>
          </a:bodyPr>
          <a:lstStyle/>
          <a:p>
            <a:pPr lvl="0"/>
            <a:r>
              <a:rPr lang="en-US" noProof="0" dirty="0" smtClean="0"/>
              <a:t>Body Text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5604" name="Rectangle 19"/>
          <p:cNvSpPr>
            <a:spLocks noGrp="1" noRot="1" noChangeAspect="1" noChangeArrowheads="1" noTextEdit="1"/>
          </p:cNvSpPr>
          <p:nvPr>
            <p:ph type="sldImg" idx="2"/>
          </p:nvPr>
        </p:nvSpPr>
        <p:spPr bwMode="auto">
          <a:xfrm>
            <a:off x="722313" y="744538"/>
            <a:ext cx="5341937" cy="3954462"/>
          </a:xfrm>
          <a:prstGeom prst="rect">
            <a:avLst/>
          </a:prstGeom>
          <a:noFill/>
          <a:ln w="9525">
            <a:solidFill>
              <a:srgbClr val="000000"/>
            </a:solidFill>
            <a:miter lim="800000"/>
            <a:headEnd/>
            <a:tailEnd/>
          </a:ln>
        </p:spPr>
      </p:sp>
      <p:sp>
        <p:nvSpPr>
          <p:cNvPr id="25605" name="Line 20"/>
          <p:cNvSpPr>
            <a:spLocks noChangeShapeType="1"/>
          </p:cNvSpPr>
          <p:nvPr/>
        </p:nvSpPr>
        <p:spPr bwMode="grayWhite">
          <a:xfrm flipV="1">
            <a:off x="446088" y="9210675"/>
            <a:ext cx="5895975" cy="1588"/>
          </a:xfrm>
          <a:prstGeom prst="line">
            <a:avLst/>
          </a:prstGeom>
          <a:noFill/>
          <a:ln w="9525">
            <a:solidFill>
              <a:schemeClr val="tx1"/>
            </a:solidFill>
            <a:round/>
            <a:headEnd/>
            <a:tailEnd/>
          </a:ln>
        </p:spPr>
        <p:txBody>
          <a:bodyPr wrap="none" lIns="107950" tIns="53975" rIns="107950" bIns="53975" anchor="ctr"/>
          <a:lstStyle/>
          <a:p>
            <a:pPr>
              <a:defRPr/>
            </a:pPr>
            <a:endParaRPr lang="sv-SE"/>
          </a:p>
        </p:txBody>
      </p:sp>
      <p:pic>
        <p:nvPicPr>
          <p:cNvPr id="25606" name="Picture 12" descr="Logo-2"/>
          <p:cNvPicPr>
            <a:picLocks noChangeAspect="1" noChangeArrowheads="1"/>
          </p:cNvPicPr>
          <p:nvPr/>
        </p:nvPicPr>
        <p:blipFill>
          <a:blip r:embed="rId2"/>
          <a:srcRect/>
          <a:stretch>
            <a:fillRect/>
          </a:stretch>
        </p:blipFill>
        <p:spPr bwMode="auto">
          <a:xfrm>
            <a:off x="4784725" y="9283700"/>
            <a:ext cx="1541463" cy="312738"/>
          </a:xfrm>
          <a:prstGeom prst="rect">
            <a:avLst/>
          </a:prstGeom>
          <a:noFill/>
          <a:ln w="9525">
            <a:noFill/>
            <a:miter lim="800000"/>
            <a:headEnd/>
            <a:tailEnd/>
          </a:ln>
        </p:spPr>
      </p:pic>
      <p:sp>
        <p:nvSpPr>
          <p:cNvPr id="11" name="Rectangle 2"/>
          <p:cNvSpPr txBox="1">
            <a:spLocks noChangeArrowheads="1"/>
          </p:cNvSpPr>
          <p:nvPr/>
        </p:nvSpPr>
        <p:spPr bwMode="auto">
          <a:xfrm>
            <a:off x="682625" y="296863"/>
            <a:ext cx="5421313" cy="280987"/>
          </a:xfrm>
          <a:prstGeom prst="rect">
            <a:avLst/>
          </a:prstGeom>
          <a:noFill/>
          <a:ln w="9525">
            <a:noFill/>
            <a:miter lim="800000"/>
            <a:headEnd/>
            <a:tailEnd/>
          </a:ln>
          <a:effectLst/>
        </p:spPr>
        <p:txBody>
          <a:bodyPr lIns="20388" tIns="0" rIns="20388" bIns="0"/>
          <a:lstStyle>
            <a:defPPr>
              <a:defRPr lang="en-US"/>
            </a:defPPr>
            <a:lvl1pPr algn="l" defTabSz="979488" rtl="0" eaLnBrk="0" fontAlgn="base" hangingPunct="0">
              <a:spcBef>
                <a:spcPct val="0"/>
              </a:spcBef>
              <a:spcAft>
                <a:spcPct val="0"/>
              </a:spcAft>
              <a:defRPr sz="1600" b="0"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a:lstStyle>
          <a:p>
            <a:pPr>
              <a:defRPr/>
            </a:pPr>
            <a:r>
              <a:rPr lang="en-AU" dirty="0" smtClean="0"/>
              <a:t>Module 7 – Adapting your Use Case Model</a:t>
            </a:r>
            <a:endParaRPr lang="en-US" dirty="0"/>
          </a:p>
        </p:txBody>
      </p:sp>
      <p:sp>
        <p:nvSpPr>
          <p:cNvPr id="12" name="Rectangle 4"/>
          <p:cNvSpPr txBox="1">
            <a:spLocks noChangeArrowheads="1"/>
          </p:cNvSpPr>
          <p:nvPr/>
        </p:nvSpPr>
        <p:spPr bwMode="auto">
          <a:xfrm>
            <a:off x="566738" y="9271000"/>
            <a:ext cx="2106612" cy="379413"/>
          </a:xfrm>
          <a:prstGeom prst="rect">
            <a:avLst/>
          </a:prstGeom>
          <a:noFill/>
          <a:ln w="9525">
            <a:noFill/>
            <a:miter lim="800000"/>
            <a:headEnd/>
            <a:tailEnd/>
          </a:ln>
          <a:effectLst/>
        </p:spPr>
        <p:txBody>
          <a:bodyPr lIns="20388" tIns="0" rIns="20388" bIns="0" anchor="ctr"/>
          <a:lstStyle>
            <a:defPPr>
              <a:defRPr lang="en-US"/>
            </a:defPPr>
            <a:lvl1pPr algn="l" defTabSz="979488" rtl="0" eaLnBrk="0" fontAlgn="base" hangingPunct="0">
              <a:spcBef>
                <a:spcPct val="0"/>
              </a:spcBef>
              <a:spcAft>
                <a:spcPct val="0"/>
              </a:spcAft>
              <a:defRPr sz="1200" b="0"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a:lstStyle>
          <a:p>
            <a:pPr>
              <a:defRPr/>
            </a:pPr>
            <a:r>
              <a:rPr lang="en-US" dirty="0" smtClean="0"/>
              <a:t>Use Case 2.0</a:t>
            </a:r>
            <a:endParaRPr lang="en-US" dirty="0">
              <a:latin typeface="ZapfHumnst BT" pitchFamily="34" charset="0"/>
            </a:endParaRPr>
          </a:p>
        </p:txBody>
      </p:sp>
    </p:spTree>
    <p:extLst>
      <p:ext uri="{BB962C8B-B14F-4D97-AF65-F5344CB8AC3E}">
        <p14:creationId xmlns:p14="http://schemas.microsoft.com/office/powerpoint/2010/main" xmlns="" xmlns:p="http://schemas.openxmlformats.org/presentationml/2006/main" xmlns:r="http://schemas.openxmlformats.org/officeDocument/2006/relationships" xmlns:a="http://schemas.openxmlformats.org/drawingml/2006/main" val="3656800212"/>
      </p:ext>
    </p:extLst>
  </p:cSld>
  <p:clrMap bg1="lt1" tx1="dk1" bg2="lt2" tx2="dk2" accent1="accent1" accent2="accent2" accent3="accent3" accent4="accent4" accent5="accent5" accent6="accent6" hlink="hlink" folHlink="folHlink"/>
  <p:hf hdr="0" ftr="0" dt="0"/>
  <p:notesStyle>
    <a:lvl1pPr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lnSpc>
        <a:spcPct val="87000"/>
      </a:lnSpc>
      <a:spcBef>
        <a:spcPct val="4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757238" y="744538"/>
            <a:ext cx="5272087" cy="3954462"/>
          </a:xfrm>
          <a:ln/>
        </p:spPr>
      </p:sp>
      <p:sp>
        <p:nvSpPr>
          <p:cNvPr id="26627"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757238" y="744538"/>
            <a:ext cx="5272087" cy="3954462"/>
          </a:xfrm>
          <a:ln/>
        </p:spPr>
      </p:sp>
      <p:sp>
        <p:nvSpPr>
          <p:cNvPr id="35843"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757238" y="744538"/>
            <a:ext cx="5272087" cy="3954462"/>
          </a:xfrm>
          <a:ln/>
        </p:spPr>
      </p:sp>
      <p:sp>
        <p:nvSpPr>
          <p:cNvPr id="36867"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757238" y="744538"/>
            <a:ext cx="5272087" cy="3954462"/>
          </a:xfrm>
          <a:ln/>
        </p:spPr>
      </p:sp>
      <p:sp>
        <p:nvSpPr>
          <p:cNvPr id="37891" name="Rectangle 3"/>
          <p:cNvSpPr>
            <a:spLocks noGrp="1" noChangeArrowheads="1"/>
          </p:cNvSpPr>
          <p:nvPr>
            <p:ph type="body" idx="1"/>
          </p:nvPr>
        </p:nvSpPr>
        <p:spPr>
          <a:noFill/>
          <a:ln/>
        </p:spPr>
        <p:txBody>
          <a:bodyPr/>
          <a:lstStyle/>
          <a:p>
            <a:pPr eaLnBrk="1" hangingPunct="1"/>
            <a:r>
              <a:rPr lang="en-GB" dirty="0" smtClean="0">
                <a:latin typeface="Arial" charset="0"/>
                <a:cs typeface="Arial" charset="0"/>
              </a:rPr>
              <a:t>The most common error is using the “include” relationship</a:t>
            </a:r>
            <a:r>
              <a:rPr lang="en-GB" baseline="0" dirty="0" smtClean="0">
                <a:latin typeface="Arial" charset="0"/>
                <a:cs typeface="Arial" charset="0"/>
              </a:rPr>
              <a:t> to perform a functional decomposition of the system. An example of this approach is treating the included use case as some sort of option in a menu, or a function. The error with using inclusion this way is that the use case doing the including tends to become an empty shell – it often will have no real behaviour of its own but becomes merely a dispatcher, calling others included use case to do the real work. The included use cases, in turn, contain no common behaviour and tend to be included by only one use case.</a:t>
            </a:r>
          </a:p>
          <a:p>
            <a:pPr eaLnBrk="1" hangingPunct="1"/>
            <a:endParaRPr lang="en-GB" baseline="0" dirty="0" smtClean="0">
              <a:latin typeface="Arial" charset="0"/>
              <a:cs typeface="Arial" charset="0"/>
            </a:endParaRPr>
          </a:p>
          <a:p>
            <a:pPr eaLnBrk="1" hangingPunct="1"/>
            <a:r>
              <a:rPr lang="en-GB" baseline="0" dirty="0" smtClean="0">
                <a:latin typeface="Arial" charset="0"/>
                <a:cs typeface="Arial" charset="0"/>
              </a:rPr>
              <a:t>Another common error is that behaviour is added to the included use case outside the context of the use cases that include it. In the previous example, it is very tempting to start to add behaviour to cater to the update of existing customer information, the deletion of existing customers, or alternative and exceptional circumstances that could never occur within the context of the including use cases. Soon, the included use case takes on a life of its own as people continue to expand on its functionality without paying attention to the requirements of the original use cases where the need for the behaviour was first identified.</a:t>
            </a:r>
            <a:endParaRPr lang="en-GB" dirty="0" smtClean="0">
              <a:latin typeface="Arial" charset="0"/>
              <a:cs typeface="Arial" charset="0"/>
            </a:endParaRPr>
          </a:p>
          <a:p>
            <a:pPr eaLnBrk="1" hangingPunct="1"/>
            <a:endParaRPr lang="en-GB" dirty="0"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757238" y="744538"/>
            <a:ext cx="5272087" cy="3954462"/>
          </a:xfrm>
          <a:ln/>
        </p:spPr>
      </p:sp>
      <p:sp>
        <p:nvSpPr>
          <p:cNvPr id="38915" name="Rectangle 3"/>
          <p:cNvSpPr>
            <a:spLocks noGrp="1" noChangeArrowheads="1"/>
          </p:cNvSpPr>
          <p:nvPr>
            <p:ph type="body" idx="1"/>
          </p:nvPr>
        </p:nvSpPr>
        <p:spPr>
          <a:noFill/>
          <a:ln/>
        </p:spPr>
        <p:txBody>
          <a:bodyPr/>
          <a:lstStyle/>
          <a:p>
            <a:pPr eaLnBrk="1" hangingPunct="1"/>
            <a:r>
              <a:rPr lang="en-GB" dirty="0" smtClean="0">
                <a:latin typeface="Arial" charset="0"/>
                <a:cs typeface="Arial" charset="0"/>
              </a:rPr>
              <a:t>It is helpful to think</a:t>
            </a:r>
            <a:r>
              <a:rPr lang="en-GB" baseline="0" dirty="0" smtClean="0">
                <a:latin typeface="Arial" charset="0"/>
                <a:cs typeface="Arial" charset="0"/>
              </a:rPr>
              <a:t> of the “extend” relationship as being an “add to” relationship, since it is always adds behaviour to an existing use case.</a:t>
            </a:r>
            <a:endParaRPr lang="en-GB" dirty="0"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757238" y="744538"/>
            <a:ext cx="5272087" cy="3954462"/>
          </a:xfrm>
          <a:ln/>
        </p:spPr>
      </p:sp>
      <p:sp>
        <p:nvSpPr>
          <p:cNvPr id="39939"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757238" y="744538"/>
            <a:ext cx="5272087" cy="3954462"/>
          </a:xfrm>
          <a:ln/>
        </p:spPr>
      </p:sp>
      <p:sp>
        <p:nvSpPr>
          <p:cNvPr id="40963"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757238" y="744538"/>
            <a:ext cx="5272087" cy="3954462"/>
          </a:xfrm>
          <a:ln/>
        </p:spPr>
      </p:sp>
      <p:sp>
        <p:nvSpPr>
          <p:cNvPr id="41987"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757238" y="744538"/>
            <a:ext cx="5272087" cy="3954462"/>
          </a:xfrm>
          <a:ln/>
        </p:spPr>
      </p:sp>
      <p:sp>
        <p:nvSpPr>
          <p:cNvPr id="43011" name="Rectangle 3"/>
          <p:cNvSpPr>
            <a:spLocks noGrp="1" noChangeArrowheads="1"/>
          </p:cNvSpPr>
          <p:nvPr>
            <p:ph type="body" idx="1"/>
          </p:nvPr>
        </p:nvSpPr>
        <p:spPr>
          <a:noFill/>
          <a:ln/>
        </p:spPr>
        <p:txBody>
          <a:bodyPr/>
          <a:lstStyle/>
          <a:p>
            <a:pPr marL="0" marR="0" indent="0" algn="l" defTabSz="914400" rtl="0" eaLnBrk="1" fontAlgn="base" latinLnBrk="0" hangingPunct="1">
              <a:lnSpc>
                <a:spcPct val="87000"/>
              </a:lnSpc>
              <a:spcBef>
                <a:spcPct val="40000"/>
              </a:spcBef>
              <a:spcAft>
                <a:spcPct val="0"/>
              </a:spcAft>
              <a:buClrTx/>
              <a:buSzTx/>
              <a:buFontTx/>
              <a:buNone/>
              <a:tabLst/>
              <a:defRPr/>
            </a:pPr>
            <a:r>
              <a:rPr lang="en-GB" dirty="0" smtClean="0">
                <a:latin typeface="Arial" charset="0"/>
                <a:cs typeface="Arial" charset="0"/>
              </a:rPr>
              <a:t>Extending use case cannot end the use cases they extend. Remember that extending use cases must return to the extension point from which they took control.</a:t>
            </a:r>
          </a:p>
          <a:p>
            <a:pPr eaLnBrk="1" hangingPunct="1"/>
            <a:endParaRPr lang="en-GB" baseline="0" dirty="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57238" y="744538"/>
            <a:ext cx="5272087" cy="395446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757238" y="744538"/>
            <a:ext cx="5272087" cy="3954462"/>
          </a:xfrm>
          <a:ln/>
        </p:spPr>
      </p:sp>
      <p:sp>
        <p:nvSpPr>
          <p:cNvPr id="44035" name="Rectangle 3"/>
          <p:cNvSpPr>
            <a:spLocks noGrp="1" noChangeArrowheads="1"/>
          </p:cNvSpPr>
          <p:nvPr>
            <p:ph type="body" idx="1"/>
          </p:nvPr>
        </p:nvSpPr>
        <p:spPr>
          <a:noFill/>
          <a:ln/>
        </p:spPr>
        <p:txBody>
          <a:bodyPr/>
          <a:lstStyle/>
          <a:p>
            <a:pPr eaLnBrk="1" hangingPunct="1"/>
            <a:r>
              <a:rPr lang="en-GB" b="1" dirty="0" smtClean="0">
                <a:latin typeface="Arial" charset="0"/>
                <a:cs typeface="Arial" charset="0"/>
              </a:rPr>
              <a:t>Extension points </a:t>
            </a:r>
            <a:r>
              <a:rPr lang="en-GB" dirty="0" smtClean="0">
                <a:latin typeface="Arial" charset="0"/>
                <a:cs typeface="Arial" charset="0"/>
              </a:rPr>
              <a:t>are names places in the flow of events where additional behaviour</a:t>
            </a:r>
            <a:r>
              <a:rPr lang="en-GB" baseline="0" dirty="0" smtClean="0">
                <a:latin typeface="Arial" charset="0"/>
                <a:cs typeface="Arial" charset="0"/>
              </a:rPr>
              <a:t> can be inserted or attached.</a:t>
            </a:r>
          </a:p>
          <a:p>
            <a:pPr eaLnBrk="1" hangingPunct="1"/>
            <a:endParaRPr lang="en-GB" baseline="0" dirty="0" smtClean="0">
              <a:latin typeface="Arial" charset="0"/>
              <a:cs typeface="Arial" charset="0"/>
            </a:endParaRPr>
          </a:p>
          <a:p>
            <a:pPr eaLnBrk="1" hangingPunct="1"/>
            <a:r>
              <a:rPr lang="en-GB" baseline="0" dirty="0" smtClean="0">
                <a:latin typeface="Arial" charset="0"/>
                <a:cs typeface="Arial" charset="0"/>
              </a:rPr>
              <a:t>The difference between alternative flows and extending use cases is that alternative flows are contained within the same use case to which they refer. In addition, alternative flows are more numerous than extending use cases, and so it is typical for the extension points they use to be more numerous. </a:t>
            </a:r>
          </a:p>
          <a:p>
            <a:pPr eaLnBrk="1" hangingPunct="1"/>
            <a:endParaRPr lang="en-GB" baseline="0" dirty="0" smtClean="0">
              <a:latin typeface="Arial" charset="0"/>
              <a:cs typeface="Arial" charset="0"/>
            </a:endParaRPr>
          </a:p>
          <a:p>
            <a:pPr eaLnBrk="1" hangingPunct="1"/>
            <a:r>
              <a:rPr lang="en-GB" baseline="0" dirty="0" smtClean="0">
                <a:latin typeface="Arial" charset="0"/>
                <a:cs typeface="Arial" charset="0"/>
              </a:rPr>
              <a:t>Since most of these extension points are only meaningful for the alternative flows and not for extending use cases, we have made the distinction between these extension points, which are “private” in scope, and the extension points that may be referred to by extending use cases, which are ‘public” </a:t>
            </a:r>
            <a:r>
              <a:rPr lang="en-GB" baseline="0" smtClean="0">
                <a:latin typeface="Arial" charset="0"/>
                <a:cs typeface="Arial" charset="0"/>
              </a:rPr>
              <a:t>in scope. </a:t>
            </a:r>
            <a:endParaRPr lang="en-GB" dirty="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757238" y="744538"/>
            <a:ext cx="5272087" cy="3954462"/>
          </a:xfrm>
          <a:ln/>
        </p:spPr>
      </p:sp>
      <p:sp>
        <p:nvSpPr>
          <p:cNvPr id="27651"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757238" y="744538"/>
            <a:ext cx="5272087" cy="3954462"/>
          </a:xfrm>
          <a:ln/>
        </p:spPr>
      </p:sp>
      <p:sp>
        <p:nvSpPr>
          <p:cNvPr id="45059"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757238" y="744538"/>
            <a:ext cx="5272087" cy="3954462"/>
          </a:xfrm>
          <a:ln/>
        </p:spPr>
      </p:sp>
      <p:sp>
        <p:nvSpPr>
          <p:cNvPr id="46083"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757238" y="744538"/>
            <a:ext cx="5272087" cy="3954462"/>
          </a:xfrm>
          <a:ln/>
        </p:spPr>
      </p:sp>
      <p:sp>
        <p:nvSpPr>
          <p:cNvPr id="47107"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The use of actor generalization can sometimes simplify the use-case model by cutting down on the number of actor – use case associations.</a:t>
            </a:r>
          </a:p>
          <a:p>
            <a:pPr eaLnBrk="1" hangingPunct="1"/>
            <a:endParaRPr lang="en-US" smtClean="0">
              <a:latin typeface="Arial" charset="0"/>
              <a:cs typeface="Arial" charset="0"/>
            </a:endParaRPr>
          </a:p>
          <a:p>
            <a:pPr eaLnBrk="1" hangingPunct="1"/>
            <a:r>
              <a:rPr lang="en-US" smtClean="0">
                <a:latin typeface="Arial" charset="0"/>
                <a:cs typeface="Arial" charset="0"/>
              </a:rPr>
              <a:t>Usually it is of little or not use and a symptom of modelers confusing actors with organizational roles</a:t>
            </a:r>
          </a:p>
          <a:p>
            <a:pPr eaLnBrk="1" hangingPunct="1"/>
            <a:endParaRPr 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757238" y="744538"/>
            <a:ext cx="5272087" cy="3954462"/>
          </a:xfrm>
          <a:ln/>
        </p:spPr>
      </p:sp>
      <p:sp>
        <p:nvSpPr>
          <p:cNvPr id="48131"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757238" y="744538"/>
            <a:ext cx="5272087" cy="3954462"/>
          </a:xfrm>
          <a:ln/>
        </p:spPr>
      </p:sp>
      <p:sp>
        <p:nvSpPr>
          <p:cNvPr id="28675"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757238" y="744538"/>
            <a:ext cx="5272087" cy="3954462"/>
          </a:xfrm>
          <a:ln/>
        </p:spPr>
      </p:sp>
      <p:sp>
        <p:nvSpPr>
          <p:cNvPr id="29699" name="Rectangle 3"/>
          <p:cNvSpPr>
            <a:spLocks noGrp="1" noChangeArrowheads="1"/>
          </p:cNvSpPr>
          <p:nvPr>
            <p:ph type="body" idx="1"/>
          </p:nvPr>
        </p:nvSpPr>
        <p:spPr>
          <a:noFill/>
          <a:ln/>
        </p:spPr>
        <p:txBody>
          <a:bodyPr/>
          <a:lstStyle/>
          <a:p>
            <a:pPr eaLnBrk="1" hangingPunct="1">
              <a:lnSpc>
                <a:spcPct val="77000"/>
              </a:lnSpc>
            </a:pPr>
            <a:r>
              <a:rPr lang="en-US" dirty="0" smtClean="0">
                <a:latin typeface="Arial" charset="0"/>
                <a:cs typeface="Arial" charset="0"/>
              </a:rPr>
              <a:t>Named </a:t>
            </a:r>
            <a:r>
              <a:rPr lang="en-US" dirty="0" err="1" smtClean="0">
                <a:latin typeface="Arial" charset="0"/>
                <a:cs typeface="Arial" charset="0"/>
              </a:rPr>
              <a:t>subflows</a:t>
            </a:r>
            <a:r>
              <a:rPr lang="en-US" dirty="0" smtClean="0">
                <a:latin typeface="Arial" charset="0"/>
                <a:cs typeface="Arial" charset="0"/>
              </a:rPr>
              <a:t> allow reuse of common behavior within a use case.</a:t>
            </a:r>
          </a:p>
          <a:p>
            <a:pPr eaLnBrk="1" hangingPunct="1">
              <a:lnSpc>
                <a:spcPct val="77000"/>
              </a:lnSpc>
            </a:pPr>
            <a:r>
              <a:rPr lang="en-US" dirty="0" smtClean="0">
                <a:latin typeface="Arial" charset="0"/>
                <a:cs typeface="Arial" charset="0"/>
              </a:rPr>
              <a:t>Alternative flows allow for the introduction of alternative behavior within a use case.</a:t>
            </a:r>
            <a:endParaRPr lang="en-US" dirty="0" smtClean="0">
              <a:latin typeface="Arial" charset="0"/>
              <a:cs typeface="Arial" charset="0"/>
            </a:endParaRPr>
          </a:p>
          <a:p>
            <a:pPr eaLnBrk="1" hangingPunct="1"/>
            <a:endParaRPr lang="en-US" dirty="0" smtClean="0">
              <a:latin typeface="Arial" charset="0"/>
              <a:cs typeface="Arial" charset="0"/>
            </a:endParaRPr>
          </a:p>
          <a:p>
            <a:pPr eaLnBrk="1" hangingPunct="1"/>
            <a:r>
              <a:rPr lang="en-US" dirty="0" smtClean="0">
                <a:latin typeface="Arial" charset="0"/>
                <a:cs typeface="Arial" charset="0"/>
              </a:rPr>
              <a:t>[From Use</a:t>
            </a:r>
            <a:r>
              <a:rPr lang="en-US" baseline="0" dirty="0" smtClean="0">
                <a:latin typeface="Arial" charset="0"/>
                <a:cs typeface="Arial" charset="0"/>
              </a:rPr>
              <a:t> Case Modeling – by Kurt Bittner and Ian Spence]</a:t>
            </a:r>
            <a:endParaRPr lang="en-US" dirty="0" smtClean="0">
              <a:latin typeface="Arial" charset="0"/>
              <a:cs typeface="Arial" charset="0"/>
            </a:endParaRPr>
          </a:p>
          <a:p>
            <a:pPr eaLnBrk="1" hangingPunct="1"/>
            <a:r>
              <a:rPr lang="en-US" dirty="0" smtClean="0">
                <a:latin typeface="Arial" charset="0"/>
                <a:cs typeface="Arial" charset="0"/>
              </a:rPr>
              <a:t>Use </a:t>
            </a:r>
            <a:r>
              <a:rPr lang="en-US" dirty="0" err="1" smtClean="0">
                <a:latin typeface="Arial" charset="0"/>
                <a:cs typeface="Arial" charset="0"/>
              </a:rPr>
              <a:t>Subflows</a:t>
            </a:r>
            <a:r>
              <a:rPr lang="en-US" baseline="0" dirty="0" smtClean="0">
                <a:latin typeface="Arial" charset="0"/>
                <a:cs typeface="Arial" charset="0"/>
              </a:rPr>
              <a:t> to simplify Complex Descriptions</a:t>
            </a:r>
          </a:p>
          <a:p>
            <a:pPr eaLnBrk="1" hangingPunct="1"/>
            <a:r>
              <a:rPr lang="en-US" baseline="0" dirty="0" smtClean="0">
                <a:latin typeface="Arial" charset="0"/>
                <a:cs typeface="Arial" charset="0"/>
              </a:rPr>
              <a:t>Often, a use-case description will contain sequence of one or more steps that can be given a name. By isolating this behavior into a </a:t>
            </a:r>
            <a:r>
              <a:rPr lang="en-US" baseline="0" dirty="0" err="1" smtClean="0">
                <a:latin typeface="Arial" charset="0"/>
                <a:cs typeface="Arial" charset="0"/>
              </a:rPr>
              <a:t>subflow</a:t>
            </a:r>
            <a:r>
              <a:rPr lang="en-US" baseline="0" dirty="0" smtClean="0">
                <a:latin typeface="Arial" charset="0"/>
                <a:cs typeface="Arial" charset="0"/>
              </a:rPr>
              <a:t> and simply referring to it by name in other parts of the use-case description, the description can be made easier to understand. See example of “S1 Login”</a:t>
            </a:r>
          </a:p>
          <a:p>
            <a:pPr eaLnBrk="1" hangingPunct="1"/>
            <a:endParaRPr lang="en-US" baseline="0" dirty="0" smtClean="0">
              <a:latin typeface="Arial" charset="0"/>
              <a:cs typeface="Arial" charset="0"/>
            </a:endParaRPr>
          </a:p>
          <a:p>
            <a:pPr eaLnBrk="1" hangingPunct="1"/>
            <a:r>
              <a:rPr lang="en-US" baseline="0" dirty="0" smtClean="0">
                <a:latin typeface="Arial" charset="0"/>
                <a:cs typeface="Arial" charset="0"/>
              </a:rPr>
              <a:t>Use Alternative Flows to Capture Unusual or Complex Behavior</a:t>
            </a:r>
          </a:p>
          <a:p>
            <a:pPr eaLnBrk="1" hangingPunct="1"/>
            <a:r>
              <a:rPr lang="en-US" baseline="0" dirty="0" smtClean="0">
                <a:latin typeface="Arial" charset="0"/>
                <a:cs typeface="Arial" charset="0"/>
              </a:rPr>
              <a:t>An Alternative Flow is a separate section of the use case description that typically presents optional or usual behavior that is not part of the normal behavior of the use case. Alternative flows are used to present the details of alternative behavior and exception handling, but they can also be used to describe complex behavior that is important but which, if presented in the main flow of the use case, might obscure the overall flow of the events.</a:t>
            </a:r>
            <a:endParaRPr lang="en-US" dirty="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757238" y="744538"/>
            <a:ext cx="5272087" cy="3954462"/>
          </a:xfrm>
          <a:ln/>
        </p:spPr>
      </p:sp>
      <p:sp>
        <p:nvSpPr>
          <p:cNvPr id="30723"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757238" y="744538"/>
            <a:ext cx="5272087" cy="3954462"/>
          </a:xfrm>
          <a:ln/>
        </p:spPr>
      </p:sp>
      <p:sp>
        <p:nvSpPr>
          <p:cNvPr id="31747"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757238" y="744538"/>
            <a:ext cx="5272087" cy="3954462"/>
          </a:xfrm>
          <a:ln/>
        </p:spPr>
      </p:sp>
      <p:sp>
        <p:nvSpPr>
          <p:cNvPr id="32771"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757238" y="744538"/>
            <a:ext cx="5272087" cy="3954462"/>
          </a:xfrm>
          <a:ln/>
        </p:spPr>
      </p:sp>
      <p:sp>
        <p:nvSpPr>
          <p:cNvPr id="33795" name="Rectangle 3"/>
          <p:cNvSpPr>
            <a:spLocks noGrp="1" noChangeArrowheads="1"/>
          </p:cNvSpPr>
          <p:nvPr>
            <p:ph type="body" idx="1"/>
          </p:nvPr>
        </p:nvSpPr>
        <p:spPr>
          <a:noFill/>
          <a:ln/>
        </p:spPr>
        <p:txBody>
          <a:bodyPr/>
          <a:lstStyle/>
          <a:p>
            <a:pPr eaLnBrk="1" hangingPunct="1"/>
            <a:r>
              <a:rPr lang="en-GB" dirty="0" smtClean="0">
                <a:latin typeface="Arial" charset="0"/>
                <a:cs typeface="Arial" charset="0"/>
              </a:rPr>
              <a:t>The most common error is using the “include” relationship</a:t>
            </a:r>
            <a:r>
              <a:rPr lang="en-GB" baseline="0" dirty="0" smtClean="0">
                <a:latin typeface="Arial" charset="0"/>
                <a:cs typeface="Arial" charset="0"/>
              </a:rPr>
              <a:t> to perform a functional decomposition of the system. An example of this approach is treating the included use case as some sort of option in a menu, or a function. The error with using inclusion this way is that the use case doing the including tends to become an empty shell – it often will have no real behaviour of its own but becomes merely a dispatcher, calling others included use case to do the real work. The included use cases, in turn, contain no common behaviour and tend to be included by only one use case.</a:t>
            </a:r>
          </a:p>
          <a:p>
            <a:pPr eaLnBrk="1" hangingPunct="1"/>
            <a:endParaRPr lang="en-GB" baseline="0" dirty="0" smtClean="0">
              <a:latin typeface="Arial" charset="0"/>
              <a:cs typeface="Arial" charset="0"/>
            </a:endParaRPr>
          </a:p>
          <a:p>
            <a:pPr eaLnBrk="1" hangingPunct="1"/>
            <a:r>
              <a:rPr lang="en-GB" baseline="0" dirty="0" smtClean="0">
                <a:latin typeface="Arial" charset="0"/>
                <a:cs typeface="Arial" charset="0"/>
              </a:rPr>
              <a:t>Another common error is that behaviour is added to the included use case outside the context of the use cases that include it. In the previous example, it is very tempting to start to add behaviour to cater to the update of existing customer information, the deletion of existing customers, or alternative and exceptional circumstances that could never occur within the context of the including use cases. Soon, the included use case takes on a life of its own as people continue to expand on its functionality without paying attention to the requirements of the original use cases where the need for the behaviour was first identified.</a:t>
            </a:r>
            <a:endParaRPr lang="en-GB" dirty="0" smtClean="0">
              <a:latin typeface="Arial" charset="0"/>
              <a:cs typeface="Arial" charset="0"/>
            </a:endParaRPr>
          </a:p>
          <a:p>
            <a:pPr eaLnBrk="1" hangingPunct="1"/>
            <a:endParaRPr lang="en-GB" dirty="0"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757238" y="744538"/>
            <a:ext cx="5272087" cy="3954462"/>
          </a:xfrm>
          <a:ln/>
        </p:spPr>
      </p:sp>
      <p:sp>
        <p:nvSpPr>
          <p:cNvPr id="34819" name="Rectangle 3"/>
          <p:cNvSpPr>
            <a:spLocks noGrp="1" noChangeArrowheads="1"/>
          </p:cNvSpPr>
          <p:nvPr>
            <p:ph type="body" idx="1"/>
          </p:nvPr>
        </p:nvSpPr>
        <p:spPr>
          <a:noFill/>
          <a:ln/>
        </p:spPr>
        <p:txBody>
          <a:bodyPr/>
          <a:lstStyle/>
          <a:p>
            <a:pPr eaLnBrk="1" hangingPunct="1"/>
            <a:endParaRPr lang="en-GB"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le Slide">
    <p:spTree>
      <p:nvGrpSpPr>
        <p:cNvPr id="1" name=""/>
        <p:cNvGrpSpPr/>
        <p:nvPr/>
      </p:nvGrpSpPr>
      <p:grpSpPr>
        <a:xfrm>
          <a:off x="0" y="0"/>
          <a:ext cx="0" cy="0"/>
          <a:chOff x="0" y="0"/>
          <a:chExt cx="0" cy="0"/>
        </a:xfrm>
      </p:grpSpPr>
      <p:pic>
        <p:nvPicPr>
          <p:cNvPr id="4" name="Picture 9" descr="IJ_WB_4.jpg"/>
          <p:cNvPicPr>
            <a:picLocks noChangeAspect="1"/>
          </p:cNvPicPr>
          <p:nvPr userDrawn="1"/>
        </p:nvPicPr>
        <p:blipFill>
          <a:blip r:embed="rId2" cstate="print"/>
          <a:srcRect/>
          <a:stretch>
            <a:fillRect/>
          </a:stretch>
        </p:blipFill>
        <p:spPr bwMode="auto">
          <a:xfrm>
            <a:off x="0" y="1309688"/>
            <a:ext cx="9144000" cy="4238625"/>
          </a:xfrm>
          <a:prstGeom prst="rect">
            <a:avLst/>
          </a:prstGeom>
          <a:noFill/>
          <a:ln w="9525">
            <a:noFill/>
            <a:miter lim="800000"/>
            <a:headEnd/>
            <a:tailEnd/>
          </a:ln>
        </p:spPr>
      </p:pic>
      <p:pic>
        <p:nvPicPr>
          <p:cNvPr id="5" name="Picture 8" descr="url"/>
          <p:cNvPicPr>
            <a:picLocks noChangeAspect="1" noChangeArrowheads="1"/>
          </p:cNvPicPr>
          <p:nvPr userDrawn="1"/>
        </p:nvPicPr>
        <p:blipFill>
          <a:blip r:embed="rId3" cstate="print"/>
          <a:srcRect/>
          <a:stretch>
            <a:fillRect/>
          </a:stretch>
        </p:blipFill>
        <p:spPr bwMode="auto">
          <a:xfrm>
            <a:off x="7077075" y="6237288"/>
            <a:ext cx="1609725" cy="163512"/>
          </a:xfrm>
          <a:prstGeom prst="rect">
            <a:avLst/>
          </a:prstGeom>
          <a:noFill/>
          <a:ln w="9525">
            <a:noFill/>
            <a:miter lim="800000"/>
            <a:headEnd/>
            <a:tailEnd/>
          </a:ln>
        </p:spPr>
      </p:pic>
      <p:pic>
        <p:nvPicPr>
          <p:cNvPr id="6" name="Picture 9" descr="Tag-1"/>
          <p:cNvPicPr>
            <a:picLocks noChangeAspect="1" noChangeArrowheads="1"/>
          </p:cNvPicPr>
          <p:nvPr userDrawn="1"/>
        </p:nvPicPr>
        <p:blipFill>
          <a:blip r:embed="rId4" cstate="print"/>
          <a:srcRect/>
          <a:stretch>
            <a:fillRect/>
          </a:stretch>
        </p:blipFill>
        <p:spPr bwMode="auto">
          <a:xfrm>
            <a:off x="6742113" y="625475"/>
            <a:ext cx="1944687" cy="133350"/>
          </a:xfrm>
          <a:prstGeom prst="rect">
            <a:avLst/>
          </a:prstGeom>
          <a:noFill/>
          <a:ln w="9525">
            <a:noFill/>
            <a:miter lim="800000"/>
            <a:headEnd/>
            <a:tailEnd/>
          </a:ln>
        </p:spPr>
      </p:pic>
      <p:pic>
        <p:nvPicPr>
          <p:cNvPr id="7" name="Picture 10" descr="Logo-1"/>
          <p:cNvPicPr>
            <a:picLocks noChangeAspect="1" noChangeArrowheads="1"/>
          </p:cNvPicPr>
          <p:nvPr userDrawn="1"/>
        </p:nvPicPr>
        <p:blipFill>
          <a:blip r:embed="rId5" cstate="print"/>
          <a:srcRect/>
          <a:stretch>
            <a:fillRect/>
          </a:stretch>
        </p:blipFill>
        <p:spPr bwMode="auto">
          <a:xfrm>
            <a:off x="457200" y="514350"/>
            <a:ext cx="1944688" cy="395288"/>
          </a:xfrm>
          <a:prstGeom prst="rect">
            <a:avLst/>
          </a:prstGeom>
          <a:noFill/>
          <a:ln w="9525">
            <a:noFill/>
            <a:miter lim="800000"/>
            <a:headEnd/>
            <a:tailEnd/>
          </a:ln>
        </p:spPr>
      </p:pic>
      <p:sp>
        <p:nvSpPr>
          <p:cNvPr id="8" name="TextBox 7"/>
          <p:cNvSpPr txBox="1">
            <a:spLocks noChangeArrowheads="1"/>
          </p:cNvSpPr>
          <p:nvPr userDrawn="1"/>
        </p:nvSpPr>
        <p:spPr bwMode="auto">
          <a:xfrm>
            <a:off x="5310188" y="6642100"/>
            <a:ext cx="3833812" cy="215900"/>
          </a:xfrm>
          <a:prstGeom prst="rect">
            <a:avLst/>
          </a:prstGeom>
          <a:noFill/>
          <a:ln w="9525">
            <a:noFill/>
            <a:miter lim="800000"/>
            <a:headEnd/>
            <a:tailEnd/>
          </a:ln>
        </p:spPr>
        <p:txBody>
          <a:bodyPr>
            <a:spAutoFit/>
          </a:bodyPr>
          <a:lstStyle/>
          <a:p>
            <a:pPr algn="r">
              <a:defRPr/>
            </a:pPr>
            <a:r>
              <a:rPr lang="en-CA" sz="800" b="0" dirty="0"/>
              <a:t>Copyright © </a:t>
            </a:r>
            <a:r>
              <a:rPr lang="en-CA" sz="800" b="0" dirty="0" smtClean="0"/>
              <a:t>2006-2012 </a:t>
            </a:r>
            <a:r>
              <a:rPr lang="en-CA" sz="800" b="0" dirty="0"/>
              <a:t>Ivar Jacobson International SA.  All rights reserved</a:t>
            </a:r>
          </a:p>
        </p:txBody>
      </p:sp>
      <p:sp>
        <p:nvSpPr>
          <p:cNvPr id="10243" name="Rectangle 3"/>
          <p:cNvSpPr>
            <a:spLocks noGrp="1" noChangeArrowheads="1"/>
          </p:cNvSpPr>
          <p:nvPr>
            <p:ph type="ctrTitle"/>
          </p:nvPr>
        </p:nvSpPr>
        <p:spPr>
          <a:xfrm>
            <a:off x="533400" y="2057400"/>
            <a:ext cx="5334000" cy="609600"/>
          </a:xfrm>
        </p:spPr>
        <p:txBody>
          <a:bodyPr anchor="t"/>
          <a:lstStyle>
            <a:lvl1pPr>
              <a:defRPr sz="3200"/>
            </a:lvl1pPr>
          </a:lstStyle>
          <a:p>
            <a:r>
              <a:rPr lang="en-US" dirty="0"/>
              <a:t>Click to edit Master title style</a:t>
            </a:r>
          </a:p>
        </p:txBody>
      </p:sp>
      <p:sp>
        <p:nvSpPr>
          <p:cNvPr id="10251" name="Rectangle 11"/>
          <p:cNvSpPr>
            <a:spLocks noGrp="1" noChangeArrowheads="1"/>
          </p:cNvSpPr>
          <p:nvPr>
            <p:ph type="subTitle" sz="quarter" idx="1"/>
          </p:nvPr>
        </p:nvSpPr>
        <p:spPr>
          <a:xfrm>
            <a:off x="539552" y="3140968"/>
            <a:ext cx="5334000" cy="792088"/>
          </a:xfrm>
        </p:spPr>
        <p:txBody>
          <a:bodyPr/>
          <a:lstStyle>
            <a:lvl1pPr marL="0" indent="0">
              <a:buFontTx/>
              <a:buNone/>
              <a:defRPr>
                <a:solidFill>
                  <a:schemeClr val="bg1"/>
                </a:solidFill>
              </a:defRPr>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eg"/><Relationship Id="rId7" Type="http://schemas.openxmlformats.org/officeDocument/2006/relationships/image" Target="../media/image2.jpeg"/><Relationship Id="rId8"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IJI-1b"/>
          <p:cNvPicPr>
            <a:picLocks noChangeArrowheads="1"/>
          </p:cNvPicPr>
          <p:nvPr userDrawn="1"/>
        </p:nvPicPr>
        <p:blipFill>
          <a:blip r:embed="rId6" cstate="print"/>
          <a:srcRect/>
          <a:stretch>
            <a:fillRect/>
          </a:stretch>
        </p:blipFill>
        <p:spPr bwMode="auto">
          <a:xfrm>
            <a:off x="0" y="0"/>
            <a:ext cx="8859838" cy="647700"/>
          </a:xfrm>
          <a:prstGeom prst="rect">
            <a:avLst/>
          </a:prstGeom>
          <a:noFill/>
          <a:ln w="9525">
            <a:noFill/>
            <a:miter lim="800000"/>
            <a:headEnd/>
            <a:tailEnd/>
          </a:ln>
        </p:spPr>
      </p:pic>
      <p:sp>
        <p:nvSpPr>
          <p:cNvPr id="3075" name="Rectangle 7"/>
          <p:cNvSpPr>
            <a:spLocks noGrp="1" noChangeArrowheads="1"/>
          </p:cNvSpPr>
          <p:nvPr>
            <p:ph type="title"/>
          </p:nvPr>
        </p:nvSpPr>
        <p:spPr bwMode="auto">
          <a:xfrm>
            <a:off x="533400" y="11113"/>
            <a:ext cx="80010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8"/>
          <p:cNvSpPr>
            <a:spLocks noGrp="1" noChangeArrowheads="1"/>
          </p:cNvSpPr>
          <p:nvPr>
            <p:ph type="body" idx="1"/>
          </p:nvPr>
        </p:nvSpPr>
        <p:spPr bwMode="auto">
          <a:xfrm>
            <a:off x="533400" y="1149350"/>
            <a:ext cx="80010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11" descr="Tag-2"/>
          <p:cNvPicPr>
            <a:picLocks noChangeAspect="1" noChangeArrowheads="1"/>
          </p:cNvPicPr>
          <p:nvPr userDrawn="1"/>
        </p:nvPicPr>
        <p:blipFill>
          <a:blip r:embed="rId7" cstate="print"/>
          <a:srcRect/>
          <a:stretch>
            <a:fillRect/>
          </a:stretch>
        </p:blipFill>
        <p:spPr bwMode="auto">
          <a:xfrm>
            <a:off x="7315200" y="6421438"/>
            <a:ext cx="1541463" cy="106362"/>
          </a:xfrm>
          <a:prstGeom prst="rect">
            <a:avLst/>
          </a:prstGeom>
          <a:noFill/>
          <a:ln w="9525">
            <a:noFill/>
            <a:miter lim="800000"/>
            <a:headEnd/>
            <a:tailEnd/>
          </a:ln>
        </p:spPr>
      </p:pic>
      <p:pic>
        <p:nvPicPr>
          <p:cNvPr id="3078" name="Picture 12" descr="Logo-2"/>
          <p:cNvPicPr>
            <a:picLocks noChangeAspect="1" noChangeArrowheads="1"/>
          </p:cNvPicPr>
          <p:nvPr userDrawn="1"/>
        </p:nvPicPr>
        <p:blipFill>
          <a:blip r:embed="rId8" cstate="print"/>
          <a:srcRect/>
          <a:stretch>
            <a:fillRect/>
          </a:stretch>
        </p:blipFill>
        <p:spPr bwMode="auto">
          <a:xfrm>
            <a:off x="304800" y="6324600"/>
            <a:ext cx="1541463" cy="312738"/>
          </a:xfrm>
          <a:prstGeom prst="rect">
            <a:avLst/>
          </a:prstGeom>
          <a:noFill/>
          <a:ln w="9525">
            <a:noFill/>
            <a:miter lim="800000"/>
            <a:headEnd/>
            <a:tailEnd/>
          </a:ln>
        </p:spPr>
      </p:pic>
      <p:sp>
        <p:nvSpPr>
          <p:cNvPr id="1031" name="TextBox 6"/>
          <p:cNvSpPr txBox="1">
            <a:spLocks noChangeArrowheads="1"/>
          </p:cNvSpPr>
          <p:nvPr userDrawn="1"/>
        </p:nvSpPr>
        <p:spPr bwMode="auto">
          <a:xfrm>
            <a:off x="5421313" y="6642100"/>
            <a:ext cx="3722687" cy="215900"/>
          </a:xfrm>
          <a:prstGeom prst="rect">
            <a:avLst/>
          </a:prstGeom>
          <a:noFill/>
          <a:ln w="9525">
            <a:noFill/>
            <a:miter lim="800000"/>
            <a:headEnd/>
            <a:tailEnd/>
          </a:ln>
        </p:spPr>
        <p:txBody>
          <a:bodyPr>
            <a:spAutoFit/>
          </a:bodyPr>
          <a:lstStyle/>
          <a:p>
            <a:pPr algn="r">
              <a:defRPr/>
            </a:pPr>
            <a:r>
              <a:rPr lang="en-CA" sz="800" b="0" dirty="0"/>
              <a:t>Copyright © </a:t>
            </a:r>
            <a:r>
              <a:rPr lang="en-CA" sz="800" b="0" dirty="0" smtClean="0"/>
              <a:t>2006-2012 </a:t>
            </a:r>
            <a:r>
              <a:rPr lang="en-CA" sz="800" b="0" dirty="0"/>
              <a:t>Ivar Jacobson International SA.  All rights reserved</a:t>
            </a:r>
          </a:p>
        </p:txBody>
      </p:sp>
      <p:sp>
        <p:nvSpPr>
          <p:cNvPr id="22" name="Footer Placeholder 4"/>
          <p:cNvSpPr txBox="1">
            <a:spLocks/>
          </p:cNvSpPr>
          <p:nvPr userDrawn="1"/>
        </p:nvSpPr>
        <p:spPr>
          <a:xfrm>
            <a:off x="0" y="6637338"/>
            <a:ext cx="3995738" cy="220662"/>
          </a:xfrm>
          <a:prstGeom prst="rect">
            <a:avLst/>
          </a:prstGeom>
          <a:noFill/>
          <a:ln w="9525">
            <a:noFill/>
            <a:miter lim="800000"/>
            <a:headEnd/>
            <a:tailEnd/>
          </a:ln>
          <a:effectLst/>
        </p:spPr>
        <p:txBody>
          <a:bodyPr/>
          <a:lstStyle>
            <a:defPPr>
              <a:defRPr lang="en-US"/>
            </a:defPPr>
            <a:lvl1pPr eaLnBrk="0" hangingPunct="0">
              <a:spcBef>
                <a:spcPct val="50000"/>
              </a:spcBef>
              <a:defRPr sz="800" b="0" i="1">
                <a:solidFill>
                  <a:srgbClr val="333333"/>
                </a:solidFill>
                <a:latin typeface="+mn-lt"/>
                <a:ea typeface="Gulim" pitchFamily="34" charset="-127"/>
              </a:defRPr>
            </a:lvl1pPr>
          </a:lstStyle>
          <a:p>
            <a:pPr>
              <a:defRPr/>
            </a:pPr>
            <a:r>
              <a:rPr lang="en-US" altLang="ko-KR" dirty="0" smtClean="0"/>
              <a:t>Use-Case 2.0 / 7 – Adapting your Use-Case Model</a:t>
            </a:r>
            <a:endParaRPr lang="en-US" altLang="ko-KR" dirty="0"/>
          </a:p>
        </p:txBody>
      </p:sp>
      <p:sp>
        <p:nvSpPr>
          <p:cNvPr id="24" name="Slide Number Placeholder 8"/>
          <p:cNvSpPr txBox="1">
            <a:spLocks/>
          </p:cNvSpPr>
          <p:nvPr userDrawn="1"/>
        </p:nvSpPr>
        <p:spPr>
          <a:xfrm>
            <a:off x="4067175" y="6519863"/>
            <a:ext cx="622300" cy="365125"/>
          </a:xfrm>
          <a:prstGeom prst="rect">
            <a:avLst/>
          </a:prstGeom>
        </p:spPr>
        <p:txBody>
          <a:bodyPr anchor="b"/>
          <a:lstStyle>
            <a:defPPr>
              <a:defRPr lang="en-US"/>
            </a:defPPr>
            <a:lvl1pPr algn="r" rtl="0" fontAlgn="base">
              <a:spcBef>
                <a:spcPct val="0"/>
              </a:spcBef>
              <a:spcAft>
                <a:spcPct val="0"/>
              </a:spcAft>
              <a:defRPr sz="1200" b="1" kern="1200">
                <a:solidFill>
                  <a:schemeClr val="tx1">
                    <a:tint val="75000"/>
                  </a:schemeClr>
                </a:solidFill>
                <a:latin typeface="Arial" charset="0"/>
                <a:ea typeface="ＭＳ Ｐゴシック" pitchFamily="1" charset="-128"/>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a:lstStyle>
          <a:p>
            <a:pPr>
              <a:defRPr/>
            </a:pPr>
            <a:fld id="{C6612AF0-86E5-48C4-8136-F546052A1E0E}" type="slidenum">
              <a:rPr lang="en-US" sz="800" smtClean="0"/>
              <a:pPr>
                <a:defRPr/>
              </a:pPr>
              <a:t>‹#›</a:t>
            </a:fld>
            <a:endParaRPr lang="en-US" sz="800" dirty="0"/>
          </a:p>
        </p:txBody>
      </p:sp>
      <p:grpSp>
        <p:nvGrpSpPr>
          <p:cNvPr id="3082" name="Group 20"/>
          <p:cNvGrpSpPr>
            <a:grpSpLocks/>
          </p:cNvGrpSpPr>
          <p:nvPr userDrawn="1"/>
        </p:nvGrpSpPr>
        <p:grpSpPr bwMode="auto">
          <a:xfrm>
            <a:off x="8210550" y="193675"/>
            <a:ext cx="817563" cy="709613"/>
            <a:chOff x="1570038" y="1119188"/>
            <a:chExt cx="931862" cy="808037"/>
          </a:xfrm>
        </p:grpSpPr>
        <p:sp>
          <p:nvSpPr>
            <p:cNvPr id="18" name="AutoShape 87"/>
            <p:cNvSpPr>
              <a:spLocks noChangeAspect="1" noChangeArrowheads="1"/>
            </p:cNvSpPr>
            <p:nvPr/>
          </p:nvSpPr>
          <p:spPr bwMode="auto">
            <a:xfrm rot="-1799760">
              <a:off x="1570038" y="1119188"/>
              <a:ext cx="931862" cy="808037"/>
            </a:xfrm>
            <a:prstGeom prst="hexagon">
              <a:avLst>
                <a:gd name="adj" fmla="val 28831"/>
                <a:gd name="vf" fmla="val 115470"/>
              </a:avLst>
            </a:prstGeom>
            <a:solidFill>
              <a:srgbClr val="FFE4BD"/>
            </a:solidFill>
            <a:ln w="25400" algn="ctr">
              <a:solidFill>
                <a:srgbClr val="FF9948"/>
              </a:solidFill>
              <a:miter lim="800000"/>
              <a:headEnd/>
              <a:tailEnd/>
            </a:ln>
          </p:spPr>
          <p:txBody>
            <a:bodyPr wrap="none" anchor="ctr"/>
            <a:lstStyle/>
            <a:p>
              <a:pPr>
                <a:defRPr/>
              </a:pPr>
              <a:endParaRPr lang="en-GB" sz="2000" b="0">
                <a:ea typeface="SimSun" pitchFamily="2" charset="-122"/>
                <a:cs typeface="Arial" charset="0"/>
              </a:endParaRPr>
            </a:p>
          </p:txBody>
        </p:sp>
        <p:grpSp>
          <p:nvGrpSpPr>
            <p:cNvPr id="3084" name="Group 13"/>
            <p:cNvGrpSpPr>
              <a:grpSpLocks/>
            </p:cNvGrpSpPr>
            <p:nvPr/>
          </p:nvGrpSpPr>
          <p:grpSpPr bwMode="auto">
            <a:xfrm>
              <a:off x="1716088" y="1360220"/>
              <a:ext cx="657836" cy="336695"/>
              <a:chOff x="1779745" y="1074836"/>
              <a:chExt cx="1169067" cy="565305"/>
            </a:xfrm>
          </p:grpSpPr>
          <p:grpSp>
            <p:nvGrpSpPr>
              <p:cNvPr id="3085" name="Group 17"/>
              <p:cNvGrpSpPr>
                <a:grpSpLocks/>
              </p:cNvGrpSpPr>
              <p:nvPr/>
            </p:nvGrpSpPr>
            <p:grpSpPr bwMode="auto">
              <a:xfrm>
                <a:off x="1779745" y="1074836"/>
                <a:ext cx="1169067" cy="565305"/>
                <a:chOff x="4928386" y="2700338"/>
                <a:chExt cx="1534327" cy="633412"/>
              </a:xfrm>
            </p:grpSpPr>
            <p:sp>
              <p:nvSpPr>
                <p:cNvPr id="26" name="Arc 25"/>
                <p:cNvSpPr/>
                <p:nvPr/>
              </p:nvSpPr>
              <p:spPr bwMode="auto">
                <a:xfrm>
                  <a:off x="4929588" y="2705993"/>
                  <a:ext cx="1531972" cy="622335"/>
                </a:xfrm>
                <a:prstGeom prst="arc">
                  <a:avLst>
                    <a:gd name="adj1" fmla="val 20608027"/>
                    <a:gd name="adj2" fmla="val 1035465"/>
                  </a:avLst>
                </a:prstGeom>
                <a:solidFill>
                  <a:srgbClr val="FFF1D9"/>
                </a:solidFill>
                <a:ln w="25400" algn="ctr">
                  <a:solidFill>
                    <a:srgbClr val="FF7B21"/>
                  </a:solidFill>
                  <a:round/>
                  <a:headEnd/>
                  <a:tailEnd/>
                </a:ln>
              </p:spPr>
              <p:txBody>
                <a:bodyPr lIns="107950" tIns="53975" rIns="107950" bIns="53975" anchor="ctr"/>
                <a:lstStyle/>
                <a:p>
                  <a:pPr>
                    <a:defRPr/>
                  </a:pPr>
                  <a:endParaRPr lang="en-US" sz="2000" b="0">
                    <a:latin typeface="Calibri" pitchFamily="34" charset="0"/>
                    <a:ea typeface="SimSun" pitchFamily="2" charset="-122"/>
                    <a:cs typeface="Arial" charset="0"/>
                  </a:endParaRPr>
                </a:p>
              </p:txBody>
            </p:sp>
            <p:sp>
              <p:nvSpPr>
                <p:cNvPr id="27" name="Oval 19"/>
                <p:cNvSpPr>
                  <a:spLocks noChangeArrowheads="1"/>
                </p:cNvSpPr>
                <p:nvPr/>
              </p:nvSpPr>
              <p:spPr bwMode="auto">
                <a:xfrm>
                  <a:off x="4929588" y="2699192"/>
                  <a:ext cx="1531972" cy="635938"/>
                </a:xfrm>
                <a:prstGeom prst="ellipse">
                  <a:avLst/>
                </a:prstGeom>
                <a:solidFill>
                  <a:srgbClr val="FFF1D9"/>
                </a:solidFill>
                <a:ln w="25400" algn="ctr">
                  <a:solidFill>
                    <a:srgbClr val="FF7B21"/>
                  </a:solidFill>
                  <a:round/>
                  <a:headEnd/>
                  <a:tailEnd/>
                </a:ln>
              </p:spPr>
              <p:txBody>
                <a:bodyPr lIns="107950" tIns="53975" rIns="107950" bIns="53975" anchor="ctr"/>
                <a:lstStyle/>
                <a:p>
                  <a:pPr>
                    <a:defRPr/>
                  </a:pPr>
                  <a:endParaRPr lang="nl-NL" sz="2000" b="0">
                    <a:latin typeface="Calibri" pitchFamily="34" charset="0"/>
                    <a:ea typeface="SimSun" pitchFamily="2" charset="-122"/>
                    <a:cs typeface="Arial" charset="0"/>
                  </a:endParaRPr>
                </a:p>
              </p:txBody>
            </p:sp>
          </p:grpSp>
          <p:cxnSp>
            <p:nvCxnSpPr>
              <p:cNvPr id="3086" name="Straight Connector 15"/>
              <p:cNvCxnSpPr>
                <a:cxnSpLocks noChangeShapeType="1"/>
                <a:stCxn id="26" idx="1"/>
                <a:endCxn id="25" idx="0"/>
              </p:cNvCxnSpPr>
              <p:nvPr/>
            </p:nvCxnSpPr>
            <p:spPr bwMode="auto">
              <a:xfrm rot="10800000" flipH="1">
                <a:off x="2364583" y="1211529"/>
                <a:ext cx="489830" cy="145960"/>
              </a:xfrm>
              <a:prstGeom prst="line">
                <a:avLst/>
              </a:prstGeom>
              <a:noFill/>
              <a:ln w="25400" algn="ctr">
                <a:solidFill>
                  <a:srgbClr val="FF7B21"/>
                </a:solidFill>
                <a:round/>
                <a:headEnd/>
                <a:tailEnd/>
              </a:ln>
            </p:spPr>
          </p:cxnSp>
          <p:cxnSp>
            <p:nvCxnSpPr>
              <p:cNvPr id="3087" name="Straight Connector 16"/>
              <p:cNvCxnSpPr>
                <a:cxnSpLocks noChangeShapeType="1"/>
                <a:stCxn id="26" idx="1"/>
                <a:endCxn id="25" idx="2"/>
              </p:cNvCxnSpPr>
              <p:nvPr/>
            </p:nvCxnSpPr>
            <p:spPr bwMode="auto">
              <a:xfrm rot="10800000" flipH="1" flipV="1">
                <a:off x="2364584" y="1357486"/>
                <a:ext cx="471331" cy="154971"/>
              </a:xfrm>
              <a:prstGeom prst="line">
                <a:avLst/>
              </a:prstGeom>
              <a:noFill/>
              <a:ln w="25400" algn="ctr">
                <a:solidFill>
                  <a:srgbClr val="FF7B21"/>
                </a:solidFill>
                <a:round/>
                <a:headEnd/>
                <a:tailEnd/>
              </a:ln>
            </p:spPr>
          </p:cxnSp>
          <p:sp>
            <p:nvSpPr>
              <p:cNvPr id="25" name="Arc 24"/>
              <p:cNvSpPr/>
              <p:nvPr/>
            </p:nvSpPr>
            <p:spPr bwMode="auto">
              <a:xfrm rot="4887492">
                <a:off x="2651928" y="1230574"/>
                <a:ext cx="318684" cy="254036"/>
              </a:xfrm>
              <a:prstGeom prst="arc">
                <a:avLst>
                  <a:gd name="adj1" fmla="val 12192040"/>
                  <a:gd name="adj2" fmla="val 61677"/>
                </a:avLst>
              </a:prstGeom>
              <a:solidFill>
                <a:srgbClr val="FFF1D9"/>
              </a:solidFill>
              <a:ln w="25400" algn="ctr">
                <a:solidFill>
                  <a:srgbClr val="FF7B21"/>
                </a:solidFill>
                <a:round/>
                <a:headEnd/>
                <a:tailEnd/>
              </a:ln>
            </p:spPr>
            <p:txBody>
              <a:bodyPr lIns="107950" tIns="53975" rIns="107950" bIns="53975" anchor="ctr"/>
              <a:lstStyle/>
              <a:p>
                <a:pPr>
                  <a:defRPr/>
                </a:pPr>
                <a:endParaRPr lang="en-US" sz="2000" b="0">
                  <a:latin typeface="Calibri" pitchFamily="34" charset="0"/>
                  <a:ea typeface="SimSun" pitchFamily="2" charset="-122"/>
                  <a:cs typeface="Arial" charset="0"/>
                </a:endParaRPr>
              </a:p>
            </p:txBody>
          </p:sp>
        </p:grpSp>
      </p:grpSp>
    </p:spTree>
  </p:cSld>
  <p:clrMap bg1="lt1" tx1="dk1" bg2="lt2" tx2="dk2" accent1="accent1" accent2="accent2" accent3="accent3" accent4="accent4" accent5="accent5" accent6="accent6" hlink="hlink" folHlink="folHlink"/>
  <p:sldLayoutIdLst>
    <p:sldLayoutId id="2147483813" r:id="rId1"/>
    <p:sldLayoutId id="2147483810" r:id="rId2"/>
    <p:sldLayoutId id="2147483811" r:id="rId3"/>
    <p:sldLayoutId id="2147483812" r:id="rId4"/>
  </p:sldLayoutIdLst>
  <p:hf hd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charset="0"/>
          <a:ea typeface="ＭＳ Ｐゴシック" pitchFamily="1" charset="-128"/>
        </a:defRPr>
      </a:lvl2pPr>
      <a:lvl3pPr algn="l" rtl="0" eaLnBrk="0" fontAlgn="base" hangingPunct="0">
        <a:spcBef>
          <a:spcPct val="0"/>
        </a:spcBef>
        <a:spcAft>
          <a:spcPct val="0"/>
        </a:spcAft>
        <a:defRPr sz="2800">
          <a:solidFill>
            <a:schemeClr val="bg1"/>
          </a:solidFill>
          <a:latin typeface="Arial" charset="0"/>
          <a:ea typeface="ＭＳ Ｐゴシック" pitchFamily="1" charset="-128"/>
        </a:defRPr>
      </a:lvl3pPr>
      <a:lvl4pPr algn="l" rtl="0" eaLnBrk="0" fontAlgn="base" hangingPunct="0">
        <a:spcBef>
          <a:spcPct val="0"/>
        </a:spcBef>
        <a:spcAft>
          <a:spcPct val="0"/>
        </a:spcAft>
        <a:defRPr sz="2800">
          <a:solidFill>
            <a:schemeClr val="bg1"/>
          </a:solidFill>
          <a:latin typeface="Arial" charset="0"/>
          <a:ea typeface="ＭＳ Ｐゴシック" pitchFamily="1" charset="-128"/>
        </a:defRPr>
      </a:lvl4pPr>
      <a:lvl5pPr algn="l" rtl="0" eaLnBrk="0" fontAlgn="base" hangingPunct="0">
        <a:spcBef>
          <a:spcPct val="0"/>
        </a:spcBef>
        <a:spcAft>
          <a:spcPct val="0"/>
        </a:spcAft>
        <a:defRPr sz="2800">
          <a:solidFill>
            <a:schemeClr val="bg1"/>
          </a:solidFill>
          <a:latin typeface="Arial" charset="0"/>
          <a:ea typeface="ＭＳ Ｐゴシック" pitchFamily="1" charset="-128"/>
        </a:defRPr>
      </a:lvl5pPr>
      <a:lvl6pPr marL="457200" algn="l" rtl="0" fontAlgn="base">
        <a:spcBef>
          <a:spcPct val="0"/>
        </a:spcBef>
        <a:spcAft>
          <a:spcPct val="0"/>
        </a:spcAft>
        <a:defRPr sz="2400">
          <a:solidFill>
            <a:schemeClr val="bg1"/>
          </a:solidFill>
          <a:latin typeface="Arial" charset="0"/>
          <a:ea typeface="ＭＳ Ｐゴシック" pitchFamily="1" charset="-128"/>
        </a:defRPr>
      </a:lvl6pPr>
      <a:lvl7pPr marL="914400" algn="l" rtl="0" fontAlgn="base">
        <a:spcBef>
          <a:spcPct val="0"/>
        </a:spcBef>
        <a:spcAft>
          <a:spcPct val="0"/>
        </a:spcAft>
        <a:defRPr sz="2400">
          <a:solidFill>
            <a:schemeClr val="bg1"/>
          </a:solidFill>
          <a:latin typeface="Arial" charset="0"/>
          <a:ea typeface="ＭＳ Ｐゴシック" pitchFamily="1" charset="-128"/>
        </a:defRPr>
      </a:lvl7pPr>
      <a:lvl8pPr marL="1371600" algn="l" rtl="0" fontAlgn="base">
        <a:spcBef>
          <a:spcPct val="0"/>
        </a:spcBef>
        <a:spcAft>
          <a:spcPct val="0"/>
        </a:spcAft>
        <a:defRPr sz="2400">
          <a:solidFill>
            <a:schemeClr val="bg1"/>
          </a:solidFill>
          <a:latin typeface="Arial" charset="0"/>
          <a:ea typeface="ＭＳ Ｐゴシック" pitchFamily="1" charset="-128"/>
        </a:defRPr>
      </a:lvl8pPr>
      <a:lvl9pPr marL="1828800" algn="l" rtl="0" fontAlgn="base">
        <a:spcBef>
          <a:spcPct val="0"/>
        </a:spcBef>
        <a:spcAft>
          <a:spcPct val="0"/>
        </a:spcAft>
        <a:defRPr sz="2400">
          <a:solidFill>
            <a:schemeClr val="bg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000">
          <a:solidFill>
            <a:srgbClr val="6C6C6F"/>
          </a:solidFill>
          <a:latin typeface="+mn-lt"/>
          <a:ea typeface="+mn-ea"/>
        </a:defRPr>
      </a:lvl2pPr>
      <a:lvl3pPr marL="1143000" indent="-228600" algn="l" rtl="0" eaLnBrk="0" fontAlgn="base" hangingPunct="0">
        <a:spcBef>
          <a:spcPct val="20000"/>
        </a:spcBef>
        <a:spcAft>
          <a:spcPct val="0"/>
        </a:spcAft>
        <a:buChar char="•"/>
        <a:defRPr sz="2000">
          <a:solidFill>
            <a:srgbClr val="6C6C6F"/>
          </a:solidFill>
          <a:latin typeface="+mn-lt"/>
          <a:ea typeface="+mn-ea"/>
        </a:defRPr>
      </a:lvl3pPr>
      <a:lvl4pPr marL="1600200" indent="-228600" algn="l" rtl="0" eaLnBrk="0" fontAlgn="base" hangingPunct="0">
        <a:spcBef>
          <a:spcPct val="20000"/>
        </a:spcBef>
        <a:spcAft>
          <a:spcPct val="0"/>
        </a:spcAft>
        <a:buFont typeface="Wingdings" pitchFamily="2" charset="2"/>
        <a:buChar char="§"/>
        <a:defRPr>
          <a:solidFill>
            <a:srgbClr val="6C6C6F"/>
          </a:solidFill>
          <a:latin typeface="+mn-lt"/>
          <a:ea typeface="+mn-ea"/>
        </a:defRPr>
      </a:lvl4pPr>
      <a:lvl5pPr marL="2057400" indent="-228600" algn="l" rtl="0" eaLnBrk="0" fontAlgn="base" hangingPunct="0">
        <a:spcBef>
          <a:spcPct val="20000"/>
        </a:spcBef>
        <a:spcAft>
          <a:spcPct val="0"/>
        </a:spcAft>
        <a:buChar char="»"/>
        <a:defRPr>
          <a:solidFill>
            <a:srgbClr val="6C6C6F"/>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3.bin"/><Relationship Id="rId5"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4"/>
          <p:cNvSpPr>
            <a:spLocks noGrp="1"/>
          </p:cNvSpPr>
          <p:nvPr>
            <p:ph type="ctrTitle"/>
          </p:nvPr>
        </p:nvSpPr>
        <p:spPr/>
        <p:txBody>
          <a:bodyPr/>
          <a:lstStyle/>
          <a:p>
            <a:r>
              <a:rPr lang="en-US" altLang="ko-KR" smtClean="0">
                <a:ea typeface="Gulim" pitchFamily="34" charset="-127"/>
              </a:rPr>
              <a:t>Use-Case 2.0</a:t>
            </a:r>
            <a:endParaRPr lang="en-US" smtClean="0"/>
          </a:p>
        </p:txBody>
      </p:sp>
      <p:sp>
        <p:nvSpPr>
          <p:cNvPr id="5123" name="Subtitle 5"/>
          <p:cNvSpPr>
            <a:spLocks noGrp="1"/>
          </p:cNvSpPr>
          <p:nvPr>
            <p:ph type="subTitle" sz="quarter" idx="1"/>
          </p:nvPr>
        </p:nvSpPr>
        <p:spPr>
          <a:xfrm>
            <a:off x="539750" y="3141663"/>
            <a:ext cx="5334000" cy="792162"/>
          </a:xfrm>
        </p:spPr>
        <p:txBody>
          <a:bodyPr/>
          <a:lstStyle/>
          <a:p>
            <a:r>
              <a:rPr lang="en-US" altLang="ko-KR" smtClean="0">
                <a:ea typeface="Gulim" pitchFamily="34" charset="-127"/>
              </a:rPr>
              <a:t>Module 7 - Adapting Your Use-Case Model</a:t>
            </a:r>
          </a:p>
          <a:p>
            <a:endParaRPr lang="en-US" smtClean="0"/>
          </a:p>
        </p:txBody>
      </p:sp>
      <p:pic>
        <p:nvPicPr>
          <p:cNvPr id="5124" name="Picture 10" descr="PracticeUseCase"/>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22963" y="1114425"/>
            <a:ext cx="2555875" cy="255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smtClean="0"/>
              <a:t>Using the Include Relationship</a:t>
            </a:r>
          </a:p>
        </p:txBody>
      </p:sp>
      <p:sp>
        <p:nvSpPr>
          <p:cNvPr id="13315" name="Oval 3"/>
          <p:cNvSpPr>
            <a:spLocks noChangeArrowheads="1"/>
          </p:cNvSpPr>
          <p:nvPr/>
        </p:nvSpPr>
        <p:spPr bwMode="auto">
          <a:xfrm>
            <a:off x="5808663" y="5472113"/>
            <a:ext cx="666750" cy="352425"/>
          </a:xfrm>
          <a:prstGeom prst="ellipse">
            <a:avLst/>
          </a:prstGeom>
          <a:noFill/>
          <a:ln w="22225">
            <a:solidFill>
              <a:schemeClr val="tx1"/>
            </a:solidFill>
            <a:round/>
            <a:headEnd/>
            <a:tailEnd/>
          </a:ln>
        </p:spPr>
        <p:txBody>
          <a:bodyPr/>
          <a:lstStyle/>
          <a:p>
            <a:endParaRPr lang="en-GB"/>
          </a:p>
        </p:txBody>
      </p:sp>
      <p:sp>
        <p:nvSpPr>
          <p:cNvPr id="13316" name="Rectangle 4"/>
          <p:cNvSpPr>
            <a:spLocks noChangeArrowheads="1"/>
          </p:cNvSpPr>
          <p:nvPr/>
        </p:nvSpPr>
        <p:spPr bwMode="auto">
          <a:xfrm>
            <a:off x="5432425" y="5910263"/>
            <a:ext cx="1474788" cy="152400"/>
          </a:xfrm>
          <a:prstGeom prst="rect">
            <a:avLst/>
          </a:prstGeom>
          <a:noFill/>
          <a:ln w="22225">
            <a:noFill/>
            <a:miter lim="800000"/>
            <a:headEnd/>
            <a:tailEnd/>
          </a:ln>
        </p:spPr>
        <p:txBody>
          <a:bodyPr wrap="none" lIns="0" tIns="0" rIns="0" bIns="0">
            <a:spAutoFit/>
          </a:bodyPr>
          <a:lstStyle/>
          <a:p>
            <a:pPr algn="ctr" eaLnBrk="0" hangingPunct="0"/>
            <a:r>
              <a:rPr lang="en-US" sz="1000" b="0"/>
              <a:t>Add Customer Information</a:t>
            </a:r>
            <a:endParaRPr lang="en-US" b="0"/>
          </a:p>
        </p:txBody>
      </p:sp>
      <p:sp>
        <p:nvSpPr>
          <p:cNvPr id="13317" name="Oval 5"/>
          <p:cNvSpPr>
            <a:spLocks noChangeArrowheads="1"/>
          </p:cNvSpPr>
          <p:nvPr/>
        </p:nvSpPr>
        <p:spPr bwMode="auto">
          <a:xfrm>
            <a:off x="3962400" y="5472113"/>
            <a:ext cx="666750" cy="352425"/>
          </a:xfrm>
          <a:prstGeom prst="ellipse">
            <a:avLst/>
          </a:prstGeom>
          <a:noFill/>
          <a:ln w="22225">
            <a:solidFill>
              <a:schemeClr val="tx1"/>
            </a:solidFill>
            <a:round/>
            <a:headEnd/>
            <a:tailEnd/>
          </a:ln>
        </p:spPr>
        <p:txBody>
          <a:bodyPr/>
          <a:lstStyle/>
          <a:p>
            <a:endParaRPr lang="en-GB"/>
          </a:p>
        </p:txBody>
      </p:sp>
      <p:sp>
        <p:nvSpPr>
          <p:cNvPr id="13318" name="Rectangle 6"/>
          <p:cNvSpPr>
            <a:spLocks noChangeArrowheads="1"/>
          </p:cNvSpPr>
          <p:nvPr/>
        </p:nvSpPr>
        <p:spPr bwMode="auto">
          <a:xfrm>
            <a:off x="3886200" y="5910263"/>
            <a:ext cx="857250" cy="152400"/>
          </a:xfrm>
          <a:prstGeom prst="rect">
            <a:avLst/>
          </a:prstGeom>
          <a:noFill/>
          <a:ln w="22225">
            <a:noFill/>
            <a:miter lim="800000"/>
            <a:headEnd/>
            <a:tailEnd/>
          </a:ln>
        </p:spPr>
        <p:txBody>
          <a:bodyPr wrap="none" lIns="0" tIns="0" rIns="0" bIns="0">
            <a:spAutoFit/>
          </a:bodyPr>
          <a:lstStyle/>
          <a:p>
            <a:pPr algn="ctr" eaLnBrk="0" hangingPunct="0"/>
            <a:r>
              <a:rPr lang="en-US" sz="1000" b="0"/>
              <a:t>Order Products</a:t>
            </a:r>
            <a:endParaRPr lang="en-US" b="0"/>
          </a:p>
        </p:txBody>
      </p:sp>
      <p:sp>
        <p:nvSpPr>
          <p:cNvPr id="13319" name="Oval 7"/>
          <p:cNvSpPr>
            <a:spLocks noChangeArrowheads="1"/>
          </p:cNvSpPr>
          <p:nvPr/>
        </p:nvSpPr>
        <p:spPr bwMode="auto">
          <a:xfrm>
            <a:off x="2460625" y="5407025"/>
            <a:ext cx="169863" cy="169863"/>
          </a:xfrm>
          <a:prstGeom prst="ellipse">
            <a:avLst/>
          </a:prstGeom>
          <a:noFill/>
          <a:ln w="22225">
            <a:solidFill>
              <a:schemeClr val="tx1"/>
            </a:solidFill>
            <a:round/>
            <a:headEnd/>
            <a:tailEnd/>
          </a:ln>
        </p:spPr>
        <p:txBody>
          <a:bodyPr/>
          <a:lstStyle/>
          <a:p>
            <a:endParaRPr lang="en-GB"/>
          </a:p>
        </p:txBody>
      </p:sp>
      <p:sp>
        <p:nvSpPr>
          <p:cNvPr id="13320" name="Line 8"/>
          <p:cNvSpPr>
            <a:spLocks noChangeShapeType="1"/>
          </p:cNvSpPr>
          <p:nvPr/>
        </p:nvSpPr>
        <p:spPr bwMode="auto">
          <a:xfrm>
            <a:off x="2535238" y="5567363"/>
            <a:ext cx="1587" cy="142875"/>
          </a:xfrm>
          <a:prstGeom prst="line">
            <a:avLst/>
          </a:prstGeom>
          <a:noFill/>
          <a:ln w="22225">
            <a:solidFill>
              <a:schemeClr val="tx1"/>
            </a:solidFill>
            <a:round/>
            <a:headEnd/>
            <a:tailEnd/>
          </a:ln>
        </p:spPr>
        <p:txBody>
          <a:bodyPr/>
          <a:lstStyle/>
          <a:p>
            <a:endParaRPr lang="nl-NL"/>
          </a:p>
        </p:txBody>
      </p:sp>
      <p:sp>
        <p:nvSpPr>
          <p:cNvPr id="13321" name="Line 9"/>
          <p:cNvSpPr>
            <a:spLocks noChangeShapeType="1"/>
          </p:cNvSpPr>
          <p:nvPr/>
        </p:nvSpPr>
        <p:spPr bwMode="auto">
          <a:xfrm>
            <a:off x="2413000" y="5605463"/>
            <a:ext cx="255588" cy="1587"/>
          </a:xfrm>
          <a:prstGeom prst="line">
            <a:avLst/>
          </a:prstGeom>
          <a:noFill/>
          <a:ln w="22225">
            <a:solidFill>
              <a:schemeClr val="tx1"/>
            </a:solidFill>
            <a:round/>
            <a:headEnd/>
            <a:tailEnd/>
          </a:ln>
        </p:spPr>
        <p:txBody>
          <a:bodyPr/>
          <a:lstStyle/>
          <a:p>
            <a:endParaRPr lang="nl-NL"/>
          </a:p>
        </p:txBody>
      </p:sp>
      <p:sp>
        <p:nvSpPr>
          <p:cNvPr id="13322" name="Freeform 10"/>
          <p:cNvSpPr>
            <a:spLocks/>
          </p:cNvSpPr>
          <p:nvPr/>
        </p:nvSpPr>
        <p:spPr bwMode="auto">
          <a:xfrm>
            <a:off x="2365375" y="5710238"/>
            <a:ext cx="350838"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3323" name="Rectangle 11"/>
          <p:cNvSpPr>
            <a:spLocks noChangeArrowheads="1"/>
          </p:cNvSpPr>
          <p:nvPr/>
        </p:nvSpPr>
        <p:spPr bwMode="auto">
          <a:xfrm>
            <a:off x="2393950" y="5976938"/>
            <a:ext cx="350838" cy="152400"/>
          </a:xfrm>
          <a:prstGeom prst="rect">
            <a:avLst/>
          </a:prstGeom>
          <a:noFill/>
          <a:ln w="22225">
            <a:noFill/>
            <a:miter lim="800000"/>
            <a:headEnd/>
            <a:tailEnd/>
          </a:ln>
        </p:spPr>
        <p:txBody>
          <a:bodyPr wrap="none" lIns="0" tIns="0" rIns="0" bIns="0">
            <a:spAutoFit/>
          </a:bodyPr>
          <a:lstStyle/>
          <a:p>
            <a:pPr algn="ctr" eaLnBrk="0" hangingPunct="0"/>
            <a:r>
              <a:rPr lang="en-US" sz="1000" b="0"/>
              <a:t>Sales </a:t>
            </a:r>
            <a:endParaRPr lang="en-US" b="0"/>
          </a:p>
        </p:txBody>
      </p:sp>
      <p:sp>
        <p:nvSpPr>
          <p:cNvPr id="13324" name="Rectangle 12"/>
          <p:cNvSpPr>
            <a:spLocks noChangeArrowheads="1"/>
          </p:cNvSpPr>
          <p:nvPr/>
        </p:nvSpPr>
        <p:spPr bwMode="auto">
          <a:xfrm>
            <a:off x="2144713" y="6129338"/>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13325" name="Line 13"/>
          <p:cNvSpPr>
            <a:spLocks noChangeShapeType="1"/>
          </p:cNvSpPr>
          <p:nvPr/>
        </p:nvSpPr>
        <p:spPr bwMode="auto">
          <a:xfrm>
            <a:off x="4619625" y="5643563"/>
            <a:ext cx="1179513" cy="1587"/>
          </a:xfrm>
          <a:prstGeom prst="line">
            <a:avLst/>
          </a:prstGeom>
          <a:noFill/>
          <a:ln w="22225">
            <a:solidFill>
              <a:schemeClr val="tx1"/>
            </a:solidFill>
            <a:prstDash val="sysDash"/>
            <a:round/>
            <a:headEnd/>
            <a:tailEnd/>
          </a:ln>
        </p:spPr>
        <p:txBody>
          <a:bodyPr/>
          <a:lstStyle/>
          <a:p>
            <a:endParaRPr lang="nl-NL"/>
          </a:p>
        </p:txBody>
      </p:sp>
      <p:sp>
        <p:nvSpPr>
          <p:cNvPr id="13326" name="Line 14"/>
          <p:cNvSpPr>
            <a:spLocks noChangeShapeType="1"/>
          </p:cNvSpPr>
          <p:nvPr/>
        </p:nvSpPr>
        <p:spPr bwMode="auto">
          <a:xfrm flipH="1">
            <a:off x="5694363" y="5643563"/>
            <a:ext cx="104775" cy="47625"/>
          </a:xfrm>
          <a:prstGeom prst="line">
            <a:avLst/>
          </a:prstGeom>
          <a:noFill/>
          <a:ln w="22225">
            <a:solidFill>
              <a:schemeClr val="tx1"/>
            </a:solidFill>
            <a:round/>
            <a:headEnd/>
            <a:tailEnd/>
          </a:ln>
        </p:spPr>
        <p:txBody>
          <a:bodyPr/>
          <a:lstStyle/>
          <a:p>
            <a:endParaRPr lang="nl-NL"/>
          </a:p>
        </p:txBody>
      </p:sp>
      <p:sp>
        <p:nvSpPr>
          <p:cNvPr id="13327" name="Line 15"/>
          <p:cNvSpPr>
            <a:spLocks noChangeShapeType="1"/>
          </p:cNvSpPr>
          <p:nvPr/>
        </p:nvSpPr>
        <p:spPr bwMode="auto">
          <a:xfrm flipH="1" flipV="1">
            <a:off x="5694363" y="5595938"/>
            <a:ext cx="104775" cy="47625"/>
          </a:xfrm>
          <a:prstGeom prst="line">
            <a:avLst/>
          </a:prstGeom>
          <a:noFill/>
          <a:ln w="22225">
            <a:solidFill>
              <a:schemeClr val="tx1"/>
            </a:solidFill>
            <a:round/>
            <a:headEnd/>
            <a:tailEnd/>
          </a:ln>
        </p:spPr>
        <p:txBody>
          <a:bodyPr/>
          <a:lstStyle/>
          <a:p>
            <a:endParaRPr lang="nl-NL"/>
          </a:p>
        </p:txBody>
      </p:sp>
      <p:sp>
        <p:nvSpPr>
          <p:cNvPr id="13328" name="Rectangle 16"/>
          <p:cNvSpPr>
            <a:spLocks noChangeArrowheads="1"/>
          </p:cNvSpPr>
          <p:nvPr/>
        </p:nvSpPr>
        <p:spPr bwMode="auto">
          <a:xfrm>
            <a:off x="4768850" y="5435600"/>
            <a:ext cx="698500" cy="152400"/>
          </a:xfrm>
          <a:prstGeom prst="rect">
            <a:avLst/>
          </a:prstGeom>
          <a:noFill/>
          <a:ln w="22225">
            <a:noFill/>
            <a:miter lim="800000"/>
            <a:headEnd/>
            <a:tailEnd/>
          </a:ln>
        </p:spPr>
        <p:txBody>
          <a:bodyPr wrap="none" lIns="0" tIns="0" rIns="0" bIns="0">
            <a:spAutoFit/>
          </a:bodyPr>
          <a:lstStyle/>
          <a:p>
            <a:pPr algn="ctr" eaLnBrk="0" hangingPunct="0"/>
            <a:r>
              <a:rPr lang="en-US" sz="1000" b="0"/>
              <a:t>&lt;&lt;include&gt;&gt;</a:t>
            </a:r>
            <a:endParaRPr lang="en-US" b="0"/>
          </a:p>
        </p:txBody>
      </p:sp>
      <p:sp>
        <p:nvSpPr>
          <p:cNvPr id="13329" name="Oval 17"/>
          <p:cNvSpPr>
            <a:spLocks noChangeArrowheads="1"/>
          </p:cNvSpPr>
          <p:nvPr/>
        </p:nvSpPr>
        <p:spPr bwMode="auto">
          <a:xfrm>
            <a:off x="6256338" y="3657600"/>
            <a:ext cx="171450" cy="171450"/>
          </a:xfrm>
          <a:prstGeom prst="ellipse">
            <a:avLst/>
          </a:prstGeom>
          <a:noFill/>
          <a:ln w="22225">
            <a:solidFill>
              <a:schemeClr val="tx1"/>
            </a:solidFill>
            <a:round/>
            <a:headEnd/>
            <a:tailEnd/>
          </a:ln>
        </p:spPr>
        <p:txBody>
          <a:bodyPr/>
          <a:lstStyle/>
          <a:p>
            <a:endParaRPr lang="en-GB"/>
          </a:p>
        </p:txBody>
      </p:sp>
      <p:sp>
        <p:nvSpPr>
          <p:cNvPr id="13330" name="Line 18"/>
          <p:cNvSpPr>
            <a:spLocks noChangeShapeType="1"/>
          </p:cNvSpPr>
          <p:nvPr/>
        </p:nvSpPr>
        <p:spPr bwMode="auto">
          <a:xfrm>
            <a:off x="6332538" y="3810000"/>
            <a:ext cx="1587" cy="150813"/>
          </a:xfrm>
          <a:prstGeom prst="line">
            <a:avLst/>
          </a:prstGeom>
          <a:noFill/>
          <a:ln w="22225">
            <a:solidFill>
              <a:schemeClr val="tx1"/>
            </a:solidFill>
            <a:round/>
            <a:headEnd/>
            <a:tailEnd/>
          </a:ln>
        </p:spPr>
        <p:txBody>
          <a:bodyPr/>
          <a:lstStyle/>
          <a:p>
            <a:endParaRPr lang="nl-NL"/>
          </a:p>
        </p:txBody>
      </p:sp>
      <p:sp>
        <p:nvSpPr>
          <p:cNvPr id="13331" name="Line 19"/>
          <p:cNvSpPr>
            <a:spLocks noChangeShapeType="1"/>
          </p:cNvSpPr>
          <p:nvPr/>
        </p:nvSpPr>
        <p:spPr bwMode="auto">
          <a:xfrm>
            <a:off x="6208713" y="3857625"/>
            <a:ext cx="247650" cy="1588"/>
          </a:xfrm>
          <a:prstGeom prst="line">
            <a:avLst/>
          </a:prstGeom>
          <a:noFill/>
          <a:ln w="22225">
            <a:solidFill>
              <a:schemeClr val="tx1"/>
            </a:solidFill>
            <a:round/>
            <a:headEnd/>
            <a:tailEnd/>
          </a:ln>
        </p:spPr>
        <p:txBody>
          <a:bodyPr/>
          <a:lstStyle/>
          <a:p>
            <a:endParaRPr lang="nl-NL"/>
          </a:p>
        </p:txBody>
      </p:sp>
      <p:sp>
        <p:nvSpPr>
          <p:cNvPr id="13332" name="Freeform 20"/>
          <p:cNvSpPr>
            <a:spLocks/>
          </p:cNvSpPr>
          <p:nvPr/>
        </p:nvSpPr>
        <p:spPr bwMode="auto">
          <a:xfrm>
            <a:off x="6151563" y="3960813"/>
            <a:ext cx="361950" cy="171450"/>
          </a:xfrm>
          <a:custGeom>
            <a:avLst/>
            <a:gdLst>
              <a:gd name="T0" fmla="*/ 0 w 38"/>
              <a:gd name="T1" fmla="*/ 2147483647 h 18"/>
              <a:gd name="T2" fmla="*/ 2147483647 w 38"/>
              <a:gd name="T3" fmla="*/ 0 h 18"/>
              <a:gd name="T4" fmla="*/ 2147483647 w 38"/>
              <a:gd name="T5" fmla="*/ 2147483647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22225">
            <a:solidFill>
              <a:schemeClr val="tx1"/>
            </a:solidFill>
            <a:round/>
            <a:headEnd/>
            <a:tailEnd/>
          </a:ln>
        </p:spPr>
        <p:txBody>
          <a:bodyPr/>
          <a:lstStyle/>
          <a:p>
            <a:endParaRPr lang="nl-NL"/>
          </a:p>
        </p:txBody>
      </p:sp>
      <p:sp>
        <p:nvSpPr>
          <p:cNvPr id="13333" name="Rectangle 21"/>
          <p:cNvSpPr>
            <a:spLocks noChangeArrowheads="1"/>
          </p:cNvSpPr>
          <p:nvPr/>
        </p:nvSpPr>
        <p:spPr bwMode="auto">
          <a:xfrm>
            <a:off x="5838825" y="4227513"/>
            <a:ext cx="1041400" cy="152400"/>
          </a:xfrm>
          <a:prstGeom prst="rect">
            <a:avLst/>
          </a:prstGeom>
          <a:noFill/>
          <a:ln w="22225">
            <a:noFill/>
            <a:miter lim="800000"/>
            <a:headEnd/>
            <a:tailEnd/>
          </a:ln>
        </p:spPr>
        <p:txBody>
          <a:bodyPr wrap="none" lIns="0" tIns="0" rIns="0" bIns="0">
            <a:spAutoFit/>
          </a:bodyPr>
          <a:lstStyle/>
          <a:p>
            <a:pPr algn="ctr" eaLnBrk="0" hangingPunct="0"/>
            <a:r>
              <a:rPr lang="en-US" sz="1000" b="0"/>
              <a:t>Customer Service </a:t>
            </a:r>
            <a:endParaRPr lang="en-US" b="0"/>
          </a:p>
        </p:txBody>
      </p:sp>
      <p:sp>
        <p:nvSpPr>
          <p:cNvPr id="13334" name="Rectangle 22"/>
          <p:cNvSpPr>
            <a:spLocks noChangeArrowheads="1"/>
          </p:cNvSpPr>
          <p:nvPr/>
        </p:nvSpPr>
        <p:spPr bwMode="auto">
          <a:xfrm>
            <a:off x="5930900" y="4379913"/>
            <a:ext cx="849313"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13335" name="Oval 23"/>
          <p:cNvSpPr>
            <a:spLocks noChangeArrowheads="1"/>
          </p:cNvSpPr>
          <p:nvPr/>
        </p:nvSpPr>
        <p:spPr bwMode="auto">
          <a:xfrm>
            <a:off x="4105275" y="3724275"/>
            <a:ext cx="666750" cy="350838"/>
          </a:xfrm>
          <a:prstGeom prst="ellipse">
            <a:avLst/>
          </a:prstGeom>
          <a:noFill/>
          <a:ln w="22225">
            <a:solidFill>
              <a:schemeClr val="tx1"/>
            </a:solidFill>
            <a:round/>
            <a:headEnd/>
            <a:tailEnd/>
          </a:ln>
        </p:spPr>
        <p:txBody>
          <a:bodyPr/>
          <a:lstStyle/>
          <a:p>
            <a:endParaRPr lang="en-GB"/>
          </a:p>
        </p:txBody>
      </p:sp>
      <p:sp>
        <p:nvSpPr>
          <p:cNvPr id="13336" name="Rectangle 24"/>
          <p:cNvSpPr>
            <a:spLocks noChangeArrowheads="1"/>
          </p:cNvSpPr>
          <p:nvPr/>
        </p:nvSpPr>
        <p:spPr bwMode="auto">
          <a:xfrm>
            <a:off x="3703638" y="4160838"/>
            <a:ext cx="1519237" cy="152400"/>
          </a:xfrm>
          <a:prstGeom prst="rect">
            <a:avLst/>
          </a:prstGeom>
          <a:noFill/>
          <a:ln w="22225">
            <a:noFill/>
            <a:miter lim="800000"/>
            <a:headEnd/>
            <a:tailEnd/>
          </a:ln>
        </p:spPr>
        <p:txBody>
          <a:bodyPr wrap="none" lIns="0" tIns="0" rIns="0" bIns="0">
            <a:spAutoFit/>
          </a:bodyPr>
          <a:lstStyle/>
          <a:p>
            <a:pPr algn="ctr" eaLnBrk="0" hangingPunct="0"/>
            <a:r>
              <a:rPr lang="en-US" sz="1000" b="0"/>
              <a:t>Answer Customer Inquiries</a:t>
            </a:r>
            <a:endParaRPr lang="en-US" b="0"/>
          </a:p>
        </p:txBody>
      </p:sp>
      <p:sp>
        <p:nvSpPr>
          <p:cNvPr id="13337" name="Line 25"/>
          <p:cNvSpPr>
            <a:spLocks noChangeShapeType="1"/>
          </p:cNvSpPr>
          <p:nvPr/>
        </p:nvSpPr>
        <p:spPr bwMode="auto">
          <a:xfrm>
            <a:off x="4914900" y="4389438"/>
            <a:ext cx="1055688" cy="1082675"/>
          </a:xfrm>
          <a:prstGeom prst="line">
            <a:avLst/>
          </a:prstGeom>
          <a:noFill/>
          <a:ln w="22225">
            <a:solidFill>
              <a:schemeClr val="tx1"/>
            </a:solidFill>
            <a:prstDash val="sysDash"/>
            <a:round/>
            <a:headEnd/>
            <a:tailEnd/>
          </a:ln>
        </p:spPr>
        <p:txBody>
          <a:bodyPr/>
          <a:lstStyle/>
          <a:p>
            <a:endParaRPr lang="nl-NL"/>
          </a:p>
        </p:txBody>
      </p:sp>
      <p:sp>
        <p:nvSpPr>
          <p:cNvPr id="13338" name="Line 26"/>
          <p:cNvSpPr>
            <a:spLocks noChangeShapeType="1"/>
          </p:cNvSpPr>
          <p:nvPr/>
        </p:nvSpPr>
        <p:spPr bwMode="auto">
          <a:xfrm flipH="1" flipV="1">
            <a:off x="5922963" y="5359400"/>
            <a:ext cx="47625" cy="112713"/>
          </a:xfrm>
          <a:prstGeom prst="line">
            <a:avLst/>
          </a:prstGeom>
          <a:noFill/>
          <a:ln w="22225">
            <a:solidFill>
              <a:schemeClr val="tx1"/>
            </a:solidFill>
            <a:round/>
            <a:headEnd/>
            <a:tailEnd/>
          </a:ln>
        </p:spPr>
        <p:txBody>
          <a:bodyPr/>
          <a:lstStyle/>
          <a:p>
            <a:endParaRPr lang="nl-NL"/>
          </a:p>
        </p:txBody>
      </p:sp>
      <p:sp>
        <p:nvSpPr>
          <p:cNvPr id="13339" name="Line 27"/>
          <p:cNvSpPr>
            <a:spLocks noChangeShapeType="1"/>
          </p:cNvSpPr>
          <p:nvPr/>
        </p:nvSpPr>
        <p:spPr bwMode="auto">
          <a:xfrm flipH="1" flipV="1">
            <a:off x="5856288" y="5416550"/>
            <a:ext cx="114300" cy="55563"/>
          </a:xfrm>
          <a:prstGeom prst="line">
            <a:avLst/>
          </a:prstGeom>
          <a:noFill/>
          <a:ln w="22225">
            <a:solidFill>
              <a:schemeClr val="tx1"/>
            </a:solidFill>
            <a:round/>
            <a:headEnd/>
            <a:tailEnd/>
          </a:ln>
        </p:spPr>
        <p:txBody>
          <a:bodyPr/>
          <a:lstStyle/>
          <a:p>
            <a:endParaRPr lang="nl-NL"/>
          </a:p>
        </p:txBody>
      </p:sp>
      <p:sp>
        <p:nvSpPr>
          <p:cNvPr id="13340" name="Rectangle 28"/>
          <p:cNvSpPr>
            <a:spLocks noChangeArrowheads="1"/>
          </p:cNvSpPr>
          <p:nvPr/>
        </p:nvSpPr>
        <p:spPr bwMode="auto">
          <a:xfrm>
            <a:off x="5576888" y="4873625"/>
            <a:ext cx="698500" cy="152400"/>
          </a:xfrm>
          <a:prstGeom prst="rect">
            <a:avLst/>
          </a:prstGeom>
          <a:noFill/>
          <a:ln w="22225">
            <a:noFill/>
            <a:miter lim="800000"/>
            <a:headEnd/>
            <a:tailEnd/>
          </a:ln>
        </p:spPr>
        <p:txBody>
          <a:bodyPr wrap="none" lIns="0" tIns="0" rIns="0" bIns="0">
            <a:spAutoFit/>
          </a:bodyPr>
          <a:lstStyle/>
          <a:p>
            <a:pPr algn="ctr" eaLnBrk="0" hangingPunct="0"/>
            <a:r>
              <a:rPr lang="en-US" sz="1000" b="0"/>
              <a:t>&lt;&lt;include&gt;&gt;</a:t>
            </a:r>
            <a:endParaRPr lang="en-US" b="0"/>
          </a:p>
        </p:txBody>
      </p:sp>
      <p:sp>
        <p:nvSpPr>
          <p:cNvPr id="13341" name="Oval 29"/>
          <p:cNvSpPr>
            <a:spLocks noChangeArrowheads="1"/>
          </p:cNvSpPr>
          <p:nvPr/>
        </p:nvSpPr>
        <p:spPr bwMode="auto">
          <a:xfrm>
            <a:off x="2460625" y="3657600"/>
            <a:ext cx="169863" cy="171450"/>
          </a:xfrm>
          <a:prstGeom prst="ellipse">
            <a:avLst/>
          </a:prstGeom>
          <a:noFill/>
          <a:ln w="22225">
            <a:solidFill>
              <a:schemeClr val="tx1"/>
            </a:solidFill>
            <a:round/>
            <a:headEnd/>
            <a:tailEnd/>
          </a:ln>
        </p:spPr>
        <p:txBody>
          <a:bodyPr/>
          <a:lstStyle/>
          <a:p>
            <a:endParaRPr lang="en-GB"/>
          </a:p>
        </p:txBody>
      </p:sp>
      <p:sp>
        <p:nvSpPr>
          <p:cNvPr id="13342" name="Line 30"/>
          <p:cNvSpPr>
            <a:spLocks noChangeShapeType="1"/>
          </p:cNvSpPr>
          <p:nvPr/>
        </p:nvSpPr>
        <p:spPr bwMode="auto">
          <a:xfrm>
            <a:off x="2535238" y="3810000"/>
            <a:ext cx="1587" cy="150813"/>
          </a:xfrm>
          <a:prstGeom prst="line">
            <a:avLst/>
          </a:prstGeom>
          <a:noFill/>
          <a:ln w="22225">
            <a:solidFill>
              <a:schemeClr val="tx1"/>
            </a:solidFill>
            <a:round/>
            <a:headEnd/>
            <a:tailEnd/>
          </a:ln>
        </p:spPr>
        <p:txBody>
          <a:bodyPr/>
          <a:lstStyle/>
          <a:p>
            <a:endParaRPr lang="nl-NL"/>
          </a:p>
        </p:txBody>
      </p:sp>
      <p:sp>
        <p:nvSpPr>
          <p:cNvPr id="13343" name="Line 31"/>
          <p:cNvSpPr>
            <a:spLocks noChangeShapeType="1"/>
          </p:cNvSpPr>
          <p:nvPr/>
        </p:nvSpPr>
        <p:spPr bwMode="auto">
          <a:xfrm>
            <a:off x="2413000" y="3857625"/>
            <a:ext cx="255588" cy="1588"/>
          </a:xfrm>
          <a:prstGeom prst="line">
            <a:avLst/>
          </a:prstGeom>
          <a:noFill/>
          <a:ln w="22225">
            <a:solidFill>
              <a:schemeClr val="tx1"/>
            </a:solidFill>
            <a:round/>
            <a:headEnd/>
            <a:tailEnd/>
          </a:ln>
        </p:spPr>
        <p:txBody>
          <a:bodyPr/>
          <a:lstStyle/>
          <a:p>
            <a:endParaRPr lang="nl-NL"/>
          </a:p>
        </p:txBody>
      </p:sp>
      <p:sp>
        <p:nvSpPr>
          <p:cNvPr id="13344" name="Freeform 32"/>
          <p:cNvSpPr>
            <a:spLocks/>
          </p:cNvSpPr>
          <p:nvPr/>
        </p:nvSpPr>
        <p:spPr bwMode="auto">
          <a:xfrm>
            <a:off x="2365375" y="3960813"/>
            <a:ext cx="350838"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3345" name="Rectangle 33"/>
          <p:cNvSpPr>
            <a:spLocks noChangeArrowheads="1"/>
          </p:cNvSpPr>
          <p:nvPr/>
        </p:nvSpPr>
        <p:spPr bwMode="auto">
          <a:xfrm>
            <a:off x="2290763" y="4227513"/>
            <a:ext cx="549275" cy="152400"/>
          </a:xfrm>
          <a:prstGeom prst="rect">
            <a:avLst/>
          </a:prstGeom>
          <a:noFill/>
          <a:ln w="22225">
            <a:noFill/>
            <a:miter lim="800000"/>
            <a:headEnd/>
            <a:tailEnd/>
          </a:ln>
        </p:spPr>
        <p:txBody>
          <a:bodyPr wrap="none" lIns="0" tIns="0" rIns="0" bIns="0">
            <a:spAutoFit/>
          </a:bodyPr>
          <a:lstStyle/>
          <a:p>
            <a:pPr algn="ctr" eaLnBrk="0" hangingPunct="0"/>
            <a:r>
              <a:rPr lang="en-US" sz="1000" b="0"/>
              <a:t>Customer</a:t>
            </a:r>
            <a:endParaRPr lang="en-US" b="0"/>
          </a:p>
        </p:txBody>
      </p:sp>
      <p:sp>
        <p:nvSpPr>
          <p:cNvPr id="13346" name="Oval 34"/>
          <p:cNvSpPr>
            <a:spLocks noChangeArrowheads="1"/>
          </p:cNvSpPr>
          <p:nvPr/>
        </p:nvSpPr>
        <p:spPr bwMode="auto">
          <a:xfrm>
            <a:off x="6267450" y="982663"/>
            <a:ext cx="171450" cy="171450"/>
          </a:xfrm>
          <a:prstGeom prst="ellipse">
            <a:avLst/>
          </a:prstGeom>
          <a:noFill/>
          <a:ln w="22225">
            <a:solidFill>
              <a:schemeClr val="tx1"/>
            </a:solidFill>
            <a:round/>
            <a:headEnd/>
            <a:tailEnd/>
          </a:ln>
        </p:spPr>
        <p:txBody>
          <a:bodyPr/>
          <a:lstStyle/>
          <a:p>
            <a:endParaRPr lang="en-GB"/>
          </a:p>
        </p:txBody>
      </p:sp>
      <p:sp>
        <p:nvSpPr>
          <p:cNvPr id="13347" name="Line 35"/>
          <p:cNvSpPr>
            <a:spLocks noChangeShapeType="1"/>
          </p:cNvSpPr>
          <p:nvPr/>
        </p:nvSpPr>
        <p:spPr bwMode="auto">
          <a:xfrm>
            <a:off x="6343650" y="1135063"/>
            <a:ext cx="1588" cy="150812"/>
          </a:xfrm>
          <a:prstGeom prst="line">
            <a:avLst/>
          </a:prstGeom>
          <a:noFill/>
          <a:ln w="22225">
            <a:solidFill>
              <a:schemeClr val="tx1"/>
            </a:solidFill>
            <a:round/>
            <a:headEnd/>
            <a:tailEnd/>
          </a:ln>
        </p:spPr>
        <p:txBody>
          <a:bodyPr/>
          <a:lstStyle/>
          <a:p>
            <a:endParaRPr lang="nl-NL"/>
          </a:p>
        </p:txBody>
      </p:sp>
      <p:sp>
        <p:nvSpPr>
          <p:cNvPr id="13348" name="Line 36"/>
          <p:cNvSpPr>
            <a:spLocks noChangeShapeType="1"/>
          </p:cNvSpPr>
          <p:nvPr/>
        </p:nvSpPr>
        <p:spPr bwMode="auto">
          <a:xfrm>
            <a:off x="6219825" y="1182688"/>
            <a:ext cx="247650" cy="1587"/>
          </a:xfrm>
          <a:prstGeom prst="line">
            <a:avLst/>
          </a:prstGeom>
          <a:noFill/>
          <a:ln w="22225">
            <a:solidFill>
              <a:schemeClr val="tx1"/>
            </a:solidFill>
            <a:round/>
            <a:headEnd/>
            <a:tailEnd/>
          </a:ln>
        </p:spPr>
        <p:txBody>
          <a:bodyPr/>
          <a:lstStyle/>
          <a:p>
            <a:endParaRPr lang="nl-NL"/>
          </a:p>
        </p:txBody>
      </p:sp>
      <p:sp>
        <p:nvSpPr>
          <p:cNvPr id="13349" name="Freeform 37"/>
          <p:cNvSpPr>
            <a:spLocks/>
          </p:cNvSpPr>
          <p:nvPr/>
        </p:nvSpPr>
        <p:spPr bwMode="auto">
          <a:xfrm>
            <a:off x="6162675" y="1285875"/>
            <a:ext cx="361950" cy="171450"/>
          </a:xfrm>
          <a:custGeom>
            <a:avLst/>
            <a:gdLst>
              <a:gd name="T0" fmla="*/ 0 w 38"/>
              <a:gd name="T1" fmla="*/ 2147483647 h 18"/>
              <a:gd name="T2" fmla="*/ 2147483647 w 38"/>
              <a:gd name="T3" fmla="*/ 0 h 18"/>
              <a:gd name="T4" fmla="*/ 2147483647 w 38"/>
              <a:gd name="T5" fmla="*/ 2147483647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22225">
            <a:solidFill>
              <a:schemeClr val="tx1"/>
            </a:solidFill>
            <a:round/>
            <a:headEnd/>
            <a:tailEnd/>
          </a:ln>
        </p:spPr>
        <p:txBody>
          <a:bodyPr/>
          <a:lstStyle/>
          <a:p>
            <a:endParaRPr lang="nl-NL"/>
          </a:p>
        </p:txBody>
      </p:sp>
      <p:sp>
        <p:nvSpPr>
          <p:cNvPr id="13350" name="Rectangle 38"/>
          <p:cNvSpPr>
            <a:spLocks noChangeArrowheads="1"/>
          </p:cNvSpPr>
          <p:nvPr/>
        </p:nvSpPr>
        <p:spPr bwMode="auto">
          <a:xfrm>
            <a:off x="5849938" y="1552575"/>
            <a:ext cx="1041400" cy="152400"/>
          </a:xfrm>
          <a:prstGeom prst="rect">
            <a:avLst/>
          </a:prstGeom>
          <a:noFill/>
          <a:ln w="22225">
            <a:noFill/>
            <a:miter lim="800000"/>
            <a:headEnd/>
            <a:tailEnd/>
          </a:ln>
        </p:spPr>
        <p:txBody>
          <a:bodyPr wrap="none" lIns="0" tIns="0" rIns="0" bIns="0">
            <a:spAutoFit/>
          </a:bodyPr>
          <a:lstStyle/>
          <a:p>
            <a:pPr algn="ctr" eaLnBrk="0" hangingPunct="0"/>
            <a:r>
              <a:rPr lang="en-US" sz="1000" b="0"/>
              <a:t>Customer Service </a:t>
            </a:r>
            <a:endParaRPr lang="en-US" b="0"/>
          </a:p>
        </p:txBody>
      </p:sp>
      <p:sp>
        <p:nvSpPr>
          <p:cNvPr id="13351" name="Rectangle 39"/>
          <p:cNvSpPr>
            <a:spLocks noChangeArrowheads="1"/>
          </p:cNvSpPr>
          <p:nvPr/>
        </p:nvSpPr>
        <p:spPr bwMode="auto">
          <a:xfrm>
            <a:off x="5942013" y="1704975"/>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13352" name="Oval 40"/>
          <p:cNvSpPr>
            <a:spLocks noChangeArrowheads="1"/>
          </p:cNvSpPr>
          <p:nvPr/>
        </p:nvSpPr>
        <p:spPr bwMode="auto">
          <a:xfrm>
            <a:off x="4116388" y="1049338"/>
            <a:ext cx="666750" cy="350837"/>
          </a:xfrm>
          <a:prstGeom prst="ellipse">
            <a:avLst/>
          </a:prstGeom>
          <a:noFill/>
          <a:ln w="22225">
            <a:solidFill>
              <a:schemeClr val="tx1"/>
            </a:solidFill>
            <a:round/>
            <a:headEnd/>
            <a:tailEnd/>
          </a:ln>
        </p:spPr>
        <p:txBody>
          <a:bodyPr/>
          <a:lstStyle/>
          <a:p>
            <a:endParaRPr lang="en-GB"/>
          </a:p>
        </p:txBody>
      </p:sp>
      <p:sp>
        <p:nvSpPr>
          <p:cNvPr id="13353" name="Rectangle 41"/>
          <p:cNvSpPr>
            <a:spLocks noChangeArrowheads="1"/>
          </p:cNvSpPr>
          <p:nvPr/>
        </p:nvSpPr>
        <p:spPr bwMode="auto">
          <a:xfrm>
            <a:off x="3714750" y="1485900"/>
            <a:ext cx="1519238" cy="152400"/>
          </a:xfrm>
          <a:prstGeom prst="rect">
            <a:avLst/>
          </a:prstGeom>
          <a:noFill/>
          <a:ln w="22225">
            <a:noFill/>
            <a:miter lim="800000"/>
            <a:headEnd/>
            <a:tailEnd/>
          </a:ln>
        </p:spPr>
        <p:txBody>
          <a:bodyPr wrap="none" lIns="0" tIns="0" rIns="0" bIns="0">
            <a:spAutoFit/>
          </a:bodyPr>
          <a:lstStyle/>
          <a:p>
            <a:pPr algn="ctr" eaLnBrk="0" hangingPunct="0"/>
            <a:r>
              <a:rPr lang="en-US" sz="1000" b="0"/>
              <a:t>Answer Customer Inquiries</a:t>
            </a:r>
            <a:endParaRPr lang="en-US" b="0"/>
          </a:p>
        </p:txBody>
      </p:sp>
      <p:sp>
        <p:nvSpPr>
          <p:cNvPr id="13354" name="Oval 42"/>
          <p:cNvSpPr>
            <a:spLocks noChangeArrowheads="1"/>
          </p:cNvSpPr>
          <p:nvPr/>
        </p:nvSpPr>
        <p:spPr bwMode="auto">
          <a:xfrm>
            <a:off x="2471738" y="982663"/>
            <a:ext cx="169862" cy="171450"/>
          </a:xfrm>
          <a:prstGeom prst="ellipse">
            <a:avLst/>
          </a:prstGeom>
          <a:noFill/>
          <a:ln w="22225">
            <a:solidFill>
              <a:schemeClr val="tx1"/>
            </a:solidFill>
            <a:round/>
            <a:headEnd/>
            <a:tailEnd/>
          </a:ln>
        </p:spPr>
        <p:txBody>
          <a:bodyPr/>
          <a:lstStyle/>
          <a:p>
            <a:endParaRPr lang="en-GB"/>
          </a:p>
        </p:txBody>
      </p:sp>
      <p:sp>
        <p:nvSpPr>
          <p:cNvPr id="13355" name="Line 43"/>
          <p:cNvSpPr>
            <a:spLocks noChangeShapeType="1"/>
          </p:cNvSpPr>
          <p:nvPr/>
        </p:nvSpPr>
        <p:spPr bwMode="auto">
          <a:xfrm>
            <a:off x="2546350" y="1135063"/>
            <a:ext cx="1588" cy="150812"/>
          </a:xfrm>
          <a:prstGeom prst="line">
            <a:avLst/>
          </a:prstGeom>
          <a:noFill/>
          <a:ln w="22225">
            <a:solidFill>
              <a:schemeClr val="tx1"/>
            </a:solidFill>
            <a:round/>
            <a:headEnd/>
            <a:tailEnd/>
          </a:ln>
        </p:spPr>
        <p:txBody>
          <a:bodyPr/>
          <a:lstStyle/>
          <a:p>
            <a:endParaRPr lang="nl-NL"/>
          </a:p>
        </p:txBody>
      </p:sp>
      <p:sp>
        <p:nvSpPr>
          <p:cNvPr id="13356" name="Line 44"/>
          <p:cNvSpPr>
            <a:spLocks noChangeShapeType="1"/>
          </p:cNvSpPr>
          <p:nvPr/>
        </p:nvSpPr>
        <p:spPr bwMode="auto">
          <a:xfrm>
            <a:off x="2424113" y="1182688"/>
            <a:ext cx="255587" cy="1587"/>
          </a:xfrm>
          <a:prstGeom prst="line">
            <a:avLst/>
          </a:prstGeom>
          <a:noFill/>
          <a:ln w="22225">
            <a:solidFill>
              <a:schemeClr val="tx1"/>
            </a:solidFill>
            <a:round/>
            <a:headEnd/>
            <a:tailEnd/>
          </a:ln>
        </p:spPr>
        <p:txBody>
          <a:bodyPr/>
          <a:lstStyle/>
          <a:p>
            <a:endParaRPr lang="nl-NL"/>
          </a:p>
        </p:txBody>
      </p:sp>
      <p:sp>
        <p:nvSpPr>
          <p:cNvPr id="13357" name="Freeform 45"/>
          <p:cNvSpPr>
            <a:spLocks/>
          </p:cNvSpPr>
          <p:nvPr/>
        </p:nvSpPr>
        <p:spPr bwMode="auto">
          <a:xfrm>
            <a:off x="2376488" y="1285875"/>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3358" name="Rectangle 46"/>
          <p:cNvSpPr>
            <a:spLocks noChangeArrowheads="1"/>
          </p:cNvSpPr>
          <p:nvPr/>
        </p:nvSpPr>
        <p:spPr bwMode="auto">
          <a:xfrm>
            <a:off x="2301875" y="1552575"/>
            <a:ext cx="549275" cy="152400"/>
          </a:xfrm>
          <a:prstGeom prst="rect">
            <a:avLst/>
          </a:prstGeom>
          <a:noFill/>
          <a:ln w="22225">
            <a:noFill/>
            <a:miter lim="800000"/>
            <a:headEnd/>
            <a:tailEnd/>
          </a:ln>
        </p:spPr>
        <p:txBody>
          <a:bodyPr wrap="none" lIns="0" tIns="0" rIns="0" bIns="0">
            <a:spAutoFit/>
          </a:bodyPr>
          <a:lstStyle/>
          <a:p>
            <a:pPr algn="ctr" eaLnBrk="0" hangingPunct="0"/>
            <a:r>
              <a:rPr lang="en-US" sz="1000" b="0"/>
              <a:t>Customer</a:t>
            </a:r>
            <a:endParaRPr lang="en-US" b="0"/>
          </a:p>
        </p:txBody>
      </p:sp>
      <p:sp>
        <p:nvSpPr>
          <p:cNvPr id="13359" name="Oval 47"/>
          <p:cNvSpPr>
            <a:spLocks noChangeArrowheads="1"/>
          </p:cNvSpPr>
          <p:nvPr/>
        </p:nvSpPr>
        <p:spPr bwMode="auto">
          <a:xfrm>
            <a:off x="3973513" y="2092325"/>
            <a:ext cx="666750" cy="352425"/>
          </a:xfrm>
          <a:prstGeom prst="ellipse">
            <a:avLst/>
          </a:prstGeom>
          <a:noFill/>
          <a:ln w="22225">
            <a:solidFill>
              <a:schemeClr val="tx1"/>
            </a:solidFill>
            <a:round/>
            <a:headEnd/>
            <a:tailEnd/>
          </a:ln>
        </p:spPr>
        <p:txBody>
          <a:bodyPr/>
          <a:lstStyle/>
          <a:p>
            <a:endParaRPr lang="en-GB"/>
          </a:p>
        </p:txBody>
      </p:sp>
      <p:sp>
        <p:nvSpPr>
          <p:cNvPr id="13360" name="Rectangle 48"/>
          <p:cNvSpPr>
            <a:spLocks noChangeArrowheads="1"/>
          </p:cNvSpPr>
          <p:nvPr/>
        </p:nvSpPr>
        <p:spPr bwMode="auto">
          <a:xfrm>
            <a:off x="3897313" y="2530475"/>
            <a:ext cx="857250" cy="152400"/>
          </a:xfrm>
          <a:prstGeom prst="rect">
            <a:avLst/>
          </a:prstGeom>
          <a:noFill/>
          <a:ln w="22225">
            <a:noFill/>
            <a:miter lim="800000"/>
            <a:headEnd/>
            <a:tailEnd/>
          </a:ln>
        </p:spPr>
        <p:txBody>
          <a:bodyPr wrap="none" lIns="0" tIns="0" rIns="0" bIns="0">
            <a:spAutoFit/>
          </a:bodyPr>
          <a:lstStyle/>
          <a:p>
            <a:pPr algn="ctr" eaLnBrk="0" hangingPunct="0"/>
            <a:r>
              <a:rPr lang="en-US" sz="1000" b="0"/>
              <a:t>Order Products</a:t>
            </a:r>
            <a:endParaRPr lang="en-US" b="0"/>
          </a:p>
        </p:txBody>
      </p:sp>
      <p:sp>
        <p:nvSpPr>
          <p:cNvPr id="13361" name="Oval 49"/>
          <p:cNvSpPr>
            <a:spLocks noChangeArrowheads="1"/>
          </p:cNvSpPr>
          <p:nvPr/>
        </p:nvSpPr>
        <p:spPr bwMode="auto">
          <a:xfrm>
            <a:off x="2471738" y="2027238"/>
            <a:ext cx="169862" cy="169862"/>
          </a:xfrm>
          <a:prstGeom prst="ellipse">
            <a:avLst/>
          </a:prstGeom>
          <a:noFill/>
          <a:ln w="22225">
            <a:solidFill>
              <a:schemeClr val="tx1"/>
            </a:solidFill>
            <a:round/>
            <a:headEnd/>
            <a:tailEnd/>
          </a:ln>
        </p:spPr>
        <p:txBody>
          <a:bodyPr/>
          <a:lstStyle/>
          <a:p>
            <a:endParaRPr lang="en-GB"/>
          </a:p>
        </p:txBody>
      </p:sp>
      <p:sp>
        <p:nvSpPr>
          <p:cNvPr id="13362" name="Line 50"/>
          <p:cNvSpPr>
            <a:spLocks noChangeShapeType="1"/>
          </p:cNvSpPr>
          <p:nvPr/>
        </p:nvSpPr>
        <p:spPr bwMode="auto">
          <a:xfrm>
            <a:off x="2546350" y="2187575"/>
            <a:ext cx="1588" cy="142875"/>
          </a:xfrm>
          <a:prstGeom prst="line">
            <a:avLst/>
          </a:prstGeom>
          <a:noFill/>
          <a:ln w="22225">
            <a:solidFill>
              <a:schemeClr val="tx1"/>
            </a:solidFill>
            <a:round/>
            <a:headEnd/>
            <a:tailEnd/>
          </a:ln>
        </p:spPr>
        <p:txBody>
          <a:bodyPr/>
          <a:lstStyle/>
          <a:p>
            <a:endParaRPr lang="nl-NL"/>
          </a:p>
        </p:txBody>
      </p:sp>
      <p:sp>
        <p:nvSpPr>
          <p:cNvPr id="13363" name="Line 51"/>
          <p:cNvSpPr>
            <a:spLocks noChangeShapeType="1"/>
          </p:cNvSpPr>
          <p:nvPr/>
        </p:nvSpPr>
        <p:spPr bwMode="auto">
          <a:xfrm>
            <a:off x="2424113" y="2225675"/>
            <a:ext cx="255587" cy="1588"/>
          </a:xfrm>
          <a:prstGeom prst="line">
            <a:avLst/>
          </a:prstGeom>
          <a:noFill/>
          <a:ln w="22225">
            <a:solidFill>
              <a:schemeClr val="tx1"/>
            </a:solidFill>
            <a:round/>
            <a:headEnd/>
            <a:tailEnd/>
          </a:ln>
        </p:spPr>
        <p:txBody>
          <a:bodyPr/>
          <a:lstStyle/>
          <a:p>
            <a:endParaRPr lang="nl-NL"/>
          </a:p>
        </p:txBody>
      </p:sp>
      <p:sp>
        <p:nvSpPr>
          <p:cNvPr id="13364" name="Freeform 52"/>
          <p:cNvSpPr>
            <a:spLocks/>
          </p:cNvSpPr>
          <p:nvPr/>
        </p:nvSpPr>
        <p:spPr bwMode="auto">
          <a:xfrm>
            <a:off x="2376488" y="2330450"/>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3365" name="Rectangle 53"/>
          <p:cNvSpPr>
            <a:spLocks noChangeArrowheads="1"/>
          </p:cNvSpPr>
          <p:nvPr/>
        </p:nvSpPr>
        <p:spPr bwMode="auto">
          <a:xfrm>
            <a:off x="2405063" y="2597150"/>
            <a:ext cx="350837" cy="152400"/>
          </a:xfrm>
          <a:prstGeom prst="rect">
            <a:avLst/>
          </a:prstGeom>
          <a:noFill/>
          <a:ln w="22225">
            <a:noFill/>
            <a:miter lim="800000"/>
            <a:headEnd/>
            <a:tailEnd/>
          </a:ln>
        </p:spPr>
        <p:txBody>
          <a:bodyPr wrap="none" lIns="0" tIns="0" rIns="0" bIns="0">
            <a:spAutoFit/>
          </a:bodyPr>
          <a:lstStyle/>
          <a:p>
            <a:pPr algn="ctr" eaLnBrk="0" hangingPunct="0"/>
            <a:r>
              <a:rPr lang="en-US" sz="1000" b="0"/>
              <a:t>Sales </a:t>
            </a:r>
            <a:endParaRPr lang="en-US" b="0"/>
          </a:p>
        </p:txBody>
      </p:sp>
      <p:sp>
        <p:nvSpPr>
          <p:cNvPr id="13366" name="Rectangle 54"/>
          <p:cNvSpPr>
            <a:spLocks noChangeArrowheads="1"/>
          </p:cNvSpPr>
          <p:nvPr/>
        </p:nvSpPr>
        <p:spPr bwMode="auto">
          <a:xfrm>
            <a:off x="2155825" y="2749550"/>
            <a:ext cx="849313"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13367" name="Line 55"/>
          <p:cNvSpPr>
            <a:spLocks noChangeShapeType="1"/>
          </p:cNvSpPr>
          <p:nvPr/>
        </p:nvSpPr>
        <p:spPr bwMode="auto">
          <a:xfrm>
            <a:off x="461963" y="3265488"/>
            <a:ext cx="8509000" cy="0"/>
          </a:xfrm>
          <a:prstGeom prst="line">
            <a:avLst/>
          </a:prstGeom>
          <a:noFill/>
          <a:ln w="9525">
            <a:solidFill>
              <a:schemeClr val="tx1"/>
            </a:solidFill>
            <a:round/>
            <a:headEnd/>
            <a:tailEnd/>
          </a:ln>
        </p:spPr>
        <p:txBody>
          <a:bodyPr lIns="107950" tIns="53975" rIns="107950" bIns="53975" anchor="ctr"/>
          <a:lstStyle/>
          <a:p>
            <a:endParaRPr lang="nl-NL"/>
          </a:p>
        </p:txBody>
      </p:sp>
      <p:sp>
        <p:nvSpPr>
          <p:cNvPr id="13368" name="Text Box 56"/>
          <p:cNvSpPr txBox="1">
            <a:spLocks noChangeArrowheads="1"/>
          </p:cNvSpPr>
          <p:nvPr/>
        </p:nvSpPr>
        <p:spPr bwMode="auto">
          <a:xfrm>
            <a:off x="269875" y="984250"/>
            <a:ext cx="2009775"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Before &lt;&lt;</a:t>
            </a:r>
            <a:r>
              <a:rPr lang="en-US" b="0" i="1">
                <a:solidFill>
                  <a:schemeClr val="accent1"/>
                </a:solidFill>
              </a:rPr>
              <a:t>Include&gt;&gt;</a:t>
            </a:r>
          </a:p>
        </p:txBody>
      </p:sp>
      <p:sp>
        <p:nvSpPr>
          <p:cNvPr id="13369" name="Text Box 57"/>
          <p:cNvSpPr txBox="1">
            <a:spLocks noChangeArrowheads="1"/>
          </p:cNvSpPr>
          <p:nvPr/>
        </p:nvSpPr>
        <p:spPr bwMode="auto">
          <a:xfrm>
            <a:off x="271463" y="3367088"/>
            <a:ext cx="1990725"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After &lt;&lt;</a:t>
            </a:r>
            <a:r>
              <a:rPr lang="en-US" b="0" i="1">
                <a:solidFill>
                  <a:schemeClr val="accent1"/>
                </a:solidFill>
              </a:rPr>
              <a:t>Include&gt;&gt;</a:t>
            </a:r>
          </a:p>
        </p:txBody>
      </p:sp>
      <p:sp>
        <p:nvSpPr>
          <p:cNvPr id="13370" name="Line 58"/>
          <p:cNvSpPr>
            <a:spLocks noChangeShapeType="1"/>
          </p:cNvSpPr>
          <p:nvPr/>
        </p:nvSpPr>
        <p:spPr bwMode="auto">
          <a:xfrm>
            <a:off x="2733675" y="1222375"/>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3371" name="Line 59"/>
          <p:cNvSpPr>
            <a:spLocks noChangeShapeType="1"/>
          </p:cNvSpPr>
          <p:nvPr/>
        </p:nvSpPr>
        <p:spPr bwMode="auto">
          <a:xfrm>
            <a:off x="2611438" y="2290763"/>
            <a:ext cx="1385887"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3372" name="Line 60"/>
          <p:cNvSpPr>
            <a:spLocks noChangeShapeType="1"/>
          </p:cNvSpPr>
          <p:nvPr/>
        </p:nvSpPr>
        <p:spPr bwMode="auto">
          <a:xfrm>
            <a:off x="4783138" y="1223963"/>
            <a:ext cx="1385887"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3373" name="Line 61"/>
          <p:cNvSpPr>
            <a:spLocks noChangeShapeType="1"/>
          </p:cNvSpPr>
          <p:nvPr/>
        </p:nvSpPr>
        <p:spPr bwMode="auto">
          <a:xfrm>
            <a:off x="2727325" y="3911600"/>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3374" name="Line 62"/>
          <p:cNvSpPr>
            <a:spLocks noChangeShapeType="1"/>
          </p:cNvSpPr>
          <p:nvPr/>
        </p:nvSpPr>
        <p:spPr bwMode="auto">
          <a:xfrm>
            <a:off x="4767263" y="3903663"/>
            <a:ext cx="1385887"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3375" name="Line 63"/>
          <p:cNvSpPr>
            <a:spLocks noChangeShapeType="1"/>
          </p:cNvSpPr>
          <p:nvPr/>
        </p:nvSpPr>
        <p:spPr bwMode="auto">
          <a:xfrm>
            <a:off x="2662238" y="5656263"/>
            <a:ext cx="1290637"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smtClean="0"/>
              <a:t>Discussion: Using the Include Relationship</a:t>
            </a:r>
          </a:p>
        </p:txBody>
      </p:sp>
      <p:sp>
        <p:nvSpPr>
          <p:cNvPr id="14339" name="Rectangle 3"/>
          <p:cNvSpPr>
            <a:spLocks noGrp="1" noChangeArrowheads="1"/>
          </p:cNvSpPr>
          <p:nvPr>
            <p:ph idx="1"/>
          </p:nvPr>
        </p:nvSpPr>
        <p:spPr/>
        <p:txBody>
          <a:bodyPr/>
          <a:lstStyle/>
          <a:p>
            <a:pPr eaLnBrk="1" hangingPunct="1"/>
            <a:r>
              <a:rPr lang="en-US" dirty="0" smtClean="0"/>
              <a:t>Find and read the Use-Case Narrative “</a:t>
            </a:r>
            <a:r>
              <a:rPr lang="en-US" i="1" dirty="0" smtClean="0"/>
              <a:t>Include”</a:t>
            </a:r>
            <a:r>
              <a:rPr lang="en-US" dirty="0" smtClean="0"/>
              <a:t> handout</a:t>
            </a:r>
          </a:p>
          <a:p>
            <a:pPr eaLnBrk="1" hangingPunct="1"/>
            <a:r>
              <a:rPr lang="en-US" dirty="0" smtClean="0"/>
              <a:t>Observations</a:t>
            </a:r>
            <a:r>
              <a:rPr lang="en-US" sz="2000" dirty="0" smtClean="0"/>
              <a:t>:</a:t>
            </a:r>
          </a:p>
          <a:p>
            <a:pPr lvl="1" eaLnBrk="1" hangingPunct="1"/>
            <a:r>
              <a:rPr lang="en-US" dirty="0" smtClean="0"/>
              <a:t>By using an included use case, the two original use cases are simplified</a:t>
            </a:r>
          </a:p>
          <a:p>
            <a:pPr lvl="1" eaLnBrk="1" hangingPunct="1"/>
            <a:r>
              <a:rPr lang="en-US" dirty="0" smtClean="0"/>
              <a:t>The definition of </a:t>
            </a:r>
            <a:r>
              <a:rPr lang="en-US" i="1" dirty="0" smtClean="0"/>
              <a:t>customer information</a:t>
            </a:r>
            <a:r>
              <a:rPr lang="en-US" dirty="0" smtClean="0"/>
              <a:t> has been hived off to the glossary</a:t>
            </a:r>
          </a:p>
          <a:p>
            <a:pPr lvl="1" eaLnBrk="1" hangingPunct="1"/>
            <a:r>
              <a:rPr lang="en-US" dirty="0" smtClean="0"/>
              <a:t>In creating the new included use case, parts of both original use cases had to be re-written (not to mention the writing of the new use case)</a:t>
            </a:r>
          </a:p>
          <a:p>
            <a:pPr eaLnBrk="1" hangingPunct="1"/>
            <a:r>
              <a:rPr lang="en-US" dirty="0" smtClean="0"/>
              <a:t>The included use case </a:t>
            </a:r>
            <a:r>
              <a:rPr lang="en-US" i="1" dirty="0" smtClean="0"/>
              <a:t>never</a:t>
            </a:r>
            <a:r>
              <a:rPr lang="en-US" dirty="0" smtClean="0"/>
              <a:t> has specific knowledge of the use case that included it</a:t>
            </a:r>
          </a:p>
          <a:p>
            <a:pPr lvl="1" eaLnBrk="1" hangingPunct="1"/>
            <a:r>
              <a:rPr lang="en-US" dirty="0" smtClean="0"/>
              <a:t>Hence included use cases are reusable</a:t>
            </a:r>
          </a:p>
        </p:txBody>
      </p:sp>
      <p:sp>
        <p:nvSpPr>
          <p:cNvPr id="4" name="Text Box 3"/>
          <p:cNvSpPr txBox="1">
            <a:spLocks noChangeArrowheads="1"/>
          </p:cNvSpPr>
          <p:nvPr/>
        </p:nvSpPr>
        <p:spPr bwMode="gray">
          <a:xfrm>
            <a:off x="6709139" y="5867120"/>
            <a:ext cx="2362200" cy="478336"/>
          </a:xfrm>
          <a:prstGeom prst="rect">
            <a:avLst/>
          </a:prstGeom>
          <a:noFill/>
          <a:ln w="9525">
            <a:noFill/>
            <a:miter lim="800000"/>
            <a:headEnd/>
            <a:tailEnd/>
          </a:ln>
        </p:spPr>
        <p:txBody>
          <a:bodyPr lIns="107950" tIns="53975" rIns="107950" bIns="53975">
            <a:spAutoFit/>
          </a:bodyPr>
          <a:lstStyle>
            <a:defPPr>
              <a:defRPr lang="en-US"/>
            </a:defPPr>
            <a:lvl1pPr algn="l" rtl="0" fontAlgn="base">
              <a:spcBef>
                <a:spcPct val="0"/>
              </a:spcBef>
              <a:spcAft>
                <a:spcPct val="0"/>
              </a:spcAft>
              <a:defRPr sz="16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a:lstStyle>
          <a:p>
            <a:pPr algn="ctr" eaLnBrk="0" hangingPunct="0">
              <a:spcBef>
                <a:spcPct val="50000"/>
              </a:spcBef>
            </a:pPr>
            <a:r>
              <a:rPr lang="en-US" sz="1200" b="0" dirty="0"/>
              <a:t>Handout: </a:t>
            </a:r>
            <a:br>
              <a:rPr lang="en-US" sz="1200" b="0" dirty="0"/>
            </a:br>
            <a:r>
              <a:rPr lang="en-US" sz="1200" b="0" dirty="0" smtClean="0"/>
              <a:t>Include Relationship</a:t>
            </a:r>
            <a:endParaRPr lang="en-US" sz="1200" b="0" dirty="0"/>
          </a:p>
        </p:txBody>
      </p:sp>
      <p:pic>
        <p:nvPicPr>
          <p:cNvPr id="5" name="Picture 4"/>
          <p:cNvPicPr>
            <a:picLocks noChangeAspect="1" noChangeArrowheads="1"/>
          </p:cNvPicPr>
          <p:nvPr/>
        </p:nvPicPr>
        <p:blipFill>
          <a:blip r:embed="rId3" cstate="print"/>
          <a:srcRect/>
          <a:stretch>
            <a:fillRect/>
          </a:stretch>
        </p:blipFill>
        <p:spPr bwMode="gray">
          <a:xfrm>
            <a:off x="7434627" y="5395632"/>
            <a:ext cx="842962" cy="519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smtClean="0"/>
              <a:t>Common Errors Using the Include Relationship</a:t>
            </a:r>
          </a:p>
        </p:txBody>
      </p:sp>
      <p:sp>
        <p:nvSpPr>
          <p:cNvPr id="15363" name="Rectangle 3"/>
          <p:cNvSpPr>
            <a:spLocks noGrp="1" noChangeArrowheads="1"/>
          </p:cNvSpPr>
          <p:nvPr>
            <p:ph idx="1"/>
          </p:nvPr>
        </p:nvSpPr>
        <p:spPr/>
        <p:txBody>
          <a:bodyPr/>
          <a:lstStyle/>
          <a:p>
            <a:pPr marL="609600" indent="-609600" eaLnBrk="1" hangingPunct="1"/>
            <a:r>
              <a:rPr lang="en-US" smtClean="0"/>
              <a:t>Used to perform functional decomposition:</a:t>
            </a:r>
          </a:p>
          <a:p>
            <a:pPr marL="987425" lvl="1" indent="-533400" eaLnBrk="1" hangingPunct="1">
              <a:lnSpc>
                <a:spcPct val="77000"/>
              </a:lnSpc>
            </a:pPr>
            <a:r>
              <a:rPr lang="en-US" smtClean="0"/>
              <a:t>Treating the included use case as some form of menu option</a:t>
            </a:r>
          </a:p>
          <a:p>
            <a:pPr marL="1330325" lvl="2" indent="-533400" eaLnBrk="1" hangingPunct="1">
              <a:lnSpc>
                <a:spcPct val="90000"/>
              </a:lnSpc>
            </a:pPr>
            <a:r>
              <a:rPr lang="en-US" smtClean="0"/>
              <a:t>The including use case ends up as a shell and can no longer provide value on it’s own</a:t>
            </a:r>
          </a:p>
          <a:p>
            <a:pPr marL="609600" indent="-609600" eaLnBrk="1" hangingPunct="1"/>
            <a:r>
              <a:rPr lang="en-US" smtClean="0"/>
              <a:t>The behavior in the included use case is expanded outside the context of the use cases that include it</a:t>
            </a:r>
          </a:p>
          <a:p>
            <a:pPr marL="987425" lvl="1" indent="-533400" eaLnBrk="1" hangingPunct="1">
              <a:lnSpc>
                <a:spcPct val="77000"/>
              </a:lnSpc>
            </a:pPr>
            <a:r>
              <a:rPr lang="en-US" smtClean="0"/>
              <a:t>Scope creep</a:t>
            </a:r>
          </a:p>
          <a:p>
            <a:pPr marL="987425" lvl="1" indent="-533400" eaLnBrk="1" hangingPunct="1">
              <a:lnSpc>
                <a:spcPct val="77000"/>
              </a:lnSpc>
            </a:pPr>
            <a:r>
              <a:rPr lang="en-US" smtClean="0"/>
              <a:t>When an include is used it means that the whole of the included use case is part of the including use case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smtClean="0"/>
              <a:t>Using the Extends Relationship</a:t>
            </a:r>
          </a:p>
        </p:txBody>
      </p:sp>
      <p:sp>
        <p:nvSpPr>
          <p:cNvPr id="16387" name="Rectangle 3"/>
          <p:cNvSpPr>
            <a:spLocks noGrp="1" noChangeArrowheads="1"/>
          </p:cNvSpPr>
          <p:nvPr>
            <p:ph idx="1"/>
          </p:nvPr>
        </p:nvSpPr>
        <p:spPr/>
        <p:txBody>
          <a:bodyPr/>
          <a:lstStyle/>
          <a:p>
            <a:pPr eaLnBrk="1" hangingPunct="1"/>
            <a:r>
              <a:rPr lang="en-US" sz="2000" dirty="0" smtClean="0"/>
              <a:t>The extend relationship is used where optional or exceptional behavior is inserted into an existing use case</a:t>
            </a:r>
          </a:p>
          <a:p>
            <a:pPr lvl="1" eaLnBrk="1" hangingPunct="1"/>
            <a:r>
              <a:rPr lang="en-US" sz="1800" dirty="0" smtClean="0"/>
              <a:t>The original purpose was a mechanism for specifying options that could be added to an existing product</a:t>
            </a:r>
          </a:p>
          <a:p>
            <a:pPr eaLnBrk="1" hangingPunct="1"/>
            <a:r>
              <a:rPr lang="en-US" sz="2000" dirty="0" smtClean="0"/>
              <a:t>The extending use case needs no change to the use case it extends, possible circumstances of use:</a:t>
            </a:r>
          </a:p>
          <a:p>
            <a:pPr lvl="1" eaLnBrk="1" hangingPunct="1"/>
            <a:r>
              <a:rPr lang="en-US" sz="1800" dirty="0" smtClean="0"/>
              <a:t>Descriptions of features that are optional to the basic behavior, “optionally purchased”</a:t>
            </a:r>
          </a:p>
          <a:p>
            <a:pPr lvl="1" eaLnBrk="1" hangingPunct="1"/>
            <a:r>
              <a:rPr lang="en-US" sz="1800" dirty="0" smtClean="0"/>
              <a:t>Complex exception-handling that would otherwise obscure the primary behavior, (alternative flows that are longer than the main flow)</a:t>
            </a:r>
          </a:p>
          <a:p>
            <a:pPr lvl="1" eaLnBrk="1" hangingPunct="1"/>
            <a:r>
              <a:rPr lang="en-US" sz="1800" dirty="0" smtClean="0"/>
              <a:t>Customization of the requirements model for specific customer needs</a:t>
            </a:r>
          </a:p>
          <a:p>
            <a:pPr lvl="1" eaLnBrk="1" hangingPunct="1"/>
            <a:r>
              <a:rPr lang="en-US" sz="1800" dirty="0" smtClean="0"/>
              <a:t>Scope and release </a:t>
            </a:r>
            <a:r>
              <a:rPr lang="en-US" sz="1800" dirty="0" smtClean="0"/>
              <a:t>management. E.g., behavior that will not be introduced until later release</a:t>
            </a:r>
            <a:endParaRPr lang="en-US" sz="1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noFill/>
        </p:spPr>
        <p:txBody>
          <a:bodyPr/>
          <a:lstStyle/>
          <a:p>
            <a:pPr eaLnBrk="1" hangingPunct="1"/>
            <a:r>
              <a:rPr lang="en-US" smtClean="0"/>
              <a:t>Using the Extends Relationship</a:t>
            </a:r>
          </a:p>
        </p:txBody>
      </p:sp>
      <p:graphicFrame>
        <p:nvGraphicFramePr>
          <p:cNvPr id="2050" name="Object 3"/>
          <p:cNvGraphicFramePr>
            <a:graphicFrameLocks noGrp="1" noChangeAspect="1"/>
          </p:cNvGraphicFramePr>
          <p:nvPr>
            <p:ph sz="half" idx="4294967295"/>
          </p:nvPr>
        </p:nvGraphicFramePr>
        <p:xfrm>
          <a:off x="6488113" y="1735138"/>
          <a:ext cx="1006475" cy="1768475"/>
        </p:xfrm>
        <a:graphic>
          <a:graphicData uri="http://schemas.openxmlformats.org/presentationml/2006/ole">
            <p:oleObj spid="_x0000_s2056" name="Image" r:id="rId4" imgW="255967" imgH="475207" progId="">
              <p:embed/>
            </p:oleObj>
          </a:graphicData>
        </a:graphic>
      </p:graphicFrame>
      <p:graphicFrame>
        <p:nvGraphicFramePr>
          <p:cNvPr id="2051" name="Object 13"/>
          <p:cNvGraphicFramePr>
            <a:graphicFrameLocks noGrp="1" noChangeAspect="1"/>
          </p:cNvGraphicFramePr>
          <p:nvPr>
            <p:ph sz="half" idx="4294967295"/>
          </p:nvPr>
        </p:nvGraphicFramePr>
        <p:xfrm>
          <a:off x="1392238" y="1789113"/>
          <a:ext cx="935037" cy="1724025"/>
        </p:xfrm>
        <a:graphic>
          <a:graphicData uri="http://schemas.openxmlformats.org/presentationml/2006/ole">
            <p:oleObj spid="_x0000_s2057" name="Image" r:id="rId5" imgW="231472" imgH="426612" progId="">
              <p:embed/>
            </p:oleObj>
          </a:graphicData>
        </a:graphic>
      </p:graphicFrame>
      <p:sp>
        <p:nvSpPr>
          <p:cNvPr id="2053" name="AutoShape 4"/>
          <p:cNvSpPr>
            <a:spLocks noChangeArrowheads="1"/>
          </p:cNvSpPr>
          <p:nvPr/>
        </p:nvSpPr>
        <p:spPr bwMode="auto">
          <a:xfrm rot="10800000" flipH="1">
            <a:off x="949325" y="1193800"/>
            <a:ext cx="1830388" cy="2443163"/>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2054" name="Text Box 5"/>
          <p:cNvSpPr txBox="1">
            <a:spLocks noChangeArrowheads="1"/>
          </p:cNvSpPr>
          <p:nvPr/>
        </p:nvSpPr>
        <p:spPr bwMode="auto">
          <a:xfrm>
            <a:off x="971550" y="1201738"/>
            <a:ext cx="1366838" cy="53340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400" i="1"/>
              <a:t>Extending Use Case</a:t>
            </a:r>
          </a:p>
        </p:txBody>
      </p:sp>
      <p:grpSp>
        <p:nvGrpSpPr>
          <p:cNvPr id="2055" name="Group 6"/>
          <p:cNvGrpSpPr>
            <a:grpSpLocks/>
          </p:cNvGrpSpPr>
          <p:nvPr/>
        </p:nvGrpSpPr>
        <p:grpSpPr bwMode="auto">
          <a:xfrm>
            <a:off x="6132513" y="1243013"/>
            <a:ext cx="1814512" cy="2459037"/>
            <a:chOff x="3666" y="637"/>
            <a:chExt cx="988" cy="1467"/>
          </a:xfrm>
        </p:grpSpPr>
        <p:sp>
          <p:nvSpPr>
            <p:cNvPr id="2060" name="Text Box 7"/>
            <p:cNvSpPr txBox="1">
              <a:spLocks noChangeArrowheads="1"/>
            </p:cNvSpPr>
            <p:nvPr/>
          </p:nvSpPr>
          <p:spPr bwMode="auto">
            <a:xfrm>
              <a:off x="3692" y="642"/>
              <a:ext cx="861" cy="191"/>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GB" sz="1400" i="1"/>
                <a:t>Base Use Case</a:t>
              </a:r>
            </a:p>
          </p:txBody>
        </p:sp>
        <p:sp>
          <p:nvSpPr>
            <p:cNvPr id="2061" name="AutoShape 8"/>
            <p:cNvSpPr>
              <a:spLocks noChangeArrowheads="1"/>
            </p:cNvSpPr>
            <p:nvPr/>
          </p:nvSpPr>
          <p:spPr bwMode="auto">
            <a:xfrm rot="10800000" flipH="1">
              <a:off x="3666" y="637"/>
              <a:ext cx="988" cy="1467"/>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endParaRPr lang="en-AU"/>
            </a:p>
          </p:txBody>
        </p:sp>
      </p:grpSp>
      <p:sp>
        <p:nvSpPr>
          <p:cNvPr id="2056" name="Text Box 9"/>
          <p:cNvSpPr txBox="1">
            <a:spLocks noChangeArrowheads="1"/>
          </p:cNvSpPr>
          <p:nvPr/>
        </p:nvSpPr>
        <p:spPr bwMode="auto">
          <a:xfrm>
            <a:off x="5653088" y="4033838"/>
            <a:ext cx="2724150" cy="84137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i="1">
                <a:solidFill>
                  <a:srgbClr val="000099"/>
                </a:solidFill>
              </a:rPr>
              <a:t>… “But I have no knowledge of even the existence of him”</a:t>
            </a:r>
          </a:p>
        </p:txBody>
      </p:sp>
      <p:sp>
        <p:nvSpPr>
          <p:cNvPr id="2057" name="Text Box 10"/>
          <p:cNvSpPr txBox="1">
            <a:spLocks noChangeArrowheads="1"/>
          </p:cNvSpPr>
          <p:nvPr/>
        </p:nvSpPr>
        <p:spPr bwMode="auto">
          <a:xfrm>
            <a:off x="571500" y="3759200"/>
            <a:ext cx="2724150" cy="13303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i="1">
                <a:solidFill>
                  <a:srgbClr val="000099"/>
                </a:solidFill>
              </a:rPr>
              <a:t>I know my place. Just like an alternative flow “I have detailed knowledge of the existence and the potential extension points of him”</a:t>
            </a:r>
          </a:p>
        </p:txBody>
      </p:sp>
      <p:sp>
        <p:nvSpPr>
          <p:cNvPr id="2058" name="AutoShape 10"/>
          <p:cNvSpPr>
            <a:spLocks noChangeArrowheads="1"/>
          </p:cNvSpPr>
          <p:nvPr/>
        </p:nvSpPr>
        <p:spPr bwMode="auto">
          <a:xfrm>
            <a:off x="3470275" y="1860550"/>
            <a:ext cx="1879600" cy="1604963"/>
          </a:xfrm>
          <a:prstGeom prst="rightArrow">
            <a:avLst>
              <a:gd name="adj1" fmla="val 50000"/>
              <a:gd name="adj2" fmla="val 29278"/>
            </a:avLst>
          </a:prstGeom>
          <a:solidFill>
            <a:schemeClr val="accent1"/>
          </a:solidFill>
          <a:ln w="9525" algn="ctr">
            <a:noFill/>
            <a:miter lim="800000"/>
            <a:headEnd/>
            <a:tailEnd/>
          </a:ln>
        </p:spPr>
        <p:txBody>
          <a:bodyPr wrap="none" anchor="ctr"/>
          <a:lstStyle/>
          <a:p>
            <a:pPr algn="ctr"/>
            <a:endParaRPr lang="en-GB"/>
          </a:p>
        </p:txBody>
      </p:sp>
      <p:sp>
        <p:nvSpPr>
          <p:cNvPr id="2059" name="Rectangle 3"/>
          <p:cNvSpPr>
            <a:spLocks noChangeArrowheads="1"/>
          </p:cNvSpPr>
          <p:nvPr/>
        </p:nvSpPr>
        <p:spPr bwMode="auto">
          <a:xfrm>
            <a:off x="587375" y="5395913"/>
            <a:ext cx="8212138" cy="842962"/>
          </a:xfrm>
          <a:prstGeom prst="rect">
            <a:avLst/>
          </a:prstGeom>
          <a:noFill/>
          <a:ln w="12700" algn="ctr">
            <a:solidFill>
              <a:schemeClr val="tx1"/>
            </a:solidFill>
            <a:miter lim="800000"/>
            <a:headEnd/>
            <a:tailEnd/>
          </a:ln>
        </p:spPr>
        <p:txBody>
          <a:bodyPr lIns="107950" tIns="53975" rIns="107950" bIns="53975" anchor="ctr"/>
          <a:lstStyle/>
          <a:p>
            <a:pPr algn="ctr"/>
            <a:r>
              <a:rPr lang="en-US" sz="2400">
                <a:solidFill>
                  <a:schemeClr val="tx2"/>
                </a:solidFill>
                <a:cs typeface="Arial" charset="0"/>
              </a:rPr>
              <a:t>The extended, base use case has no knowledge of the extending use case.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smtClean="0"/>
              <a:t>Using the Extends Relationship</a:t>
            </a:r>
          </a:p>
        </p:txBody>
      </p:sp>
      <p:sp>
        <p:nvSpPr>
          <p:cNvPr id="17411" name="Line 3"/>
          <p:cNvSpPr>
            <a:spLocks noChangeShapeType="1"/>
          </p:cNvSpPr>
          <p:nvPr/>
        </p:nvSpPr>
        <p:spPr bwMode="auto">
          <a:xfrm>
            <a:off x="3097213" y="138906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12" name="Line 4"/>
          <p:cNvSpPr>
            <a:spLocks noChangeShapeType="1"/>
          </p:cNvSpPr>
          <p:nvPr/>
        </p:nvSpPr>
        <p:spPr bwMode="auto">
          <a:xfrm>
            <a:off x="3097213" y="14954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13" name="Line 5"/>
          <p:cNvSpPr>
            <a:spLocks noChangeShapeType="1"/>
          </p:cNvSpPr>
          <p:nvPr/>
        </p:nvSpPr>
        <p:spPr bwMode="auto">
          <a:xfrm>
            <a:off x="3097213" y="1601788"/>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7414" name="Line 6"/>
          <p:cNvSpPr>
            <a:spLocks noChangeShapeType="1"/>
          </p:cNvSpPr>
          <p:nvPr/>
        </p:nvSpPr>
        <p:spPr bwMode="auto">
          <a:xfrm>
            <a:off x="3097213" y="1706563"/>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15" name="Line 7"/>
          <p:cNvSpPr>
            <a:spLocks noChangeShapeType="1"/>
          </p:cNvSpPr>
          <p:nvPr/>
        </p:nvSpPr>
        <p:spPr bwMode="auto">
          <a:xfrm>
            <a:off x="3097213" y="181292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16" name="Line 8"/>
          <p:cNvSpPr>
            <a:spLocks noChangeShapeType="1"/>
          </p:cNvSpPr>
          <p:nvPr/>
        </p:nvSpPr>
        <p:spPr bwMode="auto">
          <a:xfrm>
            <a:off x="3097213" y="1919288"/>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17" name="Line 9"/>
          <p:cNvSpPr>
            <a:spLocks noChangeShapeType="1"/>
          </p:cNvSpPr>
          <p:nvPr/>
        </p:nvSpPr>
        <p:spPr bwMode="auto">
          <a:xfrm>
            <a:off x="3097213" y="2025650"/>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18" name="Line 10"/>
          <p:cNvSpPr>
            <a:spLocks noChangeShapeType="1"/>
          </p:cNvSpPr>
          <p:nvPr/>
        </p:nvSpPr>
        <p:spPr bwMode="auto">
          <a:xfrm>
            <a:off x="3097213" y="213042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19" name="Line 11"/>
          <p:cNvSpPr>
            <a:spLocks noChangeShapeType="1"/>
          </p:cNvSpPr>
          <p:nvPr/>
        </p:nvSpPr>
        <p:spPr bwMode="auto">
          <a:xfrm>
            <a:off x="3097213" y="2236788"/>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7420" name="Line 12"/>
          <p:cNvSpPr>
            <a:spLocks noChangeShapeType="1"/>
          </p:cNvSpPr>
          <p:nvPr/>
        </p:nvSpPr>
        <p:spPr bwMode="auto">
          <a:xfrm>
            <a:off x="3097213" y="23431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1" name="Line 13"/>
          <p:cNvSpPr>
            <a:spLocks noChangeShapeType="1"/>
          </p:cNvSpPr>
          <p:nvPr/>
        </p:nvSpPr>
        <p:spPr bwMode="auto">
          <a:xfrm>
            <a:off x="3097213" y="24495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2" name="Line 14"/>
          <p:cNvSpPr>
            <a:spLocks noChangeShapeType="1"/>
          </p:cNvSpPr>
          <p:nvPr/>
        </p:nvSpPr>
        <p:spPr bwMode="auto">
          <a:xfrm>
            <a:off x="3097213" y="25558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3" name="Line 15"/>
          <p:cNvSpPr>
            <a:spLocks noChangeShapeType="1"/>
          </p:cNvSpPr>
          <p:nvPr/>
        </p:nvSpPr>
        <p:spPr bwMode="auto">
          <a:xfrm>
            <a:off x="3097213" y="26606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4" name="Line 16"/>
          <p:cNvSpPr>
            <a:spLocks noChangeShapeType="1"/>
          </p:cNvSpPr>
          <p:nvPr/>
        </p:nvSpPr>
        <p:spPr bwMode="auto">
          <a:xfrm>
            <a:off x="3097213" y="27670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5" name="Line 17"/>
          <p:cNvSpPr>
            <a:spLocks noChangeShapeType="1"/>
          </p:cNvSpPr>
          <p:nvPr/>
        </p:nvSpPr>
        <p:spPr bwMode="auto">
          <a:xfrm>
            <a:off x="3097213" y="28733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6" name="Line 18"/>
          <p:cNvSpPr>
            <a:spLocks noChangeShapeType="1"/>
          </p:cNvSpPr>
          <p:nvPr/>
        </p:nvSpPr>
        <p:spPr bwMode="auto">
          <a:xfrm>
            <a:off x="3097213" y="29797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7" name="Line 19"/>
          <p:cNvSpPr>
            <a:spLocks noChangeShapeType="1"/>
          </p:cNvSpPr>
          <p:nvPr/>
        </p:nvSpPr>
        <p:spPr bwMode="auto">
          <a:xfrm>
            <a:off x="3097213" y="30845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8" name="Line 20"/>
          <p:cNvSpPr>
            <a:spLocks noChangeShapeType="1"/>
          </p:cNvSpPr>
          <p:nvPr/>
        </p:nvSpPr>
        <p:spPr bwMode="auto">
          <a:xfrm>
            <a:off x="3097213" y="31908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29" name="Line 21"/>
          <p:cNvSpPr>
            <a:spLocks noChangeShapeType="1"/>
          </p:cNvSpPr>
          <p:nvPr/>
        </p:nvSpPr>
        <p:spPr bwMode="auto">
          <a:xfrm>
            <a:off x="3097213" y="32972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0" name="Text Box 22"/>
          <p:cNvSpPr txBox="1">
            <a:spLocks noChangeArrowheads="1"/>
          </p:cNvSpPr>
          <p:nvPr/>
        </p:nvSpPr>
        <p:spPr bwMode="auto">
          <a:xfrm>
            <a:off x="3049588" y="1079500"/>
            <a:ext cx="1366837"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Base Use Case</a:t>
            </a:r>
          </a:p>
        </p:txBody>
      </p:sp>
      <p:sp>
        <p:nvSpPr>
          <p:cNvPr id="17431" name="AutoShape 23"/>
          <p:cNvSpPr>
            <a:spLocks noChangeArrowheads="1"/>
          </p:cNvSpPr>
          <p:nvPr/>
        </p:nvSpPr>
        <p:spPr bwMode="auto">
          <a:xfrm rot="10800000" flipH="1">
            <a:off x="3008313" y="1071563"/>
            <a:ext cx="1568450" cy="2328862"/>
          </a:xfrm>
          <a:prstGeom prst="foldedCorner">
            <a:avLst>
              <a:gd name="adj" fmla="val 12500"/>
            </a:avLst>
          </a:prstGeom>
          <a:noFill/>
          <a:ln w="19050">
            <a:solidFill>
              <a:schemeClr val="accent1"/>
            </a:solidFill>
            <a:round/>
            <a:headEnd/>
            <a:tailEnd/>
          </a:ln>
        </p:spPr>
        <p:txBody>
          <a:bodyPr wrap="none" lIns="107950" tIns="53975" rIns="107950" bIns="53975" anchor="ctr"/>
          <a:lstStyle/>
          <a:p>
            <a:pPr algn="ctr"/>
            <a:endParaRPr lang="en-GB"/>
          </a:p>
        </p:txBody>
      </p:sp>
      <p:sp>
        <p:nvSpPr>
          <p:cNvPr id="17432" name="Line 24"/>
          <p:cNvSpPr>
            <a:spLocks noChangeShapeType="1"/>
          </p:cNvSpPr>
          <p:nvPr/>
        </p:nvSpPr>
        <p:spPr bwMode="auto">
          <a:xfrm>
            <a:off x="2270125" y="41052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3" name="Line 25"/>
          <p:cNvSpPr>
            <a:spLocks noChangeShapeType="1"/>
          </p:cNvSpPr>
          <p:nvPr/>
        </p:nvSpPr>
        <p:spPr bwMode="auto">
          <a:xfrm>
            <a:off x="2270125" y="42116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4" name="Line 26"/>
          <p:cNvSpPr>
            <a:spLocks noChangeShapeType="1"/>
          </p:cNvSpPr>
          <p:nvPr/>
        </p:nvSpPr>
        <p:spPr bwMode="auto">
          <a:xfrm>
            <a:off x="2270125" y="4318000"/>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7435" name="Line 27"/>
          <p:cNvSpPr>
            <a:spLocks noChangeShapeType="1"/>
          </p:cNvSpPr>
          <p:nvPr/>
        </p:nvSpPr>
        <p:spPr bwMode="auto">
          <a:xfrm>
            <a:off x="2270125" y="4429125"/>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7436" name="Line 28"/>
          <p:cNvSpPr>
            <a:spLocks noChangeShapeType="1"/>
          </p:cNvSpPr>
          <p:nvPr/>
        </p:nvSpPr>
        <p:spPr bwMode="auto">
          <a:xfrm>
            <a:off x="2270125" y="45354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7" name="Line 29"/>
          <p:cNvSpPr>
            <a:spLocks noChangeShapeType="1"/>
          </p:cNvSpPr>
          <p:nvPr/>
        </p:nvSpPr>
        <p:spPr bwMode="auto">
          <a:xfrm>
            <a:off x="2270125" y="46418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8" name="Line 30"/>
          <p:cNvSpPr>
            <a:spLocks noChangeShapeType="1"/>
          </p:cNvSpPr>
          <p:nvPr/>
        </p:nvSpPr>
        <p:spPr bwMode="auto">
          <a:xfrm>
            <a:off x="2270125" y="47482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39" name="Line 31"/>
          <p:cNvSpPr>
            <a:spLocks noChangeShapeType="1"/>
          </p:cNvSpPr>
          <p:nvPr/>
        </p:nvSpPr>
        <p:spPr bwMode="auto">
          <a:xfrm>
            <a:off x="2270125" y="48529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0" name="Line 32"/>
          <p:cNvSpPr>
            <a:spLocks noChangeShapeType="1"/>
          </p:cNvSpPr>
          <p:nvPr/>
        </p:nvSpPr>
        <p:spPr bwMode="auto">
          <a:xfrm>
            <a:off x="2270125" y="49593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1" name="Line 33"/>
          <p:cNvSpPr>
            <a:spLocks noChangeShapeType="1"/>
          </p:cNvSpPr>
          <p:nvPr/>
        </p:nvSpPr>
        <p:spPr bwMode="auto">
          <a:xfrm>
            <a:off x="2270125" y="50657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2" name="Line 34"/>
          <p:cNvSpPr>
            <a:spLocks noChangeShapeType="1"/>
          </p:cNvSpPr>
          <p:nvPr/>
        </p:nvSpPr>
        <p:spPr bwMode="auto">
          <a:xfrm>
            <a:off x="2270125" y="51720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3" name="Line 35"/>
          <p:cNvSpPr>
            <a:spLocks noChangeShapeType="1"/>
          </p:cNvSpPr>
          <p:nvPr/>
        </p:nvSpPr>
        <p:spPr bwMode="auto">
          <a:xfrm>
            <a:off x="2270125" y="52768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4" name="Line 36"/>
          <p:cNvSpPr>
            <a:spLocks noChangeShapeType="1"/>
          </p:cNvSpPr>
          <p:nvPr/>
        </p:nvSpPr>
        <p:spPr bwMode="auto">
          <a:xfrm>
            <a:off x="2270125" y="53832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5" name="Line 37"/>
          <p:cNvSpPr>
            <a:spLocks noChangeShapeType="1"/>
          </p:cNvSpPr>
          <p:nvPr/>
        </p:nvSpPr>
        <p:spPr bwMode="auto">
          <a:xfrm>
            <a:off x="2270125" y="54895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7446" name="Text Box 38"/>
          <p:cNvSpPr txBox="1">
            <a:spLocks noChangeArrowheads="1"/>
          </p:cNvSpPr>
          <p:nvPr/>
        </p:nvSpPr>
        <p:spPr bwMode="auto">
          <a:xfrm>
            <a:off x="2222500" y="3795713"/>
            <a:ext cx="1366838"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Base Use Case</a:t>
            </a:r>
          </a:p>
        </p:txBody>
      </p:sp>
      <p:sp>
        <p:nvSpPr>
          <p:cNvPr id="17447" name="AutoShape 39"/>
          <p:cNvSpPr>
            <a:spLocks noChangeArrowheads="1"/>
          </p:cNvSpPr>
          <p:nvPr/>
        </p:nvSpPr>
        <p:spPr bwMode="auto">
          <a:xfrm rot="10800000" flipH="1">
            <a:off x="2181225" y="3787775"/>
            <a:ext cx="1568450" cy="2328863"/>
          </a:xfrm>
          <a:prstGeom prst="foldedCorner">
            <a:avLst>
              <a:gd name="adj" fmla="val 12500"/>
            </a:avLst>
          </a:prstGeom>
          <a:noFill/>
          <a:ln w="19050">
            <a:solidFill>
              <a:schemeClr val="accent1"/>
            </a:solidFill>
            <a:round/>
            <a:headEnd/>
            <a:tailEnd/>
          </a:ln>
        </p:spPr>
        <p:txBody>
          <a:bodyPr wrap="none" lIns="107950" tIns="53975" rIns="107950" bIns="53975" anchor="ctr"/>
          <a:lstStyle/>
          <a:p>
            <a:pPr algn="ctr"/>
            <a:endParaRPr lang="en-GB"/>
          </a:p>
        </p:txBody>
      </p:sp>
      <p:grpSp>
        <p:nvGrpSpPr>
          <p:cNvPr id="17448" name="Group 40"/>
          <p:cNvGrpSpPr>
            <a:grpSpLocks/>
          </p:cNvGrpSpPr>
          <p:nvPr/>
        </p:nvGrpSpPr>
        <p:grpSpPr bwMode="auto">
          <a:xfrm>
            <a:off x="4486275" y="4095750"/>
            <a:ext cx="1406525" cy="423863"/>
            <a:chOff x="2619" y="3255"/>
            <a:chExt cx="886" cy="267"/>
          </a:xfrm>
        </p:grpSpPr>
        <p:sp>
          <p:nvSpPr>
            <p:cNvPr id="17459" name="Line 41"/>
            <p:cNvSpPr>
              <a:spLocks noChangeShapeType="1"/>
            </p:cNvSpPr>
            <p:nvPr/>
          </p:nvSpPr>
          <p:spPr bwMode="auto">
            <a:xfrm>
              <a:off x="2619" y="3255"/>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60" name="Line 42"/>
            <p:cNvSpPr>
              <a:spLocks noChangeShapeType="1"/>
            </p:cNvSpPr>
            <p:nvPr/>
          </p:nvSpPr>
          <p:spPr bwMode="auto">
            <a:xfrm>
              <a:off x="2619" y="3322"/>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61" name="Line 43"/>
            <p:cNvSpPr>
              <a:spLocks noChangeShapeType="1"/>
            </p:cNvSpPr>
            <p:nvPr/>
          </p:nvSpPr>
          <p:spPr bwMode="auto">
            <a:xfrm>
              <a:off x="2619" y="3388"/>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62" name="Line 44"/>
            <p:cNvSpPr>
              <a:spLocks noChangeShapeType="1"/>
            </p:cNvSpPr>
            <p:nvPr/>
          </p:nvSpPr>
          <p:spPr bwMode="auto">
            <a:xfrm>
              <a:off x="2619" y="3455"/>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7463" name="Line 45"/>
            <p:cNvSpPr>
              <a:spLocks noChangeShapeType="1"/>
            </p:cNvSpPr>
            <p:nvPr/>
          </p:nvSpPr>
          <p:spPr bwMode="auto">
            <a:xfrm>
              <a:off x="2619" y="3522"/>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grpSp>
      <p:sp>
        <p:nvSpPr>
          <p:cNvPr id="17449" name="AutoShape 46"/>
          <p:cNvSpPr>
            <a:spLocks noChangeArrowheads="1"/>
          </p:cNvSpPr>
          <p:nvPr/>
        </p:nvSpPr>
        <p:spPr bwMode="auto">
          <a:xfrm rot="10800000" flipH="1">
            <a:off x="4398963" y="3781425"/>
            <a:ext cx="1568450" cy="2328863"/>
          </a:xfrm>
          <a:prstGeom prst="foldedCorner">
            <a:avLst>
              <a:gd name="adj" fmla="val 12500"/>
            </a:avLst>
          </a:prstGeom>
          <a:noFill/>
          <a:ln w="19050">
            <a:solidFill>
              <a:schemeClr val="accent1"/>
            </a:solidFill>
            <a:round/>
            <a:headEnd/>
            <a:tailEnd/>
          </a:ln>
        </p:spPr>
        <p:txBody>
          <a:bodyPr wrap="none" lIns="107950" tIns="53975" rIns="107950" bIns="53975" anchor="ctr"/>
          <a:lstStyle/>
          <a:p>
            <a:pPr algn="ctr"/>
            <a:endParaRPr lang="en-GB"/>
          </a:p>
        </p:txBody>
      </p:sp>
      <p:sp>
        <p:nvSpPr>
          <p:cNvPr id="17450" name="Text Box 47"/>
          <p:cNvSpPr txBox="1">
            <a:spLocks noChangeArrowheads="1"/>
          </p:cNvSpPr>
          <p:nvPr/>
        </p:nvSpPr>
        <p:spPr bwMode="auto">
          <a:xfrm>
            <a:off x="4421188" y="3789363"/>
            <a:ext cx="1476375"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Extending Use Case</a:t>
            </a:r>
          </a:p>
        </p:txBody>
      </p:sp>
      <p:sp>
        <p:nvSpPr>
          <p:cNvPr id="17451" name="Text Box 48"/>
          <p:cNvSpPr txBox="1">
            <a:spLocks noChangeArrowheads="1"/>
          </p:cNvSpPr>
          <p:nvPr/>
        </p:nvSpPr>
        <p:spPr bwMode="auto">
          <a:xfrm>
            <a:off x="269875" y="984250"/>
            <a:ext cx="2222500"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Before &lt;&lt;</a:t>
            </a:r>
            <a:r>
              <a:rPr lang="en-US" b="0" i="1">
                <a:solidFill>
                  <a:schemeClr val="accent1"/>
                </a:solidFill>
              </a:rPr>
              <a:t>extend&gt;&gt;</a:t>
            </a:r>
          </a:p>
        </p:txBody>
      </p:sp>
      <p:sp>
        <p:nvSpPr>
          <p:cNvPr id="17452" name="Text Box 49"/>
          <p:cNvSpPr txBox="1">
            <a:spLocks noChangeArrowheads="1"/>
          </p:cNvSpPr>
          <p:nvPr/>
        </p:nvSpPr>
        <p:spPr bwMode="auto">
          <a:xfrm>
            <a:off x="271463" y="3671888"/>
            <a:ext cx="1895475"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After &lt;&lt;</a:t>
            </a:r>
            <a:r>
              <a:rPr lang="en-US" b="0" i="1">
                <a:solidFill>
                  <a:schemeClr val="accent1"/>
                </a:solidFill>
              </a:rPr>
              <a:t>extend&gt;&gt;</a:t>
            </a:r>
          </a:p>
        </p:txBody>
      </p:sp>
      <p:sp>
        <p:nvSpPr>
          <p:cNvPr id="17453" name="Text Box 50"/>
          <p:cNvSpPr txBox="1">
            <a:spLocks noChangeArrowheads="1"/>
          </p:cNvSpPr>
          <p:nvPr/>
        </p:nvSpPr>
        <p:spPr bwMode="auto">
          <a:xfrm>
            <a:off x="2995613" y="1617663"/>
            <a:ext cx="1508125" cy="5397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b="0" i="1">
                <a:solidFill>
                  <a:srgbClr val="000099"/>
                </a:solidFill>
              </a:rPr>
              <a:t>Alternative</a:t>
            </a:r>
            <a:br>
              <a:rPr lang="en-US" sz="1400" b="0" i="1">
                <a:solidFill>
                  <a:srgbClr val="000099"/>
                </a:solidFill>
              </a:rPr>
            </a:br>
            <a:r>
              <a:rPr lang="en-US" sz="1400" b="0" i="1">
                <a:solidFill>
                  <a:srgbClr val="000099"/>
                </a:solidFill>
              </a:rPr>
              <a:t>flow behavior</a:t>
            </a:r>
          </a:p>
        </p:txBody>
      </p:sp>
      <p:sp>
        <p:nvSpPr>
          <p:cNvPr id="17454" name="Text Box 51"/>
          <p:cNvSpPr txBox="1">
            <a:spLocks noChangeArrowheads="1"/>
          </p:cNvSpPr>
          <p:nvPr/>
        </p:nvSpPr>
        <p:spPr bwMode="auto">
          <a:xfrm>
            <a:off x="4438650" y="4019550"/>
            <a:ext cx="1571625" cy="5397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b="0" i="1">
                <a:solidFill>
                  <a:srgbClr val="000099"/>
                </a:solidFill>
              </a:rPr>
              <a:t>Alternative</a:t>
            </a:r>
            <a:br>
              <a:rPr lang="en-US" sz="1400" b="0" i="1">
                <a:solidFill>
                  <a:srgbClr val="000099"/>
                </a:solidFill>
              </a:rPr>
            </a:br>
            <a:r>
              <a:rPr lang="en-US" sz="1400" b="0" i="1">
                <a:solidFill>
                  <a:srgbClr val="000099"/>
                </a:solidFill>
              </a:rPr>
              <a:t>flow behavior</a:t>
            </a:r>
          </a:p>
        </p:txBody>
      </p:sp>
      <p:sp>
        <p:nvSpPr>
          <p:cNvPr id="17455" name="Text Box 52"/>
          <p:cNvSpPr txBox="1">
            <a:spLocks noChangeArrowheads="1"/>
          </p:cNvSpPr>
          <p:nvPr/>
        </p:nvSpPr>
        <p:spPr bwMode="auto">
          <a:xfrm>
            <a:off x="5573713" y="1309688"/>
            <a:ext cx="2724150" cy="13271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2000" b="0" i="1">
                <a:solidFill>
                  <a:srgbClr val="000099"/>
                </a:solidFill>
              </a:rPr>
              <a:t>This illustration shows how an alternative flow can become an extending use case</a:t>
            </a:r>
          </a:p>
        </p:txBody>
      </p:sp>
      <p:sp>
        <p:nvSpPr>
          <p:cNvPr id="17456" name="AutoShape 53"/>
          <p:cNvSpPr>
            <a:spLocks/>
          </p:cNvSpPr>
          <p:nvPr/>
        </p:nvSpPr>
        <p:spPr bwMode="auto">
          <a:xfrm>
            <a:off x="6035675" y="3965575"/>
            <a:ext cx="144463" cy="615950"/>
          </a:xfrm>
          <a:prstGeom prst="rightBrace">
            <a:avLst>
              <a:gd name="adj1" fmla="val 35531"/>
              <a:gd name="adj2" fmla="val 50000"/>
            </a:avLst>
          </a:prstGeom>
          <a:noFill/>
          <a:ln w="9525">
            <a:solidFill>
              <a:schemeClr val="tx1"/>
            </a:solidFill>
            <a:round/>
            <a:headEnd/>
            <a:tailEnd/>
          </a:ln>
        </p:spPr>
        <p:txBody>
          <a:bodyPr wrap="none" lIns="107950" tIns="53975" rIns="107950" bIns="53975" anchor="ctr"/>
          <a:lstStyle/>
          <a:p>
            <a:pPr algn="ctr"/>
            <a:endParaRPr lang="en-GB"/>
          </a:p>
        </p:txBody>
      </p:sp>
      <p:sp>
        <p:nvSpPr>
          <p:cNvPr id="17457" name="AutoShape 54"/>
          <p:cNvSpPr>
            <a:spLocks/>
          </p:cNvSpPr>
          <p:nvPr/>
        </p:nvSpPr>
        <p:spPr bwMode="auto">
          <a:xfrm>
            <a:off x="7227888" y="3640138"/>
            <a:ext cx="1416050" cy="1620837"/>
          </a:xfrm>
          <a:prstGeom prst="accentCallout2">
            <a:avLst>
              <a:gd name="adj1" fmla="val 7051"/>
              <a:gd name="adj2" fmla="val -5380"/>
              <a:gd name="adj3" fmla="val 7051"/>
              <a:gd name="adj4" fmla="val -36773"/>
              <a:gd name="adj5" fmla="val 37903"/>
              <a:gd name="adj6" fmla="val -69282"/>
            </a:avLst>
          </a:prstGeom>
          <a:noFill/>
          <a:ln w="22225">
            <a:solidFill>
              <a:schemeClr val="tx1"/>
            </a:solidFill>
            <a:miter lim="800000"/>
            <a:headEnd/>
            <a:tailEnd/>
          </a:ln>
        </p:spPr>
        <p:txBody>
          <a:bodyPr lIns="107950" tIns="53975" rIns="107950" bIns="53975" anchor="ctr"/>
          <a:lstStyle/>
          <a:p>
            <a:pPr eaLnBrk="0" hangingPunct="0"/>
            <a:r>
              <a:rPr lang="en-US" sz="1200"/>
              <a:t>…”</a:t>
            </a:r>
            <a:r>
              <a:rPr lang="en-US" sz="1200" i="1"/>
              <a:t>extends</a:t>
            </a:r>
            <a:r>
              <a:rPr lang="en-US" sz="1200"/>
              <a:t> use case </a:t>
            </a:r>
            <a:r>
              <a:rPr lang="en-US" sz="1200">
                <a:solidFill>
                  <a:schemeClr val="accent1"/>
                </a:solidFill>
              </a:rPr>
              <a:t>[Base Use Case]</a:t>
            </a:r>
            <a:r>
              <a:rPr lang="en-US" sz="1200"/>
              <a:t> at </a:t>
            </a:r>
            <a:r>
              <a:rPr lang="en-US" sz="1200">
                <a:solidFill>
                  <a:schemeClr val="accent1"/>
                </a:solidFill>
              </a:rPr>
              <a:t>{extension point}</a:t>
            </a:r>
            <a:r>
              <a:rPr lang="en-US" sz="1200"/>
              <a:t> where [condition]”…</a:t>
            </a:r>
          </a:p>
        </p:txBody>
      </p:sp>
      <p:sp>
        <p:nvSpPr>
          <p:cNvPr id="17458" name="Freeform 55"/>
          <p:cNvSpPr>
            <a:spLocks/>
          </p:cNvSpPr>
          <p:nvPr/>
        </p:nvSpPr>
        <p:spPr bwMode="auto">
          <a:xfrm>
            <a:off x="4465638" y="2039938"/>
            <a:ext cx="1773237" cy="2166937"/>
          </a:xfrm>
          <a:custGeom>
            <a:avLst/>
            <a:gdLst>
              <a:gd name="T0" fmla="*/ 0 w 1117"/>
              <a:gd name="T1" fmla="*/ 0 h 1365"/>
              <a:gd name="T2" fmla="*/ 2147483647 w 1117"/>
              <a:gd name="T3" fmla="*/ 2147483647 h 1365"/>
              <a:gd name="T4" fmla="*/ 2147483647 w 1117"/>
              <a:gd name="T5" fmla="*/ 2147483647 h 1365"/>
              <a:gd name="T6" fmla="*/ 2147483647 w 1117"/>
              <a:gd name="T7" fmla="*/ 2147483647 h 1365"/>
              <a:gd name="T8" fmla="*/ 0 60000 65536"/>
              <a:gd name="T9" fmla="*/ 0 60000 65536"/>
              <a:gd name="T10" fmla="*/ 0 60000 65536"/>
              <a:gd name="T11" fmla="*/ 0 60000 65536"/>
              <a:gd name="T12" fmla="*/ 0 w 1117"/>
              <a:gd name="T13" fmla="*/ 0 h 1365"/>
              <a:gd name="T14" fmla="*/ 1117 w 1117"/>
              <a:gd name="T15" fmla="*/ 1365 h 1365"/>
            </a:gdLst>
            <a:ahLst/>
            <a:cxnLst>
              <a:cxn ang="T8">
                <a:pos x="T0" y="T1"/>
              </a:cxn>
              <a:cxn ang="T9">
                <a:pos x="T2" y="T3"/>
              </a:cxn>
              <a:cxn ang="T10">
                <a:pos x="T4" y="T5"/>
              </a:cxn>
              <a:cxn ang="T11">
                <a:pos x="T6" y="T7"/>
              </a:cxn>
            </a:cxnLst>
            <a:rect l="T12" t="T13" r="T14" b="T15"/>
            <a:pathLst>
              <a:path w="1117" h="1365">
                <a:moveTo>
                  <a:pt x="0" y="0"/>
                </a:moveTo>
                <a:cubicBezTo>
                  <a:pt x="7" y="287"/>
                  <a:pt x="14" y="575"/>
                  <a:pt x="182" y="740"/>
                </a:cubicBezTo>
                <a:cubicBezTo>
                  <a:pt x="350" y="905"/>
                  <a:pt x="897" y="885"/>
                  <a:pt x="1007" y="989"/>
                </a:cubicBezTo>
                <a:cubicBezTo>
                  <a:pt x="1117" y="1093"/>
                  <a:pt x="980" y="1229"/>
                  <a:pt x="843" y="1365"/>
                </a:cubicBezTo>
              </a:path>
            </a:pathLst>
          </a:custGeom>
          <a:noFill/>
          <a:ln w="22225">
            <a:solidFill>
              <a:srgbClr val="00FF00"/>
            </a:solidFill>
            <a:prstDash val="lgDash"/>
            <a:round/>
            <a:headEnd/>
            <a:tailEnd type="arrow" w="med" len="med"/>
          </a:ln>
        </p:spPr>
        <p:txBody>
          <a:bodyPr lIns="107950" tIns="53975" rIns="107950" bIns="53975" anchor="ctr"/>
          <a:lstStyle/>
          <a:p>
            <a:endParaRPr lang="nl-N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smtClean="0"/>
              <a:t>Discussion: Using the Extend Relationship</a:t>
            </a:r>
          </a:p>
        </p:txBody>
      </p:sp>
      <p:sp>
        <p:nvSpPr>
          <p:cNvPr id="18435" name="Rectangle 3"/>
          <p:cNvSpPr>
            <a:spLocks noGrp="1" noChangeArrowheads="1"/>
          </p:cNvSpPr>
          <p:nvPr>
            <p:ph idx="1"/>
          </p:nvPr>
        </p:nvSpPr>
        <p:spPr/>
        <p:txBody>
          <a:bodyPr/>
          <a:lstStyle/>
          <a:p>
            <a:pPr eaLnBrk="1" hangingPunct="1"/>
            <a:r>
              <a:rPr lang="en-US" dirty="0" smtClean="0"/>
              <a:t>Find and read the Use-Case Narrative “Extend</a:t>
            </a:r>
            <a:r>
              <a:rPr lang="en-US" i="1" dirty="0" smtClean="0"/>
              <a:t>”</a:t>
            </a:r>
            <a:r>
              <a:rPr lang="en-US" dirty="0" smtClean="0"/>
              <a:t> handout</a:t>
            </a:r>
          </a:p>
          <a:p>
            <a:pPr eaLnBrk="1" hangingPunct="1"/>
            <a:r>
              <a:rPr lang="en-US" dirty="0" smtClean="0"/>
              <a:t>Notes:</a:t>
            </a:r>
          </a:p>
          <a:p>
            <a:pPr lvl="1" eaLnBrk="1" hangingPunct="1"/>
            <a:r>
              <a:rPr lang="en-US" dirty="0" smtClean="0"/>
              <a:t>The extension allows us to add-on features of the system in a simple way</a:t>
            </a:r>
          </a:p>
          <a:p>
            <a:pPr lvl="1" eaLnBrk="1" hangingPunct="1"/>
            <a:r>
              <a:rPr lang="en-US" dirty="0" smtClean="0"/>
              <a:t>The base use case must remain intact and valuable on it’s own</a:t>
            </a:r>
          </a:p>
          <a:p>
            <a:pPr lvl="1" eaLnBrk="1" hangingPunct="1"/>
            <a:r>
              <a:rPr lang="en-US" smtClean="0"/>
              <a:t>The extension cannot modify the base use case</a:t>
            </a:r>
          </a:p>
        </p:txBody>
      </p:sp>
      <p:sp>
        <p:nvSpPr>
          <p:cNvPr id="4" name="Text Box 3"/>
          <p:cNvSpPr txBox="1">
            <a:spLocks noChangeArrowheads="1"/>
          </p:cNvSpPr>
          <p:nvPr/>
        </p:nvSpPr>
        <p:spPr bwMode="gray">
          <a:xfrm>
            <a:off x="6709139" y="5867120"/>
            <a:ext cx="2362200" cy="478336"/>
          </a:xfrm>
          <a:prstGeom prst="rect">
            <a:avLst/>
          </a:prstGeom>
          <a:noFill/>
          <a:ln w="9525">
            <a:noFill/>
            <a:miter lim="800000"/>
            <a:headEnd/>
            <a:tailEnd/>
          </a:ln>
        </p:spPr>
        <p:txBody>
          <a:bodyPr lIns="107950" tIns="53975" rIns="107950" bIns="53975">
            <a:spAutoFit/>
          </a:bodyPr>
          <a:lstStyle>
            <a:defPPr>
              <a:defRPr lang="en-US"/>
            </a:defPPr>
            <a:lvl1pPr algn="l" rtl="0" fontAlgn="base">
              <a:spcBef>
                <a:spcPct val="0"/>
              </a:spcBef>
              <a:spcAft>
                <a:spcPct val="0"/>
              </a:spcAft>
              <a:defRPr sz="16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16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16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16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1600" b="1" kern="1200">
                <a:solidFill>
                  <a:schemeClr val="tx1"/>
                </a:solidFill>
                <a:latin typeface="Arial" charset="0"/>
                <a:ea typeface="ＭＳ Ｐゴシック" pitchFamily="34" charset="-128"/>
                <a:cs typeface="+mn-cs"/>
              </a:defRPr>
            </a:lvl5pPr>
            <a:lvl6pPr marL="2286000" algn="l" defTabSz="914400" rtl="0" eaLnBrk="1" latinLnBrk="0" hangingPunct="1">
              <a:defRPr sz="1600" b="1" kern="1200">
                <a:solidFill>
                  <a:schemeClr val="tx1"/>
                </a:solidFill>
                <a:latin typeface="Arial" charset="0"/>
                <a:ea typeface="ＭＳ Ｐゴシック" pitchFamily="34" charset="-128"/>
                <a:cs typeface="+mn-cs"/>
              </a:defRPr>
            </a:lvl6pPr>
            <a:lvl7pPr marL="2743200" algn="l" defTabSz="914400" rtl="0" eaLnBrk="1" latinLnBrk="0" hangingPunct="1">
              <a:defRPr sz="1600" b="1" kern="1200">
                <a:solidFill>
                  <a:schemeClr val="tx1"/>
                </a:solidFill>
                <a:latin typeface="Arial" charset="0"/>
                <a:ea typeface="ＭＳ Ｐゴシック" pitchFamily="34" charset="-128"/>
                <a:cs typeface="+mn-cs"/>
              </a:defRPr>
            </a:lvl7pPr>
            <a:lvl8pPr marL="3200400" algn="l" defTabSz="914400" rtl="0" eaLnBrk="1" latinLnBrk="0" hangingPunct="1">
              <a:defRPr sz="1600" b="1" kern="1200">
                <a:solidFill>
                  <a:schemeClr val="tx1"/>
                </a:solidFill>
                <a:latin typeface="Arial" charset="0"/>
                <a:ea typeface="ＭＳ Ｐゴシック" pitchFamily="34" charset="-128"/>
                <a:cs typeface="+mn-cs"/>
              </a:defRPr>
            </a:lvl8pPr>
            <a:lvl9pPr marL="3657600" algn="l" defTabSz="914400" rtl="0" eaLnBrk="1" latinLnBrk="0" hangingPunct="1">
              <a:defRPr sz="1600" b="1" kern="1200">
                <a:solidFill>
                  <a:schemeClr val="tx1"/>
                </a:solidFill>
                <a:latin typeface="Arial" charset="0"/>
                <a:ea typeface="ＭＳ Ｐゴシック" pitchFamily="34" charset="-128"/>
                <a:cs typeface="+mn-cs"/>
              </a:defRPr>
            </a:lvl9pPr>
          </a:lstStyle>
          <a:p>
            <a:pPr algn="ctr" eaLnBrk="0" hangingPunct="0">
              <a:spcBef>
                <a:spcPct val="50000"/>
              </a:spcBef>
            </a:pPr>
            <a:r>
              <a:rPr lang="en-US" sz="1200" b="0" dirty="0"/>
              <a:t>Handout: </a:t>
            </a:r>
            <a:br>
              <a:rPr lang="en-US" sz="1200" b="0" dirty="0"/>
            </a:br>
            <a:r>
              <a:rPr lang="en-US" sz="1200" b="0" dirty="0" smtClean="0"/>
              <a:t>Extend Relationship</a:t>
            </a:r>
            <a:endParaRPr lang="en-US" sz="1200" b="0" dirty="0"/>
          </a:p>
        </p:txBody>
      </p:sp>
      <p:pic>
        <p:nvPicPr>
          <p:cNvPr id="5" name="Picture 4"/>
          <p:cNvPicPr>
            <a:picLocks noChangeAspect="1" noChangeArrowheads="1"/>
          </p:cNvPicPr>
          <p:nvPr/>
        </p:nvPicPr>
        <p:blipFill>
          <a:blip r:embed="rId3" cstate="print"/>
          <a:srcRect/>
          <a:stretch>
            <a:fillRect/>
          </a:stretch>
        </p:blipFill>
        <p:spPr bwMode="gray">
          <a:xfrm>
            <a:off x="7434627" y="5395632"/>
            <a:ext cx="842962" cy="519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smtClean="0"/>
              <a:t>Using the Extends Relationship</a:t>
            </a:r>
          </a:p>
        </p:txBody>
      </p:sp>
      <p:sp>
        <p:nvSpPr>
          <p:cNvPr id="19459" name="Oval 3"/>
          <p:cNvSpPr>
            <a:spLocks noChangeArrowheads="1"/>
          </p:cNvSpPr>
          <p:nvPr/>
        </p:nvSpPr>
        <p:spPr bwMode="auto">
          <a:xfrm>
            <a:off x="5808663" y="5472113"/>
            <a:ext cx="666750" cy="352425"/>
          </a:xfrm>
          <a:prstGeom prst="ellipse">
            <a:avLst/>
          </a:prstGeom>
          <a:noFill/>
          <a:ln w="22225">
            <a:solidFill>
              <a:schemeClr val="tx1"/>
            </a:solidFill>
            <a:round/>
            <a:headEnd/>
            <a:tailEnd/>
          </a:ln>
        </p:spPr>
        <p:txBody>
          <a:bodyPr/>
          <a:lstStyle/>
          <a:p>
            <a:endParaRPr lang="en-GB"/>
          </a:p>
        </p:txBody>
      </p:sp>
      <p:sp>
        <p:nvSpPr>
          <p:cNvPr id="19460" name="Rectangle 4"/>
          <p:cNvSpPr>
            <a:spLocks noChangeArrowheads="1"/>
          </p:cNvSpPr>
          <p:nvPr/>
        </p:nvSpPr>
        <p:spPr bwMode="auto">
          <a:xfrm>
            <a:off x="5902325" y="5910263"/>
            <a:ext cx="527050" cy="304800"/>
          </a:xfrm>
          <a:prstGeom prst="rect">
            <a:avLst/>
          </a:prstGeom>
          <a:noFill/>
          <a:ln w="22225">
            <a:noFill/>
            <a:miter lim="800000"/>
            <a:headEnd/>
            <a:tailEnd/>
          </a:ln>
        </p:spPr>
        <p:txBody>
          <a:bodyPr wrap="none" lIns="0" tIns="0" rIns="0" bIns="0">
            <a:spAutoFit/>
          </a:bodyPr>
          <a:lstStyle/>
          <a:p>
            <a:pPr algn="ctr" eaLnBrk="0" hangingPunct="0"/>
            <a:r>
              <a:rPr lang="en-US" sz="1000" b="0"/>
              <a:t>Notify of</a:t>
            </a:r>
            <a:br>
              <a:rPr lang="en-US" sz="1000" b="0"/>
            </a:br>
            <a:r>
              <a:rPr lang="en-US" sz="1000" b="0"/>
              <a:t>Overdraft</a:t>
            </a:r>
            <a:endParaRPr lang="en-US" b="0"/>
          </a:p>
        </p:txBody>
      </p:sp>
      <p:sp>
        <p:nvSpPr>
          <p:cNvPr id="19461" name="Oval 5"/>
          <p:cNvSpPr>
            <a:spLocks noChangeArrowheads="1"/>
          </p:cNvSpPr>
          <p:nvPr/>
        </p:nvSpPr>
        <p:spPr bwMode="auto">
          <a:xfrm>
            <a:off x="4105275" y="3724275"/>
            <a:ext cx="666750" cy="350838"/>
          </a:xfrm>
          <a:prstGeom prst="ellipse">
            <a:avLst/>
          </a:prstGeom>
          <a:noFill/>
          <a:ln w="22225">
            <a:solidFill>
              <a:schemeClr val="tx1"/>
            </a:solidFill>
            <a:round/>
            <a:headEnd/>
            <a:tailEnd/>
          </a:ln>
        </p:spPr>
        <p:txBody>
          <a:bodyPr/>
          <a:lstStyle/>
          <a:p>
            <a:endParaRPr lang="en-GB"/>
          </a:p>
        </p:txBody>
      </p:sp>
      <p:sp>
        <p:nvSpPr>
          <p:cNvPr id="19462" name="Rectangle 6"/>
          <p:cNvSpPr>
            <a:spLocks noChangeArrowheads="1"/>
          </p:cNvSpPr>
          <p:nvPr/>
        </p:nvSpPr>
        <p:spPr bwMode="auto">
          <a:xfrm>
            <a:off x="4102100" y="4160838"/>
            <a:ext cx="723900" cy="304800"/>
          </a:xfrm>
          <a:prstGeom prst="rect">
            <a:avLst/>
          </a:prstGeom>
          <a:noFill/>
          <a:ln w="22225">
            <a:noFill/>
            <a:miter lim="800000"/>
            <a:headEnd/>
            <a:tailEnd/>
          </a:ln>
        </p:spPr>
        <p:txBody>
          <a:bodyPr wrap="none" lIns="0" tIns="0" rIns="0" bIns="0">
            <a:spAutoFit/>
          </a:bodyPr>
          <a:lstStyle/>
          <a:p>
            <a:pPr algn="ctr" eaLnBrk="0" hangingPunct="0"/>
            <a:r>
              <a:rPr lang="en-US" sz="1000" b="0"/>
              <a:t>Process</a:t>
            </a:r>
            <a:br>
              <a:rPr lang="en-US" sz="1000" b="0"/>
            </a:br>
            <a:r>
              <a:rPr lang="en-US" sz="1000" b="0"/>
              <a:t>Transactions</a:t>
            </a:r>
            <a:endParaRPr lang="en-US" b="0"/>
          </a:p>
        </p:txBody>
      </p:sp>
      <p:sp>
        <p:nvSpPr>
          <p:cNvPr id="19463" name="Line 7"/>
          <p:cNvSpPr>
            <a:spLocks noChangeShapeType="1"/>
          </p:cNvSpPr>
          <p:nvPr/>
        </p:nvSpPr>
        <p:spPr bwMode="auto">
          <a:xfrm>
            <a:off x="4914900" y="4389438"/>
            <a:ext cx="1055688" cy="1082675"/>
          </a:xfrm>
          <a:prstGeom prst="line">
            <a:avLst/>
          </a:prstGeom>
          <a:noFill/>
          <a:ln w="22225">
            <a:solidFill>
              <a:schemeClr val="tx1"/>
            </a:solidFill>
            <a:prstDash val="sysDash"/>
            <a:round/>
            <a:headEnd type="arrow" w="med" len="med"/>
            <a:tailEnd/>
          </a:ln>
        </p:spPr>
        <p:txBody>
          <a:bodyPr/>
          <a:lstStyle/>
          <a:p>
            <a:endParaRPr lang="nl-NL"/>
          </a:p>
        </p:txBody>
      </p:sp>
      <p:sp>
        <p:nvSpPr>
          <p:cNvPr id="19464" name="Rectangle 8"/>
          <p:cNvSpPr>
            <a:spLocks noChangeArrowheads="1"/>
          </p:cNvSpPr>
          <p:nvPr/>
        </p:nvSpPr>
        <p:spPr bwMode="auto">
          <a:xfrm>
            <a:off x="5588000" y="4873625"/>
            <a:ext cx="676275" cy="152400"/>
          </a:xfrm>
          <a:prstGeom prst="rect">
            <a:avLst/>
          </a:prstGeom>
          <a:noFill/>
          <a:ln w="22225">
            <a:noFill/>
            <a:miter lim="800000"/>
            <a:headEnd/>
            <a:tailEnd/>
          </a:ln>
        </p:spPr>
        <p:txBody>
          <a:bodyPr wrap="none" lIns="0" tIns="0" rIns="0" bIns="0">
            <a:spAutoFit/>
          </a:bodyPr>
          <a:lstStyle/>
          <a:p>
            <a:pPr algn="ctr" eaLnBrk="0" hangingPunct="0"/>
            <a:r>
              <a:rPr lang="en-US" sz="1000" b="0"/>
              <a:t>&lt;&lt;extend&gt;&gt;</a:t>
            </a:r>
            <a:endParaRPr lang="en-US" b="0"/>
          </a:p>
        </p:txBody>
      </p:sp>
      <p:sp>
        <p:nvSpPr>
          <p:cNvPr id="19465" name="Oval 9"/>
          <p:cNvSpPr>
            <a:spLocks noChangeArrowheads="1"/>
          </p:cNvSpPr>
          <p:nvPr/>
        </p:nvSpPr>
        <p:spPr bwMode="auto">
          <a:xfrm>
            <a:off x="2460625" y="3657600"/>
            <a:ext cx="169863" cy="171450"/>
          </a:xfrm>
          <a:prstGeom prst="ellipse">
            <a:avLst/>
          </a:prstGeom>
          <a:noFill/>
          <a:ln w="22225">
            <a:solidFill>
              <a:schemeClr val="tx1"/>
            </a:solidFill>
            <a:round/>
            <a:headEnd/>
            <a:tailEnd/>
          </a:ln>
        </p:spPr>
        <p:txBody>
          <a:bodyPr/>
          <a:lstStyle/>
          <a:p>
            <a:endParaRPr lang="en-GB"/>
          </a:p>
        </p:txBody>
      </p:sp>
      <p:sp>
        <p:nvSpPr>
          <p:cNvPr id="19466" name="Line 10"/>
          <p:cNvSpPr>
            <a:spLocks noChangeShapeType="1"/>
          </p:cNvSpPr>
          <p:nvPr/>
        </p:nvSpPr>
        <p:spPr bwMode="auto">
          <a:xfrm>
            <a:off x="2535238" y="3810000"/>
            <a:ext cx="1587" cy="150813"/>
          </a:xfrm>
          <a:prstGeom prst="line">
            <a:avLst/>
          </a:prstGeom>
          <a:noFill/>
          <a:ln w="22225">
            <a:solidFill>
              <a:schemeClr val="tx1"/>
            </a:solidFill>
            <a:round/>
            <a:headEnd/>
            <a:tailEnd/>
          </a:ln>
        </p:spPr>
        <p:txBody>
          <a:bodyPr/>
          <a:lstStyle/>
          <a:p>
            <a:endParaRPr lang="nl-NL"/>
          </a:p>
        </p:txBody>
      </p:sp>
      <p:sp>
        <p:nvSpPr>
          <p:cNvPr id="19467" name="Line 11"/>
          <p:cNvSpPr>
            <a:spLocks noChangeShapeType="1"/>
          </p:cNvSpPr>
          <p:nvPr/>
        </p:nvSpPr>
        <p:spPr bwMode="auto">
          <a:xfrm>
            <a:off x="2413000" y="3857625"/>
            <a:ext cx="255588" cy="1588"/>
          </a:xfrm>
          <a:prstGeom prst="line">
            <a:avLst/>
          </a:prstGeom>
          <a:noFill/>
          <a:ln w="22225">
            <a:solidFill>
              <a:schemeClr val="tx1"/>
            </a:solidFill>
            <a:round/>
            <a:headEnd/>
            <a:tailEnd/>
          </a:ln>
        </p:spPr>
        <p:txBody>
          <a:bodyPr/>
          <a:lstStyle/>
          <a:p>
            <a:endParaRPr lang="nl-NL"/>
          </a:p>
        </p:txBody>
      </p:sp>
      <p:sp>
        <p:nvSpPr>
          <p:cNvPr id="19468" name="Freeform 12"/>
          <p:cNvSpPr>
            <a:spLocks/>
          </p:cNvSpPr>
          <p:nvPr/>
        </p:nvSpPr>
        <p:spPr bwMode="auto">
          <a:xfrm>
            <a:off x="2365375" y="3960813"/>
            <a:ext cx="350838"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9469" name="Rectangle 13"/>
          <p:cNvSpPr>
            <a:spLocks noChangeArrowheads="1"/>
          </p:cNvSpPr>
          <p:nvPr/>
        </p:nvSpPr>
        <p:spPr bwMode="auto">
          <a:xfrm>
            <a:off x="2346325" y="4227513"/>
            <a:ext cx="436563" cy="152400"/>
          </a:xfrm>
          <a:prstGeom prst="rect">
            <a:avLst/>
          </a:prstGeom>
          <a:noFill/>
          <a:ln w="22225">
            <a:noFill/>
            <a:miter lim="800000"/>
            <a:headEnd/>
            <a:tailEnd/>
          </a:ln>
        </p:spPr>
        <p:txBody>
          <a:bodyPr wrap="none" lIns="0" tIns="0" rIns="0" bIns="0">
            <a:spAutoFit/>
          </a:bodyPr>
          <a:lstStyle/>
          <a:p>
            <a:pPr algn="ctr" eaLnBrk="0" hangingPunct="0"/>
            <a:r>
              <a:rPr lang="en-US" sz="1000" b="0"/>
              <a:t>Cashier</a:t>
            </a:r>
            <a:endParaRPr lang="en-US" b="0"/>
          </a:p>
        </p:txBody>
      </p:sp>
      <p:sp>
        <p:nvSpPr>
          <p:cNvPr id="19470" name="Oval 14"/>
          <p:cNvSpPr>
            <a:spLocks noChangeArrowheads="1"/>
          </p:cNvSpPr>
          <p:nvPr/>
        </p:nvSpPr>
        <p:spPr bwMode="auto">
          <a:xfrm>
            <a:off x="4116388" y="1049338"/>
            <a:ext cx="666750" cy="350837"/>
          </a:xfrm>
          <a:prstGeom prst="ellipse">
            <a:avLst/>
          </a:prstGeom>
          <a:noFill/>
          <a:ln w="22225">
            <a:solidFill>
              <a:schemeClr val="tx1"/>
            </a:solidFill>
            <a:round/>
            <a:headEnd/>
            <a:tailEnd/>
          </a:ln>
        </p:spPr>
        <p:txBody>
          <a:bodyPr/>
          <a:lstStyle/>
          <a:p>
            <a:endParaRPr lang="en-GB"/>
          </a:p>
        </p:txBody>
      </p:sp>
      <p:sp>
        <p:nvSpPr>
          <p:cNvPr id="19471" name="Rectangle 15"/>
          <p:cNvSpPr>
            <a:spLocks noChangeArrowheads="1"/>
          </p:cNvSpPr>
          <p:nvPr/>
        </p:nvSpPr>
        <p:spPr bwMode="auto">
          <a:xfrm>
            <a:off x="4113213" y="1485900"/>
            <a:ext cx="723900" cy="304800"/>
          </a:xfrm>
          <a:prstGeom prst="rect">
            <a:avLst/>
          </a:prstGeom>
          <a:noFill/>
          <a:ln w="22225">
            <a:noFill/>
            <a:miter lim="800000"/>
            <a:headEnd/>
            <a:tailEnd/>
          </a:ln>
        </p:spPr>
        <p:txBody>
          <a:bodyPr wrap="none" lIns="0" tIns="0" rIns="0" bIns="0">
            <a:spAutoFit/>
          </a:bodyPr>
          <a:lstStyle/>
          <a:p>
            <a:pPr algn="ctr" eaLnBrk="0" hangingPunct="0"/>
            <a:r>
              <a:rPr lang="en-US" sz="1000" b="0"/>
              <a:t>Process</a:t>
            </a:r>
            <a:br>
              <a:rPr lang="en-US" sz="1000" b="0"/>
            </a:br>
            <a:r>
              <a:rPr lang="en-US" sz="1000" b="0"/>
              <a:t>Transactions</a:t>
            </a:r>
            <a:endParaRPr lang="en-US" b="0"/>
          </a:p>
        </p:txBody>
      </p:sp>
      <p:sp>
        <p:nvSpPr>
          <p:cNvPr id="19472" name="Oval 16"/>
          <p:cNvSpPr>
            <a:spLocks noChangeArrowheads="1"/>
          </p:cNvSpPr>
          <p:nvPr/>
        </p:nvSpPr>
        <p:spPr bwMode="auto">
          <a:xfrm>
            <a:off x="2471738" y="982663"/>
            <a:ext cx="169862" cy="171450"/>
          </a:xfrm>
          <a:prstGeom prst="ellipse">
            <a:avLst/>
          </a:prstGeom>
          <a:noFill/>
          <a:ln w="22225">
            <a:solidFill>
              <a:schemeClr val="tx1"/>
            </a:solidFill>
            <a:round/>
            <a:headEnd/>
            <a:tailEnd/>
          </a:ln>
        </p:spPr>
        <p:txBody>
          <a:bodyPr/>
          <a:lstStyle/>
          <a:p>
            <a:endParaRPr lang="en-GB"/>
          </a:p>
        </p:txBody>
      </p:sp>
      <p:sp>
        <p:nvSpPr>
          <p:cNvPr id="19473" name="Line 17"/>
          <p:cNvSpPr>
            <a:spLocks noChangeShapeType="1"/>
          </p:cNvSpPr>
          <p:nvPr/>
        </p:nvSpPr>
        <p:spPr bwMode="auto">
          <a:xfrm>
            <a:off x="2546350" y="1135063"/>
            <a:ext cx="1588" cy="150812"/>
          </a:xfrm>
          <a:prstGeom prst="line">
            <a:avLst/>
          </a:prstGeom>
          <a:noFill/>
          <a:ln w="22225">
            <a:solidFill>
              <a:schemeClr val="tx1"/>
            </a:solidFill>
            <a:round/>
            <a:headEnd/>
            <a:tailEnd/>
          </a:ln>
        </p:spPr>
        <p:txBody>
          <a:bodyPr/>
          <a:lstStyle/>
          <a:p>
            <a:endParaRPr lang="nl-NL"/>
          </a:p>
        </p:txBody>
      </p:sp>
      <p:sp>
        <p:nvSpPr>
          <p:cNvPr id="19474" name="Line 18"/>
          <p:cNvSpPr>
            <a:spLocks noChangeShapeType="1"/>
          </p:cNvSpPr>
          <p:nvPr/>
        </p:nvSpPr>
        <p:spPr bwMode="auto">
          <a:xfrm>
            <a:off x="2424113" y="1182688"/>
            <a:ext cx="255587" cy="1587"/>
          </a:xfrm>
          <a:prstGeom prst="line">
            <a:avLst/>
          </a:prstGeom>
          <a:noFill/>
          <a:ln w="22225">
            <a:solidFill>
              <a:schemeClr val="tx1"/>
            </a:solidFill>
            <a:round/>
            <a:headEnd/>
            <a:tailEnd/>
          </a:ln>
        </p:spPr>
        <p:txBody>
          <a:bodyPr/>
          <a:lstStyle/>
          <a:p>
            <a:endParaRPr lang="nl-NL"/>
          </a:p>
        </p:txBody>
      </p:sp>
      <p:sp>
        <p:nvSpPr>
          <p:cNvPr id="19475" name="Freeform 19"/>
          <p:cNvSpPr>
            <a:spLocks/>
          </p:cNvSpPr>
          <p:nvPr/>
        </p:nvSpPr>
        <p:spPr bwMode="auto">
          <a:xfrm>
            <a:off x="2376488" y="1285875"/>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9476" name="Rectangle 20"/>
          <p:cNvSpPr>
            <a:spLocks noChangeArrowheads="1"/>
          </p:cNvSpPr>
          <p:nvPr/>
        </p:nvSpPr>
        <p:spPr bwMode="auto">
          <a:xfrm>
            <a:off x="2357438" y="1552575"/>
            <a:ext cx="436562" cy="152400"/>
          </a:xfrm>
          <a:prstGeom prst="rect">
            <a:avLst/>
          </a:prstGeom>
          <a:noFill/>
          <a:ln w="22225">
            <a:noFill/>
            <a:miter lim="800000"/>
            <a:headEnd/>
            <a:tailEnd/>
          </a:ln>
        </p:spPr>
        <p:txBody>
          <a:bodyPr wrap="none" lIns="0" tIns="0" rIns="0" bIns="0">
            <a:spAutoFit/>
          </a:bodyPr>
          <a:lstStyle/>
          <a:p>
            <a:pPr algn="ctr" eaLnBrk="0" hangingPunct="0"/>
            <a:r>
              <a:rPr lang="en-US" sz="1000" b="0"/>
              <a:t>Cashier</a:t>
            </a:r>
            <a:endParaRPr lang="en-US" b="0"/>
          </a:p>
        </p:txBody>
      </p:sp>
      <p:sp>
        <p:nvSpPr>
          <p:cNvPr id="19477" name="Text Box 21"/>
          <p:cNvSpPr txBox="1">
            <a:spLocks noChangeArrowheads="1"/>
          </p:cNvSpPr>
          <p:nvPr/>
        </p:nvSpPr>
        <p:spPr bwMode="auto">
          <a:xfrm>
            <a:off x="269875" y="984250"/>
            <a:ext cx="2009775"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Before &lt;&lt;</a:t>
            </a:r>
            <a:r>
              <a:rPr lang="en-US" b="0" i="1">
                <a:solidFill>
                  <a:schemeClr val="accent1"/>
                </a:solidFill>
              </a:rPr>
              <a:t>Extend&gt;&gt;</a:t>
            </a:r>
          </a:p>
        </p:txBody>
      </p:sp>
      <p:sp>
        <p:nvSpPr>
          <p:cNvPr id="19478" name="Text Box 22"/>
          <p:cNvSpPr txBox="1">
            <a:spLocks noChangeArrowheads="1"/>
          </p:cNvSpPr>
          <p:nvPr/>
        </p:nvSpPr>
        <p:spPr bwMode="auto">
          <a:xfrm>
            <a:off x="271463" y="3367088"/>
            <a:ext cx="1990725" cy="3524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a:solidFill>
                  <a:schemeClr val="accent1"/>
                </a:solidFill>
              </a:rPr>
              <a:t>After &lt;&lt;</a:t>
            </a:r>
            <a:r>
              <a:rPr lang="en-US" b="0" i="1">
                <a:solidFill>
                  <a:schemeClr val="accent1"/>
                </a:solidFill>
              </a:rPr>
              <a:t>Extend&gt;&gt;</a:t>
            </a:r>
          </a:p>
        </p:txBody>
      </p:sp>
      <p:sp>
        <p:nvSpPr>
          <p:cNvPr id="19479" name="Line 23"/>
          <p:cNvSpPr>
            <a:spLocks noChangeShapeType="1"/>
          </p:cNvSpPr>
          <p:nvPr/>
        </p:nvSpPr>
        <p:spPr bwMode="auto">
          <a:xfrm>
            <a:off x="2733675" y="1222375"/>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9480" name="Line 24"/>
          <p:cNvSpPr>
            <a:spLocks noChangeShapeType="1"/>
          </p:cNvSpPr>
          <p:nvPr/>
        </p:nvSpPr>
        <p:spPr bwMode="auto">
          <a:xfrm>
            <a:off x="2727325" y="3911600"/>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9481" name="Oval 25"/>
          <p:cNvSpPr>
            <a:spLocks noChangeArrowheads="1"/>
          </p:cNvSpPr>
          <p:nvPr/>
        </p:nvSpPr>
        <p:spPr bwMode="auto">
          <a:xfrm>
            <a:off x="7926388" y="5343525"/>
            <a:ext cx="169862" cy="171450"/>
          </a:xfrm>
          <a:prstGeom prst="ellipse">
            <a:avLst/>
          </a:prstGeom>
          <a:noFill/>
          <a:ln w="22225">
            <a:solidFill>
              <a:schemeClr val="tx1"/>
            </a:solidFill>
            <a:round/>
            <a:headEnd/>
            <a:tailEnd/>
          </a:ln>
        </p:spPr>
        <p:txBody>
          <a:bodyPr/>
          <a:lstStyle/>
          <a:p>
            <a:endParaRPr lang="en-GB"/>
          </a:p>
        </p:txBody>
      </p:sp>
      <p:sp>
        <p:nvSpPr>
          <p:cNvPr id="19482" name="Line 26"/>
          <p:cNvSpPr>
            <a:spLocks noChangeShapeType="1"/>
          </p:cNvSpPr>
          <p:nvPr/>
        </p:nvSpPr>
        <p:spPr bwMode="auto">
          <a:xfrm>
            <a:off x="8001000" y="5495925"/>
            <a:ext cx="1588" cy="150813"/>
          </a:xfrm>
          <a:prstGeom prst="line">
            <a:avLst/>
          </a:prstGeom>
          <a:noFill/>
          <a:ln w="22225">
            <a:solidFill>
              <a:schemeClr val="tx1"/>
            </a:solidFill>
            <a:round/>
            <a:headEnd/>
            <a:tailEnd/>
          </a:ln>
        </p:spPr>
        <p:txBody>
          <a:bodyPr/>
          <a:lstStyle/>
          <a:p>
            <a:endParaRPr lang="nl-NL"/>
          </a:p>
        </p:txBody>
      </p:sp>
      <p:sp>
        <p:nvSpPr>
          <p:cNvPr id="19483" name="Line 27"/>
          <p:cNvSpPr>
            <a:spLocks noChangeShapeType="1"/>
          </p:cNvSpPr>
          <p:nvPr/>
        </p:nvSpPr>
        <p:spPr bwMode="auto">
          <a:xfrm>
            <a:off x="7878763" y="5543550"/>
            <a:ext cx="255587" cy="1588"/>
          </a:xfrm>
          <a:prstGeom prst="line">
            <a:avLst/>
          </a:prstGeom>
          <a:noFill/>
          <a:ln w="22225">
            <a:solidFill>
              <a:schemeClr val="tx1"/>
            </a:solidFill>
            <a:round/>
            <a:headEnd/>
            <a:tailEnd/>
          </a:ln>
        </p:spPr>
        <p:txBody>
          <a:bodyPr/>
          <a:lstStyle/>
          <a:p>
            <a:endParaRPr lang="nl-NL"/>
          </a:p>
        </p:txBody>
      </p:sp>
      <p:sp>
        <p:nvSpPr>
          <p:cNvPr id="19484" name="Freeform 28"/>
          <p:cNvSpPr>
            <a:spLocks/>
          </p:cNvSpPr>
          <p:nvPr/>
        </p:nvSpPr>
        <p:spPr bwMode="auto">
          <a:xfrm>
            <a:off x="7831138" y="5646738"/>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19485" name="Rectangle 29"/>
          <p:cNvSpPr>
            <a:spLocks noChangeArrowheads="1"/>
          </p:cNvSpPr>
          <p:nvPr/>
        </p:nvSpPr>
        <p:spPr bwMode="auto">
          <a:xfrm>
            <a:off x="7756525" y="5913438"/>
            <a:ext cx="549275" cy="152400"/>
          </a:xfrm>
          <a:prstGeom prst="rect">
            <a:avLst/>
          </a:prstGeom>
          <a:noFill/>
          <a:ln w="22225">
            <a:noFill/>
            <a:miter lim="800000"/>
            <a:headEnd/>
            <a:tailEnd/>
          </a:ln>
        </p:spPr>
        <p:txBody>
          <a:bodyPr wrap="none" lIns="0" tIns="0" rIns="0" bIns="0">
            <a:spAutoFit/>
          </a:bodyPr>
          <a:lstStyle/>
          <a:p>
            <a:pPr algn="ctr" eaLnBrk="0" hangingPunct="0"/>
            <a:r>
              <a:rPr lang="en-US" sz="1000" b="0"/>
              <a:t>Customer</a:t>
            </a:r>
            <a:endParaRPr lang="en-US" b="0"/>
          </a:p>
        </p:txBody>
      </p:sp>
      <p:sp>
        <p:nvSpPr>
          <p:cNvPr id="19486" name="Line 30"/>
          <p:cNvSpPr>
            <a:spLocks noChangeShapeType="1"/>
          </p:cNvSpPr>
          <p:nvPr/>
        </p:nvSpPr>
        <p:spPr bwMode="auto">
          <a:xfrm>
            <a:off x="6499225" y="5634038"/>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19487" name="AutoShape 31"/>
          <p:cNvSpPr>
            <a:spLocks/>
          </p:cNvSpPr>
          <p:nvPr/>
        </p:nvSpPr>
        <p:spPr bwMode="auto">
          <a:xfrm>
            <a:off x="2451989" y="5128753"/>
            <a:ext cx="914400" cy="1168400"/>
          </a:xfrm>
          <a:prstGeom prst="accentCallout2">
            <a:avLst>
              <a:gd name="adj1" fmla="val 9782"/>
              <a:gd name="adj2" fmla="val 108333"/>
              <a:gd name="adj3" fmla="val 9782"/>
              <a:gd name="adj4" fmla="val 205903"/>
              <a:gd name="adj5" fmla="val -11144"/>
              <a:gd name="adj6" fmla="val 307292"/>
            </a:avLst>
          </a:prstGeom>
          <a:noFill/>
          <a:ln w="22225">
            <a:solidFill>
              <a:schemeClr val="tx1"/>
            </a:solidFill>
            <a:miter lim="800000"/>
            <a:headEnd/>
            <a:tailEnd/>
          </a:ln>
        </p:spPr>
        <p:txBody>
          <a:bodyPr lIns="107950" tIns="53975" rIns="107950" bIns="53975" anchor="ctr"/>
          <a:lstStyle/>
          <a:p>
            <a:pPr eaLnBrk="0" hangingPunct="0"/>
            <a:r>
              <a:rPr lang="en-US" sz="1200"/>
              <a:t>Notice the direction of the arrow?</a:t>
            </a:r>
          </a:p>
        </p:txBody>
      </p:sp>
      <p:sp>
        <p:nvSpPr>
          <p:cNvPr id="19488" name="Line 32"/>
          <p:cNvSpPr>
            <a:spLocks noChangeShapeType="1"/>
          </p:cNvSpPr>
          <p:nvPr/>
        </p:nvSpPr>
        <p:spPr bwMode="auto">
          <a:xfrm>
            <a:off x="461963" y="3265488"/>
            <a:ext cx="8509000" cy="0"/>
          </a:xfrm>
          <a:prstGeom prst="line">
            <a:avLst/>
          </a:prstGeom>
          <a:noFill/>
          <a:ln w="9525">
            <a:solidFill>
              <a:schemeClr val="tx1"/>
            </a:solidFill>
            <a:round/>
            <a:headEnd/>
            <a:tailEnd/>
          </a:ln>
        </p:spPr>
        <p:txBody>
          <a:bodyPr lIns="107950" tIns="53975" rIns="107950" bIns="53975" anchor="ctr"/>
          <a:lstStyle/>
          <a:p>
            <a:endParaRPr 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Decisions of Extension Use Case</a:t>
            </a:r>
            <a:endParaRPr lang="en-US" dirty="0"/>
          </a:p>
        </p:txBody>
      </p:sp>
      <p:sp>
        <p:nvSpPr>
          <p:cNvPr id="3" name="Content Placeholder 2"/>
          <p:cNvSpPr>
            <a:spLocks noGrp="1"/>
          </p:cNvSpPr>
          <p:nvPr>
            <p:ph idx="1"/>
          </p:nvPr>
        </p:nvSpPr>
        <p:spPr>
          <a:xfrm>
            <a:off x="533400" y="885429"/>
            <a:ext cx="8001000" cy="5531319"/>
          </a:xfrm>
        </p:spPr>
        <p:txBody>
          <a:bodyPr/>
          <a:lstStyle/>
          <a:p>
            <a:pPr eaLnBrk="1" hangingPunct="1"/>
            <a:r>
              <a:rPr lang="en-GB" dirty="0" smtClean="0">
                <a:latin typeface="Arial" charset="0"/>
                <a:cs typeface="Arial" charset="0"/>
              </a:rPr>
              <a:t>If </a:t>
            </a:r>
            <a:r>
              <a:rPr lang="en-GB" dirty="0" smtClean="0">
                <a:latin typeface="Arial" charset="0"/>
                <a:cs typeface="Arial" charset="0"/>
              </a:rPr>
              <a:t>an alternative flow is primarily providing behaviour that is optional, meaning that the system could be delivered without it, it could be considered a candidate for becoming an extending use case. The decision to make it an </a:t>
            </a:r>
            <a:r>
              <a:rPr lang="en-GB" dirty="0" smtClean="0">
                <a:latin typeface="Arial" charset="0"/>
                <a:cs typeface="Arial" charset="0"/>
              </a:rPr>
              <a:t>extending</a:t>
            </a:r>
          </a:p>
          <a:p>
            <a:pPr lvl="1" eaLnBrk="1" hangingPunct="1"/>
            <a:r>
              <a:rPr lang="en-GB" dirty="0" smtClean="0">
                <a:latin typeface="Arial" charset="0"/>
                <a:cs typeface="Arial" charset="0"/>
              </a:rPr>
              <a:t>Making it a separate use case makes it easier to manage from a versioning and configuration perspective</a:t>
            </a:r>
          </a:p>
          <a:p>
            <a:pPr lvl="1" eaLnBrk="1" hangingPunct="1"/>
            <a:r>
              <a:rPr lang="en-GB" dirty="0" smtClean="0">
                <a:latin typeface="Arial" charset="0"/>
                <a:cs typeface="Arial" charset="0"/>
              </a:rPr>
              <a:t>The use cases will actually be owned and maintained by different people, perhaps because different expertise is required for the extension</a:t>
            </a:r>
          </a:p>
          <a:p>
            <a:pPr lvl="1" eaLnBrk="1" hangingPunct="1"/>
            <a:r>
              <a:rPr lang="en-GB" dirty="0" smtClean="0">
                <a:latin typeface="Arial" charset="0"/>
                <a:cs typeface="Arial" charset="0"/>
              </a:rPr>
              <a:t>Separating it from the original use case makes both use cases easier to understand</a:t>
            </a:r>
          </a:p>
          <a:p>
            <a:pPr eaLnBrk="1" hangingPunct="1"/>
            <a:r>
              <a:rPr lang="en-GB" dirty="0" smtClean="0">
                <a:latin typeface="Arial" charset="0"/>
                <a:cs typeface="Arial" charset="0"/>
              </a:rPr>
              <a:t>Extension always adds behaviour to a use case</a:t>
            </a:r>
          </a:p>
          <a:p>
            <a:pPr eaLnBrk="1" hangingPunct="1"/>
            <a:r>
              <a:rPr lang="en-GB" dirty="0" smtClean="0">
                <a:latin typeface="Arial" charset="0"/>
                <a:cs typeface="Arial" charset="0"/>
              </a:rPr>
              <a:t>The basic behaviour of the use case always remains intact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smtClean="0"/>
              <a:t>Extension Points Revisited</a:t>
            </a:r>
          </a:p>
        </p:txBody>
      </p:sp>
      <p:sp>
        <p:nvSpPr>
          <p:cNvPr id="20483" name="Rectangle 3"/>
          <p:cNvSpPr>
            <a:spLocks noGrp="1" noChangeArrowheads="1"/>
          </p:cNvSpPr>
          <p:nvPr>
            <p:ph idx="1"/>
          </p:nvPr>
        </p:nvSpPr>
        <p:spPr>
          <a:xfrm>
            <a:off x="463550" y="941388"/>
            <a:ext cx="8001000" cy="4800600"/>
          </a:xfrm>
        </p:spPr>
        <p:txBody>
          <a:bodyPr/>
          <a:lstStyle/>
          <a:p>
            <a:pPr eaLnBrk="1" hangingPunct="1"/>
            <a:r>
              <a:rPr lang="en-US" smtClean="0"/>
              <a:t>Extension Points can be public or private</a:t>
            </a:r>
          </a:p>
          <a:p>
            <a:pPr lvl="1" eaLnBrk="1" hangingPunct="1"/>
            <a:r>
              <a:rPr lang="en-US" smtClean="0"/>
              <a:t>Private – visible only within the use case in which they occur</a:t>
            </a:r>
          </a:p>
          <a:p>
            <a:pPr lvl="1" eaLnBrk="1" hangingPunct="1"/>
            <a:r>
              <a:rPr lang="en-US" smtClean="0"/>
              <a:t>Public – visible externally to extending use cases</a:t>
            </a:r>
          </a:p>
          <a:p>
            <a:pPr eaLnBrk="1" hangingPunct="1"/>
            <a:r>
              <a:rPr lang="en-US" smtClean="0"/>
              <a:t>The extension point mechanism is used for both alternative flows and extending use cases – {Extension Point}</a:t>
            </a:r>
          </a:p>
          <a:p>
            <a:pPr eaLnBrk="1" hangingPunct="1"/>
            <a:r>
              <a:rPr lang="en-US" smtClean="0"/>
              <a:t>There is a section in the use-case narrative to declare public extension points</a:t>
            </a:r>
          </a:p>
        </p:txBody>
      </p:sp>
      <p:sp>
        <p:nvSpPr>
          <p:cNvPr id="20484" name="Rectangle 4"/>
          <p:cNvSpPr>
            <a:spLocks noChangeArrowheads="1"/>
          </p:cNvSpPr>
          <p:nvPr/>
        </p:nvSpPr>
        <p:spPr bwMode="auto">
          <a:xfrm>
            <a:off x="1284288" y="4332288"/>
            <a:ext cx="6931025" cy="1955800"/>
          </a:xfrm>
          <a:prstGeom prst="rect">
            <a:avLst/>
          </a:prstGeom>
          <a:noFill/>
          <a:ln w="15875" algn="ctr">
            <a:noFill/>
            <a:miter lim="800000"/>
            <a:headEnd/>
            <a:tailEnd/>
          </a:ln>
        </p:spPr>
        <p:txBody>
          <a:bodyPr lIns="0" tIns="0" rIns="0" bIns="0" anchor="ctr">
            <a:spAutoFit/>
          </a:bodyPr>
          <a:lstStyle/>
          <a:p>
            <a:pPr eaLnBrk="0" hangingPunct="0"/>
            <a:r>
              <a:rPr lang="en-US"/>
              <a:t>Use Case – Browse Products and Place Orders</a:t>
            </a:r>
          </a:p>
          <a:p>
            <a:pPr eaLnBrk="0" hangingPunct="0"/>
            <a:endParaRPr lang="en-US"/>
          </a:p>
          <a:p>
            <a:pPr eaLnBrk="0" hangingPunct="0"/>
            <a:r>
              <a:rPr lang="en-US" b="0" i="1"/>
              <a:t>Public Extension Points</a:t>
            </a:r>
          </a:p>
          <a:p>
            <a:pPr eaLnBrk="0" hangingPunct="0"/>
            <a:endParaRPr lang="en-US" b="0" i="1"/>
          </a:p>
          <a:p>
            <a:pPr eaLnBrk="0" hangingPunct="0"/>
            <a:r>
              <a:rPr lang="en-US" b="0"/>
              <a:t>{Display Product Catalogue}</a:t>
            </a:r>
          </a:p>
          <a:p>
            <a:pPr eaLnBrk="0" hangingPunct="0"/>
            <a:r>
              <a:rPr lang="en-US" b="0"/>
              <a:t>{Out of Stock}</a:t>
            </a:r>
          </a:p>
          <a:p>
            <a:pPr eaLnBrk="0" hangingPunct="0"/>
            <a:r>
              <a:rPr lang="en-US" b="0"/>
              <a:t>{Process the Order}</a:t>
            </a:r>
          </a:p>
          <a:p>
            <a:pPr eaLnBrk="0" hangingPunct="0"/>
            <a:r>
              <a:rPr lang="en-US" b="0"/>
              <a:t>{Order Processed}</a:t>
            </a:r>
          </a:p>
        </p:txBody>
      </p:sp>
      <p:sp>
        <p:nvSpPr>
          <p:cNvPr id="20485" name="Line 5"/>
          <p:cNvSpPr>
            <a:spLocks noChangeShapeType="1"/>
          </p:cNvSpPr>
          <p:nvPr/>
        </p:nvSpPr>
        <p:spPr bwMode="auto">
          <a:xfrm>
            <a:off x="1158875" y="4227513"/>
            <a:ext cx="3175" cy="2133600"/>
          </a:xfrm>
          <a:prstGeom prst="line">
            <a:avLst/>
          </a:prstGeom>
          <a:noFill/>
          <a:ln w="38100">
            <a:solidFill>
              <a:schemeClr val="tx1"/>
            </a:solidFill>
            <a:round/>
            <a:headEnd/>
            <a:tailEnd/>
          </a:ln>
        </p:spPr>
        <p:txBody>
          <a:bodyPr lIns="0" tIns="0" rIns="0" bIns="0">
            <a:spAutoFit/>
          </a:bodyPr>
          <a:lstStyle/>
          <a:p>
            <a:endParaRPr lang="nl-NL"/>
          </a:p>
        </p:txBody>
      </p:sp>
      <p:sp>
        <p:nvSpPr>
          <p:cNvPr id="20486" name="Line 6"/>
          <p:cNvSpPr>
            <a:spLocks noChangeShapeType="1"/>
          </p:cNvSpPr>
          <p:nvPr/>
        </p:nvSpPr>
        <p:spPr bwMode="auto">
          <a:xfrm>
            <a:off x="1152525" y="4227513"/>
            <a:ext cx="6745288" cy="0"/>
          </a:xfrm>
          <a:prstGeom prst="line">
            <a:avLst/>
          </a:prstGeom>
          <a:noFill/>
          <a:ln w="15875">
            <a:solidFill>
              <a:schemeClr val="tx1"/>
            </a:solidFill>
            <a:round/>
            <a:headEnd/>
            <a:tailEnd/>
          </a:ln>
        </p:spPr>
        <p:txBody>
          <a:bodyPr lIns="0" tIns="0" rIns="0" bIns="0">
            <a:spAutoFit/>
          </a:bodyPr>
          <a:lstStyle/>
          <a:p>
            <a:endParaRPr lang="nl-N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Objectives</a:t>
            </a:r>
          </a:p>
        </p:txBody>
      </p:sp>
      <p:sp>
        <p:nvSpPr>
          <p:cNvPr id="6147" name="Rectangle 3"/>
          <p:cNvSpPr>
            <a:spLocks noGrp="1" noChangeArrowheads="1"/>
          </p:cNvSpPr>
          <p:nvPr>
            <p:ph idx="1"/>
          </p:nvPr>
        </p:nvSpPr>
        <p:spPr/>
        <p:txBody>
          <a:bodyPr/>
          <a:lstStyle/>
          <a:p>
            <a:pPr eaLnBrk="1" hangingPunct="1"/>
            <a:r>
              <a:rPr lang="en-US" smtClean="0"/>
              <a:t>Understand the use-case relationships, </a:t>
            </a:r>
            <a:r>
              <a:rPr lang="en-US" i="1" smtClean="0"/>
              <a:t>include</a:t>
            </a:r>
            <a:r>
              <a:rPr lang="en-US" smtClean="0"/>
              <a:t> and </a:t>
            </a:r>
            <a:r>
              <a:rPr lang="en-US" i="1" smtClean="0"/>
              <a:t>extend</a:t>
            </a:r>
          </a:p>
          <a:p>
            <a:pPr eaLnBrk="1" hangingPunct="1"/>
            <a:r>
              <a:rPr lang="en-US" smtClean="0"/>
              <a:t>Understand the appropriate use of use-case relationships</a:t>
            </a:r>
          </a:p>
          <a:p>
            <a:pPr eaLnBrk="1" hangingPunct="1"/>
            <a:r>
              <a:rPr lang="en-US" smtClean="0"/>
              <a:t>How to avoid common use-case relationship mistakes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smtClean="0"/>
              <a:t>Extension Points Revisited</a:t>
            </a:r>
          </a:p>
        </p:txBody>
      </p:sp>
      <p:sp>
        <p:nvSpPr>
          <p:cNvPr id="21507" name="Rectangle 21"/>
          <p:cNvSpPr>
            <a:spLocks noGrp="1" noChangeArrowheads="1"/>
          </p:cNvSpPr>
          <p:nvPr>
            <p:ph idx="1"/>
          </p:nvPr>
        </p:nvSpPr>
        <p:spPr>
          <a:xfrm>
            <a:off x="444500" y="841375"/>
            <a:ext cx="8001000" cy="4800600"/>
          </a:xfrm>
        </p:spPr>
        <p:txBody>
          <a:bodyPr lIns="107950" tIns="53975" rIns="107950" bIns="53975"/>
          <a:lstStyle/>
          <a:p>
            <a:pPr eaLnBrk="1" hangingPunct="1"/>
            <a:r>
              <a:rPr lang="en-US" smtClean="0"/>
              <a:t>Only extension points that represent locations at which the use case can be extended should be made public</a:t>
            </a:r>
          </a:p>
          <a:p>
            <a:pPr eaLnBrk="1" hangingPunct="1"/>
            <a:r>
              <a:rPr lang="en-US" smtClean="0"/>
              <a:t>New extension points can be declared in the Public Extension Points section of the use-case where the use-case narrative itself is under strict configuration control thus:</a:t>
            </a:r>
          </a:p>
        </p:txBody>
      </p:sp>
      <p:sp>
        <p:nvSpPr>
          <p:cNvPr id="21508" name="Oval 3"/>
          <p:cNvSpPr>
            <a:spLocks noChangeArrowheads="1"/>
          </p:cNvSpPr>
          <p:nvPr/>
        </p:nvSpPr>
        <p:spPr bwMode="auto">
          <a:xfrm>
            <a:off x="690563" y="4821238"/>
            <a:ext cx="271462" cy="284162"/>
          </a:xfrm>
          <a:prstGeom prst="ellipse">
            <a:avLst/>
          </a:prstGeom>
          <a:noFill/>
          <a:ln w="22225">
            <a:solidFill>
              <a:schemeClr val="tx1"/>
            </a:solidFill>
            <a:round/>
            <a:headEnd/>
            <a:tailEnd/>
          </a:ln>
        </p:spPr>
        <p:txBody>
          <a:bodyPr/>
          <a:lstStyle/>
          <a:p>
            <a:endParaRPr lang="en-GB"/>
          </a:p>
        </p:txBody>
      </p:sp>
      <p:sp>
        <p:nvSpPr>
          <p:cNvPr id="21509" name="Line 4"/>
          <p:cNvSpPr>
            <a:spLocks noChangeShapeType="1"/>
          </p:cNvSpPr>
          <p:nvPr/>
        </p:nvSpPr>
        <p:spPr bwMode="auto">
          <a:xfrm>
            <a:off x="809625" y="5089525"/>
            <a:ext cx="4763" cy="234950"/>
          </a:xfrm>
          <a:prstGeom prst="line">
            <a:avLst/>
          </a:prstGeom>
          <a:noFill/>
          <a:ln w="22225">
            <a:solidFill>
              <a:schemeClr val="tx1"/>
            </a:solidFill>
            <a:round/>
            <a:headEnd/>
            <a:tailEnd/>
          </a:ln>
        </p:spPr>
        <p:txBody>
          <a:bodyPr/>
          <a:lstStyle/>
          <a:p>
            <a:endParaRPr lang="nl-NL"/>
          </a:p>
        </p:txBody>
      </p:sp>
      <p:sp>
        <p:nvSpPr>
          <p:cNvPr id="21510" name="Line 5"/>
          <p:cNvSpPr>
            <a:spLocks noChangeShapeType="1"/>
          </p:cNvSpPr>
          <p:nvPr/>
        </p:nvSpPr>
        <p:spPr bwMode="auto">
          <a:xfrm>
            <a:off x="614363" y="5151438"/>
            <a:ext cx="406400" cy="1587"/>
          </a:xfrm>
          <a:prstGeom prst="line">
            <a:avLst/>
          </a:prstGeom>
          <a:noFill/>
          <a:ln w="22225">
            <a:solidFill>
              <a:schemeClr val="tx1"/>
            </a:solidFill>
            <a:round/>
            <a:headEnd/>
            <a:tailEnd/>
          </a:ln>
        </p:spPr>
        <p:txBody>
          <a:bodyPr/>
          <a:lstStyle/>
          <a:p>
            <a:endParaRPr lang="nl-NL"/>
          </a:p>
        </p:txBody>
      </p:sp>
      <p:sp>
        <p:nvSpPr>
          <p:cNvPr id="21511" name="Freeform 6"/>
          <p:cNvSpPr>
            <a:spLocks/>
          </p:cNvSpPr>
          <p:nvPr/>
        </p:nvSpPr>
        <p:spPr bwMode="auto">
          <a:xfrm>
            <a:off x="541338" y="5324475"/>
            <a:ext cx="554037" cy="285750"/>
          </a:xfrm>
          <a:custGeom>
            <a:avLst/>
            <a:gdLst>
              <a:gd name="T0" fmla="*/ 0 w 636"/>
              <a:gd name="T1" fmla="*/ 2147483647 h 278"/>
              <a:gd name="T2" fmla="*/ 2147483647 w 636"/>
              <a:gd name="T3" fmla="*/ 0 h 278"/>
              <a:gd name="T4" fmla="*/ 2147483647 w 636"/>
              <a:gd name="T5" fmla="*/ 2147483647 h 278"/>
              <a:gd name="T6" fmla="*/ 0 60000 65536"/>
              <a:gd name="T7" fmla="*/ 0 60000 65536"/>
              <a:gd name="T8" fmla="*/ 0 60000 65536"/>
              <a:gd name="T9" fmla="*/ 0 w 636"/>
              <a:gd name="T10" fmla="*/ 0 h 278"/>
              <a:gd name="T11" fmla="*/ 636 w 636"/>
              <a:gd name="T12" fmla="*/ 278 h 278"/>
            </a:gdLst>
            <a:ahLst/>
            <a:cxnLst>
              <a:cxn ang="T6">
                <a:pos x="T0" y="T1"/>
              </a:cxn>
              <a:cxn ang="T7">
                <a:pos x="T2" y="T3"/>
              </a:cxn>
              <a:cxn ang="T8">
                <a:pos x="T4" y="T5"/>
              </a:cxn>
            </a:cxnLst>
            <a:rect l="T9" t="T10" r="T11" b="T12"/>
            <a:pathLst>
              <a:path w="636" h="278">
                <a:moveTo>
                  <a:pt x="0" y="278"/>
                </a:moveTo>
                <a:lnTo>
                  <a:pt x="310" y="0"/>
                </a:lnTo>
                <a:lnTo>
                  <a:pt x="636" y="278"/>
                </a:lnTo>
              </a:path>
            </a:pathLst>
          </a:custGeom>
          <a:noFill/>
          <a:ln w="22225">
            <a:solidFill>
              <a:schemeClr val="tx1"/>
            </a:solidFill>
            <a:round/>
            <a:headEnd/>
            <a:tailEnd/>
          </a:ln>
        </p:spPr>
        <p:txBody>
          <a:bodyPr/>
          <a:lstStyle/>
          <a:p>
            <a:endParaRPr lang="nl-NL"/>
          </a:p>
        </p:txBody>
      </p:sp>
      <p:sp>
        <p:nvSpPr>
          <p:cNvPr id="21512" name="Rectangle 7"/>
          <p:cNvSpPr>
            <a:spLocks noChangeArrowheads="1"/>
          </p:cNvSpPr>
          <p:nvPr/>
        </p:nvSpPr>
        <p:spPr bwMode="auto">
          <a:xfrm>
            <a:off x="584200" y="5751513"/>
            <a:ext cx="495300" cy="136525"/>
          </a:xfrm>
          <a:prstGeom prst="rect">
            <a:avLst/>
          </a:prstGeom>
          <a:noFill/>
          <a:ln w="22225">
            <a:noFill/>
            <a:miter lim="800000"/>
            <a:headEnd/>
            <a:tailEnd/>
          </a:ln>
        </p:spPr>
        <p:txBody>
          <a:bodyPr wrap="none" lIns="0" tIns="0" rIns="0" bIns="0">
            <a:spAutoFit/>
          </a:bodyPr>
          <a:lstStyle/>
          <a:p>
            <a:pPr eaLnBrk="0" hangingPunct="0"/>
            <a:r>
              <a:rPr lang="en-US" sz="900" b="0"/>
              <a:t>Customer</a:t>
            </a:r>
            <a:endParaRPr lang="en-US" b="0"/>
          </a:p>
        </p:txBody>
      </p:sp>
      <p:grpSp>
        <p:nvGrpSpPr>
          <p:cNvPr id="21513" name="Group 8"/>
          <p:cNvGrpSpPr>
            <a:grpSpLocks/>
          </p:cNvGrpSpPr>
          <p:nvPr/>
        </p:nvGrpSpPr>
        <p:grpSpPr bwMode="auto">
          <a:xfrm>
            <a:off x="1158875" y="5222875"/>
            <a:ext cx="727075" cy="92075"/>
            <a:chOff x="1792" y="1942"/>
            <a:chExt cx="417" cy="45"/>
          </a:xfrm>
        </p:grpSpPr>
        <p:sp>
          <p:nvSpPr>
            <p:cNvPr id="21527" name="Line 9"/>
            <p:cNvSpPr>
              <a:spLocks noChangeShapeType="1"/>
            </p:cNvSpPr>
            <p:nvPr/>
          </p:nvSpPr>
          <p:spPr bwMode="auto">
            <a:xfrm>
              <a:off x="1792" y="1964"/>
              <a:ext cx="417" cy="1"/>
            </a:xfrm>
            <a:prstGeom prst="line">
              <a:avLst/>
            </a:prstGeom>
            <a:noFill/>
            <a:ln w="22225">
              <a:solidFill>
                <a:schemeClr val="tx1"/>
              </a:solidFill>
              <a:round/>
              <a:headEnd/>
              <a:tailEnd/>
            </a:ln>
          </p:spPr>
          <p:txBody>
            <a:bodyPr/>
            <a:lstStyle/>
            <a:p>
              <a:endParaRPr lang="nl-NL"/>
            </a:p>
          </p:txBody>
        </p:sp>
        <p:sp>
          <p:nvSpPr>
            <p:cNvPr id="21528" name="Freeform 10"/>
            <p:cNvSpPr>
              <a:spLocks/>
            </p:cNvSpPr>
            <p:nvPr/>
          </p:nvSpPr>
          <p:spPr bwMode="auto">
            <a:xfrm>
              <a:off x="2164" y="1942"/>
              <a:ext cx="45" cy="45"/>
            </a:xfrm>
            <a:custGeom>
              <a:avLst/>
              <a:gdLst>
                <a:gd name="T0" fmla="*/ 0 w 90"/>
                <a:gd name="T1" fmla="*/ 1 h 90"/>
                <a:gd name="T2" fmla="*/ 1 w 90"/>
                <a:gd name="T3" fmla="*/ 1 h 90"/>
                <a:gd name="T4" fmla="*/ 0 w 90"/>
                <a:gd name="T5" fmla="*/ 0 h 90"/>
                <a:gd name="T6" fmla="*/ 0 60000 65536"/>
                <a:gd name="T7" fmla="*/ 0 60000 65536"/>
                <a:gd name="T8" fmla="*/ 0 60000 65536"/>
                <a:gd name="T9" fmla="*/ 0 w 90"/>
                <a:gd name="T10" fmla="*/ 0 h 90"/>
                <a:gd name="T11" fmla="*/ 90 w 90"/>
                <a:gd name="T12" fmla="*/ 90 h 90"/>
              </a:gdLst>
              <a:ahLst/>
              <a:cxnLst>
                <a:cxn ang="T6">
                  <a:pos x="T0" y="T1"/>
                </a:cxn>
                <a:cxn ang="T7">
                  <a:pos x="T2" y="T3"/>
                </a:cxn>
                <a:cxn ang="T8">
                  <a:pos x="T4" y="T5"/>
                </a:cxn>
              </a:cxnLst>
              <a:rect l="T9" t="T10" r="T11" b="T12"/>
              <a:pathLst>
                <a:path w="90" h="90">
                  <a:moveTo>
                    <a:pt x="0" y="90"/>
                  </a:moveTo>
                  <a:lnTo>
                    <a:pt x="90" y="45"/>
                  </a:lnTo>
                  <a:lnTo>
                    <a:pt x="0" y="0"/>
                  </a:lnTo>
                </a:path>
              </a:pathLst>
            </a:custGeom>
            <a:noFill/>
            <a:ln w="22225">
              <a:solidFill>
                <a:schemeClr val="tx1"/>
              </a:solidFill>
              <a:round/>
              <a:headEnd/>
              <a:tailEnd/>
            </a:ln>
          </p:spPr>
          <p:txBody>
            <a:bodyPr/>
            <a:lstStyle/>
            <a:p>
              <a:endParaRPr lang="nl-NL"/>
            </a:p>
          </p:txBody>
        </p:sp>
      </p:grpSp>
      <p:sp>
        <p:nvSpPr>
          <p:cNvPr id="21514" name="Oval 11"/>
          <p:cNvSpPr>
            <a:spLocks noChangeArrowheads="1"/>
          </p:cNvSpPr>
          <p:nvPr/>
        </p:nvSpPr>
        <p:spPr bwMode="auto">
          <a:xfrm>
            <a:off x="1930400" y="4676775"/>
            <a:ext cx="2895600" cy="1381125"/>
          </a:xfrm>
          <a:prstGeom prst="ellipse">
            <a:avLst/>
          </a:prstGeom>
          <a:noFill/>
          <a:ln w="22225">
            <a:solidFill>
              <a:schemeClr val="tx1"/>
            </a:solidFill>
            <a:round/>
            <a:headEnd/>
            <a:tailEnd/>
          </a:ln>
        </p:spPr>
        <p:txBody>
          <a:bodyPr/>
          <a:lstStyle/>
          <a:p>
            <a:endParaRPr lang="en-GB"/>
          </a:p>
        </p:txBody>
      </p:sp>
      <p:sp>
        <p:nvSpPr>
          <p:cNvPr id="21515" name="Rectangle 12"/>
          <p:cNvSpPr>
            <a:spLocks noChangeArrowheads="1"/>
          </p:cNvSpPr>
          <p:nvPr/>
        </p:nvSpPr>
        <p:spPr bwMode="auto">
          <a:xfrm>
            <a:off x="2363788" y="4870450"/>
            <a:ext cx="1911350" cy="136525"/>
          </a:xfrm>
          <a:prstGeom prst="rect">
            <a:avLst/>
          </a:prstGeom>
          <a:noFill/>
          <a:ln w="22225">
            <a:noFill/>
            <a:miter lim="800000"/>
            <a:headEnd/>
            <a:tailEnd/>
          </a:ln>
        </p:spPr>
        <p:txBody>
          <a:bodyPr wrap="none" lIns="0" tIns="0" rIns="0" bIns="0">
            <a:spAutoFit/>
          </a:bodyPr>
          <a:lstStyle/>
          <a:p>
            <a:pPr eaLnBrk="0" hangingPunct="0"/>
            <a:r>
              <a:rPr lang="en-US" sz="900"/>
              <a:t>Browse Products and Place Orders</a:t>
            </a:r>
            <a:endParaRPr lang="en-US" b="0"/>
          </a:p>
        </p:txBody>
      </p:sp>
      <p:sp>
        <p:nvSpPr>
          <p:cNvPr id="21516" name="Line 13"/>
          <p:cNvSpPr>
            <a:spLocks noChangeShapeType="1"/>
          </p:cNvSpPr>
          <p:nvPr/>
        </p:nvSpPr>
        <p:spPr bwMode="auto">
          <a:xfrm>
            <a:off x="2097088" y="5070475"/>
            <a:ext cx="2574925" cy="3175"/>
          </a:xfrm>
          <a:prstGeom prst="line">
            <a:avLst/>
          </a:prstGeom>
          <a:noFill/>
          <a:ln w="22225">
            <a:solidFill>
              <a:schemeClr val="tx1"/>
            </a:solidFill>
            <a:round/>
            <a:headEnd/>
            <a:tailEnd/>
          </a:ln>
        </p:spPr>
        <p:txBody>
          <a:bodyPr/>
          <a:lstStyle/>
          <a:p>
            <a:endParaRPr lang="nl-NL"/>
          </a:p>
        </p:txBody>
      </p:sp>
      <p:sp>
        <p:nvSpPr>
          <p:cNvPr id="21517" name="Rectangle 14"/>
          <p:cNvSpPr>
            <a:spLocks noChangeArrowheads="1"/>
          </p:cNvSpPr>
          <p:nvPr/>
        </p:nvSpPr>
        <p:spPr bwMode="auto">
          <a:xfrm>
            <a:off x="2933700" y="5119688"/>
            <a:ext cx="908050" cy="168275"/>
          </a:xfrm>
          <a:prstGeom prst="rect">
            <a:avLst/>
          </a:prstGeom>
          <a:noFill/>
          <a:ln w="22225">
            <a:noFill/>
            <a:miter lim="800000"/>
            <a:headEnd/>
            <a:tailEnd/>
          </a:ln>
        </p:spPr>
        <p:txBody>
          <a:bodyPr wrap="none" lIns="0" tIns="0" rIns="0" bIns="0">
            <a:spAutoFit/>
          </a:bodyPr>
          <a:lstStyle/>
          <a:p>
            <a:pPr eaLnBrk="0" hangingPunct="0"/>
            <a:r>
              <a:rPr lang="en-US" sz="1100">
                <a:latin typeface="Arial Narrow" pitchFamily="34" charset="0"/>
              </a:rPr>
              <a:t>extension points</a:t>
            </a:r>
            <a:endParaRPr lang="en-US" b="0"/>
          </a:p>
        </p:txBody>
      </p:sp>
      <p:sp>
        <p:nvSpPr>
          <p:cNvPr id="21518" name="Rectangle 15"/>
          <p:cNvSpPr>
            <a:spLocks noChangeArrowheads="1"/>
          </p:cNvSpPr>
          <p:nvPr/>
        </p:nvSpPr>
        <p:spPr bwMode="auto">
          <a:xfrm>
            <a:off x="2759075" y="5330825"/>
            <a:ext cx="1209675" cy="122238"/>
          </a:xfrm>
          <a:prstGeom prst="rect">
            <a:avLst/>
          </a:prstGeom>
          <a:noFill/>
          <a:ln w="22225">
            <a:noFill/>
            <a:miter lim="800000"/>
            <a:headEnd/>
            <a:tailEnd/>
          </a:ln>
        </p:spPr>
        <p:txBody>
          <a:bodyPr wrap="none" lIns="0" tIns="0" rIns="0" bIns="0">
            <a:spAutoFit/>
          </a:bodyPr>
          <a:lstStyle/>
          <a:p>
            <a:pPr eaLnBrk="0" hangingPunct="0"/>
            <a:r>
              <a:rPr lang="en-US" sz="800" b="0"/>
              <a:t>Display Product Catalogue</a:t>
            </a:r>
            <a:endParaRPr lang="en-US" b="0"/>
          </a:p>
        </p:txBody>
      </p:sp>
      <p:sp>
        <p:nvSpPr>
          <p:cNvPr id="21519" name="Rectangle 16"/>
          <p:cNvSpPr>
            <a:spLocks noChangeArrowheads="1"/>
          </p:cNvSpPr>
          <p:nvPr/>
        </p:nvSpPr>
        <p:spPr bwMode="auto">
          <a:xfrm>
            <a:off x="3109913" y="5487988"/>
            <a:ext cx="561975" cy="122237"/>
          </a:xfrm>
          <a:prstGeom prst="rect">
            <a:avLst/>
          </a:prstGeom>
          <a:noFill/>
          <a:ln w="22225">
            <a:noFill/>
            <a:miter lim="800000"/>
            <a:headEnd/>
            <a:tailEnd/>
          </a:ln>
        </p:spPr>
        <p:txBody>
          <a:bodyPr wrap="none" lIns="0" tIns="0" rIns="0" bIns="0">
            <a:spAutoFit/>
          </a:bodyPr>
          <a:lstStyle/>
          <a:p>
            <a:pPr eaLnBrk="0" hangingPunct="0"/>
            <a:r>
              <a:rPr lang="en-US" sz="800" b="0"/>
              <a:t>Out of Stock</a:t>
            </a:r>
            <a:endParaRPr lang="en-US" b="0"/>
          </a:p>
        </p:txBody>
      </p:sp>
      <p:sp>
        <p:nvSpPr>
          <p:cNvPr id="21520" name="Rectangle 17"/>
          <p:cNvSpPr>
            <a:spLocks noChangeArrowheads="1"/>
          </p:cNvSpPr>
          <p:nvPr/>
        </p:nvSpPr>
        <p:spPr bwMode="auto">
          <a:xfrm>
            <a:off x="2965450" y="5645150"/>
            <a:ext cx="828675" cy="122238"/>
          </a:xfrm>
          <a:prstGeom prst="rect">
            <a:avLst/>
          </a:prstGeom>
          <a:noFill/>
          <a:ln w="22225">
            <a:noFill/>
            <a:miter lim="800000"/>
            <a:headEnd/>
            <a:tailEnd/>
          </a:ln>
        </p:spPr>
        <p:txBody>
          <a:bodyPr wrap="none" lIns="0" tIns="0" rIns="0" bIns="0">
            <a:spAutoFit/>
          </a:bodyPr>
          <a:lstStyle/>
          <a:p>
            <a:pPr eaLnBrk="0" hangingPunct="0"/>
            <a:r>
              <a:rPr lang="en-US" sz="800" b="0"/>
              <a:t>Process the Order</a:t>
            </a:r>
            <a:endParaRPr lang="en-US" b="0"/>
          </a:p>
        </p:txBody>
      </p:sp>
      <p:sp>
        <p:nvSpPr>
          <p:cNvPr id="21521" name="Rectangle 18"/>
          <p:cNvSpPr>
            <a:spLocks noChangeArrowheads="1"/>
          </p:cNvSpPr>
          <p:nvPr/>
        </p:nvSpPr>
        <p:spPr bwMode="auto">
          <a:xfrm>
            <a:off x="2997200" y="5802313"/>
            <a:ext cx="771525" cy="122237"/>
          </a:xfrm>
          <a:prstGeom prst="rect">
            <a:avLst/>
          </a:prstGeom>
          <a:noFill/>
          <a:ln w="22225">
            <a:noFill/>
            <a:miter lim="800000"/>
            <a:headEnd/>
            <a:tailEnd/>
          </a:ln>
        </p:spPr>
        <p:txBody>
          <a:bodyPr wrap="none" lIns="0" tIns="0" rIns="0" bIns="0">
            <a:spAutoFit/>
          </a:bodyPr>
          <a:lstStyle/>
          <a:p>
            <a:pPr eaLnBrk="0" hangingPunct="0"/>
            <a:r>
              <a:rPr lang="en-US" sz="800" b="0"/>
              <a:t>Order Processed</a:t>
            </a:r>
            <a:endParaRPr lang="en-US" b="0"/>
          </a:p>
        </p:txBody>
      </p:sp>
      <p:sp>
        <p:nvSpPr>
          <p:cNvPr id="21522" name="Line 19"/>
          <p:cNvSpPr>
            <a:spLocks noChangeShapeType="1"/>
          </p:cNvSpPr>
          <p:nvPr/>
        </p:nvSpPr>
        <p:spPr bwMode="auto">
          <a:xfrm>
            <a:off x="2097088" y="5070475"/>
            <a:ext cx="2574925" cy="3175"/>
          </a:xfrm>
          <a:prstGeom prst="line">
            <a:avLst/>
          </a:prstGeom>
          <a:noFill/>
          <a:ln w="22225">
            <a:noFill/>
            <a:round/>
            <a:headEnd/>
            <a:tailEnd/>
          </a:ln>
        </p:spPr>
        <p:txBody>
          <a:bodyPr/>
          <a:lstStyle/>
          <a:p>
            <a:endParaRPr lang="nl-NL"/>
          </a:p>
        </p:txBody>
      </p:sp>
      <p:sp>
        <p:nvSpPr>
          <p:cNvPr id="21523" name="Rectangle 20"/>
          <p:cNvSpPr>
            <a:spLocks noChangeArrowheads="1"/>
          </p:cNvSpPr>
          <p:nvPr/>
        </p:nvSpPr>
        <p:spPr bwMode="auto">
          <a:xfrm>
            <a:off x="5497513" y="4656138"/>
            <a:ext cx="3130550" cy="1330325"/>
          </a:xfrm>
          <a:prstGeom prst="rect">
            <a:avLst/>
          </a:prstGeom>
          <a:noFill/>
          <a:ln w="9525">
            <a:noFill/>
            <a:miter lim="800000"/>
            <a:headEnd/>
            <a:tailEnd/>
          </a:ln>
        </p:spPr>
        <p:txBody>
          <a:bodyPr lIns="107950" tIns="53975" rIns="107950" bIns="53975" anchor="ctr">
            <a:spAutoFit/>
          </a:bodyPr>
          <a:lstStyle/>
          <a:p>
            <a:pPr eaLnBrk="0" hangingPunct="0"/>
            <a:r>
              <a:rPr lang="en-US" b="0" i="1">
                <a:solidFill>
                  <a:srgbClr val="000099"/>
                </a:solidFill>
              </a:rPr>
              <a:t>Public extension points can be shown as part of the use case on use-case diagrams, in a compartment named extension points.</a:t>
            </a:r>
          </a:p>
        </p:txBody>
      </p:sp>
      <p:sp>
        <p:nvSpPr>
          <p:cNvPr id="21524" name="Rectangle 22"/>
          <p:cNvSpPr>
            <a:spLocks noChangeArrowheads="1"/>
          </p:cNvSpPr>
          <p:nvPr/>
        </p:nvSpPr>
        <p:spPr bwMode="auto">
          <a:xfrm>
            <a:off x="1609725" y="3394075"/>
            <a:ext cx="6931025" cy="984250"/>
          </a:xfrm>
          <a:prstGeom prst="rect">
            <a:avLst/>
          </a:prstGeom>
          <a:noFill/>
          <a:ln w="15875" algn="ctr">
            <a:noFill/>
            <a:miter lim="800000"/>
            <a:headEnd/>
            <a:tailEnd/>
          </a:ln>
        </p:spPr>
        <p:txBody>
          <a:bodyPr lIns="0" tIns="0" rIns="0" bIns="0" anchor="ctr">
            <a:spAutoFit/>
          </a:bodyPr>
          <a:lstStyle/>
          <a:p>
            <a:pPr eaLnBrk="0" hangingPunct="0"/>
            <a:r>
              <a:rPr lang="en-US"/>
              <a:t>{extension point name}</a:t>
            </a:r>
          </a:p>
          <a:p>
            <a:pPr lvl="1" eaLnBrk="0" hangingPunct="0"/>
            <a:r>
              <a:rPr lang="en-US" b="0"/>
              <a:t>At &lt;some location in the use-case narrative&gt;, or before &lt;some location in the use-case narrative&gt;, or after &lt;some location in the use-case narrative&gt;</a:t>
            </a:r>
          </a:p>
        </p:txBody>
      </p:sp>
      <p:sp>
        <p:nvSpPr>
          <p:cNvPr id="21525" name="Line 23"/>
          <p:cNvSpPr>
            <a:spLocks noChangeShapeType="1"/>
          </p:cNvSpPr>
          <p:nvPr/>
        </p:nvSpPr>
        <p:spPr bwMode="auto">
          <a:xfrm>
            <a:off x="1484313" y="3327400"/>
            <a:ext cx="3175" cy="1123950"/>
          </a:xfrm>
          <a:prstGeom prst="line">
            <a:avLst/>
          </a:prstGeom>
          <a:noFill/>
          <a:ln w="38100">
            <a:solidFill>
              <a:schemeClr val="tx1"/>
            </a:solidFill>
            <a:round/>
            <a:headEnd/>
            <a:tailEnd/>
          </a:ln>
        </p:spPr>
        <p:txBody>
          <a:bodyPr lIns="0" tIns="0" rIns="0" bIns="0">
            <a:spAutoFit/>
          </a:bodyPr>
          <a:lstStyle/>
          <a:p>
            <a:endParaRPr lang="nl-NL"/>
          </a:p>
        </p:txBody>
      </p:sp>
      <p:sp>
        <p:nvSpPr>
          <p:cNvPr id="21526" name="Line 24"/>
          <p:cNvSpPr>
            <a:spLocks noChangeShapeType="1"/>
          </p:cNvSpPr>
          <p:nvPr/>
        </p:nvSpPr>
        <p:spPr bwMode="auto">
          <a:xfrm>
            <a:off x="1477963" y="3327400"/>
            <a:ext cx="6745287" cy="0"/>
          </a:xfrm>
          <a:prstGeom prst="line">
            <a:avLst/>
          </a:prstGeom>
          <a:noFill/>
          <a:ln w="15875">
            <a:solidFill>
              <a:schemeClr val="tx1"/>
            </a:solidFill>
            <a:round/>
            <a:headEnd/>
            <a:tailEnd/>
          </a:ln>
        </p:spPr>
        <p:txBody>
          <a:bodyPr lIns="0" tIns="0" rIns="0" bIns="0">
            <a:spAutoFit/>
          </a:bodyPr>
          <a:lstStyle/>
          <a:p>
            <a:endParaRPr lang="nl-NL"/>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Evaluating the Resulting Use-Case Model</a:t>
            </a:r>
          </a:p>
        </p:txBody>
      </p:sp>
      <p:sp>
        <p:nvSpPr>
          <p:cNvPr id="22531" name="Rectangle 3"/>
          <p:cNvSpPr>
            <a:spLocks noGrp="1" noChangeArrowheads="1"/>
          </p:cNvSpPr>
          <p:nvPr>
            <p:ph idx="4294967295"/>
          </p:nvPr>
        </p:nvSpPr>
        <p:spPr>
          <a:xfrm>
            <a:off x="427038" y="1146175"/>
            <a:ext cx="8428037" cy="822325"/>
          </a:xfrm>
        </p:spPr>
        <p:txBody>
          <a:bodyPr/>
          <a:lstStyle/>
          <a:p>
            <a:pPr eaLnBrk="1" hangingPunct="1"/>
            <a:r>
              <a:rPr lang="en-US" smtClean="0"/>
              <a:t>The basic use cases of the system should reflect the value provided by the system</a:t>
            </a:r>
          </a:p>
        </p:txBody>
      </p:sp>
      <p:sp>
        <p:nvSpPr>
          <p:cNvPr id="22532" name="Oval 4"/>
          <p:cNvSpPr>
            <a:spLocks noChangeArrowheads="1"/>
          </p:cNvSpPr>
          <p:nvPr/>
        </p:nvSpPr>
        <p:spPr bwMode="auto">
          <a:xfrm>
            <a:off x="4702175" y="4652963"/>
            <a:ext cx="666750" cy="352425"/>
          </a:xfrm>
          <a:prstGeom prst="ellipse">
            <a:avLst/>
          </a:prstGeom>
          <a:noFill/>
          <a:ln w="22225">
            <a:solidFill>
              <a:schemeClr val="hlink"/>
            </a:solidFill>
            <a:round/>
            <a:headEnd/>
            <a:tailEnd/>
          </a:ln>
        </p:spPr>
        <p:txBody>
          <a:bodyPr/>
          <a:lstStyle/>
          <a:p>
            <a:endParaRPr lang="en-GB"/>
          </a:p>
        </p:txBody>
      </p:sp>
      <p:sp>
        <p:nvSpPr>
          <p:cNvPr id="22533" name="Rectangle 5"/>
          <p:cNvSpPr>
            <a:spLocks noChangeArrowheads="1"/>
          </p:cNvSpPr>
          <p:nvPr/>
        </p:nvSpPr>
        <p:spPr bwMode="auto">
          <a:xfrm>
            <a:off x="4318000" y="5091113"/>
            <a:ext cx="1490663" cy="153987"/>
          </a:xfrm>
          <a:prstGeom prst="rect">
            <a:avLst/>
          </a:prstGeom>
          <a:noFill/>
          <a:ln w="22225">
            <a:noFill/>
            <a:miter lim="800000"/>
            <a:headEnd/>
            <a:tailEnd/>
          </a:ln>
        </p:spPr>
        <p:txBody>
          <a:bodyPr wrap="none" lIns="0" tIns="0" rIns="0" bIns="0">
            <a:spAutoFit/>
          </a:bodyPr>
          <a:lstStyle/>
          <a:p>
            <a:pPr algn="ctr" eaLnBrk="0" hangingPunct="0"/>
            <a:r>
              <a:rPr lang="en-US" sz="1000" b="0">
                <a:solidFill>
                  <a:srgbClr val="000099"/>
                </a:solidFill>
              </a:rPr>
              <a:t>Add Customer Information</a:t>
            </a:r>
            <a:endParaRPr lang="en-US" b="0">
              <a:solidFill>
                <a:srgbClr val="000099"/>
              </a:solidFill>
            </a:endParaRPr>
          </a:p>
        </p:txBody>
      </p:sp>
      <p:sp>
        <p:nvSpPr>
          <p:cNvPr id="22534" name="Oval 6"/>
          <p:cNvSpPr>
            <a:spLocks noChangeArrowheads="1"/>
          </p:cNvSpPr>
          <p:nvPr/>
        </p:nvSpPr>
        <p:spPr bwMode="auto">
          <a:xfrm>
            <a:off x="2855913" y="4652963"/>
            <a:ext cx="666750" cy="352425"/>
          </a:xfrm>
          <a:prstGeom prst="ellipse">
            <a:avLst/>
          </a:prstGeom>
          <a:noFill/>
          <a:ln w="22225">
            <a:solidFill>
              <a:schemeClr val="tx1"/>
            </a:solidFill>
            <a:round/>
            <a:headEnd/>
            <a:tailEnd/>
          </a:ln>
        </p:spPr>
        <p:txBody>
          <a:bodyPr/>
          <a:lstStyle/>
          <a:p>
            <a:endParaRPr lang="en-GB"/>
          </a:p>
        </p:txBody>
      </p:sp>
      <p:sp>
        <p:nvSpPr>
          <p:cNvPr id="22535" name="Rectangle 7"/>
          <p:cNvSpPr>
            <a:spLocks noChangeArrowheads="1"/>
          </p:cNvSpPr>
          <p:nvPr/>
        </p:nvSpPr>
        <p:spPr bwMode="auto">
          <a:xfrm>
            <a:off x="2779713" y="5091113"/>
            <a:ext cx="857250" cy="152400"/>
          </a:xfrm>
          <a:prstGeom prst="rect">
            <a:avLst/>
          </a:prstGeom>
          <a:noFill/>
          <a:ln w="22225">
            <a:noFill/>
            <a:miter lim="800000"/>
            <a:headEnd/>
            <a:tailEnd/>
          </a:ln>
        </p:spPr>
        <p:txBody>
          <a:bodyPr wrap="none" lIns="0" tIns="0" rIns="0" bIns="0">
            <a:spAutoFit/>
          </a:bodyPr>
          <a:lstStyle/>
          <a:p>
            <a:pPr algn="ctr" eaLnBrk="0" hangingPunct="0"/>
            <a:r>
              <a:rPr lang="en-US" sz="1000" b="0"/>
              <a:t>Order Products</a:t>
            </a:r>
            <a:endParaRPr lang="en-US" b="0"/>
          </a:p>
        </p:txBody>
      </p:sp>
      <p:sp>
        <p:nvSpPr>
          <p:cNvPr id="22536" name="Oval 8"/>
          <p:cNvSpPr>
            <a:spLocks noChangeArrowheads="1"/>
          </p:cNvSpPr>
          <p:nvPr/>
        </p:nvSpPr>
        <p:spPr bwMode="auto">
          <a:xfrm>
            <a:off x="1354138" y="4587875"/>
            <a:ext cx="169862" cy="169863"/>
          </a:xfrm>
          <a:prstGeom prst="ellipse">
            <a:avLst/>
          </a:prstGeom>
          <a:noFill/>
          <a:ln w="22225">
            <a:solidFill>
              <a:schemeClr val="tx1"/>
            </a:solidFill>
            <a:round/>
            <a:headEnd/>
            <a:tailEnd/>
          </a:ln>
        </p:spPr>
        <p:txBody>
          <a:bodyPr/>
          <a:lstStyle/>
          <a:p>
            <a:endParaRPr lang="en-GB"/>
          </a:p>
        </p:txBody>
      </p:sp>
      <p:sp>
        <p:nvSpPr>
          <p:cNvPr id="22537" name="Line 9"/>
          <p:cNvSpPr>
            <a:spLocks noChangeShapeType="1"/>
          </p:cNvSpPr>
          <p:nvPr/>
        </p:nvSpPr>
        <p:spPr bwMode="auto">
          <a:xfrm>
            <a:off x="1428750" y="4748213"/>
            <a:ext cx="1588" cy="142875"/>
          </a:xfrm>
          <a:prstGeom prst="line">
            <a:avLst/>
          </a:prstGeom>
          <a:noFill/>
          <a:ln w="22225">
            <a:solidFill>
              <a:schemeClr val="tx1"/>
            </a:solidFill>
            <a:round/>
            <a:headEnd/>
            <a:tailEnd/>
          </a:ln>
        </p:spPr>
        <p:txBody>
          <a:bodyPr/>
          <a:lstStyle/>
          <a:p>
            <a:endParaRPr lang="nl-NL"/>
          </a:p>
        </p:txBody>
      </p:sp>
      <p:sp>
        <p:nvSpPr>
          <p:cNvPr id="22538" name="Line 10"/>
          <p:cNvSpPr>
            <a:spLocks noChangeShapeType="1"/>
          </p:cNvSpPr>
          <p:nvPr/>
        </p:nvSpPr>
        <p:spPr bwMode="auto">
          <a:xfrm>
            <a:off x="1306513" y="4786313"/>
            <a:ext cx="255587" cy="1587"/>
          </a:xfrm>
          <a:prstGeom prst="line">
            <a:avLst/>
          </a:prstGeom>
          <a:noFill/>
          <a:ln w="22225">
            <a:solidFill>
              <a:schemeClr val="tx1"/>
            </a:solidFill>
            <a:round/>
            <a:headEnd/>
            <a:tailEnd/>
          </a:ln>
        </p:spPr>
        <p:txBody>
          <a:bodyPr/>
          <a:lstStyle/>
          <a:p>
            <a:endParaRPr lang="nl-NL"/>
          </a:p>
        </p:txBody>
      </p:sp>
      <p:sp>
        <p:nvSpPr>
          <p:cNvPr id="22539" name="Freeform 11"/>
          <p:cNvSpPr>
            <a:spLocks/>
          </p:cNvSpPr>
          <p:nvPr/>
        </p:nvSpPr>
        <p:spPr bwMode="auto">
          <a:xfrm>
            <a:off x="1258888" y="4891088"/>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22540" name="Rectangle 12"/>
          <p:cNvSpPr>
            <a:spLocks noChangeArrowheads="1"/>
          </p:cNvSpPr>
          <p:nvPr/>
        </p:nvSpPr>
        <p:spPr bwMode="auto">
          <a:xfrm>
            <a:off x="1287463" y="5157788"/>
            <a:ext cx="350837" cy="152400"/>
          </a:xfrm>
          <a:prstGeom prst="rect">
            <a:avLst/>
          </a:prstGeom>
          <a:noFill/>
          <a:ln w="22225">
            <a:noFill/>
            <a:miter lim="800000"/>
            <a:headEnd/>
            <a:tailEnd/>
          </a:ln>
        </p:spPr>
        <p:txBody>
          <a:bodyPr wrap="none" lIns="0" tIns="0" rIns="0" bIns="0">
            <a:spAutoFit/>
          </a:bodyPr>
          <a:lstStyle/>
          <a:p>
            <a:pPr algn="ctr" eaLnBrk="0" hangingPunct="0"/>
            <a:r>
              <a:rPr lang="en-US" sz="1000" b="0"/>
              <a:t>Sales </a:t>
            </a:r>
            <a:endParaRPr lang="en-US" b="0"/>
          </a:p>
        </p:txBody>
      </p:sp>
      <p:sp>
        <p:nvSpPr>
          <p:cNvPr id="22541" name="Rectangle 13"/>
          <p:cNvSpPr>
            <a:spLocks noChangeArrowheads="1"/>
          </p:cNvSpPr>
          <p:nvPr/>
        </p:nvSpPr>
        <p:spPr bwMode="auto">
          <a:xfrm>
            <a:off x="1038225" y="5310188"/>
            <a:ext cx="849313"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22542" name="Line 14"/>
          <p:cNvSpPr>
            <a:spLocks noChangeShapeType="1"/>
          </p:cNvSpPr>
          <p:nvPr/>
        </p:nvSpPr>
        <p:spPr bwMode="auto">
          <a:xfrm>
            <a:off x="3513138" y="4824413"/>
            <a:ext cx="1179512" cy="1587"/>
          </a:xfrm>
          <a:prstGeom prst="line">
            <a:avLst/>
          </a:prstGeom>
          <a:noFill/>
          <a:ln w="22225">
            <a:solidFill>
              <a:schemeClr val="hlink"/>
            </a:solidFill>
            <a:prstDash val="sysDash"/>
            <a:round/>
            <a:headEnd/>
            <a:tailEnd/>
          </a:ln>
        </p:spPr>
        <p:txBody>
          <a:bodyPr/>
          <a:lstStyle/>
          <a:p>
            <a:endParaRPr lang="nl-NL"/>
          </a:p>
        </p:txBody>
      </p:sp>
      <p:sp>
        <p:nvSpPr>
          <p:cNvPr id="22543" name="Line 15"/>
          <p:cNvSpPr>
            <a:spLocks noChangeShapeType="1"/>
          </p:cNvSpPr>
          <p:nvPr/>
        </p:nvSpPr>
        <p:spPr bwMode="auto">
          <a:xfrm flipH="1">
            <a:off x="4587875" y="4824413"/>
            <a:ext cx="104775" cy="47625"/>
          </a:xfrm>
          <a:prstGeom prst="line">
            <a:avLst/>
          </a:prstGeom>
          <a:noFill/>
          <a:ln w="22225">
            <a:solidFill>
              <a:schemeClr val="tx2"/>
            </a:solidFill>
            <a:round/>
            <a:headEnd/>
            <a:tailEnd/>
          </a:ln>
        </p:spPr>
        <p:txBody>
          <a:bodyPr/>
          <a:lstStyle/>
          <a:p>
            <a:endParaRPr lang="nl-NL"/>
          </a:p>
        </p:txBody>
      </p:sp>
      <p:sp>
        <p:nvSpPr>
          <p:cNvPr id="22544" name="Line 16"/>
          <p:cNvSpPr>
            <a:spLocks noChangeShapeType="1"/>
          </p:cNvSpPr>
          <p:nvPr/>
        </p:nvSpPr>
        <p:spPr bwMode="auto">
          <a:xfrm flipH="1" flipV="1">
            <a:off x="4587875" y="4776788"/>
            <a:ext cx="104775" cy="47625"/>
          </a:xfrm>
          <a:prstGeom prst="line">
            <a:avLst/>
          </a:prstGeom>
          <a:noFill/>
          <a:ln w="22225">
            <a:solidFill>
              <a:schemeClr val="tx2"/>
            </a:solidFill>
            <a:round/>
            <a:headEnd/>
            <a:tailEnd/>
          </a:ln>
        </p:spPr>
        <p:txBody>
          <a:bodyPr/>
          <a:lstStyle/>
          <a:p>
            <a:endParaRPr lang="nl-NL"/>
          </a:p>
        </p:txBody>
      </p:sp>
      <p:sp>
        <p:nvSpPr>
          <p:cNvPr id="22545" name="Rectangle 17"/>
          <p:cNvSpPr>
            <a:spLocks noChangeArrowheads="1"/>
          </p:cNvSpPr>
          <p:nvPr/>
        </p:nvSpPr>
        <p:spPr bwMode="auto">
          <a:xfrm>
            <a:off x="3662363" y="4616450"/>
            <a:ext cx="698500" cy="152400"/>
          </a:xfrm>
          <a:prstGeom prst="rect">
            <a:avLst/>
          </a:prstGeom>
          <a:noFill/>
          <a:ln w="22225">
            <a:noFill/>
            <a:miter lim="800000"/>
            <a:headEnd/>
            <a:tailEnd/>
          </a:ln>
        </p:spPr>
        <p:txBody>
          <a:bodyPr wrap="none" lIns="0" tIns="0" rIns="0" bIns="0">
            <a:spAutoFit/>
          </a:bodyPr>
          <a:lstStyle/>
          <a:p>
            <a:pPr algn="ctr" eaLnBrk="0" hangingPunct="0"/>
            <a:r>
              <a:rPr lang="en-US" sz="1000" b="0">
                <a:solidFill>
                  <a:srgbClr val="000099"/>
                </a:solidFill>
              </a:rPr>
              <a:t>&lt;&lt;include&gt;&gt;</a:t>
            </a:r>
            <a:endParaRPr lang="en-US" b="0">
              <a:solidFill>
                <a:srgbClr val="000099"/>
              </a:solidFill>
            </a:endParaRPr>
          </a:p>
        </p:txBody>
      </p:sp>
      <p:sp>
        <p:nvSpPr>
          <p:cNvPr id="22546" name="Oval 18"/>
          <p:cNvSpPr>
            <a:spLocks noChangeArrowheads="1"/>
          </p:cNvSpPr>
          <p:nvPr/>
        </p:nvSpPr>
        <p:spPr bwMode="auto">
          <a:xfrm>
            <a:off x="5149850" y="2838450"/>
            <a:ext cx="171450" cy="171450"/>
          </a:xfrm>
          <a:prstGeom prst="ellipse">
            <a:avLst/>
          </a:prstGeom>
          <a:noFill/>
          <a:ln w="22225">
            <a:solidFill>
              <a:schemeClr val="tx1"/>
            </a:solidFill>
            <a:round/>
            <a:headEnd/>
            <a:tailEnd/>
          </a:ln>
        </p:spPr>
        <p:txBody>
          <a:bodyPr/>
          <a:lstStyle/>
          <a:p>
            <a:endParaRPr lang="en-GB"/>
          </a:p>
        </p:txBody>
      </p:sp>
      <p:sp>
        <p:nvSpPr>
          <p:cNvPr id="22547" name="Line 19"/>
          <p:cNvSpPr>
            <a:spLocks noChangeShapeType="1"/>
          </p:cNvSpPr>
          <p:nvPr/>
        </p:nvSpPr>
        <p:spPr bwMode="auto">
          <a:xfrm>
            <a:off x="5226050" y="2990850"/>
            <a:ext cx="1588" cy="150813"/>
          </a:xfrm>
          <a:prstGeom prst="line">
            <a:avLst/>
          </a:prstGeom>
          <a:noFill/>
          <a:ln w="22225">
            <a:solidFill>
              <a:schemeClr val="tx1"/>
            </a:solidFill>
            <a:round/>
            <a:headEnd/>
            <a:tailEnd/>
          </a:ln>
        </p:spPr>
        <p:txBody>
          <a:bodyPr/>
          <a:lstStyle/>
          <a:p>
            <a:endParaRPr lang="nl-NL"/>
          </a:p>
        </p:txBody>
      </p:sp>
      <p:sp>
        <p:nvSpPr>
          <p:cNvPr id="22548" name="Line 20"/>
          <p:cNvSpPr>
            <a:spLocks noChangeShapeType="1"/>
          </p:cNvSpPr>
          <p:nvPr/>
        </p:nvSpPr>
        <p:spPr bwMode="auto">
          <a:xfrm>
            <a:off x="5102225" y="3038475"/>
            <a:ext cx="247650" cy="1588"/>
          </a:xfrm>
          <a:prstGeom prst="line">
            <a:avLst/>
          </a:prstGeom>
          <a:noFill/>
          <a:ln w="22225">
            <a:solidFill>
              <a:schemeClr val="tx1"/>
            </a:solidFill>
            <a:round/>
            <a:headEnd/>
            <a:tailEnd/>
          </a:ln>
        </p:spPr>
        <p:txBody>
          <a:bodyPr/>
          <a:lstStyle/>
          <a:p>
            <a:endParaRPr lang="nl-NL"/>
          </a:p>
        </p:txBody>
      </p:sp>
      <p:sp>
        <p:nvSpPr>
          <p:cNvPr id="22549" name="Freeform 21"/>
          <p:cNvSpPr>
            <a:spLocks/>
          </p:cNvSpPr>
          <p:nvPr/>
        </p:nvSpPr>
        <p:spPr bwMode="auto">
          <a:xfrm>
            <a:off x="5045075" y="3141663"/>
            <a:ext cx="361950" cy="171450"/>
          </a:xfrm>
          <a:custGeom>
            <a:avLst/>
            <a:gdLst>
              <a:gd name="T0" fmla="*/ 0 w 38"/>
              <a:gd name="T1" fmla="*/ 2147483647 h 18"/>
              <a:gd name="T2" fmla="*/ 2147483647 w 38"/>
              <a:gd name="T3" fmla="*/ 0 h 18"/>
              <a:gd name="T4" fmla="*/ 2147483647 w 38"/>
              <a:gd name="T5" fmla="*/ 2147483647 h 18"/>
              <a:gd name="T6" fmla="*/ 0 60000 65536"/>
              <a:gd name="T7" fmla="*/ 0 60000 65536"/>
              <a:gd name="T8" fmla="*/ 0 60000 65536"/>
              <a:gd name="T9" fmla="*/ 0 w 38"/>
              <a:gd name="T10" fmla="*/ 0 h 18"/>
              <a:gd name="T11" fmla="*/ 38 w 38"/>
              <a:gd name="T12" fmla="*/ 18 h 18"/>
            </a:gdLst>
            <a:ahLst/>
            <a:cxnLst>
              <a:cxn ang="T6">
                <a:pos x="T0" y="T1"/>
              </a:cxn>
              <a:cxn ang="T7">
                <a:pos x="T2" y="T3"/>
              </a:cxn>
              <a:cxn ang="T8">
                <a:pos x="T4" y="T5"/>
              </a:cxn>
            </a:cxnLst>
            <a:rect l="T9" t="T10" r="T11" b="T12"/>
            <a:pathLst>
              <a:path w="38" h="18">
                <a:moveTo>
                  <a:pt x="0" y="18"/>
                </a:moveTo>
                <a:lnTo>
                  <a:pt x="19" y="0"/>
                </a:lnTo>
                <a:lnTo>
                  <a:pt x="38" y="18"/>
                </a:lnTo>
              </a:path>
            </a:pathLst>
          </a:custGeom>
          <a:noFill/>
          <a:ln w="22225">
            <a:solidFill>
              <a:schemeClr val="tx1"/>
            </a:solidFill>
            <a:round/>
            <a:headEnd/>
            <a:tailEnd/>
          </a:ln>
        </p:spPr>
        <p:txBody>
          <a:bodyPr/>
          <a:lstStyle/>
          <a:p>
            <a:endParaRPr lang="nl-NL"/>
          </a:p>
        </p:txBody>
      </p:sp>
      <p:sp>
        <p:nvSpPr>
          <p:cNvPr id="22550" name="Rectangle 22"/>
          <p:cNvSpPr>
            <a:spLocks noChangeArrowheads="1"/>
          </p:cNvSpPr>
          <p:nvPr/>
        </p:nvSpPr>
        <p:spPr bwMode="auto">
          <a:xfrm>
            <a:off x="4732338" y="3408363"/>
            <a:ext cx="1041400" cy="152400"/>
          </a:xfrm>
          <a:prstGeom prst="rect">
            <a:avLst/>
          </a:prstGeom>
          <a:noFill/>
          <a:ln w="22225">
            <a:noFill/>
            <a:miter lim="800000"/>
            <a:headEnd/>
            <a:tailEnd/>
          </a:ln>
        </p:spPr>
        <p:txBody>
          <a:bodyPr wrap="none" lIns="0" tIns="0" rIns="0" bIns="0">
            <a:spAutoFit/>
          </a:bodyPr>
          <a:lstStyle/>
          <a:p>
            <a:pPr algn="ctr" eaLnBrk="0" hangingPunct="0"/>
            <a:r>
              <a:rPr lang="en-US" sz="1000" b="0"/>
              <a:t>Customer Service </a:t>
            </a:r>
            <a:endParaRPr lang="en-US" b="0"/>
          </a:p>
        </p:txBody>
      </p:sp>
      <p:sp>
        <p:nvSpPr>
          <p:cNvPr id="22551" name="Rectangle 23"/>
          <p:cNvSpPr>
            <a:spLocks noChangeArrowheads="1"/>
          </p:cNvSpPr>
          <p:nvPr/>
        </p:nvSpPr>
        <p:spPr bwMode="auto">
          <a:xfrm>
            <a:off x="4824413" y="3560763"/>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22552" name="Oval 24"/>
          <p:cNvSpPr>
            <a:spLocks noChangeArrowheads="1"/>
          </p:cNvSpPr>
          <p:nvPr/>
        </p:nvSpPr>
        <p:spPr bwMode="auto">
          <a:xfrm>
            <a:off x="2998788" y="2905125"/>
            <a:ext cx="666750" cy="350838"/>
          </a:xfrm>
          <a:prstGeom prst="ellipse">
            <a:avLst/>
          </a:prstGeom>
          <a:noFill/>
          <a:ln w="22225">
            <a:solidFill>
              <a:schemeClr val="tx1"/>
            </a:solidFill>
            <a:round/>
            <a:headEnd/>
            <a:tailEnd/>
          </a:ln>
        </p:spPr>
        <p:txBody>
          <a:bodyPr/>
          <a:lstStyle/>
          <a:p>
            <a:endParaRPr lang="en-GB"/>
          </a:p>
        </p:txBody>
      </p:sp>
      <p:sp>
        <p:nvSpPr>
          <p:cNvPr id="22553" name="Rectangle 25"/>
          <p:cNvSpPr>
            <a:spLocks noChangeArrowheads="1"/>
          </p:cNvSpPr>
          <p:nvPr/>
        </p:nvSpPr>
        <p:spPr bwMode="auto">
          <a:xfrm>
            <a:off x="2597150" y="3341688"/>
            <a:ext cx="1519238" cy="152400"/>
          </a:xfrm>
          <a:prstGeom prst="rect">
            <a:avLst/>
          </a:prstGeom>
          <a:noFill/>
          <a:ln w="22225">
            <a:noFill/>
            <a:miter lim="800000"/>
            <a:headEnd/>
            <a:tailEnd/>
          </a:ln>
        </p:spPr>
        <p:txBody>
          <a:bodyPr wrap="none" lIns="0" tIns="0" rIns="0" bIns="0">
            <a:spAutoFit/>
          </a:bodyPr>
          <a:lstStyle/>
          <a:p>
            <a:pPr algn="ctr" eaLnBrk="0" hangingPunct="0"/>
            <a:r>
              <a:rPr lang="en-US" sz="1000" b="0"/>
              <a:t>Answer Customer Inquiries</a:t>
            </a:r>
            <a:endParaRPr lang="en-US" b="0"/>
          </a:p>
        </p:txBody>
      </p:sp>
      <p:sp>
        <p:nvSpPr>
          <p:cNvPr id="22554" name="Line 26"/>
          <p:cNvSpPr>
            <a:spLocks noChangeShapeType="1"/>
          </p:cNvSpPr>
          <p:nvPr/>
        </p:nvSpPr>
        <p:spPr bwMode="auto">
          <a:xfrm>
            <a:off x="3808413" y="3570288"/>
            <a:ext cx="1055687" cy="1082675"/>
          </a:xfrm>
          <a:prstGeom prst="line">
            <a:avLst/>
          </a:prstGeom>
          <a:noFill/>
          <a:ln w="22225">
            <a:solidFill>
              <a:schemeClr val="hlink"/>
            </a:solidFill>
            <a:prstDash val="sysDash"/>
            <a:round/>
            <a:headEnd/>
            <a:tailEnd/>
          </a:ln>
        </p:spPr>
        <p:txBody>
          <a:bodyPr/>
          <a:lstStyle/>
          <a:p>
            <a:endParaRPr lang="nl-NL"/>
          </a:p>
        </p:txBody>
      </p:sp>
      <p:sp>
        <p:nvSpPr>
          <p:cNvPr id="22555" name="Line 27"/>
          <p:cNvSpPr>
            <a:spLocks noChangeShapeType="1"/>
          </p:cNvSpPr>
          <p:nvPr/>
        </p:nvSpPr>
        <p:spPr bwMode="auto">
          <a:xfrm flipH="1" flipV="1">
            <a:off x="4816475" y="4540250"/>
            <a:ext cx="47625" cy="112713"/>
          </a:xfrm>
          <a:prstGeom prst="line">
            <a:avLst/>
          </a:prstGeom>
          <a:noFill/>
          <a:ln w="22225">
            <a:solidFill>
              <a:schemeClr val="tx2"/>
            </a:solidFill>
            <a:round/>
            <a:headEnd/>
            <a:tailEnd/>
          </a:ln>
        </p:spPr>
        <p:txBody>
          <a:bodyPr/>
          <a:lstStyle/>
          <a:p>
            <a:endParaRPr lang="nl-NL"/>
          </a:p>
        </p:txBody>
      </p:sp>
      <p:sp>
        <p:nvSpPr>
          <p:cNvPr id="22556" name="Line 28"/>
          <p:cNvSpPr>
            <a:spLocks noChangeShapeType="1"/>
          </p:cNvSpPr>
          <p:nvPr/>
        </p:nvSpPr>
        <p:spPr bwMode="auto">
          <a:xfrm flipH="1" flipV="1">
            <a:off x="4749800" y="4597400"/>
            <a:ext cx="114300" cy="55563"/>
          </a:xfrm>
          <a:prstGeom prst="line">
            <a:avLst/>
          </a:prstGeom>
          <a:noFill/>
          <a:ln w="22225">
            <a:solidFill>
              <a:schemeClr val="tx2"/>
            </a:solidFill>
            <a:round/>
            <a:headEnd/>
            <a:tailEnd/>
          </a:ln>
        </p:spPr>
        <p:txBody>
          <a:bodyPr/>
          <a:lstStyle/>
          <a:p>
            <a:endParaRPr lang="nl-NL"/>
          </a:p>
        </p:txBody>
      </p:sp>
      <p:sp>
        <p:nvSpPr>
          <p:cNvPr id="22557" name="Rectangle 29"/>
          <p:cNvSpPr>
            <a:spLocks noChangeArrowheads="1"/>
          </p:cNvSpPr>
          <p:nvPr/>
        </p:nvSpPr>
        <p:spPr bwMode="auto">
          <a:xfrm>
            <a:off x="4470400" y="4054475"/>
            <a:ext cx="698500" cy="152400"/>
          </a:xfrm>
          <a:prstGeom prst="rect">
            <a:avLst/>
          </a:prstGeom>
          <a:noFill/>
          <a:ln w="22225">
            <a:noFill/>
            <a:miter lim="800000"/>
            <a:headEnd/>
            <a:tailEnd/>
          </a:ln>
        </p:spPr>
        <p:txBody>
          <a:bodyPr wrap="none" lIns="0" tIns="0" rIns="0" bIns="0">
            <a:spAutoFit/>
          </a:bodyPr>
          <a:lstStyle/>
          <a:p>
            <a:pPr algn="ctr" eaLnBrk="0" hangingPunct="0"/>
            <a:r>
              <a:rPr lang="en-US" sz="1000" b="0">
                <a:solidFill>
                  <a:srgbClr val="000099"/>
                </a:solidFill>
              </a:rPr>
              <a:t>&lt;&lt;include&gt;&gt;</a:t>
            </a:r>
            <a:endParaRPr lang="en-US" b="0">
              <a:solidFill>
                <a:srgbClr val="000099"/>
              </a:solidFill>
            </a:endParaRPr>
          </a:p>
        </p:txBody>
      </p:sp>
      <p:sp>
        <p:nvSpPr>
          <p:cNvPr id="22558" name="Oval 30"/>
          <p:cNvSpPr>
            <a:spLocks noChangeArrowheads="1"/>
          </p:cNvSpPr>
          <p:nvPr/>
        </p:nvSpPr>
        <p:spPr bwMode="auto">
          <a:xfrm>
            <a:off x="1354138" y="2838450"/>
            <a:ext cx="169862" cy="171450"/>
          </a:xfrm>
          <a:prstGeom prst="ellipse">
            <a:avLst/>
          </a:prstGeom>
          <a:noFill/>
          <a:ln w="22225">
            <a:solidFill>
              <a:schemeClr val="tx1"/>
            </a:solidFill>
            <a:round/>
            <a:headEnd/>
            <a:tailEnd/>
          </a:ln>
        </p:spPr>
        <p:txBody>
          <a:bodyPr/>
          <a:lstStyle/>
          <a:p>
            <a:endParaRPr lang="en-GB"/>
          </a:p>
        </p:txBody>
      </p:sp>
      <p:sp>
        <p:nvSpPr>
          <p:cNvPr id="22559" name="Line 31"/>
          <p:cNvSpPr>
            <a:spLocks noChangeShapeType="1"/>
          </p:cNvSpPr>
          <p:nvPr/>
        </p:nvSpPr>
        <p:spPr bwMode="auto">
          <a:xfrm>
            <a:off x="1428750" y="2990850"/>
            <a:ext cx="1588" cy="150813"/>
          </a:xfrm>
          <a:prstGeom prst="line">
            <a:avLst/>
          </a:prstGeom>
          <a:noFill/>
          <a:ln w="22225">
            <a:solidFill>
              <a:schemeClr val="tx1"/>
            </a:solidFill>
            <a:round/>
            <a:headEnd/>
            <a:tailEnd/>
          </a:ln>
        </p:spPr>
        <p:txBody>
          <a:bodyPr/>
          <a:lstStyle/>
          <a:p>
            <a:endParaRPr lang="nl-NL"/>
          </a:p>
        </p:txBody>
      </p:sp>
      <p:sp>
        <p:nvSpPr>
          <p:cNvPr id="22560" name="Line 32"/>
          <p:cNvSpPr>
            <a:spLocks noChangeShapeType="1"/>
          </p:cNvSpPr>
          <p:nvPr/>
        </p:nvSpPr>
        <p:spPr bwMode="auto">
          <a:xfrm>
            <a:off x="1306513" y="3038475"/>
            <a:ext cx="255587" cy="1588"/>
          </a:xfrm>
          <a:prstGeom prst="line">
            <a:avLst/>
          </a:prstGeom>
          <a:noFill/>
          <a:ln w="22225">
            <a:solidFill>
              <a:schemeClr val="tx1"/>
            </a:solidFill>
            <a:round/>
            <a:headEnd/>
            <a:tailEnd/>
          </a:ln>
        </p:spPr>
        <p:txBody>
          <a:bodyPr/>
          <a:lstStyle/>
          <a:p>
            <a:endParaRPr lang="nl-NL"/>
          </a:p>
        </p:txBody>
      </p:sp>
      <p:sp>
        <p:nvSpPr>
          <p:cNvPr id="22561" name="Freeform 33"/>
          <p:cNvSpPr>
            <a:spLocks/>
          </p:cNvSpPr>
          <p:nvPr/>
        </p:nvSpPr>
        <p:spPr bwMode="auto">
          <a:xfrm>
            <a:off x="1258888" y="3141663"/>
            <a:ext cx="350837"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22562" name="Rectangle 34"/>
          <p:cNvSpPr>
            <a:spLocks noChangeArrowheads="1"/>
          </p:cNvSpPr>
          <p:nvPr/>
        </p:nvSpPr>
        <p:spPr bwMode="auto">
          <a:xfrm>
            <a:off x="1184275" y="3408363"/>
            <a:ext cx="549275" cy="152400"/>
          </a:xfrm>
          <a:prstGeom prst="rect">
            <a:avLst/>
          </a:prstGeom>
          <a:noFill/>
          <a:ln w="22225">
            <a:noFill/>
            <a:miter lim="800000"/>
            <a:headEnd/>
            <a:tailEnd/>
          </a:ln>
        </p:spPr>
        <p:txBody>
          <a:bodyPr wrap="none" lIns="0" tIns="0" rIns="0" bIns="0">
            <a:spAutoFit/>
          </a:bodyPr>
          <a:lstStyle/>
          <a:p>
            <a:pPr algn="ctr" eaLnBrk="0" hangingPunct="0"/>
            <a:r>
              <a:rPr lang="en-US" sz="1000" b="0"/>
              <a:t>Customer</a:t>
            </a:r>
            <a:endParaRPr lang="en-US" b="0"/>
          </a:p>
        </p:txBody>
      </p:sp>
      <p:sp>
        <p:nvSpPr>
          <p:cNvPr id="22563" name="Line 35"/>
          <p:cNvSpPr>
            <a:spLocks noChangeShapeType="1"/>
          </p:cNvSpPr>
          <p:nvPr/>
        </p:nvSpPr>
        <p:spPr bwMode="auto">
          <a:xfrm>
            <a:off x="1620838" y="3092450"/>
            <a:ext cx="1385887"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22564" name="Line 36"/>
          <p:cNvSpPr>
            <a:spLocks noChangeShapeType="1"/>
          </p:cNvSpPr>
          <p:nvPr/>
        </p:nvSpPr>
        <p:spPr bwMode="auto">
          <a:xfrm>
            <a:off x="3660775" y="3084513"/>
            <a:ext cx="138588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22565" name="Line 37"/>
          <p:cNvSpPr>
            <a:spLocks noChangeShapeType="1"/>
          </p:cNvSpPr>
          <p:nvPr/>
        </p:nvSpPr>
        <p:spPr bwMode="auto">
          <a:xfrm>
            <a:off x="1555750" y="4837113"/>
            <a:ext cx="1290638" cy="0"/>
          </a:xfrm>
          <a:prstGeom prst="line">
            <a:avLst/>
          </a:prstGeom>
          <a:noFill/>
          <a:ln w="22225">
            <a:solidFill>
              <a:schemeClr val="tx1"/>
            </a:solidFill>
            <a:round/>
            <a:headEnd/>
            <a:tailEnd type="arrow" w="med" len="med"/>
          </a:ln>
        </p:spPr>
        <p:txBody>
          <a:bodyPr lIns="107950" tIns="53975" rIns="107950" bIns="53975" anchor="ctr"/>
          <a:lstStyle/>
          <a:p>
            <a:endParaRPr lang="nl-NL"/>
          </a:p>
        </p:txBody>
      </p:sp>
      <p:sp>
        <p:nvSpPr>
          <p:cNvPr id="22566" name="Rectangle 38"/>
          <p:cNvSpPr>
            <a:spLocks noChangeArrowheads="1"/>
          </p:cNvSpPr>
          <p:nvPr/>
        </p:nvSpPr>
        <p:spPr bwMode="auto">
          <a:xfrm>
            <a:off x="6665913" y="3224213"/>
            <a:ext cx="1541462" cy="1574800"/>
          </a:xfrm>
          <a:prstGeom prst="rect">
            <a:avLst/>
          </a:prstGeom>
          <a:noFill/>
          <a:ln w="9525">
            <a:noFill/>
            <a:miter lim="800000"/>
            <a:headEnd/>
            <a:tailEnd/>
          </a:ln>
        </p:spPr>
        <p:txBody>
          <a:bodyPr lIns="107950" tIns="53975" rIns="107950" bIns="53975">
            <a:spAutoFit/>
          </a:bodyPr>
          <a:lstStyle/>
          <a:p>
            <a:pPr algn="ctr" eaLnBrk="0" hangingPunct="0"/>
            <a:r>
              <a:rPr lang="en-US" b="0" i="1">
                <a:solidFill>
                  <a:srgbClr val="000099"/>
                </a:solidFill>
              </a:rPr>
              <a:t>can you take away the “includes” and “extends” and still see the value?</a:t>
            </a:r>
          </a:p>
        </p:txBody>
      </p:sp>
      <p:sp>
        <p:nvSpPr>
          <p:cNvPr id="22567" name="Line 39"/>
          <p:cNvSpPr>
            <a:spLocks noChangeShapeType="1"/>
          </p:cNvSpPr>
          <p:nvPr/>
        </p:nvSpPr>
        <p:spPr bwMode="auto">
          <a:xfrm flipH="1">
            <a:off x="5602288" y="4167188"/>
            <a:ext cx="1163637" cy="471487"/>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Defining Relationships Between Actors</a:t>
            </a:r>
          </a:p>
        </p:txBody>
      </p:sp>
      <p:sp>
        <p:nvSpPr>
          <p:cNvPr id="23555" name="Rectangle 3"/>
          <p:cNvSpPr>
            <a:spLocks noGrp="1" noChangeArrowheads="1"/>
          </p:cNvSpPr>
          <p:nvPr>
            <p:ph idx="1"/>
          </p:nvPr>
        </p:nvSpPr>
        <p:spPr>
          <a:xfrm>
            <a:off x="473075" y="881063"/>
            <a:ext cx="8001000" cy="4800600"/>
          </a:xfrm>
        </p:spPr>
        <p:txBody>
          <a:bodyPr/>
          <a:lstStyle/>
          <a:p>
            <a:pPr eaLnBrk="1" hangingPunct="1"/>
            <a:r>
              <a:rPr lang="en-US" smtClean="0"/>
              <a:t>The only relationship </a:t>
            </a:r>
            <a:r>
              <a:rPr lang="en-US" i="1" smtClean="0"/>
              <a:t>between</a:t>
            </a:r>
            <a:r>
              <a:rPr lang="en-US" smtClean="0"/>
              <a:t> actors is </a:t>
            </a:r>
            <a:r>
              <a:rPr lang="en-US" i="1" smtClean="0"/>
              <a:t>generalization</a:t>
            </a:r>
          </a:p>
          <a:p>
            <a:pPr lvl="1" eaLnBrk="1" hangingPunct="1"/>
            <a:r>
              <a:rPr lang="en-US" smtClean="0"/>
              <a:t>It is used to show similarity between actors</a:t>
            </a:r>
          </a:p>
          <a:p>
            <a:pPr lvl="1" eaLnBrk="1" hangingPunct="1"/>
            <a:r>
              <a:rPr lang="en-US" smtClean="0"/>
              <a:t>The main value is to show that some group of actors share common responsibilities or common characteristics</a:t>
            </a:r>
          </a:p>
        </p:txBody>
      </p:sp>
      <p:sp>
        <p:nvSpPr>
          <p:cNvPr id="23556" name="Oval 4"/>
          <p:cNvSpPr>
            <a:spLocks noChangeArrowheads="1"/>
          </p:cNvSpPr>
          <p:nvPr/>
        </p:nvSpPr>
        <p:spPr bwMode="auto">
          <a:xfrm>
            <a:off x="2228850" y="2906713"/>
            <a:ext cx="171450" cy="169862"/>
          </a:xfrm>
          <a:prstGeom prst="ellipse">
            <a:avLst/>
          </a:prstGeom>
          <a:noFill/>
          <a:ln w="22225">
            <a:solidFill>
              <a:schemeClr val="tx1"/>
            </a:solidFill>
            <a:round/>
            <a:headEnd/>
            <a:tailEnd/>
          </a:ln>
        </p:spPr>
        <p:txBody>
          <a:bodyPr/>
          <a:lstStyle/>
          <a:p>
            <a:endParaRPr lang="en-GB"/>
          </a:p>
        </p:txBody>
      </p:sp>
      <p:sp>
        <p:nvSpPr>
          <p:cNvPr id="23557" name="Line 5"/>
          <p:cNvSpPr>
            <a:spLocks noChangeShapeType="1"/>
          </p:cNvSpPr>
          <p:nvPr/>
        </p:nvSpPr>
        <p:spPr bwMode="auto">
          <a:xfrm>
            <a:off x="2305050" y="3057525"/>
            <a:ext cx="1588" cy="152400"/>
          </a:xfrm>
          <a:prstGeom prst="line">
            <a:avLst/>
          </a:prstGeom>
          <a:noFill/>
          <a:ln w="22225">
            <a:solidFill>
              <a:schemeClr val="tx1"/>
            </a:solidFill>
            <a:round/>
            <a:headEnd/>
            <a:tailEnd/>
          </a:ln>
        </p:spPr>
        <p:txBody>
          <a:bodyPr/>
          <a:lstStyle/>
          <a:p>
            <a:endParaRPr lang="nl-NL"/>
          </a:p>
        </p:txBody>
      </p:sp>
      <p:sp>
        <p:nvSpPr>
          <p:cNvPr id="23558" name="Line 6"/>
          <p:cNvSpPr>
            <a:spLocks noChangeShapeType="1"/>
          </p:cNvSpPr>
          <p:nvPr/>
        </p:nvSpPr>
        <p:spPr bwMode="auto">
          <a:xfrm>
            <a:off x="2181225" y="3105150"/>
            <a:ext cx="257175" cy="1588"/>
          </a:xfrm>
          <a:prstGeom prst="line">
            <a:avLst/>
          </a:prstGeom>
          <a:noFill/>
          <a:ln w="22225">
            <a:solidFill>
              <a:schemeClr val="tx1"/>
            </a:solidFill>
            <a:round/>
            <a:headEnd/>
            <a:tailEnd/>
          </a:ln>
        </p:spPr>
        <p:txBody>
          <a:bodyPr/>
          <a:lstStyle/>
          <a:p>
            <a:endParaRPr lang="nl-NL"/>
          </a:p>
        </p:txBody>
      </p:sp>
      <p:sp>
        <p:nvSpPr>
          <p:cNvPr id="23559" name="Freeform 7"/>
          <p:cNvSpPr>
            <a:spLocks/>
          </p:cNvSpPr>
          <p:nvPr/>
        </p:nvSpPr>
        <p:spPr bwMode="auto">
          <a:xfrm>
            <a:off x="2133600" y="3209925"/>
            <a:ext cx="352425"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22225">
            <a:solidFill>
              <a:schemeClr val="tx1"/>
            </a:solidFill>
            <a:round/>
            <a:headEnd/>
            <a:tailEnd/>
          </a:ln>
        </p:spPr>
        <p:txBody>
          <a:bodyPr/>
          <a:lstStyle/>
          <a:p>
            <a:endParaRPr lang="nl-NL"/>
          </a:p>
        </p:txBody>
      </p:sp>
      <p:sp>
        <p:nvSpPr>
          <p:cNvPr id="23560" name="Rectangle 8"/>
          <p:cNvSpPr>
            <a:spLocks noChangeArrowheads="1"/>
          </p:cNvSpPr>
          <p:nvPr/>
        </p:nvSpPr>
        <p:spPr bwMode="auto">
          <a:xfrm>
            <a:off x="2162175" y="3476625"/>
            <a:ext cx="350838" cy="152400"/>
          </a:xfrm>
          <a:prstGeom prst="rect">
            <a:avLst/>
          </a:prstGeom>
          <a:noFill/>
          <a:ln w="22225">
            <a:noFill/>
            <a:miter lim="800000"/>
            <a:headEnd/>
            <a:tailEnd/>
          </a:ln>
        </p:spPr>
        <p:txBody>
          <a:bodyPr wrap="none" lIns="0" tIns="0" rIns="0" bIns="0">
            <a:spAutoFit/>
          </a:bodyPr>
          <a:lstStyle/>
          <a:p>
            <a:pPr algn="ctr" eaLnBrk="0" hangingPunct="0"/>
            <a:r>
              <a:rPr lang="en-US" sz="1000" b="0"/>
              <a:t>Sales </a:t>
            </a:r>
            <a:endParaRPr lang="en-US" b="0"/>
          </a:p>
        </p:txBody>
      </p:sp>
      <p:sp>
        <p:nvSpPr>
          <p:cNvPr id="23561" name="Rectangle 9"/>
          <p:cNvSpPr>
            <a:spLocks noChangeArrowheads="1"/>
          </p:cNvSpPr>
          <p:nvPr/>
        </p:nvSpPr>
        <p:spPr bwMode="auto">
          <a:xfrm>
            <a:off x="1912938" y="3629025"/>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23562" name="Oval 10"/>
          <p:cNvSpPr>
            <a:spLocks noChangeArrowheads="1"/>
          </p:cNvSpPr>
          <p:nvPr/>
        </p:nvSpPr>
        <p:spPr bwMode="auto">
          <a:xfrm>
            <a:off x="1104900" y="4606925"/>
            <a:ext cx="180975" cy="171450"/>
          </a:xfrm>
          <a:prstGeom prst="ellipse">
            <a:avLst/>
          </a:prstGeom>
          <a:noFill/>
          <a:ln w="22225">
            <a:solidFill>
              <a:schemeClr val="tx1"/>
            </a:solidFill>
            <a:round/>
            <a:headEnd/>
            <a:tailEnd/>
          </a:ln>
        </p:spPr>
        <p:txBody>
          <a:bodyPr/>
          <a:lstStyle/>
          <a:p>
            <a:endParaRPr lang="en-GB"/>
          </a:p>
        </p:txBody>
      </p:sp>
      <p:sp>
        <p:nvSpPr>
          <p:cNvPr id="23563" name="Line 11"/>
          <p:cNvSpPr>
            <a:spLocks noChangeShapeType="1"/>
          </p:cNvSpPr>
          <p:nvPr/>
        </p:nvSpPr>
        <p:spPr bwMode="auto">
          <a:xfrm>
            <a:off x="1190625" y="4768850"/>
            <a:ext cx="1588" cy="141288"/>
          </a:xfrm>
          <a:prstGeom prst="line">
            <a:avLst/>
          </a:prstGeom>
          <a:noFill/>
          <a:ln w="22225">
            <a:solidFill>
              <a:schemeClr val="tx1"/>
            </a:solidFill>
            <a:round/>
            <a:headEnd/>
            <a:tailEnd/>
          </a:ln>
        </p:spPr>
        <p:txBody>
          <a:bodyPr/>
          <a:lstStyle/>
          <a:p>
            <a:endParaRPr lang="nl-NL"/>
          </a:p>
        </p:txBody>
      </p:sp>
      <p:sp>
        <p:nvSpPr>
          <p:cNvPr id="23564" name="Line 12"/>
          <p:cNvSpPr>
            <a:spLocks noChangeShapeType="1"/>
          </p:cNvSpPr>
          <p:nvPr/>
        </p:nvSpPr>
        <p:spPr bwMode="auto">
          <a:xfrm>
            <a:off x="1057275" y="4806950"/>
            <a:ext cx="257175" cy="1588"/>
          </a:xfrm>
          <a:prstGeom prst="line">
            <a:avLst/>
          </a:prstGeom>
          <a:noFill/>
          <a:ln w="22225">
            <a:solidFill>
              <a:schemeClr val="tx1"/>
            </a:solidFill>
            <a:round/>
            <a:headEnd/>
            <a:tailEnd/>
          </a:ln>
        </p:spPr>
        <p:txBody>
          <a:bodyPr/>
          <a:lstStyle/>
          <a:p>
            <a:endParaRPr lang="nl-NL"/>
          </a:p>
        </p:txBody>
      </p:sp>
      <p:sp>
        <p:nvSpPr>
          <p:cNvPr id="23565" name="Freeform 13"/>
          <p:cNvSpPr>
            <a:spLocks/>
          </p:cNvSpPr>
          <p:nvPr/>
        </p:nvSpPr>
        <p:spPr bwMode="auto">
          <a:xfrm>
            <a:off x="1009650" y="4910138"/>
            <a:ext cx="352425"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22225">
            <a:solidFill>
              <a:schemeClr val="tx1"/>
            </a:solidFill>
            <a:round/>
            <a:headEnd/>
            <a:tailEnd/>
          </a:ln>
        </p:spPr>
        <p:txBody>
          <a:bodyPr/>
          <a:lstStyle/>
          <a:p>
            <a:endParaRPr lang="nl-NL"/>
          </a:p>
        </p:txBody>
      </p:sp>
      <p:sp>
        <p:nvSpPr>
          <p:cNvPr id="23566" name="Rectangle 14"/>
          <p:cNvSpPr>
            <a:spLocks noChangeArrowheads="1"/>
          </p:cNvSpPr>
          <p:nvPr/>
        </p:nvSpPr>
        <p:spPr bwMode="auto">
          <a:xfrm>
            <a:off x="884238" y="5176838"/>
            <a:ext cx="660400" cy="152400"/>
          </a:xfrm>
          <a:prstGeom prst="rect">
            <a:avLst/>
          </a:prstGeom>
          <a:noFill/>
          <a:ln w="22225">
            <a:noFill/>
            <a:miter lim="800000"/>
            <a:headEnd/>
            <a:tailEnd/>
          </a:ln>
        </p:spPr>
        <p:txBody>
          <a:bodyPr wrap="none" lIns="0" tIns="0" rIns="0" bIns="0">
            <a:spAutoFit/>
          </a:bodyPr>
          <a:lstStyle/>
          <a:p>
            <a:pPr algn="ctr" eaLnBrk="0" hangingPunct="0"/>
            <a:r>
              <a:rPr lang="en-US" sz="1000" b="0"/>
              <a:t>Field Sales </a:t>
            </a:r>
            <a:endParaRPr lang="en-US" b="0"/>
          </a:p>
        </p:txBody>
      </p:sp>
      <p:sp>
        <p:nvSpPr>
          <p:cNvPr id="23567" name="Rectangle 15"/>
          <p:cNvSpPr>
            <a:spLocks noChangeArrowheads="1"/>
          </p:cNvSpPr>
          <p:nvPr/>
        </p:nvSpPr>
        <p:spPr bwMode="auto">
          <a:xfrm>
            <a:off x="788988" y="5329238"/>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23568" name="Oval 16"/>
          <p:cNvSpPr>
            <a:spLocks noChangeArrowheads="1"/>
          </p:cNvSpPr>
          <p:nvPr/>
        </p:nvSpPr>
        <p:spPr bwMode="auto">
          <a:xfrm>
            <a:off x="3200400" y="4606925"/>
            <a:ext cx="180975" cy="171450"/>
          </a:xfrm>
          <a:prstGeom prst="ellipse">
            <a:avLst/>
          </a:prstGeom>
          <a:noFill/>
          <a:ln w="22225">
            <a:solidFill>
              <a:schemeClr val="tx1"/>
            </a:solidFill>
            <a:round/>
            <a:headEnd/>
            <a:tailEnd/>
          </a:ln>
        </p:spPr>
        <p:txBody>
          <a:bodyPr/>
          <a:lstStyle/>
          <a:p>
            <a:endParaRPr lang="en-GB"/>
          </a:p>
        </p:txBody>
      </p:sp>
      <p:sp>
        <p:nvSpPr>
          <p:cNvPr id="23569" name="Line 17"/>
          <p:cNvSpPr>
            <a:spLocks noChangeShapeType="1"/>
          </p:cNvSpPr>
          <p:nvPr/>
        </p:nvSpPr>
        <p:spPr bwMode="auto">
          <a:xfrm>
            <a:off x="3286125" y="4768850"/>
            <a:ext cx="1588" cy="141288"/>
          </a:xfrm>
          <a:prstGeom prst="line">
            <a:avLst/>
          </a:prstGeom>
          <a:noFill/>
          <a:ln w="22225">
            <a:solidFill>
              <a:schemeClr val="tx1"/>
            </a:solidFill>
            <a:round/>
            <a:headEnd/>
            <a:tailEnd/>
          </a:ln>
        </p:spPr>
        <p:txBody>
          <a:bodyPr/>
          <a:lstStyle/>
          <a:p>
            <a:endParaRPr lang="nl-NL"/>
          </a:p>
        </p:txBody>
      </p:sp>
      <p:sp>
        <p:nvSpPr>
          <p:cNvPr id="23570" name="Line 18"/>
          <p:cNvSpPr>
            <a:spLocks noChangeShapeType="1"/>
          </p:cNvSpPr>
          <p:nvPr/>
        </p:nvSpPr>
        <p:spPr bwMode="auto">
          <a:xfrm>
            <a:off x="3152775" y="4806950"/>
            <a:ext cx="257175" cy="1588"/>
          </a:xfrm>
          <a:prstGeom prst="line">
            <a:avLst/>
          </a:prstGeom>
          <a:noFill/>
          <a:ln w="22225">
            <a:solidFill>
              <a:schemeClr val="tx1"/>
            </a:solidFill>
            <a:round/>
            <a:headEnd/>
            <a:tailEnd/>
          </a:ln>
        </p:spPr>
        <p:txBody>
          <a:bodyPr/>
          <a:lstStyle/>
          <a:p>
            <a:endParaRPr lang="nl-NL"/>
          </a:p>
        </p:txBody>
      </p:sp>
      <p:sp>
        <p:nvSpPr>
          <p:cNvPr id="23571" name="Freeform 19"/>
          <p:cNvSpPr>
            <a:spLocks/>
          </p:cNvSpPr>
          <p:nvPr/>
        </p:nvSpPr>
        <p:spPr bwMode="auto">
          <a:xfrm>
            <a:off x="3105150" y="4910138"/>
            <a:ext cx="352425" cy="171450"/>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9" y="0"/>
                </a:lnTo>
                <a:lnTo>
                  <a:pt x="37" y="18"/>
                </a:lnTo>
              </a:path>
            </a:pathLst>
          </a:custGeom>
          <a:noFill/>
          <a:ln w="22225">
            <a:solidFill>
              <a:schemeClr val="tx1"/>
            </a:solidFill>
            <a:round/>
            <a:headEnd/>
            <a:tailEnd/>
          </a:ln>
        </p:spPr>
        <p:txBody>
          <a:bodyPr/>
          <a:lstStyle/>
          <a:p>
            <a:endParaRPr lang="nl-NL"/>
          </a:p>
        </p:txBody>
      </p:sp>
      <p:sp>
        <p:nvSpPr>
          <p:cNvPr id="23572" name="Rectangle 20"/>
          <p:cNvSpPr>
            <a:spLocks noChangeArrowheads="1"/>
          </p:cNvSpPr>
          <p:nvPr/>
        </p:nvSpPr>
        <p:spPr bwMode="auto">
          <a:xfrm>
            <a:off x="3021013" y="5176838"/>
            <a:ext cx="576262" cy="152400"/>
          </a:xfrm>
          <a:prstGeom prst="rect">
            <a:avLst/>
          </a:prstGeom>
          <a:noFill/>
          <a:ln w="22225">
            <a:noFill/>
            <a:miter lim="800000"/>
            <a:headEnd/>
            <a:tailEnd/>
          </a:ln>
        </p:spPr>
        <p:txBody>
          <a:bodyPr wrap="none" lIns="0" tIns="0" rIns="0" bIns="0">
            <a:spAutoFit/>
          </a:bodyPr>
          <a:lstStyle/>
          <a:p>
            <a:pPr algn="ctr" eaLnBrk="0" hangingPunct="0"/>
            <a:r>
              <a:rPr lang="en-US" sz="1000" b="0"/>
              <a:t>Telesales </a:t>
            </a:r>
            <a:endParaRPr lang="en-US" b="0"/>
          </a:p>
        </p:txBody>
      </p:sp>
      <p:sp>
        <p:nvSpPr>
          <p:cNvPr id="23573" name="Rectangle 21"/>
          <p:cNvSpPr>
            <a:spLocks noChangeArrowheads="1"/>
          </p:cNvSpPr>
          <p:nvPr/>
        </p:nvSpPr>
        <p:spPr bwMode="auto">
          <a:xfrm>
            <a:off x="2884488" y="5329238"/>
            <a:ext cx="849312" cy="152400"/>
          </a:xfrm>
          <a:prstGeom prst="rect">
            <a:avLst/>
          </a:prstGeom>
          <a:noFill/>
          <a:ln w="22225">
            <a:noFill/>
            <a:miter lim="800000"/>
            <a:headEnd/>
            <a:tailEnd/>
          </a:ln>
        </p:spPr>
        <p:txBody>
          <a:bodyPr wrap="none" lIns="0" tIns="0" rIns="0" bIns="0">
            <a:spAutoFit/>
          </a:bodyPr>
          <a:lstStyle/>
          <a:p>
            <a:pPr algn="ctr" eaLnBrk="0" hangingPunct="0"/>
            <a:r>
              <a:rPr lang="en-US" sz="1000" b="0"/>
              <a:t>Representative</a:t>
            </a:r>
            <a:endParaRPr lang="en-US" b="0"/>
          </a:p>
        </p:txBody>
      </p:sp>
      <p:sp>
        <p:nvSpPr>
          <p:cNvPr id="23574" name="Line 22"/>
          <p:cNvSpPr>
            <a:spLocks noChangeShapeType="1"/>
          </p:cNvSpPr>
          <p:nvPr/>
        </p:nvSpPr>
        <p:spPr bwMode="auto">
          <a:xfrm flipV="1">
            <a:off x="1343025" y="3960813"/>
            <a:ext cx="588963" cy="636587"/>
          </a:xfrm>
          <a:prstGeom prst="line">
            <a:avLst/>
          </a:prstGeom>
          <a:noFill/>
          <a:ln w="22225">
            <a:solidFill>
              <a:schemeClr val="tx1"/>
            </a:solidFill>
            <a:round/>
            <a:headEnd/>
            <a:tailEnd type="none" w="lg" len="lg"/>
          </a:ln>
        </p:spPr>
        <p:txBody>
          <a:bodyPr/>
          <a:lstStyle/>
          <a:p>
            <a:endParaRPr lang="nl-NL"/>
          </a:p>
        </p:txBody>
      </p:sp>
      <p:sp>
        <p:nvSpPr>
          <p:cNvPr id="23575" name="Line 23"/>
          <p:cNvSpPr>
            <a:spLocks noChangeShapeType="1"/>
          </p:cNvSpPr>
          <p:nvPr/>
        </p:nvSpPr>
        <p:spPr bwMode="auto">
          <a:xfrm flipH="1" flipV="1">
            <a:off x="2620963" y="3951288"/>
            <a:ext cx="522287" cy="646112"/>
          </a:xfrm>
          <a:prstGeom prst="line">
            <a:avLst/>
          </a:prstGeom>
          <a:noFill/>
          <a:ln w="22225">
            <a:solidFill>
              <a:schemeClr val="tx1"/>
            </a:solidFill>
            <a:round/>
            <a:headEnd/>
            <a:tailEnd type="none" w="lg" len="lg"/>
          </a:ln>
        </p:spPr>
        <p:txBody>
          <a:bodyPr/>
          <a:lstStyle/>
          <a:p>
            <a:endParaRPr lang="nl-NL"/>
          </a:p>
        </p:txBody>
      </p:sp>
      <p:sp>
        <p:nvSpPr>
          <p:cNvPr id="23576" name="Text Box 24"/>
          <p:cNvSpPr txBox="1">
            <a:spLocks noChangeArrowheads="1"/>
          </p:cNvSpPr>
          <p:nvPr/>
        </p:nvSpPr>
        <p:spPr bwMode="auto">
          <a:xfrm>
            <a:off x="4503738" y="3516313"/>
            <a:ext cx="3946525" cy="1314450"/>
          </a:xfrm>
          <a:prstGeom prst="rect">
            <a:avLst/>
          </a:prstGeom>
          <a:noFill/>
          <a:ln w="9525" algn="ctr">
            <a:noFill/>
            <a:miter lim="800000"/>
            <a:headEnd/>
            <a:tailEnd/>
          </a:ln>
        </p:spPr>
        <p:txBody>
          <a:bodyPr>
            <a:spAutoFit/>
          </a:bodyPr>
          <a:lstStyle/>
          <a:p>
            <a:pPr eaLnBrk="0" hangingPunct="0">
              <a:spcBef>
                <a:spcPct val="50000"/>
              </a:spcBef>
            </a:pPr>
            <a:r>
              <a:rPr lang="en-US" b="0"/>
              <a:t>The Field and Telesales Representatives inherit characteristics from the Sales Representative, including the </a:t>
            </a:r>
            <a:r>
              <a:rPr lang="en-US" b="0" i="1"/>
              <a:t>communicates</a:t>
            </a:r>
            <a:r>
              <a:rPr lang="en-US" b="0"/>
              <a:t> relationships with other use cases</a:t>
            </a:r>
          </a:p>
        </p:txBody>
      </p:sp>
      <p:sp>
        <p:nvSpPr>
          <p:cNvPr id="23577" name="Line 25"/>
          <p:cNvSpPr>
            <a:spLocks noChangeShapeType="1"/>
          </p:cNvSpPr>
          <p:nvPr/>
        </p:nvSpPr>
        <p:spPr bwMode="auto">
          <a:xfrm flipH="1">
            <a:off x="3590925" y="4170363"/>
            <a:ext cx="884238" cy="558800"/>
          </a:xfrm>
          <a:prstGeom prst="line">
            <a:avLst/>
          </a:prstGeom>
          <a:noFill/>
          <a:ln w="9525">
            <a:solidFill>
              <a:schemeClr val="tx1"/>
            </a:solidFill>
            <a:round/>
            <a:headEnd/>
            <a:tailEnd/>
          </a:ln>
        </p:spPr>
        <p:txBody>
          <a:bodyPr/>
          <a:lstStyle/>
          <a:p>
            <a:endParaRPr lang="nl-NL"/>
          </a:p>
        </p:txBody>
      </p:sp>
      <p:sp>
        <p:nvSpPr>
          <p:cNvPr id="23578" name="AutoShape 26"/>
          <p:cNvSpPr>
            <a:spLocks noChangeArrowheads="1"/>
          </p:cNvSpPr>
          <p:nvPr/>
        </p:nvSpPr>
        <p:spPr bwMode="grayWhite">
          <a:xfrm rot="-2008481">
            <a:off x="2454275" y="3784600"/>
            <a:ext cx="196850" cy="196850"/>
          </a:xfrm>
          <a:prstGeom prst="triangle">
            <a:avLst>
              <a:gd name="adj" fmla="val 50000"/>
            </a:avLst>
          </a:prstGeom>
          <a:noFill/>
          <a:ln w="12700" algn="ctr">
            <a:solidFill>
              <a:schemeClr val="tx1"/>
            </a:solidFill>
            <a:miter lim="800000"/>
            <a:headEnd/>
            <a:tailEnd/>
          </a:ln>
        </p:spPr>
        <p:txBody>
          <a:bodyPr wrap="none" lIns="107950" tIns="53975" rIns="107950" bIns="53975" anchor="ctr"/>
          <a:lstStyle/>
          <a:p>
            <a:endParaRPr lang="en-AU"/>
          </a:p>
        </p:txBody>
      </p:sp>
      <p:sp>
        <p:nvSpPr>
          <p:cNvPr id="23579" name="AutoShape 28"/>
          <p:cNvSpPr>
            <a:spLocks noChangeArrowheads="1"/>
          </p:cNvSpPr>
          <p:nvPr/>
        </p:nvSpPr>
        <p:spPr bwMode="grayWhite">
          <a:xfrm rot="2285422">
            <a:off x="1890713" y="3786188"/>
            <a:ext cx="196850" cy="196850"/>
          </a:xfrm>
          <a:prstGeom prst="triangle">
            <a:avLst>
              <a:gd name="adj" fmla="val 50000"/>
            </a:avLst>
          </a:prstGeom>
          <a:noFill/>
          <a:ln w="12700" algn="ctr">
            <a:solidFill>
              <a:schemeClr val="tx1"/>
            </a:solidFill>
            <a:miter lim="800000"/>
            <a:headEnd/>
            <a:tailEnd/>
          </a:ln>
        </p:spPr>
        <p:txBody>
          <a:bodyPr wrap="none" lIns="107950" tIns="53975" rIns="107950" bIns="53975" anchor="ctr"/>
          <a:lstStyle/>
          <a:p>
            <a:endParaRPr lang="en-AU"/>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smtClean="0"/>
              <a:t>Summary</a:t>
            </a:r>
          </a:p>
        </p:txBody>
      </p:sp>
      <p:sp>
        <p:nvSpPr>
          <p:cNvPr id="24579" name="Rectangle 3"/>
          <p:cNvSpPr>
            <a:spLocks noGrp="1" noChangeArrowheads="1"/>
          </p:cNvSpPr>
          <p:nvPr>
            <p:ph idx="1"/>
          </p:nvPr>
        </p:nvSpPr>
        <p:spPr/>
        <p:txBody>
          <a:bodyPr/>
          <a:lstStyle/>
          <a:p>
            <a:pPr eaLnBrk="1" hangingPunct="1"/>
            <a:r>
              <a:rPr lang="en-US" smtClean="0"/>
              <a:t>Use-Case relationships are often misused and should be undertaken with care</a:t>
            </a:r>
          </a:p>
          <a:p>
            <a:pPr eaLnBrk="1" hangingPunct="1"/>
            <a:r>
              <a:rPr lang="en-US" smtClean="0"/>
              <a:t>Never structure the use-case model before you have written any use-case narratives</a:t>
            </a:r>
          </a:p>
          <a:p>
            <a:pPr eaLnBrk="1" hangingPunct="1"/>
            <a:r>
              <a:rPr lang="en-US" smtClean="0"/>
              <a:t>The </a:t>
            </a:r>
            <a:r>
              <a:rPr lang="en-US" i="1" smtClean="0"/>
              <a:t>include</a:t>
            </a:r>
            <a:r>
              <a:rPr lang="en-US" smtClean="0"/>
              <a:t> relationship is for situations where there is truly common behavior to more than one use case</a:t>
            </a:r>
          </a:p>
          <a:p>
            <a:pPr eaLnBrk="1" hangingPunct="1"/>
            <a:r>
              <a:rPr lang="en-US" smtClean="0"/>
              <a:t>The </a:t>
            </a:r>
            <a:r>
              <a:rPr lang="en-US" i="1" smtClean="0"/>
              <a:t>extend</a:t>
            </a:r>
            <a:r>
              <a:rPr lang="en-US" smtClean="0"/>
              <a:t> relationship is primarily used to extend the behavior of an existing use case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smtClean="0"/>
              <a:t>An introduction to use-case relationships</a:t>
            </a:r>
          </a:p>
        </p:txBody>
      </p:sp>
      <p:pic>
        <p:nvPicPr>
          <p:cNvPr id="7171" name="Picture 3" descr="j0197390[2]"/>
          <p:cNvPicPr>
            <a:picLocks noChangeAspect="1" noChangeArrowheads="1"/>
          </p:cNvPicPr>
          <p:nvPr/>
        </p:nvPicPr>
        <p:blipFill>
          <a:blip r:embed="rId3" cstate="print"/>
          <a:srcRect/>
          <a:stretch>
            <a:fillRect/>
          </a:stretch>
        </p:blipFill>
        <p:spPr bwMode="auto">
          <a:xfrm>
            <a:off x="695325" y="957263"/>
            <a:ext cx="3946525" cy="3402012"/>
          </a:xfrm>
          <a:prstGeom prst="rect">
            <a:avLst/>
          </a:prstGeom>
          <a:noFill/>
          <a:ln w="9525">
            <a:noFill/>
            <a:miter lim="800000"/>
            <a:headEnd/>
            <a:tailEnd/>
          </a:ln>
        </p:spPr>
      </p:pic>
      <p:sp>
        <p:nvSpPr>
          <p:cNvPr id="7172" name="Text Box 5"/>
          <p:cNvSpPr txBox="1">
            <a:spLocks noChangeArrowheads="1"/>
          </p:cNvSpPr>
          <p:nvPr/>
        </p:nvSpPr>
        <p:spPr bwMode="auto">
          <a:xfrm>
            <a:off x="2087563" y="5346700"/>
            <a:ext cx="2984500" cy="382588"/>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800">
                <a:solidFill>
                  <a:srgbClr val="FF0000"/>
                </a:solidFill>
                <a:latin typeface="Book Antiqua" pitchFamily="18" charset="0"/>
              </a:rPr>
              <a:t>“Here there be Dragons”</a:t>
            </a:r>
          </a:p>
        </p:txBody>
      </p:sp>
      <p:sp>
        <p:nvSpPr>
          <p:cNvPr id="7173" name="Text Box 6"/>
          <p:cNvSpPr txBox="1">
            <a:spLocks noChangeArrowheads="1"/>
          </p:cNvSpPr>
          <p:nvPr/>
        </p:nvSpPr>
        <p:spPr bwMode="auto">
          <a:xfrm>
            <a:off x="5573713" y="1135063"/>
            <a:ext cx="3108325" cy="266382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2400" b="0"/>
              <a:t>“If there is one thing that sets teams down the </a:t>
            </a:r>
            <a:r>
              <a:rPr lang="en-US" sz="2400" b="0">
                <a:solidFill>
                  <a:schemeClr val="accent1"/>
                </a:solidFill>
              </a:rPr>
              <a:t>wrong path</a:t>
            </a:r>
            <a:r>
              <a:rPr lang="en-US" sz="2400" b="0"/>
              <a:t>, it’s the misuse of the use-case relationships: </a:t>
            </a:r>
            <a:r>
              <a:rPr lang="en-US" sz="2400" b="0" i="1"/>
              <a:t>include</a:t>
            </a:r>
            <a:r>
              <a:rPr lang="en-US" sz="2400" b="0"/>
              <a:t> and </a:t>
            </a:r>
            <a:r>
              <a:rPr lang="en-US" sz="2400" b="0" i="1"/>
              <a:t>extend”</a:t>
            </a:r>
          </a:p>
        </p:txBody>
      </p:sp>
      <p:sp>
        <p:nvSpPr>
          <p:cNvPr id="7174" name="Line 7"/>
          <p:cNvSpPr>
            <a:spLocks noChangeShapeType="1"/>
          </p:cNvSpPr>
          <p:nvPr/>
        </p:nvSpPr>
        <p:spPr bwMode="auto">
          <a:xfrm>
            <a:off x="6140450" y="4575175"/>
            <a:ext cx="1963738" cy="0"/>
          </a:xfrm>
          <a:prstGeom prst="line">
            <a:avLst/>
          </a:prstGeom>
          <a:noFill/>
          <a:ln w="22225">
            <a:solidFill>
              <a:schemeClr val="tx1"/>
            </a:solidFill>
            <a:prstDash val="lgDash"/>
            <a:round/>
            <a:headEnd/>
            <a:tailEnd type="arrow" w="med" len="med"/>
          </a:ln>
        </p:spPr>
        <p:txBody>
          <a:bodyPr lIns="107950" tIns="53975" rIns="107950" bIns="53975" anchor="ctr"/>
          <a:lstStyle/>
          <a:p>
            <a:endParaRPr lang="nl-NL"/>
          </a:p>
        </p:txBody>
      </p:sp>
      <p:sp>
        <p:nvSpPr>
          <p:cNvPr id="7175" name="Line 8"/>
          <p:cNvSpPr>
            <a:spLocks noChangeShapeType="1"/>
          </p:cNvSpPr>
          <p:nvPr/>
        </p:nvSpPr>
        <p:spPr bwMode="auto">
          <a:xfrm flipH="1">
            <a:off x="6054725" y="5200650"/>
            <a:ext cx="1992313" cy="0"/>
          </a:xfrm>
          <a:prstGeom prst="line">
            <a:avLst/>
          </a:prstGeom>
          <a:noFill/>
          <a:ln w="22225">
            <a:solidFill>
              <a:schemeClr val="tx1"/>
            </a:solidFill>
            <a:prstDash val="lgDash"/>
            <a:round/>
            <a:headEnd/>
            <a:tailEnd type="arrow" w="med" len="med"/>
          </a:ln>
        </p:spPr>
        <p:txBody>
          <a:bodyPr lIns="107950" tIns="53975" rIns="107950" bIns="53975" anchor="ctr"/>
          <a:lstStyle/>
          <a:p>
            <a:endParaRPr lang="nl-NL"/>
          </a:p>
        </p:txBody>
      </p:sp>
      <p:sp>
        <p:nvSpPr>
          <p:cNvPr id="7176" name="Text Box 9"/>
          <p:cNvSpPr txBox="1">
            <a:spLocks noChangeArrowheads="1"/>
          </p:cNvSpPr>
          <p:nvPr/>
        </p:nvSpPr>
        <p:spPr bwMode="auto">
          <a:xfrm>
            <a:off x="6267450" y="4594225"/>
            <a:ext cx="1655763" cy="32067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i="1"/>
              <a:t>&lt;&lt;include&gt;&gt;</a:t>
            </a:r>
          </a:p>
        </p:txBody>
      </p:sp>
      <p:sp>
        <p:nvSpPr>
          <p:cNvPr id="7177" name="Text Box 10"/>
          <p:cNvSpPr txBox="1">
            <a:spLocks noChangeArrowheads="1"/>
          </p:cNvSpPr>
          <p:nvPr/>
        </p:nvSpPr>
        <p:spPr bwMode="auto">
          <a:xfrm>
            <a:off x="6267450" y="5210175"/>
            <a:ext cx="1655763" cy="320675"/>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i="1"/>
              <a:t>&lt;&lt;extend&gt;&gt;</a:t>
            </a:r>
          </a:p>
        </p:txBody>
      </p:sp>
      <p:grpSp>
        <p:nvGrpSpPr>
          <p:cNvPr id="7178" name="Group 92"/>
          <p:cNvGrpSpPr>
            <a:grpSpLocks/>
          </p:cNvGrpSpPr>
          <p:nvPr/>
        </p:nvGrpSpPr>
        <p:grpSpPr bwMode="auto">
          <a:xfrm>
            <a:off x="820738" y="4598988"/>
            <a:ext cx="1300162" cy="1549400"/>
            <a:chOff x="525" y="2678"/>
            <a:chExt cx="819" cy="976"/>
          </a:xfrm>
        </p:grpSpPr>
        <p:sp>
          <p:nvSpPr>
            <p:cNvPr id="7179" name="AutoShape 11"/>
            <p:cNvSpPr>
              <a:spLocks noChangeAspect="1" noChangeArrowheads="1" noTextEdit="1"/>
            </p:cNvSpPr>
            <p:nvPr/>
          </p:nvSpPr>
          <p:spPr bwMode="ltGray">
            <a:xfrm>
              <a:off x="525" y="2678"/>
              <a:ext cx="819" cy="976"/>
            </a:xfrm>
            <a:prstGeom prst="rect">
              <a:avLst/>
            </a:prstGeom>
            <a:noFill/>
            <a:ln w="9525">
              <a:noFill/>
              <a:miter lim="800000"/>
              <a:headEnd/>
              <a:tailEnd/>
            </a:ln>
          </p:spPr>
          <p:txBody>
            <a:bodyPr/>
            <a:lstStyle/>
            <a:p>
              <a:endParaRPr lang="nl-NL"/>
            </a:p>
          </p:txBody>
        </p:sp>
        <p:sp>
          <p:nvSpPr>
            <p:cNvPr id="7180" name="Freeform 14"/>
            <p:cNvSpPr>
              <a:spLocks/>
            </p:cNvSpPr>
            <p:nvPr/>
          </p:nvSpPr>
          <p:spPr bwMode="ltGray">
            <a:xfrm>
              <a:off x="754" y="2767"/>
              <a:ext cx="574" cy="844"/>
            </a:xfrm>
            <a:custGeom>
              <a:avLst/>
              <a:gdLst>
                <a:gd name="T0" fmla="*/ 0 w 1149"/>
                <a:gd name="T1" fmla="*/ 4 h 1687"/>
                <a:gd name="T2" fmla="*/ 0 w 1149"/>
                <a:gd name="T3" fmla="*/ 4 h 1687"/>
                <a:gd name="T4" fmla="*/ 0 w 1149"/>
                <a:gd name="T5" fmla="*/ 5 h 1687"/>
                <a:gd name="T6" fmla="*/ 0 w 1149"/>
                <a:gd name="T7" fmla="*/ 5 h 1687"/>
                <a:gd name="T8" fmla="*/ 0 w 1149"/>
                <a:gd name="T9" fmla="*/ 6 h 1687"/>
                <a:gd name="T10" fmla="*/ 0 w 1149"/>
                <a:gd name="T11" fmla="*/ 7 h 1687"/>
                <a:gd name="T12" fmla="*/ 1 w 1149"/>
                <a:gd name="T13" fmla="*/ 7 h 1687"/>
                <a:gd name="T14" fmla="*/ 1 w 1149"/>
                <a:gd name="T15" fmla="*/ 7 h 1687"/>
                <a:gd name="T16" fmla="*/ 1 w 1149"/>
                <a:gd name="T17" fmla="*/ 7 h 1687"/>
                <a:gd name="T18" fmla="*/ 2 w 1149"/>
                <a:gd name="T19" fmla="*/ 7 h 1687"/>
                <a:gd name="T20" fmla="*/ 2 w 1149"/>
                <a:gd name="T21" fmla="*/ 7 h 1687"/>
                <a:gd name="T22" fmla="*/ 3 w 1149"/>
                <a:gd name="T23" fmla="*/ 7 h 1687"/>
                <a:gd name="T24" fmla="*/ 3 w 1149"/>
                <a:gd name="T25" fmla="*/ 7 h 1687"/>
                <a:gd name="T26" fmla="*/ 3 w 1149"/>
                <a:gd name="T27" fmla="*/ 7 h 1687"/>
                <a:gd name="T28" fmla="*/ 4 w 1149"/>
                <a:gd name="T29" fmla="*/ 7 h 1687"/>
                <a:gd name="T30" fmla="*/ 4 w 1149"/>
                <a:gd name="T31" fmla="*/ 7 h 1687"/>
                <a:gd name="T32" fmla="*/ 4 w 1149"/>
                <a:gd name="T33" fmla="*/ 7 h 1687"/>
                <a:gd name="T34" fmla="*/ 3 w 1149"/>
                <a:gd name="T35" fmla="*/ 6 h 1687"/>
                <a:gd name="T36" fmla="*/ 3 w 1149"/>
                <a:gd name="T37" fmla="*/ 6 h 1687"/>
                <a:gd name="T38" fmla="*/ 3 w 1149"/>
                <a:gd name="T39" fmla="*/ 6 h 1687"/>
                <a:gd name="T40" fmla="*/ 3 w 1149"/>
                <a:gd name="T41" fmla="*/ 5 h 1687"/>
                <a:gd name="T42" fmla="*/ 3 w 1149"/>
                <a:gd name="T43" fmla="*/ 5 h 1687"/>
                <a:gd name="T44" fmla="*/ 2 w 1149"/>
                <a:gd name="T45" fmla="*/ 5 h 1687"/>
                <a:gd name="T46" fmla="*/ 2 w 1149"/>
                <a:gd name="T47" fmla="*/ 4 h 1687"/>
                <a:gd name="T48" fmla="*/ 2 w 1149"/>
                <a:gd name="T49" fmla="*/ 4 h 1687"/>
                <a:gd name="T50" fmla="*/ 3 w 1149"/>
                <a:gd name="T51" fmla="*/ 4 h 1687"/>
                <a:gd name="T52" fmla="*/ 2 w 1149"/>
                <a:gd name="T53" fmla="*/ 3 h 1687"/>
                <a:gd name="T54" fmla="*/ 2 w 1149"/>
                <a:gd name="T55" fmla="*/ 2 h 1687"/>
                <a:gd name="T56" fmla="*/ 2 w 1149"/>
                <a:gd name="T57" fmla="*/ 2 h 1687"/>
                <a:gd name="T58" fmla="*/ 2 w 1149"/>
                <a:gd name="T59" fmla="*/ 2 h 1687"/>
                <a:gd name="T60" fmla="*/ 2 w 1149"/>
                <a:gd name="T61" fmla="*/ 2 h 1687"/>
                <a:gd name="T62" fmla="*/ 2 w 1149"/>
                <a:gd name="T63" fmla="*/ 2 h 1687"/>
                <a:gd name="T64" fmla="*/ 1 w 1149"/>
                <a:gd name="T65" fmla="*/ 2 h 1687"/>
                <a:gd name="T66" fmla="*/ 2 w 1149"/>
                <a:gd name="T67" fmla="*/ 1 h 1687"/>
                <a:gd name="T68" fmla="*/ 1 w 1149"/>
                <a:gd name="T69" fmla="*/ 1 h 1687"/>
                <a:gd name="T70" fmla="*/ 1 w 1149"/>
                <a:gd name="T71" fmla="*/ 1 h 1687"/>
                <a:gd name="T72" fmla="*/ 1 w 1149"/>
                <a:gd name="T73" fmla="*/ 1 h 1687"/>
                <a:gd name="T74" fmla="*/ 1 w 1149"/>
                <a:gd name="T75" fmla="*/ 1 h 1687"/>
                <a:gd name="T76" fmla="*/ 0 w 1149"/>
                <a:gd name="T77" fmla="*/ 1 h 1687"/>
                <a:gd name="T78" fmla="*/ 0 w 1149"/>
                <a:gd name="T79" fmla="*/ 1 h 1687"/>
                <a:gd name="T80" fmla="*/ 0 w 1149"/>
                <a:gd name="T81" fmla="*/ 1 h 1687"/>
                <a:gd name="T82" fmla="*/ 0 w 1149"/>
                <a:gd name="T83" fmla="*/ 2 h 1687"/>
                <a:gd name="T84" fmla="*/ 0 w 1149"/>
                <a:gd name="T85" fmla="*/ 2 h 1687"/>
                <a:gd name="T86" fmla="*/ 0 w 1149"/>
                <a:gd name="T87" fmla="*/ 2 h 1687"/>
                <a:gd name="T88" fmla="*/ 0 w 1149"/>
                <a:gd name="T89" fmla="*/ 2 h 1687"/>
                <a:gd name="T90" fmla="*/ 0 w 1149"/>
                <a:gd name="T91" fmla="*/ 2 h 1687"/>
                <a:gd name="T92" fmla="*/ 0 w 1149"/>
                <a:gd name="T93" fmla="*/ 2 h 1687"/>
                <a:gd name="T94" fmla="*/ 0 w 1149"/>
                <a:gd name="T95" fmla="*/ 2 h 1687"/>
                <a:gd name="T96" fmla="*/ 0 w 1149"/>
                <a:gd name="T97" fmla="*/ 2 h 1687"/>
                <a:gd name="T98" fmla="*/ 0 w 1149"/>
                <a:gd name="T99" fmla="*/ 3 h 1687"/>
                <a:gd name="T100" fmla="*/ 0 w 1149"/>
                <a:gd name="T101" fmla="*/ 3 h 1687"/>
                <a:gd name="T102" fmla="*/ 0 w 1149"/>
                <a:gd name="T103" fmla="*/ 4 h 1687"/>
                <a:gd name="T104" fmla="*/ 0 w 1149"/>
                <a:gd name="T105" fmla="*/ 3 h 1687"/>
                <a:gd name="T106" fmla="*/ 0 w 1149"/>
                <a:gd name="T107" fmla="*/ 4 h 1687"/>
                <a:gd name="T108" fmla="*/ 0 w 1149"/>
                <a:gd name="T109" fmla="*/ 4 h 16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49"/>
                <a:gd name="T166" fmla="*/ 0 h 1687"/>
                <a:gd name="T167" fmla="*/ 1149 w 1149"/>
                <a:gd name="T168" fmla="*/ 1687 h 16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49" h="1687">
                  <a:moveTo>
                    <a:pt x="182" y="812"/>
                  </a:moveTo>
                  <a:lnTo>
                    <a:pt x="191" y="832"/>
                  </a:lnTo>
                  <a:lnTo>
                    <a:pt x="193" y="853"/>
                  </a:lnTo>
                  <a:lnTo>
                    <a:pt x="191" y="875"/>
                  </a:lnTo>
                  <a:lnTo>
                    <a:pt x="187" y="896"/>
                  </a:lnTo>
                  <a:lnTo>
                    <a:pt x="185" y="917"/>
                  </a:lnTo>
                  <a:lnTo>
                    <a:pt x="184" y="936"/>
                  </a:lnTo>
                  <a:lnTo>
                    <a:pt x="187" y="951"/>
                  </a:lnTo>
                  <a:lnTo>
                    <a:pt x="197" y="964"/>
                  </a:lnTo>
                  <a:lnTo>
                    <a:pt x="211" y="980"/>
                  </a:lnTo>
                  <a:lnTo>
                    <a:pt x="216" y="998"/>
                  </a:lnTo>
                  <a:lnTo>
                    <a:pt x="215" y="1017"/>
                  </a:lnTo>
                  <a:lnTo>
                    <a:pt x="210" y="1039"/>
                  </a:lnTo>
                  <a:lnTo>
                    <a:pt x="205" y="1061"/>
                  </a:lnTo>
                  <a:lnTo>
                    <a:pt x="205" y="1084"/>
                  </a:lnTo>
                  <a:lnTo>
                    <a:pt x="210" y="1107"/>
                  </a:lnTo>
                  <a:lnTo>
                    <a:pt x="225" y="1130"/>
                  </a:lnTo>
                  <a:lnTo>
                    <a:pt x="240" y="1165"/>
                  </a:lnTo>
                  <a:lnTo>
                    <a:pt x="241" y="1208"/>
                  </a:lnTo>
                  <a:lnTo>
                    <a:pt x="234" y="1250"/>
                  </a:lnTo>
                  <a:lnTo>
                    <a:pt x="229" y="1278"/>
                  </a:lnTo>
                  <a:lnTo>
                    <a:pt x="224" y="1320"/>
                  </a:lnTo>
                  <a:lnTo>
                    <a:pt x="226" y="1349"/>
                  </a:lnTo>
                  <a:lnTo>
                    <a:pt x="232" y="1367"/>
                  </a:lnTo>
                  <a:lnTo>
                    <a:pt x="239" y="1381"/>
                  </a:lnTo>
                  <a:lnTo>
                    <a:pt x="247" y="1395"/>
                  </a:lnTo>
                  <a:lnTo>
                    <a:pt x="252" y="1416"/>
                  </a:lnTo>
                  <a:lnTo>
                    <a:pt x="252" y="1447"/>
                  </a:lnTo>
                  <a:lnTo>
                    <a:pt x="245" y="1493"/>
                  </a:lnTo>
                  <a:lnTo>
                    <a:pt x="237" y="1540"/>
                  </a:lnTo>
                  <a:lnTo>
                    <a:pt x="232" y="1584"/>
                  </a:lnTo>
                  <a:lnTo>
                    <a:pt x="232" y="1620"/>
                  </a:lnTo>
                  <a:lnTo>
                    <a:pt x="242" y="1638"/>
                  </a:lnTo>
                  <a:lnTo>
                    <a:pt x="267" y="1650"/>
                  </a:lnTo>
                  <a:lnTo>
                    <a:pt x="287" y="1655"/>
                  </a:lnTo>
                  <a:lnTo>
                    <a:pt x="306" y="1659"/>
                  </a:lnTo>
                  <a:lnTo>
                    <a:pt x="320" y="1659"/>
                  </a:lnTo>
                  <a:lnTo>
                    <a:pt x="332" y="1657"/>
                  </a:lnTo>
                  <a:lnTo>
                    <a:pt x="341" y="1653"/>
                  </a:lnTo>
                  <a:lnTo>
                    <a:pt x="349" y="1650"/>
                  </a:lnTo>
                  <a:lnTo>
                    <a:pt x="355" y="1647"/>
                  </a:lnTo>
                  <a:lnTo>
                    <a:pt x="374" y="1643"/>
                  </a:lnTo>
                  <a:lnTo>
                    <a:pt x="393" y="1639"/>
                  </a:lnTo>
                  <a:lnTo>
                    <a:pt x="413" y="1639"/>
                  </a:lnTo>
                  <a:lnTo>
                    <a:pt x="435" y="1640"/>
                  </a:lnTo>
                  <a:lnTo>
                    <a:pt x="458" y="1644"/>
                  </a:lnTo>
                  <a:lnTo>
                    <a:pt x="482" y="1647"/>
                  </a:lnTo>
                  <a:lnTo>
                    <a:pt x="508" y="1652"/>
                  </a:lnTo>
                  <a:lnTo>
                    <a:pt x="536" y="1657"/>
                  </a:lnTo>
                  <a:lnTo>
                    <a:pt x="564" y="1662"/>
                  </a:lnTo>
                  <a:lnTo>
                    <a:pt x="595" y="1667"/>
                  </a:lnTo>
                  <a:lnTo>
                    <a:pt x="626" y="1670"/>
                  </a:lnTo>
                  <a:lnTo>
                    <a:pt x="660" y="1673"/>
                  </a:lnTo>
                  <a:lnTo>
                    <a:pt x="695" y="1674"/>
                  </a:lnTo>
                  <a:lnTo>
                    <a:pt x="733" y="1674"/>
                  </a:lnTo>
                  <a:lnTo>
                    <a:pt x="771" y="1672"/>
                  </a:lnTo>
                  <a:lnTo>
                    <a:pt x="813" y="1666"/>
                  </a:lnTo>
                  <a:lnTo>
                    <a:pt x="826" y="1664"/>
                  </a:lnTo>
                  <a:lnTo>
                    <a:pt x="839" y="1661"/>
                  </a:lnTo>
                  <a:lnTo>
                    <a:pt x="852" y="1660"/>
                  </a:lnTo>
                  <a:lnTo>
                    <a:pt x="866" y="1658"/>
                  </a:lnTo>
                  <a:lnTo>
                    <a:pt x="878" y="1657"/>
                  </a:lnTo>
                  <a:lnTo>
                    <a:pt x="892" y="1657"/>
                  </a:lnTo>
                  <a:lnTo>
                    <a:pt x="906" y="1655"/>
                  </a:lnTo>
                  <a:lnTo>
                    <a:pt x="921" y="1655"/>
                  </a:lnTo>
                  <a:lnTo>
                    <a:pt x="936" y="1657"/>
                  </a:lnTo>
                  <a:lnTo>
                    <a:pt x="953" y="1658"/>
                  </a:lnTo>
                  <a:lnTo>
                    <a:pt x="970" y="1660"/>
                  </a:lnTo>
                  <a:lnTo>
                    <a:pt x="989" y="1662"/>
                  </a:lnTo>
                  <a:lnTo>
                    <a:pt x="1008" y="1666"/>
                  </a:lnTo>
                  <a:lnTo>
                    <a:pt x="1030" y="1670"/>
                  </a:lnTo>
                  <a:lnTo>
                    <a:pt x="1053" y="1675"/>
                  </a:lnTo>
                  <a:lnTo>
                    <a:pt x="1077" y="1682"/>
                  </a:lnTo>
                  <a:lnTo>
                    <a:pt x="1088" y="1684"/>
                  </a:lnTo>
                  <a:lnTo>
                    <a:pt x="1102" y="1685"/>
                  </a:lnTo>
                  <a:lnTo>
                    <a:pt x="1117" y="1687"/>
                  </a:lnTo>
                  <a:lnTo>
                    <a:pt x="1132" y="1684"/>
                  </a:lnTo>
                  <a:lnTo>
                    <a:pt x="1143" y="1681"/>
                  </a:lnTo>
                  <a:lnTo>
                    <a:pt x="1149" y="1676"/>
                  </a:lnTo>
                  <a:lnTo>
                    <a:pt x="1148" y="1667"/>
                  </a:lnTo>
                  <a:lnTo>
                    <a:pt x="1137" y="1655"/>
                  </a:lnTo>
                  <a:lnTo>
                    <a:pt x="1118" y="1638"/>
                  </a:lnTo>
                  <a:lnTo>
                    <a:pt x="1099" y="1619"/>
                  </a:lnTo>
                  <a:lnTo>
                    <a:pt x="1083" y="1597"/>
                  </a:lnTo>
                  <a:lnTo>
                    <a:pt x="1068" y="1575"/>
                  </a:lnTo>
                  <a:lnTo>
                    <a:pt x="1054" y="1552"/>
                  </a:lnTo>
                  <a:lnTo>
                    <a:pt x="1041" y="1529"/>
                  </a:lnTo>
                  <a:lnTo>
                    <a:pt x="1029" y="1506"/>
                  </a:lnTo>
                  <a:lnTo>
                    <a:pt x="1018" y="1481"/>
                  </a:lnTo>
                  <a:lnTo>
                    <a:pt x="1007" y="1460"/>
                  </a:lnTo>
                  <a:lnTo>
                    <a:pt x="998" y="1437"/>
                  </a:lnTo>
                  <a:lnTo>
                    <a:pt x="989" y="1416"/>
                  </a:lnTo>
                  <a:lnTo>
                    <a:pt x="980" y="1396"/>
                  </a:lnTo>
                  <a:lnTo>
                    <a:pt x="972" y="1379"/>
                  </a:lnTo>
                  <a:lnTo>
                    <a:pt x="962" y="1363"/>
                  </a:lnTo>
                  <a:lnTo>
                    <a:pt x="954" y="1349"/>
                  </a:lnTo>
                  <a:lnTo>
                    <a:pt x="946" y="1339"/>
                  </a:lnTo>
                  <a:lnTo>
                    <a:pt x="930" y="1319"/>
                  </a:lnTo>
                  <a:lnTo>
                    <a:pt x="921" y="1304"/>
                  </a:lnTo>
                  <a:lnTo>
                    <a:pt x="917" y="1292"/>
                  </a:lnTo>
                  <a:lnTo>
                    <a:pt x="916" y="1282"/>
                  </a:lnTo>
                  <a:lnTo>
                    <a:pt x="917" y="1274"/>
                  </a:lnTo>
                  <a:lnTo>
                    <a:pt x="917" y="1264"/>
                  </a:lnTo>
                  <a:lnTo>
                    <a:pt x="915" y="1252"/>
                  </a:lnTo>
                  <a:lnTo>
                    <a:pt x="909" y="1237"/>
                  </a:lnTo>
                  <a:lnTo>
                    <a:pt x="898" y="1218"/>
                  </a:lnTo>
                  <a:lnTo>
                    <a:pt x="885" y="1199"/>
                  </a:lnTo>
                  <a:lnTo>
                    <a:pt x="870" y="1181"/>
                  </a:lnTo>
                  <a:lnTo>
                    <a:pt x="855" y="1163"/>
                  </a:lnTo>
                  <a:lnTo>
                    <a:pt x="840" y="1147"/>
                  </a:lnTo>
                  <a:lnTo>
                    <a:pt x="824" y="1131"/>
                  </a:lnTo>
                  <a:lnTo>
                    <a:pt x="808" y="1115"/>
                  </a:lnTo>
                  <a:lnTo>
                    <a:pt x="793" y="1099"/>
                  </a:lnTo>
                  <a:lnTo>
                    <a:pt x="777" y="1084"/>
                  </a:lnTo>
                  <a:lnTo>
                    <a:pt x="763" y="1068"/>
                  </a:lnTo>
                  <a:lnTo>
                    <a:pt x="749" y="1052"/>
                  </a:lnTo>
                  <a:lnTo>
                    <a:pt x="737" y="1036"/>
                  </a:lnTo>
                  <a:lnTo>
                    <a:pt x="725" y="1018"/>
                  </a:lnTo>
                  <a:lnTo>
                    <a:pt x="716" y="1001"/>
                  </a:lnTo>
                  <a:lnTo>
                    <a:pt x="709" y="983"/>
                  </a:lnTo>
                  <a:lnTo>
                    <a:pt x="704" y="963"/>
                  </a:lnTo>
                  <a:lnTo>
                    <a:pt x="704" y="938"/>
                  </a:lnTo>
                  <a:lnTo>
                    <a:pt x="711" y="915"/>
                  </a:lnTo>
                  <a:lnTo>
                    <a:pt x="723" y="894"/>
                  </a:lnTo>
                  <a:lnTo>
                    <a:pt x="738" y="877"/>
                  </a:lnTo>
                  <a:lnTo>
                    <a:pt x="753" y="860"/>
                  </a:lnTo>
                  <a:lnTo>
                    <a:pt x="766" y="848"/>
                  </a:lnTo>
                  <a:lnTo>
                    <a:pt x="777" y="835"/>
                  </a:lnTo>
                  <a:lnTo>
                    <a:pt x="781" y="825"/>
                  </a:lnTo>
                  <a:lnTo>
                    <a:pt x="778" y="805"/>
                  </a:lnTo>
                  <a:lnTo>
                    <a:pt x="765" y="782"/>
                  </a:lnTo>
                  <a:lnTo>
                    <a:pt x="747" y="756"/>
                  </a:lnTo>
                  <a:lnTo>
                    <a:pt x="725" y="728"/>
                  </a:lnTo>
                  <a:lnTo>
                    <a:pt x="703" y="698"/>
                  </a:lnTo>
                  <a:lnTo>
                    <a:pt x="682" y="668"/>
                  </a:lnTo>
                  <a:lnTo>
                    <a:pt x="667" y="638"/>
                  </a:lnTo>
                  <a:lnTo>
                    <a:pt x="659" y="608"/>
                  </a:lnTo>
                  <a:lnTo>
                    <a:pt x="662" y="577"/>
                  </a:lnTo>
                  <a:lnTo>
                    <a:pt x="665" y="529"/>
                  </a:lnTo>
                  <a:lnTo>
                    <a:pt x="664" y="479"/>
                  </a:lnTo>
                  <a:lnTo>
                    <a:pt x="650" y="443"/>
                  </a:lnTo>
                  <a:lnTo>
                    <a:pt x="637" y="423"/>
                  </a:lnTo>
                  <a:lnTo>
                    <a:pt x="634" y="401"/>
                  </a:lnTo>
                  <a:lnTo>
                    <a:pt x="631" y="380"/>
                  </a:lnTo>
                  <a:lnTo>
                    <a:pt x="621" y="364"/>
                  </a:lnTo>
                  <a:lnTo>
                    <a:pt x="617" y="360"/>
                  </a:lnTo>
                  <a:lnTo>
                    <a:pt x="612" y="358"/>
                  </a:lnTo>
                  <a:lnTo>
                    <a:pt x="605" y="357"/>
                  </a:lnTo>
                  <a:lnTo>
                    <a:pt x="598" y="356"/>
                  </a:lnTo>
                  <a:lnTo>
                    <a:pt x="591" y="357"/>
                  </a:lnTo>
                  <a:lnTo>
                    <a:pt x="583" y="359"/>
                  </a:lnTo>
                  <a:lnTo>
                    <a:pt x="576" y="364"/>
                  </a:lnTo>
                  <a:lnTo>
                    <a:pt x="571" y="371"/>
                  </a:lnTo>
                  <a:lnTo>
                    <a:pt x="569" y="357"/>
                  </a:lnTo>
                  <a:lnTo>
                    <a:pt x="569" y="341"/>
                  </a:lnTo>
                  <a:lnTo>
                    <a:pt x="567" y="325"/>
                  </a:lnTo>
                  <a:lnTo>
                    <a:pt x="564" y="313"/>
                  </a:lnTo>
                  <a:lnTo>
                    <a:pt x="557" y="304"/>
                  </a:lnTo>
                  <a:lnTo>
                    <a:pt x="549" y="298"/>
                  </a:lnTo>
                  <a:lnTo>
                    <a:pt x="540" y="293"/>
                  </a:lnTo>
                  <a:lnTo>
                    <a:pt x="530" y="290"/>
                  </a:lnTo>
                  <a:lnTo>
                    <a:pt x="522" y="288"/>
                  </a:lnTo>
                  <a:lnTo>
                    <a:pt x="514" y="284"/>
                  </a:lnTo>
                  <a:lnTo>
                    <a:pt x="507" y="280"/>
                  </a:lnTo>
                  <a:lnTo>
                    <a:pt x="504" y="272"/>
                  </a:lnTo>
                  <a:lnTo>
                    <a:pt x="533" y="266"/>
                  </a:lnTo>
                  <a:lnTo>
                    <a:pt x="544" y="250"/>
                  </a:lnTo>
                  <a:lnTo>
                    <a:pt x="544" y="224"/>
                  </a:lnTo>
                  <a:lnTo>
                    <a:pt x="534" y="194"/>
                  </a:lnTo>
                  <a:lnTo>
                    <a:pt x="515" y="162"/>
                  </a:lnTo>
                  <a:lnTo>
                    <a:pt x="495" y="133"/>
                  </a:lnTo>
                  <a:lnTo>
                    <a:pt x="474" y="109"/>
                  </a:lnTo>
                  <a:lnTo>
                    <a:pt x="455" y="94"/>
                  </a:lnTo>
                  <a:lnTo>
                    <a:pt x="439" y="84"/>
                  </a:lnTo>
                  <a:lnTo>
                    <a:pt x="429" y="73"/>
                  </a:lnTo>
                  <a:lnTo>
                    <a:pt x="422" y="65"/>
                  </a:lnTo>
                  <a:lnTo>
                    <a:pt x="419" y="57"/>
                  </a:lnTo>
                  <a:lnTo>
                    <a:pt x="416" y="49"/>
                  </a:lnTo>
                  <a:lnTo>
                    <a:pt x="413" y="42"/>
                  </a:lnTo>
                  <a:lnTo>
                    <a:pt x="407" y="34"/>
                  </a:lnTo>
                  <a:lnTo>
                    <a:pt x="397" y="26"/>
                  </a:lnTo>
                  <a:lnTo>
                    <a:pt x="385" y="20"/>
                  </a:lnTo>
                  <a:lnTo>
                    <a:pt x="374" y="16"/>
                  </a:lnTo>
                  <a:lnTo>
                    <a:pt x="360" y="12"/>
                  </a:lnTo>
                  <a:lnTo>
                    <a:pt x="346" y="10"/>
                  </a:lnTo>
                  <a:lnTo>
                    <a:pt x="331" y="9"/>
                  </a:lnTo>
                  <a:lnTo>
                    <a:pt x="316" y="8"/>
                  </a:lnTo>
                  <a:lnTo>
                    <a:pt x="301" y="8"/>
                  </a:lnTo>
                  <a:lnTo>
                    <a:pt x="286" y="8"/>
                  </a:lnTo>
                  <a:lnTo>
                    <a:pt x="271" y="9"/>
                  </a:lnTo>
                  <a:lnTo>
                    <a:pt x="256" y="9"/>
                  </a:lnTo>
                  <a:lnTo>
                    <a:pt x="242" y="9"/>
                  </a:lnTo>
                  <a:lnTo>
                    <a:pt x="229" y="9"/>
                  </a:lnTo>
                  <a:lnTo>
                    <a:pt x="216" y="9"/>
                  </a:lnTo>
                  <a:lnTo>
                    <a:pt x="204" y="8"/>
                  </a:lnTo>
                  <a:lnTo>
                    <a:pt x="194" y="5"/>
                  </a:lnTo>
                  <a:lnTo>
                    <a:pt x="185" y="2"/>
                  </a:lnTo>
                  <a:lnTo>
                    <a:pt x="167" y="0"/>
                  </a:lnTo>
                  <a:lnTo>
                    <a:pt x="161" y="9"/>
                  </a:lnTo>
                  <a:lnTo>
                    <a:pt x="163" y="27"/>
                  </a:lnTo>
                  <a:lnTo>
                    <a:pt x="176" y="48"/>
                  </a:lnTo>
                  <a:lnTo>
                    <a:pt x="184" y="66"/>
                  </a:lnTo>
                  <a:lnTo>
                    <a:pt x="184" y="89"/>
                  </a:lnTo>
                  <a:lnTo>
                    <a:pt x="179" y="116"/>
                  </a:lnTo>
                  <a:lnTo>
                    <a:pt x="173" y="146"/>
                  </a:lnTo>
                  <a:lnTo>
                    <a:pt x="172" y="178"/>
                  </a:lnTo>
                  <a:lnTo>
                    <a:pt x="177" y="210"/>
                  </a:lnTo>
                  <a:lnTo>
                    <a:pt x="192" y="244"/>
                  </a:lnTo>
                  <a:lnTo>
                    <a:pt x="222" y="277"/>
                  </a:lnTo>
                  <a:lnTo>
                    <a:pt x="215" y="282"/>
                  </a:lnTo>
                  <a:lnTo>
                    <a:pt x="209" y="288"/>
                  </a:lnTo>
                  <a:lnTo>
                    <a:pt x="205" y="295"/>
                  </a:lnTo>
                  <a:lnTo>
                    <a:pt x="204" y="302"/>
                  </a:lnTo>
                  <a:lnTo>
                    <a:pt x="205" y="308"/>
                  </a:lnTo>
                  <a:lnTo>
                    <a:pt x="210" y="314"/>
                  </a:lnTo>
                  <a:lnTo>
                    <a:pt x="218" y="319"/>
                  </a:lnTo>
                  <a:lnTo>
                    <a:pt x="231" y="320"/>
                  </a:lnTo>
                  <a:lnTo>
                    <a:pt x="224" y="326"/>
                  </a:lnTo>
                  <a:lnTo>
                    <a:pt x="218" y="333"/>
                  </a:lnTo>
                  <a:lnTo>
                    <a:pt x="212" y="341"/>
                  </a:lnTo>
                  <a:lnTo>
                    <a:pt x="207" y="351"/>
                  </a:lnTo>
                  <a:lnTo>
                    <a:pt x="201" y="364"/>
                  </a:lnTo>
                  <a:lnTo>
                    <a:pt x="196" y="378"/>
                  </a:lnTo>
                  <a:lnTo>
                    <a:pt x="193" y="395"/>
                  </a:lnTo>
                  <a:lnTo>
                    <a:pt x="191" y="414"/>
                  </a:lnTo>
                  <a:lnTo>
                    <a:pt x="179" y="419"/>
                  </a:lnTo>
                  <a:lnTo>
                    <a:pt x="172" y="426"/>
                  </a:lnTo>
                  <a:lnTo>
                    <a:pt x="169" y="433"/>
                  </a:lnTo>
                  <a:lnTo>
                    <a:pt x="167" y="435"/>
                  </a:lnTo>
                  <a:lnTo>
                    <a:pt x="167" y="427"/>
                  </a:lnTo>
                  <a:lnTo>
                    <a:pt x="166" y="409"/>
                  </a:lnTo>
                  <a:lnTo>
                    <a:pt x="164" y="389"/>
                  </a:lnTo>
                  <a:lnTo>
                    <a:pt x="157" y="375"/>
                  </a:lnTo>
                  <a:lnTo>
                    <a:pt x="148" y="367"/>
                  </a:lnTo>
                  <a:lnTo>
                    <a:pt x="136" y="357"/>
                  </a:lnTo>
                  <a:lnTo>
                    <a:pt x="124" y="346"/>
                  </a:lnTo>
                  <a:lnTo>
                    <a:pt x="111" y="337"/>
                  </a:lnTo>
                  <a:lnTo>
                    <a:pt x="97" y="330"/>
                  </a:lnTo>
                  <a:lnTo>
                    <a:pt x="82" y="327"/>
                  </a:lnTo>
                  <a:lnTo>
                    <a:pt x="66" y="329"/>
                  </a:lnTo>
                  <a:lnTo>
                    <a:pt x="50" y="336"/>
                  </a:lnTo>
                  <a:lnTo>
                    <a:pt x="41" y="349"/>
                  </a:lnTo>
                  <a:lnTo>
                    <a:pt x="37" y="368"/>
                  </a:lnTo>
                  <a:lnTo>
                    <a:pt x="40" y="394"/>
                  </a:lnTo>
                  <a:lnTo>
                    <a:pt x="44" y="423"/>
                  </a:lnTo>
                  <a:lnTo>
                    <a:pt x="49" y="452"/>
                  </a:lnTo>
                  <a:lnTo>
                    <a:pt x="55" y="482"/>
                  </a:lnTo>
                  <a:lnTo>
                    <a:pt x="57" y="511"/>
                  </a:lnTo>
                  <a:lnTo>
                    <a:pt x="56" y="537"/>
                  </a:lnTo>
                  <a:lnTo>
                    <a:pt x="45" y="583"/>
                  </a:lnTo>
                  <a:lnTo>
                    <a:pt x="34" y="624"/>
                  </a:lnTo>
                  <a:lnTo>
                    <a:pt x="21" y="661"/>
                  </a:lnTo>
                  <a:lnTo>
                    <a:pt x="11" y="694"/>
                  </a:lnTo>
                  <a:lnTo>
                    <a:pt x="4" y="723"/>
                  </a:lnTo>
                  <a:lnTo>
                    <a:pt x="0" y="747"/>
                  </a:lnTo>
                  <a:lnTo>
                    <a:pt x="4" y="768"/>
                  </a:lnTo>
                  <a:lnTo>
                    <a:pt x="15" y="784"/>
                  </a:lnTo>
                  <a:lnTo>
                    <a:pt x="32" y="795"/>
                  </a:lnTo>
                  <a:lnTo>
                    <a:pt x="49" y="798"/>
                  </a:lnTo>
                  <a:lnTo>
                    <a:pt x="65" y="797"/>
                  </a:lnTo>
                  <a:lnTo>
                    <a:pt x="79" y="791"/>
                  </a:lnTo>
                  <a:lnTo>
                    <a:pt x="91" y="783"/>
                  </a:lnTo>
                  <a:lnTo>
                    <a:pt x="102" y="775"/>
                  </a:lnTo>
                  <a:lnTo>
                    <a:pt x="108" y="769"/>
                  </a:lnTo>
                  <a:lnTo>
                    <a:pt x="110" y="767"/>
                  </a:lnTo>
                  <a:lnTo>
                    <a:pt x="106" y="773"/>
                  </a:lnTo>
                  <a:lnTo>
                    <a:pt x="101" y="788"/>
                  </a:lnTo>
                  <a:lnTo>
                    <a:pt x="101" y="804"/>
                  </a:lnTo>
                  <a:lnTo>
                    <a:pt x="114" y="817"/>
                  </a:lnTo>
                  <a:lnTo>
                    <a:pt x="126" y="817"/>
                  </a:lnTo>
                  <a:lnTo>
                    <a:pt x="136" y="817"/>
                  </a:lnTo>
                  <a:lnTo>
                    <a:pt x="146" y="817"/>
                  </a:lnTo>
                  <a:lnTo>
                    <a:pt x="155" y="817"/>
                  </a:lnTo>
                  <a:lnTo>
                    <a:pt x="163" y="817"/>
                  </a:lnTo>
                  <a:lnTo>
                    <a:pt x="170" y="815"/>
                  </a:lnTo>
                  <a:lnTo>
                    <a:pt x="177" y="814"/>
                  </a:lnTo>
                  <a:lnTo>
                    <a:pt x="182" y="812"/>
                  </a:lnTo>
                  <a:close/>
                </a:path>
              </a:pathLst>
            </a:custGeom>
            <a:solidFill>
              <a:srgbClr val="3F3F3F"/>
            </a:solidFill>
            <a:ln w="9525">
              <a:noFill/>
              <a:round/>
              <a:headEnd/>
              <a:tailEnd/>
            </a:ln>
          </p:spPr>
          <p:txBody>
            <a:bodyPr/>
            <a:lstStyle/>
            <a:p>
              <a:endParaRPr lang="nl-NL"/>
            </a:p>
          </p:txBody>
        </p:sp>
        <p:sp>
          <p:nvSpPr>
            <p:cNvPr id="7181" name="Freeform 15"/>
            <p:cNvSpPr>
              <a:spLocks/>
            </p:cNvSpPr>
            <p:nvPr/>
          </p:nvSpPr>
          <p:spPr bwMode="ltGray">
            <a:xfrm>
              <a:off x="857" y="2798"/>
              <a:ext cx="66" cy="106"/>
            </a:xfrm>
            <a:custGeom>
              <a:avLst/>
              <a:gdLst>
                <a:gd name="T0" fmla="*/ 1 w 131"/>
                <a:gd name="T1" fmla="*/ 0 h 212"/>
                <a:gd name="T2" fmla="*/ 1 w 131"/>
                <a:gd name="T3" fmla="*/ 1 h 212"/>
                <a:gd name="T4" fmla="*/ 1 w 131"/>
                <a:gd name="T5" fmla="*/ 1 h 212"/>
                <a:gd name="T6" fmla="*/ 1 w 131"/>
                <a:gd name="T7" fmla="*/ 1 h 212"/>
                <a:gd name="T8" fmla="*/ 1 w 131"/>
                <a:gd name="T9" fmla="*/ 1 h 212"/>
                <a:gd name="T10" fmla="*/ 1 w 131"/>
                <a:gd name="T11" fmla="*/ 1 h 212"/>
                <a:gd name="T12" fmla="*/ 1 w 131"/>
                <a:gd name="T13" fmla="*/ 1 h 212"/>
                <a:gd name="T14" fmla="*/ 1 w 131"/>
                <a:gd name="T15" fmla="*/ 1 h 212"/>
                <a:gd name="T16" fmla="*/ 1 w 131"/>
                <a:gd name="T17" fmla="*/ 1 h 212"/>
                <a:gd name="T18" fmla="*/ 1 w 131"/>
                <a:gd name="T19" fmla="*/ 1 h 212"/>
                <a:gd name="T20" fmla="*/ 1 w 131"/>
                <a:gd name="T21" fmla="*/ 1 h 212"/>
                <a:gd name="T22" fmla="*/ 1 w 131"/>
                <a:gd name="T23" fmla="*/ 1 h 212"/>
                <a:gd name="T24" fmla="*/ 1 w 131"/>
                <a:gd name="T25" fmla="*/ 1 h 212"/>
                <a:gd name="T26" fmla="*/ 1 w 131"/>
                <a:gd name="T27" fmla="*/ 1 h 212"/>
                <a:gd name="T28" fmla="*/ 1 w 131"/>
                <a:gd name="T29" fmla="*/ 1 h 212"/>
                <a:gd name="T30" fmla="*/ 1 w 131"/>
                <a:gd name="T31" fmla="*/ 1 h 212"/>
                <a:gd name="T32" fmla="*/ 1 w 131"/>
                <a:gd name="T33" fmla="*/ 1 h 212"/>
                <a:gd name="T34" fmla="*/ 1 w 131"/>
                <a:gd name="T35" fmla="*/ 1 h 212"/>
                <a:gd name="T36" fmla="*/ 1 w 131"/>
                <a:gd name="T37" fmla="*/ 1 h 212"/>
                <a:gd name="T38" fmla="*/ 1 w 131"/>
                <a:gd name="T39" fmla="*/ 1 h 212"/>
                <a:gd name="T40" fmla="*/ 1 w 131"/>
                <a:gd name="T41" fmla="*/ 1 h 212"/>
                <a:gd name="T42" fmla="*/ 1 w 131"/>
                <a:gd name="T43" fmla="*/ 1 h 212"/>
                <a:gd name="T44" fmla="*/ 1 w 131"/>
                <a:gd name="T45" fmla="*/ 1 h 212"/>
                <a:gd name="T46" fmla="*/ 1 w 131"/>
                <a:gd name="T47" fmla="*/ 1 h 212"/>
                <a:gd name="T48" fmla="*/ 1 w 131"/>
                <a:gd name="T49" fmla="*/ 1 h 212"/>
                <a:gd name="T50" fmla="*/ 1 w 131"/>
                <a:gd name="T51" fmla="*/ 1 h 212"/>
                <a:gd name="T52" fmla="*/ 1 w 131"/>
                <a:gd name="T53" fmla="*/ 1 h 212"/>
                <a:gd name="T54" fmla="*/ 1 w 131"/>
                <a:gd name="T55" fmla="*/ 1 h 212"/>
                <a:gd name="T56" fmla="*/ 1 w 131"/>
                <a:gd name="T57" fmla="*/ 1 h 212"/>
                <a:gd name="T58" fmla="*/ 1 w 131"/>
                <a:gd name="T59" fmla="*/ 1 h 212"/>
                <a:gd name="T60" fmla="*/ 1 w 131"/>
                <a:gd name="T61" fmla="*/ 1 h 212"/>
                <a:gd name="T62" fmla="*/ 1 w 131"/>
                <a:gd name="T63" fmla="*/ 1 h 212"/>
                <a:gd name="T64" fmla="*/ 1 w 131"/>
                <a:gd name="T65" fmla="*/ 1 h 212"/>
                <a:gd name="T66" fmla="*/ 1 w 131"/>
                <a:gd name="T67" fmla="*/ 1 h 212"/>
                <a:gd name="T68" fmla="*/ 1 w 131"/>
                <a:gd name="T69" fmla="*/ 1 h 212"/>
                <a:gd name="T70" fmla="*/ 1 w 131"/>
                <a:gd name="T71" fmla="*/ 1 h 212"/>
                <a:gd name="T72" fmla="*/ 1 w 131"/>
                <a:gd name="T73" fmla="*/ 1 h 212"/>
                <a:gd name="T74" fmla="*/ 1 w 131"/>
                <a:gd name="T75" fmla="*/ 1 h 212"/>
                <a:gd name="T76" fmla="*/ 1 w 131"/>
                <a:gd name="T77" fmla="*/ 1 h 212"/>
                <a:gd name="T78" fmla="*/ 1 w 131"/>
                <a:gd name="T79" fmla="*/ 1 h 212"/>
                <a:gd name="T80" fmla="*/ 1 w 131"/>
                <a:gd name="T81" fmla="*/ 1 h 212"/>
                <a:gd name="T82" fmla="*/ 1 w 131"/>
                <a:gd name="T83" fmla="*/ 1 h 212"/>
                <a:gd name="T84" fmla="*/ 1 w 131"/>
                <a:gd name="T85" fmla="*/ 1 h 212"/>
                <a:gd name="T86" fmla="*/ 0 w 131"/>
                <a:gd name="T87" fmla="*/ 1 h 212"/>
                <a:gd name="T88" fmla="*/ 1 w 131"/>
                <a:gd name="T89" fmla="*/ 1 h 212"/>
                <a:gd name="T90" fmla="*/ 1 w 131"/>
                <a:gd name="T91" fmla="*/ 1 h 212"/>
                <a:gd name="T92" fmla="*/ 1 w 131"/>
                <a:gd name="T93" fmla="*/ 1 h 212"/>
                <a:gd name="T94" fmla="*/ 1 w 131"/>
                <a:gd name="T95" fmla="*/ 1 h 212"/>
                <a:gd name="T96" fmla="*/ 1 w 131"/>
                <a:gd name="T97" fmla="*/ 0 h 2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1"/>
                <a:gd name="T148" fmla="*/ 0 h 212"/>
                <a:gd name="T149" fmla="*/ 131 w 131"/>
                <a:gd name="T150" fmla="*/ 212 h 2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1" h="212">
                  <a:moveTo>
                    <a:pt x="4" y="0"/>
                  </a:moveTo>
                  <a:lnTo>
                    <a:pt x="18" y="4"/>
                  </a:lnTo>
                  <a:lnTo>
                    <a:pt x="33" y="10"/>
                  </a:lnTo>
                  <a:lnTo>
                    <a:pt x="48" y="19"/>
                  </a:lnTo>
                  <a:lnTo>
                    <a:pt x="62" y="30"/>
                  </a:lnTo>
                  <a:lnTo>
                    <a:pt x="75" y="41"/>
                  </a:lnTo>
                  <a:lnTo>
                    <a:pt x="84" y="55"/>
                  </a:lnTo>
                  <a:lnTo>
                    <a:pt x="92" y="69"/>
                  </a:lnTo>
                  <a:lnTo>
                    <a:pt x="95" y="84"/>
                  </a:lnTo>
                  <a:lnTo>
                    <a:pt x="98" y="112"/>
                  </a:lnTo>
                  <a:lnTo>
                    <a:pt x="100" y="132"/>
                  </a:lnTo>
                  <a:lnTo>
                    <a:pt x="102" y="146"/>
                  </a:lnTo>
                  <a:lnTo>
                    <a:pt x="107" y="153"/>
                  </a:lnTo>
                  <a:lnTo>
                    <a:pt x="113" y="160"/>
                  </a:lnTo>
                  <a:lnTo>
                    <a:pt x="121" y="172"/>
                  </a:lnTo>
                  <a:lnTo>
                    <a:pt x="128" y="183"/>
                  </a:lnTo>
                  <a:lnTo>
                    <a:pt x="131" y="188"/>
                  </a:lnTo>
                  <a:lnTo>
                    <a:pt x="130" y="189"/>
                  </a:lnTo>
                  <a:lnTo>
                    <a:pt x="126" y="192"/>
                  </a:lnTo>
                  <a:lnTo>
                    <a:pt x="122" y="196"/>
                  </a:lnTo>
                  <a:lnTo>
                    <a:pt x="115" y="200"/>
                  </a:lnTo>
                  <a:lnTo>
                    <a:pt x="107" y="204"/>
                  </a:lnTo>
                  <a:lnTo>
                    <a:pt x="96" y="206"/>
                  </a:lnTo>
                  <a:lnTo>
                    <a:pt x="85" y="206"/>
                  </a:lnTo>
                  <a:lnTo>
                    <a:pt x="73" y="203"/>
                  </a:lnTo>
                  <a:lnTo>
                    <a:pt x="63" y="212"/>
                  </a:lnTo>
                  <a:lnTo>
                    <a:pt x="53" y="212"/>
                  </a:lnTo>
                  <a:lnTo>
                    <a:pt x="45" y="206"/>
                  </a:lnTo>
                  <a:lnTo>
                    <a:pt x="42" y="197"/>
                  </a:lnTo>
                  <a:lnTo>
                    <a:pt x="43" y="178"/>
                  </a:lnTo>
                  <a:lnTo>
                    <a:pt x="41" y="165"/>
                  </a:lnTo>
                  <a:lnTo>
                    <a:pt x="38" y="155"/>
                  </a:lnTo>
                  <a:lnTo>
                    <a:pt x="34" y="150"/>
                  </a:lnTo>
                  <a:lnTo>
                    <a:pt x="22" y="157"/>
                  </a:lnTo>
                  <a:lnTo>
                    <a:pt x="11" y="155"/>
                  </a:lnTo>
                  <a:lnTo>
                    <a:pt x="4" y="151"/>
                  </a:lnTo>
                  <a:lnTo>
                    <a:pt x="3" y="144"/>
                  </a:lnTo>
                  <a:lnTo>
                    <a:pt x="7" y="136"/>
                  </a:lnTo>
                  <a:lnTo>
                    <a:pt x="10" y="125"/>
                  </a:lnTo>
                  <a:lnTo>
                    <a:pt x="13" y="116"/>
                  </a:lnTo>
                  <a:lnTo>
                    <a:pt x="13" y="108"/>
                  </a:lnTo>
                  <a:lnTo>
                    <a:pt x="9" y="101"/>
                  </a:lnTo>
                  <a:lnTo>
                    <a:pt x="2" y="92"/>
                  </a:lnTo>
                  <a:lnTo>
                    <a:pt x="0" y="77"/>
                  </a:lnTo>
                  <a:lnTo>
                    <a:pt x="5" y="48"/>
                  </a:lnTo>
                  <a:lnTo>
                    <a:pt x="5" y="39"/>
                  </a:lnTo>
                  <a:lnTo>
                    <a:pt x="3" y="27"/>
                  </a:lnTo>
                  <a:lnTo>
                    <a:pt x="2" y="14"/>
                  </a:lnTo>
                  <a:lnTo>
                    <a:pt x="4" y="0"/>
                  </a:lnTo>
                  <a:close/>
                </a:path>
              </a:pathLst>
            </a:custGeom>
            <a:solidFill>
              <a:srgbClr val="000000"/>
            </a:solidFill>
            <a:ln w="9525">
              <a:noFill/>
              <a:round/>
              <a:headEnd/>
              <a:tailEnd/>
            </a:ln>
          </p:spPr>
          <p:txBody>
            <a:bodyPr/>
            <a:lstStyle/>
            <a:p>
              <a:endParaRPr lang="nl-NL"/>
            </a:p>
          </p:txBody>
        </p:sp>
        <p:sp>
          <p:nvSpPr>
            <p:cNvPr id="7182" name="Freeform 16"/>
            <p:cNvSpPr>
              <a:spLocks/>
            </p:cNvSpPr>
            <p:nvPr/>
          </p:nvSpPr>
          <p:spPr bwMode="ltGray">
            <a:xfrm>
              <a:off x="776" y="2941"/>
              <a:ext cx="44" cy="209"/>
            </a:xfrm>
            <a:custGeom>
              <a:avLst/>
              <a:gdLst>
                <a:gd name="T0" fmla="*/ 0 w 90"/>
                <a:gd name="T1" fmla="*/ 0 h 419"/>
                <a:gd name="T2" fmla="*/ 0 w 90"/>
                <a:gd name="T3" fmla="*/ 0 h 419"/>
                <a:gd name="T4" fmla="*/ 0 w 90"/>
                <a:gd name="T5" fmla="*/ 0 h 419"/>
                <a:gd name="T6" fmla="*/ 0 w 90"/>
                <a:gd name="T7" fmla="*/ 0 h 419"/>
                <a:gd name="T8" fmla="*/ 0 w 90"/>
                <a:gd name="T9" fmla="*/ 0 h 419"/>
                <a:gd name="T10" fmla="*/ 0 w 90"/>
                <a:gd name="T11" fmla="*/ 0 h 419"/>
                <a:gd name="T12" fmla="*/ 0 w 90"/>
                <a:gd name="T13" fmla="*/ 0 h 419"/>
                <a:gd name="T14" fmla="*/ 0 w 90"/>
                <a:gd name="T15" fmla="*/ 0 h 419"/>
                <a:gd name="T16" fmla="*/ 0 w 90"/>
                <a:gd name="T17" fmla="*/ 0 h 419"/>
                <a:gd name="T18" fmla="*/ 0 w 90"/>
                <a:gd name="T19" fmla="*/ 0 h 419"/>
                <a:gd name="T20" fmla="*/ 0 w 90"/>
                <a:gd name="T21" fmla="*/ 0 h 419"/>
                <a:gd name="T22" fmla="*/ 0 w 90"/>
                <a:gd name="T23" fmla="*/ 0 h 419"/>
                <a:gd name="T24" fmla="*/ 0 w 90"/>
                <a:gd name="T25" fmla="*/ 0 h 419"/>
                <a:gd name="T26" fmla="*/ 0 w 90"/>
                <a:gd name="T27" fmla="*/ 0 h 419"/>
                <a:gd name="T28" fmla="*/ 0 w 90"/>
                <a:gd name="T29" fmla="*/ 0 h 419"/>
                <a:gd name="T30" fmla="*/ 0 w 90"/>
                <a:gd name="T31" fmla="*/ 0 h 419"/>
                <a:gd name="T32" fmla="*/ 0 w 90"/>
                <a:gd name="T33" fmla="*/ 0 h 419"/>
                <a:gd name="T34" fmla="*/ 0 w 90"/>
                <a:gd name="T35" fmla="*/ 0 h 419"/>
                <a:gd name="T36" fmla="*/ 0 w 90"/>
                <a:gd name="T37" fmla="*/ 0 h 419"/>
                <a:gd name="T38" fmla="*/ 0 w 90"/>
                <a:gd name="T39" fmla="*/ 1 h 419"/>
                <a:gd name="T40" fmla="*/ 0 w 90"/>
                <a:gd name="T41" fmla="*/ 1 h 419"/>
                <a:gd name="T42" fmla="*/ 0 w 90"/>
                <a:gd name="T43" fmla="*/ 1 h 419"/>
                <a:gd name="T44" fmla="*/ 0 w 90"/>
                <a:gd name="T45" fmla="*/ 1 h 419"/>
                <a:gd name="T46" fmla="*/ 0 w 90"/>
                <a:gd name="T47" fmla="*/ 1 h 419"/>
                <a:gd name="T48" fmla="*/ 0 w 90"/>
                <a:gd name="T49" fmla="*/ 1 h 419"/>
                <a:gd name="T50" fmla="*/ 0 w 90"/>
                <a:gd name="T51" fmla="*/ 1 h 419"/>
                <a:gd name="T52" fmla="*/ 0 w 90"/>
                <a:gd name="T53" fmla="*/ 1 h 419"/>
                <a:gd name="T54" fmla="*/ 0 w 90"/>
                <a:gd name="T55" fmla="*/ 1 h 419"/>
                <a:gd name="T56" fmla="*/ 0 w 90"/>
                <a:gd name="T57" fmla="*/ 1 h 419"/>
                <a:gd name="T58" fmla="*/ 0 w 90"/>
                <a:gd name="T59" fmla="*/ 1 h 419"/>
                <a:gd name="T60" fmla="*/ 0 w 90"/>
                <a:gd name="T61" fmla="*/ 1 h 419"/>
                <a:gd name="T62" fmla="*/ 0 w 90"/>
                <a:gd name="T63" fmla="*/ 1 h 419"/>
                <a:gd name="T64" fmla="*/ 0 w 90"/>
                <a:gd name="T65" fmla="*/ 1 h 419"/>
                <a:gd name="T66" fmla="*/ 0 w 90"/>
                <a:gd name="T67" fmla="*/ 1 h 419"/>
                <a:gd name="T68" fmla="*/ 0 w 90"/>
                <a:gd name="T69" fmla="*/ 1 h 419"/>
                <a:gd name="T70" fmla="*/ 0 w 90"/>
                <a:gd name="T71" fmla="*/ 1 h 419"/>
                <a:gd name="T72" fmla="*/ 0 w 90"/>
                <a:gd name="T73" fmla="*/ 0 h 419"/>
                <a:gd name="T74" fmla="*/ 0 w 90"/>
                <a:gd name="T75" fmla="*/ 0 h 419"/>
                <a:gd name="T76" fmla="*/ 0 w 90"/>
                <a:gd name="T77" fmla="*/ 0 h 419"/>
                <a:gd name="T78" fmla="*/ 0 w 90"/>
                <a:gd name="T79" fmla="*/ 0 h 419"/>
                <a:gd name="T80" fmla="*/ 0 w 90"/>
                <a:gd name="T81" fmla="*/ 0 h 419"/>
                <a:gd name="T82" fmla="*/ 0 w 90"/>
                <a:gd name="T83" fmla="*/ 0 h 419"/>
                <a:gd name="T84" fmla="*/ 0 w 90"/>
                <a:gd name="T85" fmla="*/ 0 h 419"/>
                <a:gd name="T86" fmla="*/ 0 w 90"/>
                <a:gd name="T87" fmla="*/ 0 h 419"/>
                <a:gd name="T88" fmla="*/ 0 w 90"/>
                <a:gd name="T89" fmla="*/ 0 h 419"/>
                <a:gd name="T90" fmla="*/ 0 w 90"/>
                <a:gd name="T91" fmla="*/ 0 h 419"/>
                <a:gd name="T92" fmla="*/ 0 w 90"/>
                <a:gd name="T93" fmla="*/ 0 h 419"/>
                <a:gd name="T94" fmla="*/ 0 w 90"/>
                <a:gd name="T95" fmla="*/ 0 h 419"/>
                <a:gd name="T96" fmla="*/ 0 w 90"/>
                <a:gd name="T97" fmla="*/ 0 h 4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0"/>
                <a:gd name="T148" fmla="*/ 0 h 419"/>
                <a:gd name="T149" fmla="*/ 90 w 90"/>
                <a:gd name="T150" fmla="*/ 419 h 4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0" h="419">
                  <a:moveTo>
                    <a:pt x="32" y="0"/>
                  </a:moveTo>
                  <a:lnTo>
                    <a:pt x="39" y="6"/>
                  </a:lnTo>
                  <a:lnTo>
                    <a:pt x="47" y="13"/>
                  </a:lnTo>
                  <a:lnTo>
                    <a:pt x="55" y="20"/>
                  </a:lnTo>
                  <a:lnTo>
                    <a:pt x="63" y="28"/>
                  </a:lnTo>
                  <a:lnTo>
                    <a:pt x="70" y="35"/>
                  </a:lnTo>
                  <a:lnTo>
                    <a:pt x="77" y="41"/>
                  </a:lnTo>
                  <a:lnTo>
                    <a:pt x="83" y="45"/>
                  </a:lnTo>
                  <a:lnTo>
                    <a:pt x="88" y="47"/>
                  </a:lnTo>
                  <a:lnTo>
                    <a:pt x="90" y="68"/>
                  </a:lnTo>
                  <a:lnTo>
                    <a:pt x="85" y="117"/>
                  </a:lnTo>
                  <a:lnTo>
                    <a:pt x="80" y="165"/>
                  </a:lnTo>
                  <a:lnTo>
                    <a:pt x="78" y="192"/>
                  </a:lnTo>
                  <a:lnTo>
                    <a:pt x="81" y="201"/>
                  </a:lnTo>
                  <a:lnTo>
                    <a:pt x="80" y="211"/>
                  </a:lnTo>
                  <a:lnTo>
                    <a:pt x="76" y="222"/>
                  </a:lnTo>
                  <a:lnTo>
                    <a:pt x="71" y="233"/>
                  </a:lnTo>
                  <a:lnTo>
                    <a:pt x="67" y="244"/>
                  </a:lnTo>
                  <a:lnTo>
                    <a:pt x="62" y="254"/>
                  </a:lnTo>
                  <a:lnTo>
                    <a:pt x="60" y="263"/>
                  </a:lnTo>
                  <a:lnTo>
                    <a:pt x="61" y="270"/>
                  </a:lnTo>
                  <a:lnTo>
                    <a:pt x="62" y="277"/>
                  </a:lnTo>
                  <a:lnTo>
                    <a:pt x="60" y="286"/>
                  </a:lnTo>
                  <a:lnTo>
                    <a:pt x="54" y="298"/>
                  </a:lnTo>
                  <a:lnTo>
                    <a:pt x="47" y="312"/>
                  </a:lnTo>
                  <a:lnTo>
                    <a:pt x="38" y="331"/>
                  </a:lnTo>
                  <a:lnTo>
                    <a:pt x="30" y="354"/>
                  </a:lnTo>
                  <a:lnTo>
                    <a:pt x="22" y="383"/>
                  </a:lnTo>
                  <a:lnTo>
                    <a:pt x="16" y="419"/>
                  </a:lnTo>
                  <a:lnTo>
                    <a:pt x="12" y="404"/>
                  </a:lnTo>
                  <a:lnTo>
                    <a:pt x="7" y="385"/>
                  </a:lnTo>
                  <a:lnTo>
                    <a:pt x="4" y="369"/>
                  </a:lnTo>
                  <a:lnTo>
                    <a:pt x="0" y="355"/>
                  </a:lnTo>
                  <a:lnTo>
                    <a:pt x="13" y="332"/>
                  </a:lnTo>
                  <a:lnTo>
                    <a:pt x="24" y="305"/>
                  </a:lnTo>
                  <a:lnTo>
                    <a:pt x="35" y="275"/>
                  </a:lnTo>
                  <a:lnTo>
                    <a:pt x="43" y="245"/>
                  </a:lnTo>
                  <a:lnTo>
                    <a:pt x="50" y="215"/>
                  </a:lnTo>
                  <a:lnTo>
                    <a:pt x="54" y="188"/>
                  </a:lnTo>
                  <a:lnTo>
                    <a:pt x="55" y="166"/>
                  </a:lnTo>
                  <a:lnTo>
                    <a:pt x="54" y="151"/>
                  </a:lnTo>
                  <a:lnTo>
                    <a:pt x="51" y="139"/>
                  </a:lnTo>
                  <a:lnTo>
                    <a:pt x="45" y="121"/>
                  </a:lnTo>
                  <a:lnTo>
                    <a:pt x="39" y="103"/>
                  </a:lnTo>
                  <a:lnTo>
                    <a:pt x="33" y="82"/>
                  </a:lnTo>
                  <a:lnTo>
                    <a:pt x="29" y="62"/>
                  </a:lnTo>
                  <a:lnTo>
                    <a:pt x="27" y="41"/>
                  </a:lnTo>
                  <a:lnTo>
                    <a:pt x="27" y="20"/>
                  </a:lnTo>
                  <a:lnTo>
                    <a:pt x="32" y="0"/>
                  </a:lnTo>
                  <a:close/>
                </a:path>
              </a:pathLst>
            </a:custGeom>
            <a:solidFill>
              <a:srgbClr val="000000"/>
            </a:solidFill>
            <a:ln w="9525">
              <a:noFill/>
              <a:round/>
              <a:headEnd/>
              <a:tailEnd/>
            </a:ln>
          </p:spPr>
          <p:txBody>
            <a:bodyPr/>
            <a:lstStyle/>
            <a:p>
              <a:endParaRPr lang="nl-NL"/>
            </a:p>
          </p:txBody>
        </p:sp>
        <p:sp>
          <p:nvSpPr>
            <p:cNvPr id="7183" name="Freeform 17"/>
            <p:cNvSpPr>
              <a:spLocks/>
            </p:cNvSpPr>
            <p:nvPr/>
          </p:nvSpPr>
          <p:spPr bwMode="ltGray">
            <a:xfrm>
              <a:off x="1029" y="2963"/>
              <a:ext cx="41" cy="208"/>
            </a:xfrm>
            <a:custGeom>
              <a:avLst/>
              <a:gdLst>
                <a:gd name="T0" fmla="*/ 1 w 82"/>
                <a:gd name="T1" fmla="*/ 1 h 415"/>
                <a:gd name="T2" fmla="*/ 1 w 82"/>
                <a:gd name="T3" fmla="*/ 1 h 415"/>
                <a:gd name="T4" fmla="*/ 1 w 82"/>
                <a:gd name="T5" fmla="*/ 0 h 415"/>
                <a:gd name="T6" fmla="*/ 1 w 82"/>
                <a:gd name="T7" fmla="*/ 0 h 415"/>
                <a:gd name="T8" fmla="*/ 1 w 82"/>
                <a:gd name="T9" fmla="*/ 1 h 415"/>
                <a:gd name="T10" fmla="*/ 1 w 82"/>
                <a:gd name="T11" fmla="*/ 1 h 415"/>
                <a:gd name="T12" fmla="*/ 0 w 82"/>
                <a:gd name="T13" fmla="*/ 1 h 415"/>
                <a:gd name="T14" fmla="*/ 1 w 82"/>
                <a:gd name="T15" fmla="*/ 2 h 415"/>
                <a:gd name="T16" fmla="*/ 1 w 82"/>
                <a:gd name="T17" fmla="*/ 2 h 415"/>
                <a:gd name="T18" fmla="*/ 1 w 82"/>
                <a:gd name="T19" fmla="*/ 2 h 415"/>
                <a:gd name="T20" fmla="*/ 1 w 82"/>
                <a:gd name="T21" fmla="*/ 2 h 415"/>
                <a:gd name="T22" fmla="*/ 1 w 82"/>
                <a:gd name="T23" fmla="*/ 2 h 415"/>
                <a:gd name="T24" fmla="*/ 1 w 82"/>
                <a:gd name="T25" fmla="*/ 2 h 415"/>
                <a:gd name="T26" fmla="*/ 1 w 82"/>
                <a:gd name="T27" fmla="*/ 2 h 415"/>
                <a:gd name="T28" fmla="*/ 1 w 82"/>
                <a:gd name="T29" fmla="*/ 2 h 415"/>
                <a:gd name="T30" fmla="*/ 1 w 82"/>
                <a:gd name="T31" fmla="*/ 2 h 415"/>
                <a:gd name="T32" fmla="*/ 1 w 82"/>
                <a:gd name="T33" fmla="*/ 2 h 415"/>
                <a:gd name="T34" fmla="*/ 1 w 82"/>
                <a:gd name="T35" fmla="*/ 2 h 415"/>
                <a:gd name="T36" fmla="*/ 1 w 82"/>
                <a:gd name="T37" fmla="*/ 2 h 415"/>
                <a:gd name="T38" fmla="*/ 1 w 82"/>
                <a:gd name="T39" fmla="*/ 2 h 415"/>
                <a:gd name="T40" fmla="*/ 1 w 82"/>
                <a:gd name="T41" fmla="*/ 2 h 415"/>
                <a:gd name="T42" fmla="*/ 1 w 82"/>
                <a:gd name="T43" fmla="*/ 2 h 415"/>
                <a:gd name="T44" fmla="*/ 1 w 82"/>
                <a:gd name="T45" fmla="*/ 2 h 415"/>
                <a:gd name="T46" fmla="*/ 1 w 82"/>
                <a:gd name="T47" fmla="*/ 2 h 415"/>
                <a:gd name="T48" fmla="*/ 1 w 82"/>
                <a:gd name="T49" fmla="*/ 2 h 415"/>
                <a:gd name="T50" fmla="*/ 1 w 82"/>
                <a:gd name="T51" fmla="*/ 2 h 415"/>
                <a:gd name="T52" fmla="*/ 1 w 82"/>
                <a:gd name="T53" fmla="*/ 2 h 415"/>
                <a:gd name="T54" fmla="*/ 1 w 82"/>
                <a:gd name="T55" fmla="*/ 2 h 415"/>
                <a:gd name="T56" fmla="*/ 1 w 82"/>
                <a:gd name="T57" fmla="*/ 2 h 415"/>
                <a:gd name="T58" fmla="*/ 1 w 82"/>
                <a:gd name="T59" fmla="*/ 1 h 415"/>
                <a:gd name="T60" fmla="*/ 1 w 82"/>
                <a:gd name="T61" fmla="*/ 1 h 415"/>
                <a:gd name="T62" fmla="*/ 1 w 82"/>
                <a:gd name="T63" fmla="*/ 1 h 415"/>
                <a:gd name="T64" fmla="*/ 1 w 82"/>
                <a:gd name="T65" fmla="*/ 1 h 415"/>
                <a:gd name="T66" fmla="*/ 1 w 82"/>
                <a:gd name="T67" fmla="*/ 1 h 415"/>
                <a:gd name="T68" fmla="*/ 1 w 82"/>
                <a:gd name="T69" fmla="*/ 1 h 415"/>
                <a:gd name="T70" fmla="*/ 1 w 82"/>
                <a:gd name="T71" fmla="*/ 1 h 415"/>
                <a:gd name="T72" fmla="*/ 1 w 82"/>
                <a:gd name="T73" fmla="*/ 1 h 4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
                <a:gd name="T112" fmla="*/ 0 h 415"/>
                <a:gd name="T113" fmla="*/ 82 w 82"/>
                <a:gd name="T114" fmla="*/ 415 h 4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 h="415">
                  <a:moveTo>
                    <a:pt x="52" y="4"/>
                  </a:moveTo>
                  <a:lnTo>
                    <a:pt x="47" y="3"/>
                  </a:lnTo>
                  <a:lnTo>
                    <a:pt x="38" y="0"/>
                  </a:lnTo>
                  <a:lnTo>
                    <a:pt x="28" y="0"/>
                  </a:lnTo>
                  <a:lnTo>
                    <a:pt x="21" y="4"/>
                  </a:lnTo>
                  <a:lnTo>
                    <a:pt x="6" y="66"/>
                  </a:lnTo>
                  <a:lnTo>
                    <a:pt x="0" y="167"/>
                  </a:lnTo>
                  <a:lnTo>
                    <a:pt x="3" y="270"/>
                  </a:lnTo>
                  <a:lnTo>
                    <a:pt x="15" y="333"/>
                  </a:lnTo>
                  <a:lnTo>
                    <a:pt x="19" y="341"/>
                  </a:lnTo>
                  <a:lnTo>
                    <a:pt x="25" y="352"/>
                  </a:lnTo>
                  <a:lnTo>
                    <a:pt x="31" y="361"/>
                  </a:lnTo>
                  <a:lnTo>
                    <a:pt x="38" y="371"/>
                  </a:lnTo>
                  <a:lnTo>
                    <a:pt x="44" y="382"/>
                  </a:lnTo>
                  <a:lnTo>
                    <a:pt x="51" y="392"/>
                  </a:lnTo>
                  <a:lnTo>
                    <a:pt x="55" y="400"/>
                  </a:lnTo>
                  <a:lnTo>
                    <a:pt x="60" y="407"/>
                  </a:lnTo>
                  <a:lnTo>
                    <a:pt x="68" y="415"/>
                  </a:lnTo>
                  <a:lnTo>
                    <a:pt x="75" y="415"/>
                  </a:lnTo>
                  <a:lnTo>
                    <a:pt x="81" y="412"/>
                  </a:lnTo>
                  <a:lnTo>
                    <a:pt x="82" y="406"/>
                  </a:lnTo>
                  <a:lnTo>
                    <a:pt x="79" y="400"/>
                  </a:lnTo>
                  <a:lnTo>
                    <a:pt x="72" y="388"/>
                  </a:lnTo>
                  <a:lnTo>
                    <a:pt x="63" y="370"/>
                  </a:lnTo>
                  <a:lnTo>
                    <a:pt x="53" y="350"/>
                  </a:lnTo>
                  <a:lnTo>
                    <a:pt x="44" y="326"/>
                  </a:lnTo>
                  <a:lnTo>
                    <a:pt x="36" y="303"/>
                  </a:lnTo>
                  <a:lnTo>
                    <a:pt x="32" y="282"/>
                  </a:lnTo>
                  <a:lnTo>
                    <a:pt x="34" y="262"/>
                  </a:lnTo>
                  <a:lnTo>
                    <a:pt x="38" y="215"/>
                  </a:lnTo>
                  <a:lnTo>
                    <a:pt x="34" y="155"/>
                  </a:lnTo>
                  <a:lnTo>
                    <a:pt x="29" y="101"/>
                  </a:lnTo>
                  <a:lnTo>
                    <a:pt x="31" y="68"/>
                  </a:lnTo>
                  <a:lnTo>
                    <a:pt x="39" y="49"/>
                  </a:lnTo>
                  <a:lnTo>
                    <a:pt x="45" y="28"/>
                  </a:lnTo>
                  <a:lnTo>
                    <a:pt x="49" y="11"/>
                  </a:lnTo>
                  <a:lnTo>
                    <a:pt x="52" y="4"/>
                  </a:lnTo>
                  <a:close/>
                </a:path>
              </a:pathLst>
            </a:custGeom>
            <a:solidFill>
              <a:srgbClr val="000000"/>
            </a:solidFill>
            <a:ln w="9525">
              <a:noFill/>
              <a:round/>
              <a:headEnd/>
              <a:tailEnd/>
            </a:ln>
          </p:spPr>
          <p:txBody>
            <a:bodyPr/>
            <a:lstStyle/>
            <a:p>
              <a:endParaRPr lang="nl-NL"/>
            </a:p>
          </p:txBody>
        </p:sp>
        <p:sp>
          <p:nvSpPr>
            <p:cNvPr id="7184" name="Freeform 18"/>
            <p:cNvSpPr>
              <a:spLocks/>
            </p:cNvSpPr>
            <p:nvPr/>
          </p:nvSpPr>
          <p:spPr bwMode="ltGray">
            <a:xfrm>
              <a:off x="873" y="3184"/>
              <a:ext cx="103" cy="391"/>
            </a:xfrm>
            <a:custGeom>
              <a:avLst/>
              <a:gdLst>
                <a:gd name="T0" fmla="*/ 1 w 206"/>
                <a:gd name="T1" fmla="*/ 1 h 782"/>
                <a:gd name="T2" fmla="*/ 1 w 206"/>
                <a:gd name="T3" fmla="*/ 2 h 782"/>
                <a:gd name="T4" fmla="*/ 1 w 206"/>
                <a:gd name="T5" fmla="*/ 2 h 782"/>
                <a:gd name="T6" fmla="*/ 1 w 206"/>
                <a:gd name="T7" fmla="*/ 2 h 782"/>
                <a:gd name="T8" fmla="*/ 1 w 206"/>
                <a:gd name="T9" fmla="*/ 2 h 782"/>
                <a:gd name="T10" fmla="*/ 1 w 206"/>
                <a:gd name="T11" fmla="*/ 2 h 782"/>
                <a:gd name="T12" fmla="*/ 1 w 206"/>
                <a:gd name="T13" fmla="*/ 2 h 782"/>
                <a:gd name="T14" fmla="*/ 1 w 206"/>
                <a:gd name="T15" fmla="*/ 2 h 782"/>
                <a:gd name="T16" fmla="*/ 1 w 206"/>
                <a:gd name="T17" fmla="*/ 3 h 782"/>
                <a:gd name="T18" fmla="*/ 1 w 206"/>
                <a:gd name="T19" fmla="*/ 3 h 782"/>
                <a:gd name="T20" fmla="*/ 1 w 206"/>
                <a:gd name="T21" fmla="*/ 3 h 782"/>
                <a:gd name="T22" fmla="*/ 1 w 206"/>
                <a:gd name="T23" fmla="*/ 3 h 782"/>
                <a:gd name="T24" fmla="*/ 1 w 206"/>
                <a:gd name="T25" fmla="*/ 3 h 782"/>
                <a:gd name="T26" fmla="*/ 1 w 206"/>
                <a:gd name="T27" fmla="*/ 3 h 782"/>
                <a:gd name="T28" fmla="*/ 1 w 206"/>
                <a:gd name="T29" fmla="*/ 3 h 782"/>
                <a:gd name="T30" fmla="*/ 1 w 206"/>
                <a:gd name="T31" fmla="*/ 3 h 782"/>
                <a:gd name="T32" fmla="*/ 1 w 206"/>
                <a:gd name="T33" fmla="*/ 3 h 782"/>
                <a:gd name="T34" fmla="*/ 1 w 206"/>
                <a:gd name="T35" fmla="*/ 3 h 782"/>
                <a:gd name="T36" fmla="*/ 1 w 206"/>
                <a:gd name="T37" fmla="*/ 3 h 782"/>
                <a:gd name="T38" fmla="*/ 1 w 206"/>
                <a:gd name="T39" fmla="*/ 3 h 782"/>
                <a:gd name="T40" fmla="*/ 1 w 206"/>
                <a:gd name="T41" fmla="*/ 3 h 782"/>
                <a:gd name="T42" fmla="*/ 1 w 206"/>
                <a:gd name="T43" fmla="*/ 3 h 782"/>
                <a:gd name="T44" fmla="*/ 1 w 206"/>
                <a:gd name="T45" fmla="*/ 3 h 782"/>
                <a:gd name="T46" fmla="*/ 1 w 206"/>
                <a:gd name="T47" fmla="*/ 2 h 782"/>
                <a:gd name="T48" fmla="*/ 1 w 206"/>
                <a:gd name="T49" fmla="*/ 2 h 782"/>
                <a:gd name="T50" fmla="*/ 1 w 206"/>
                <a:gd name="T51" fmla="*/ 2 h 782"/>
                <a:gd name="T52" fmla="*/ 1 w 206"/>
                <a:gd name="T53" fmla="*/ 2 h 782"/>
                <a:gd name="T54" fmla="*/ 1 w 206"/>
                <a:gd name="T55" fmla="*/ 2 h 782"/>
                <a:gd name="T56" fmla="*/ 1 w 206"/>
                <a:gd name="T57" fmla="*/ 1 h 782"/>
                <a:gd name="T58" fmla="*/ 1 w 206"/>
                <a:gd name="T59" fmla="*/ 1 h 782"/>
                <a:gd name="T60" fmla="*/ 1 w 206"/>
                <a:gd name="T61" fmla="*/ 1 h 782"/>
                <a:gd name="T62" fmla="*/ 1 w 206"/>
                <a:gd name="T63" fmla="*/ 1 h 782"/>
                <a:gd name="T64" fmla="*/ 1 w 206"/>
                <a:gd name="T65" fmla="*/ 1 h 782"/>
                <a:gd name="T66" fmla="*/ 0 w 206"/>
                <a:gd name="T67" fmla="*/ 1 h 7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6"/>
                <a:gd name="T103" fmla="*/ 0 h 782"/>
                <a:gd name="T104" fmla="*/ 206 w 206"/>
                <a:gd name="T105" fmla="*/ 782 h 78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6" h="782">
                  <a:moveTo>
                    <a:pt x="6" y="231"/>
                  </a:moveTo>
                  <a:lnTo>
                    <a:pt x="11" y="238"/>
                  </a:lnTo>
                  <a:lnTo>
                    <a:pt x="20" y="249"/>
                  </a:lnTo>
                  <a:lnTo>
                    <a:pt x="31" y="261"/>
                  </a:lnTo>
                  <a:lnTo>
                    <a:pt x="41" y="275"/>
                  </a:lnTo>
                  <a:lnTo>
                    <a:pt x="52" y="289"/>
                  </a:lnTo>
                  <a:lnTo>
                    <a:pt x="61" y="303"/>
                  </a:lnTo>
                  <a:lnTo>
                    <a:pt x="67" y="314"/>
                  </a:lnTo>
                  <a:lnTo>
                    <a:pt x="70" y="325"/>
                  </a:lnTo>
                  <a:lnTo>
                    <a:pt x="68" y="345"/>
                  </a:lnTo>
                  <a:lnTo>
                    <a:pt x="61" y="370"/>
                  </a:lnTo>
                  <a:lnTo>
                    <a:pt x="54" y="393"/>
                  </a:lnTo>
                  <a:lnTo>
                    <a:pt x="52" y="412"/>
                  </a:lnTo>
                  <a:lnTo>
                    <a:pt x="54" y="424"/>
                  </a:lnTo>
                  <a:lnTo>
                    <a:pt x="60" y="447"/>
                  </a:lnTo>
                  <a:lnTo>
                    <a:pt x="67" y="479"/>
                  </a:lnTo>
                  <a:lnTo>
                    <a:pt x="73" y="517"/>
                  </a:lnTo>
                  <a:lnTo>
                    <a:pt x="79" y="559"/>
                  </a:lnTo>
                  <a:lnTo>
                    <a:pt x="84" y="601"/>
                  </a:lnTo>
                  <a:lnTo>
                    <a:pt x="84" y="640"/>
                  </a:lnTo>
                  <a:lnTo>
                    <a:pt x="79" y="674"/>
                  </a:lnTo>
                  <a:lnTo>
                    <a:pt x="75" y="707"/>
                  </a:lnTo>
                  <a:lnTo>
                    <a:pt x="72" y="744"/>
                  </a:lnTo>
                  <a:lnTo>
                    <a:pt x="75" y="773"/>
                  </a:lnTo>
                  <a:lnTo>
                    <a:pt x="79" y="782"/>
                  </a:lnTo>
                  <a:lnTo>
                    <a:pt x="91" y="778"/>
                  </a:lnTo>
                  <a:lnTo>
                    <a:pt x="109" y="775"/>
                  </a:lnTo>
                  <a:lnTo>
                    <a:pt x="130" y="773"/>
                  </a:lnTo>
                  <a:lnTo>
                    <a:pt x="152" y="771"/>
                  </a:lnTo>
                  <a:lnTo>
                    <a:pt x="171" y="771"/>
                  </a:lnTo>
                  <a:lnTo>
                    <a:pt x="190" y="769"/>
                  </a:lnTo>
                  <a:lnTo>
                    <a:pt x="201" y="769"/>
                  </a:lnTo>
                  <a:lnTo>
                    <a:pt x="206" y="769"/>
                  </a:lnTo>
                  <a:lnTo>
                    <a:pt x="204" y="769"/>
                  </a:lnTo>
                  <a:lnTo>
                    <a:pt x="196" y="767"/>
                  </a:lnTo>
                  <a:lnTo>
                    <a:pt x="185" y="765"/>
                  </a:lnTo>
                  <a:lnTo>
                    <a:pt x="171" y="763"/>
                  </a:lnTo>
                  <a:lnTo>
                    <a:pt x="155" y="759"/>
                  </a:lnTo>
                  <a:lnTo>
                    <a:pt x="138" y="757"/>
                  </a:lnTo>
                  <a:lnTo>
                    <a:pt x="121" y="753"/>
                  </a:lnTo>
                  <a:lnTo>
                    <a:pt x="105" y="751"/>
                  </a:lnTo>
                  <a:lnTo>
                    <a:pt x="99" y="741"/>
                  </a:lnTo>
                  <a:lnTo>
                    <a:pt x="98" y="715"/>
                  </a:lnTo>
                  <a:lnTo>
                    <a:pt x="99" y="680"/>
                  </a:lnTo>
                  <a:lnTo>
                    <a:pt x="101" y="636"/>
                  </a:lnTo>
                  <a:lnTo>
                    <a:pt x="102" y="591"/>
                  </a:lnTo>
                  <a:lnTo>
                    <a:pt x="102" y="546"/>
                  </a:lnTo>
                  <a:lnTo>
                    <a:pt x="99" y="508"/>
                  </a:lnTo>
                  <a:lnTo>
                    <a:pt x="90" y="480"/>
                  </a:lnTo>
                  <a:lnTo>
                    <a:pt x="84" y="461"/>
                  </a:lnTo>
                  <a:lnTo>
                    <a:pt x="83" y="435"/>
                  </a:lnTo>
                  <a:lnTo>
                    <a:pt x="85" y="405"/>
                  </a:lnTo>
                  <a:lnTo>
                    <a:pt x="87" y="374"/>
                  </a:lnTo>
                  <a:lnTo>
                    <a:pt x="90" y="343"/>
                  </a:lnTo>
                  <a:lnTo>
                    <a:pt x="87" y="314"/>
                  </a:lnTo>
                  <a:lnTo>
                    <a:pt x="80" y="289"/>
                  </a:lnTo>
                  <a:lnTo>
                    <a:pt x="65" y="269"/>
                  </a:lnTo>
                  <a:lnTo>
                    <a:pt x="45" y="243"/>
                  </a:lnTo>
                  <a:lnTo>
                    <a:pt x="32" y="206"/>
                  </a:lnTo>
                  <a:lnTo>
                    <a:pt x="25" y="165"/>
                  </a:lnTo>
                  <a:lnTo>
                    <a:pt x="23" y="121"/>
                  </a:lnTo>
                  <a:lnTo>
                    <a:pt x="23" y="79"/>
                  </a:lnTo>
                  <a:lnTo>
                    <a:pt x="24" y="42"/>
                  </a:lnTo>
                  <a:lnTo>
                    <a:pt x="25" y="15"/>
                  </a:lnTo>
                  <a:lnTo>
                    <a:pt x="23" y="0"/>
                  </a:lnTo>
                  <a:lnTo>
                    <a:pt x="10" y="65"/>
                  </a:lnTo>
                  <a:lnTo>
                    <a:pt x="2" y="138"/>
                  </a:lnTo>
                  <a:lnTo>
                    <a:pt x="0" y="199"/>
                  </a:lnTo>
                  <a:lnTo>
                    <a:pt x="6" y="231"/>
                  </a:lnTo>
                  <a:close/>
                </a:path>
              </a:pathLst>
            </a:custGeom>
            <a:solidFill>
              <a:srgbClr val="000000"/>
            </a:solidFill>
            <a:ln w="9525">
              <a:noFill/>
              <a:round/>
              <a:headEnd/>
              <a:tailEnd/>
            </a:ln>
          </p:spPr>
          <p:txBody>
            <a:bodyPr/>
            <a:lstStyle/>
            <a:p>
              <a:endParaRPr lang="nl-NL"/>
            </a:p>
          </p:txBody>
        </p:sp>
        <p:sp>
          <p:nvSpPr>
            <p:cNvPr id="7185" name="Freeform 19"/>
            <p:cNvSpPr>
              <a:spLocks/>
            </p:cNvSpPr>
            <p:nvPr/>
          </p:nvSpPr>
          <p:spPr bwMode="ltGray">
            <a:xfrm>
              <a:off x="857" y="2971"/>
              <a:ext cx="79" cy="198"/>
            </a:xfrm>
            <a:custGeom>
              <a:avLst/>
              <a:gdLst>
                <a:gd name="T0" fmla="*/ 0 w 156"/>
                <a:gd name="T1" fmla="*/ 2 h 395"/>
                <a:gd name="T2" fmla="*/ 1 w 156"/>
                <a:gd name="T3" fmla="*/ 2 h 395"/>
                <a:gd name="T4" fmla="*/ 1 w 156"/>
                <a:gd name="T5" fmla="*/ 2 h 395"/>
                <a:gd name="T6" fmla="*/ 1 w 156"/>
                <a:gd name="T7" fmla="*/ 2 h 395"/>
                <a:gd name="T8" fmla="*/ 1 w 156"/>
                <a:gd name="T9" fmla="*/ 2 h 395"/>
                <a:gd name="T10" fmla="*/ 1 w 156"/>
                <a:gd name="T11" fmla="*/ 2 h 395"/>
                <a:gd name="T12" fmla="*/ 1 w 156"/>
                <a:gd name="T13" fmla="*/ 2 h 395"/>
                <a:gd name="T14" fmla="*/ 1 w 156"/>
                <a:gd name="T15" fmla="*/ 2 h 395"/>
                <a:gd name="T16" fmla="*/ 1 w 156"/>
                <a:gd name="T17" fmla="*/ 2 h 395"/>
                <a:gd name="T18" fmla="*/ 1 w 156"/>
                <a:gd name="T19" fmla="*/ 2 h 395"/>
                <a:gd name="T20" fmla="*/ 1 w 156"/>
                <a:gd name="T21" fmla="*/ 2 h 395"/>
                <a:gd name="T22" fmla="*/ 1 w 156"/>
                <a:gd name="T23" fmla="*/ 1 h 395"/>
                <a:gd name="T24" fmla="*/ 1 w 156"/>
                <a:gd name="T25" fmla="*/ 1 h 395"/>
                <a:gd name="T26" fmla="*/ 1 w 156"/>
                <a:gd name="T27" fmla="*/ 1 h 395"/>
                <a:gd name="T28" fmla="*/ 1 w 156"/>
                <a:gd name="T29" fmla="*/ 1 h 395"/>
                <a:gd name="T30" fmla="*/ 1 w 156"/>
                <a:gd name="T31" fmla="*/ 1 h 395"/>
                <a:gd name="T32" fmla="*/ 1 w 156"/>
                <a:gd name="T33" fmla="*/ 0 h 395"/>
                <a:gd name="T34" fmla="*/ 1 w 156"/>
                <a:gd name="T35" fmla="*/ 1 h 395"/>
                <a:gd name="T36" fmla="*/ 1 w 156"/>
                <a:gd name="T37" fmla="*/ 1 h 395"/>
                <a:gd name="T38" fmla="*/ 1 w 156"/>
                <a:gd name="T39" fmla="*/ 1 h 395"/>
                <a:gd name="T40" fmla="*/ 1 w 156"/>
                <a:gd name="T41" fmla="*/ 1 h 395"/>
                <a:gd name="T42" fmla="*/ 1 w 156"/>
                <a:gd name="T43" fmla="*/ 1 h 395"/>
                <a:gd name="T44" fmla="*/ 1 w 156"/>
                <a:gd name="T45" fmla="*/ 1 h 395"/>
                <a:gd name="T46" fmla="*/ 1 w 156"/>
                <a:gd name="T47" fmla="*/ 1 h 395"/>
                <a:gd name="T48" fmla="*/ 1 w 156"/>
                <a:gd name="T49" fmla="*/ 1 h 395"/>
                <a:gd name="T50" fmla="*/ 1 w 156"/>
                <a:gd name="T51" fmla="*/ 1 h 395"/>
                <a:gd name="T52" fmla="*/ 1 w 156"/>
                <a:gd name="T53" fmla="*/ 1 h 395"/>
                <a:gd name="T54" fmla="*/ 1 w 156"/>
                <a:gd name="T55" fmla="*/ 1 h 395"/>
                <a:gd name="T56" fmla="*/ 1 w 156"/>
                <a:gd name="T57" fmla="*/ 1 h 395"/>
                <a:gd name="T58" fmla="*/ 1 w 156"/>
                <a:gd name="T59" fmla="*/ 1 h 395"/>
                <a:gd name="T60" fmla="*/ 1 w 156"/>
                <a:gd name="T61" fmla="*/ 1 h 395"/>
                <a:gd name="T62" fmla="*/ 1 w 156"/>
                <a:gd name="T63" fmla="*/ 1 h 395"/>
                <a:gd name="T64" fmla="*/ 1 w 156"/>
                <a:gd name="T65" fmla="*/ 1 h 395"/>
                <a:gd name="T66" fmla="*/ 1 w 156"/>
                <a:gd name="T67" fmla="*/ 1 h 395"/>
                <a:gd name="T68" fmla="*/ 1 w 156"/>
                <a:gd name="T69" fmla="*/ 1 h 395"/>
                <a:gd name="T70" fmla="*/ 1 w 156"/>
                <a:gd name="T71" fmla="*/ 1 h 395"/>
                <a:gd name="T72" fmla="*/ 1 w 156"/>
                <a:gd name="T73" fmla="*/ 1 h 395"/>
                <a:gd name="T74" fmla="*/ 1 w 156"/>
                <a:gd name="T75" fmla="*/ 1 h 395"/>
                <a:gd name="T76" fmla="*/ 1 w 156"/>
                <a:gd name="T77" fmla="*/ 1 h 395"/>
                <a:gd name="T78" fmla="*/ 1 w 156"/>
                <a:gd name="T79" fmla="*/ 1 h 395"/>
                <a:gd name="T80" fmla="*/ 1 w 156"/>
                <a:gd name="T81" fmla="*/ 1 h 395"/>
                <a:gd name="T82" fmla="*/ 1 w 156"/>
                <a:gd name="T83" fmla="*/ 1 h 395"/>
                <a:gd name="T84" fmla="*/ 1 w 156"/>
                <a:gd name="T85" fmla="*/ 2 h 395"/>
                <a:gd name="T86" fmla="*/ 1 w 156"/>
                <a:gd name="T87" fmla="*/ 2 h 395"/>
                <a:gd name="T88" fmla="*/ 1 w 156"/>
                <a:gd name="T89" fmla="*/ 2 h 395"/>
                <a:gd name="T90" fmla="*/ 1 w 156"/>
                <a:gd name="T91" fmla="*/ 2 h 395"/>
                <a:gd name="T92" fmla="*/ 1 w 156"/>
                <a:gd name="T93" fmla="*/ 2 h 395"/>
                <a:gd name="T94" fmla="*/ 1 w 156"/>
                <a:gd name="T95" fmla="*/ 2 h 395"/>
                <a:gd name="T96" fmla="*/ 1 w 156"/>
                <a:gd name="T97" fmla="*/ 2 h 395"/>
                <a:gd name="T98" fmla="*/ 1 w 156"/>
                <a:gd name="T99" fmla="*/ 2 h 395"/>
                <a:gd name="T100" fmla="*/ 1 w 156"/>
                <a:gd name="T101" fmla="*/ 2 h 395"/>
                <a:gd name="T102" fmla="*/ 1 w 156"/>
                <a:gd name="T103" fmla="*/ 2 h 395"/>
                <a:gd name="T104" fmla="*/ 1 w 156"/>
                <a:gd name="T105" fmla="*/ 2 h 395"/>
                <a:gd name="T106" fmla="*/ 1 w 156"/>
                <a:gd name="T107" fmla="*/ 2 h 395"/>
                <a:gd name="T108" fmla="*/ 1 w 156"/>
                <a:gd name="T109" fmla="*/ 2 h 395"/>
                <a:gd name="T110" fmla="*/ 1 w 156"/>
                <a:gd name="T111" fmla="*/ 2 h 395"/>
                <a:gd name="T112" fmla="*/ 1 w 156"/>
                <a:gd name="T113" fmla="*/ 2 h 395"/>
                <a:gd name="T114" fmla="*/ 1 w 156"/>
                <a:gd name="T115" fmla="*/ 2 h 395"/>
                <a:gd name="T116" fmla="*/ 0 w 156"/>
                <a:gd name="T117" fmla="*/ 2 h 39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6"/>
                <a:gd name="T178" fmla="*/ 0 h 395"/>
                <a:gd name="T179" fmla="*/ 156 w 156"/>
                <a:gd name="T180" fmla="*/ 395 h 39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6" h="395">
                  <a:moveTo>
                    <a:pt x="0" y="373"/>
                  </a:moveTo>
                  <a:lnTo>
                    <a:pt x="4" y="371"/>
                  </a:lnTo>
                  <a:lnTo>
                    <a:pt x="10" y="366"/>
                  </a:lnTo>
                  <a:lnTo>
                    <a:pt x="18" y="359"/>
                  </a:lnTo>
                  <a:lnTo>
                    <a:pt x="26" y="351"/>
                  </a:lnTo>
                  <a:lnTo>
                    <a:pt x="33" y="343"/>
                  </a:lnTo>
                  <a:lnTo>
                    <a:pt x="39" y="335"/>
                  </a:lnTo>
                  <a:lnTo>
                    <a:pt x="42" y="328"/>
                  </a:lnTo>
                  <a:lnTo>
                    <a:pt x="42" y="322"/>
                  </a:lnTo>
                  <a:lnTo>
                    <a:pt x="37" y="303"/>
                  </a:lnTo>
                  <a:lnTo>
                    <a:pt x="32" y="268"/>
                  </a:lnTo>
                  <a:lnTo>
                    <a:pt x="27" y="232"/>
                  </a:lnTo>
                  <a:lnTo>
                    <a:pt x="28" y="208"/>
                  </a:lnTo>
                  <a:lnTo>
                    <a:pt x="35" y="156"/>
                  </a:lnTo>
                  <a:lnTo>
                    <a:pt x="41" y="86"/>
                  </a:lnTo>
                  <a:lnTo>
                    <a:pt x="45" y="26"/>
                  </a:lnTo>
                  <a:lnTo>
                    <a:pt x="46" y="0"/>
                  </a:lnTo>
                  <a:lnTo>
                    <a:pt x="63" y="44"/>
                  </a:lnTo>
                  <a:lnTo>
                    <a:pt x="63" y="68"/>
                  </a:lnTo>
                  <a:lnTo>
                    <a:pt x="64" y="118"/>
                  </a:lnTo>
                  <a:lnTo>
                    <a:pt x="70" y="170"/>
                  </a:lnTo>
                  <a:lnTo>
                    <a:pt x="86" y="197"/>
                  </a:lnTo>
                  <a:lnTo>
                    <a:pt x="94" y="199"/>
                  </a:lnTo>
                  <a:lnTo>
                    <a:pt x="103" y="201"/>
                  </a:lnTo>
                  <a:lnTo>
                    <a:pt x="114" y="203"/>
                  </a:lnTo>
                  <a:lnTo>
                    <a:pt x="124" y="205"/>
                  </a:lnTo>
                  <a:lnTo>
                    <a:pt x="134" y="205"/>
                  </a:lnTo>
                  <a:lnTo>
                    <a:pt x="144" y="202"/>
                  </a:lnTo>
                  <a:lnTo>
                    <a:pt x="151" y="199"/>
                  </a:lnTo>
                  <a:lnTo>
                    <a:pt x="156" y="191"/>
                  </a:lnTo>
                  <a:lnTo>
                    <a:pt x="147" y="217"/>
                  </a:lnTo>
                  <a:lnTo>
                    <a:pt x="145" y="217"/>
                  </a:lnTo>
                  <a:lnTo>
                    <a:pt x="139" y="217"/>
                  </a:lnTo>
                  <a:lnTo>
                    <a:pt x="130" y="218"/>
                  </a:lnTo>
                  <a:lnTo>
                    <a:pt x="119" y="220"/>
                  </a:lnTo>
                  <a:lnTo>
                    <a:pt x="109" y="221"/>
                  </a:lnTo>
                  <a:lnTo>
                    <a:pt x="99" y="221"/>
                  </a:lnTo>
                  <a:lnTo>
                    <a:pt x="91" y="222"/>
                  </a:lnTo>
                  <a:lnTo>
                    <a:pt x="85" y="223"/>
                  </a:lnTo>
                  <a:lnTo>
                    <a:pt x="73" y="229"/>
                  </a:lnTo>
                  <a:lnTo>
                    <a:pt x="66" y="239"/>
                  </a:lnTo>
                  <a:lnTo>
                    <a:pt x="63" y="253"/>
                  </a:lnTo>
                  <a:lnTo>
                    <a:pt x="63" y="268"/>
                  </a:lnTo>
                  <a:lnTo>
                    <a:pt x="64" y="284"/>
                  </a:lnTo>
                  <a:lnTo>
                    <a:pt x="66" y="299"/>
                  </a:lnTo>
                  <a:lnTo>
                    <a:pt x="66" y="311"/>
                  </a:lnTo>
                  <a:lnTo>
                    <a:pt x="66" y="319"/>
                  </a:lnTo>
                  <a:lnTo>
                    <a:pt x="60" y="344"/>
                  </a:lnTo>
                  <a:lnTo>
                    <a:pt x="54" y="368"/>
                  </a:lnTo>
                  <a:lnTo>
                    <a:pt x="47" y="387"/>
                  </a:lnTo>
                  <a:lnTo>
                    <a:pt x="38" y="395"/>
                  </a:lnTo>
                  <a:lnTo>
                    <a:pt x="32" y="395"/>
                  </a:lnTo>
                  <a:lnTo>
                    <a:pt x="26" y="392"/>
                  </a:lnTo>
                  <a:lnTo>
                    <a:pt x="20" y="389"/>
                  </a:lnTo>
                  <a:lnTo>
                    <a:pt x="13" y="384"/>
                  </a:lnTo>
                  <a:lnTo>
                    <a:pt x="9" y="381"/>
                  </a:lnTo>
                  <a:lnTo>
                    <a:pt x="4" y="376"/>
                  </a:lnTo>
                  <a:lnTo>
                    <a:pt x="1" y="374"/>
                  </a:lnTo>
                  <a:lnTo>
                    <a:pt x="0" y="373"/>
                  </a:lnTo>
                  <a:close/>
                </a:path>
              </a:pathLst>
            </a:custGeom>
            <a:solidFill>
              <a:srgbClr val="000000"/>
            </a:solidFill>
            <a:ln w="9525">
              <a:noFill/>
              <a:round/>
              <a:headEnd/>
              <a:tailEnd/>
            </a:ln>
          </p:spPr>
          <p:txBody>
            <a:bodyPr/>
            <a:lstStyle/>
            <a:p>
              <a:endParaRPr lang="nl-NL"/>
            </a:p>
          </p:txBody>
        </p:sp>
        <p:sp>
          <p:nvSpPr>
            <p:cNvPr id="7186" name="Freeform 20"/>
            <p:cNvSpPr>
              <a:spLocks/>
            </p:cNvSpPr>
            <p:nvPr/>
          </p:nvSpPr>
          <p:spPr bwMode="ltGray">
            <a:xfrm>
              <a:off x="1039" y="3201"/>
              <a:ext cx="65" cy="133"/>
            </a:xfrm>
            <a:custGeom>
              <a:avLst/>
              <a:gdLst>
                <a:gd name="T0" fmla="*/ 1 w 130"/>
                <a:gd name="T1" fmla="*/ 1 h 266"/>
                <a:gd name="T2" fmla="*/ 1 w 130"/>
                <a:gd name="T3" fmla="*/ 1 h 266"/>
                <a:gd name="T4" fmla="*/ 1 w 130"/>
                <a:gd name="T5" fmla="*/ 1 h 266"/>
                <a:gd name="T6" fmla="*/ 1 w 130"/>
                <a:gd name="T7" fmla="*/ 1 h 266"/>
                <a:gd name="T8" fmla="*/ 1 w 130"/>
                <a:gd name="T9" fmla="*/ 1 h 266"/>
                <a:gd name="T10" fmla="*/ 1 w 130"/>
                <a:gd name="T11" fmla="*/ 1 h 266"/>
                <a:gd name="T12" fmla="*/ 1 w 130"/>
                <a:gd name="T13" fmla="*/ 1 h 266"/>
                <a:gd name="T14" fmla="*/ 1 w 130"/>
                <a:gd name="T15" fmla="*/ 1 h 266"/>
                <a:gd name="T16" fmla="*/ 1 w 130"/>
                <a:gd name="T17" fmla="*/ 1 h 266"/>
                <a:gd name="T18" fmla="*/ 1 w 130"/>
                <a:gd name="T19" fmla="*/ 1 h 266"/>
                <a:gd name="T20" fmla="*/ 1 w 130"/>
                <a:gd name="T21" fmla="*/ 1 h 266"/>
                <a:gd name="T22" fmla="*/ 1 w 130"/>
                <a:gd name="T23" fmla="*/ 1 h 266"/>
                <a:gd name="T24" fmla="*/ 0 w 130"/>
                <a:gd name="T25" fmla="*/ 0 h 266"/>
                <a:gd name="T26" fmla="*/ 1 w 130"/>
                <a:gd name="T27" fmla="*/ 1 h 266"/>
                <a:gd name="T28" fmla="*/ 1 w 130"/>
                <a:gd name="T29" fmla="*/ 1 h 266"/>
                <a:gd name="T30" fmla="*/ 1 w 130"/>
                <a:gd name="T31" fmla="*/ 1 h 266"/>
                <a:gd name="T32" fmla="*/ 1 w 130"/>
                <a:gd name="T33" fmla="*/ 1 h 266"/>
                <a:gd name="T34" fmla="*/ 1 w 130"/>
                <a:gd name="T35" fmla="*/ 1 h 266"/>
                <a:gd name="T36" fmla="*/ 1 w 130"/>
                <a:gd name="T37" fmla="*/ 1 h 266"/>
                <a:gd name="T38" fmla="*/ 1 w 130"/>
                <a:gd name="T39" fmla="*/ 1 h 266"/>
                <a:gd name="T40" fmla="*/ 1 w 130"/>
                <a:gd name="T41" fmla="*/ 1 h 266"/>
                <a:gd name="T42" fmla="*/ 1 w 130"/>
                <a:gd name="T43" fmla="*/ 1 h 266"/>
                <a:gd name="T44" fmla="*/ 1 w 130"/>
                <a:gd name="T45" fmla="*/ 1 h 266"/>
                <a:gd name="T46" fmla="*/ 1 w 130"/>
                <a:gd name="T47" fmla="*/ 1 h 266"/>
                <a:gd name="T48" fmla="*/ 1 w 130"/>
                <a:gd name="T49" fmla="*/ 1 h 266"/>
                <a:gd name="T50" fmla="*/ 1 w 130"/>
                <a:gd name="T51" fmla="*/ 1 h 266"/>
                <a:gd name="T52" fmla="*/ 1 w 130"/>
                <a:gd name="T53" fmla="*/ 1 h 266"/>
                <a:gd name="T54" fmla="*/ 1 w 130"/>
                <a:gd name="T55" fmla="*/ 1 h 266"/>
                <a:gd name="T56" fmla="*/ 1 w 130"/>
                <a:gd name="T57" fmla="*/ 1 h 266"/>
                <a:gd name="T58" fmla="*/ 1 w 130"/>
                <a:gd name="T59" fmla="*/ 1 h 266"/>
                <a:gd name="T60" fmla="*/ 1 w 130"/>
                <a:gd name="T61" fmla="*/ 1 h 266"/>
                <a:gd name="T62" fmla="*/ 1 w 130"/>
                <a:gd name="T63" fmla="*/ 1 h 266"/>
                <a:gd name="T64" fmla="*/ 1 w 130"/>
                <a:gd name="T65" fmla="*/ 1 h 266"/>
                <a:gd name="T66" fmla="*/ 1 w 130"/>
                <a:gd name="T67" fmla="*/ 1 h 266"/>
                <a:gd name="T68" fmla="*/ 1 w 130"/>
                <a:gd name="T69" fmla="*/ 1 h 266"/>
                <a:gd name="T70" fmla="*/ 1 w 130"/>
                <a:gd name="T71" fmla="*/ 1 h 266"/>
                <a:gd name="T72" fmla="*/ 1 w 130"/>
                <a:gd name="T73" fmla="*/ 1 h 2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0"/>
                <a:gd name="T112" fmla="*/ 0 h 266"/>
                <a:gd name="T113" fmla="*/ 130 w 130"/>
                <a:gd name="T114" fmla="*/ 266 h 2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0" h="266">
                  <a:moveTo>
                    <a:pt x="101" y="111"/>
                  </a:moveTo>
                  <a:lnTo>
                    <a:pt x="94" y="113"/>
                  </a:lnTo>
                  <a:lnTo>
                    <a:pt x="86" y="117"/>
                  </a:lnTo>
                  <a:lnTo>
                    <a:pt x="77" y="119"/>
                  </a:lnTo>
                  <a:lnTo>
                    <a:pt x="68" y="117"/>
                  </a:lnTo>
                  <a:lnTo>
                    <a:pt x="61" y="111"/>
                  </a:lnTo>
                  <a:lnTo>
                    <a:pt x="51" y="97"/>
                  </a:lnTo>
                  <a:lnTo>
                    <a:pt x="40" y="77"/>
                  </a:lnTo>
                  <a:lnTo>
                    <a:pt x="28" y="57"/>
                  </a:lnTo>
                  <a:lnTo>
                    <a:pt x="18" y="36"/>
                  </a:lnTo>
                  <a:lnTo>
                    <a:pt x="9" y="17"/>
                  </a:lnTo>
                  <a:lnTo>
                    <a:pt x="2" y="5"/>
                  </a:lnTo>
                  <a:lnTo>
                    <a:pt x="0" y="0"/>
                  </a:lnTo>
                  <a:lnTo>
                    <a:pt x="2" y="6"/>
                  </a:lnTo>
                  <a:lnTo>
                    <a:pt x="7" y="22"/>
                  </a:lnTo>
                  <a:lnTo>
                    <a:pt x="15" y="45"/>
                  </a:lnTo>
                  <a:lnTo>
                    <a:pt x="23" y="72"/>
                  </a:lnTo>
                  <a:lnTo>
                    <a:pt x="32" y="97"/>
                  </a:lnTo>
                  <a:lnTo>
                    <a:pt x="40" y="120"/>
                  </a:lnTo>
                  <a:lnTo>
                    <a:pt x="47" y="135"/>
                  </a:lnTo>
                  <a:lnTo>
                    <a:pt x="51" y="140"/>
                  </a:lnTo>
                  <a:lnTo>
                    <a:pt x="70" y="137"/>
                  </a:lnTo>
                  <a:lnTo>
                    <a:pt x="84" y="148"/>
                  </a:lnTo>
                  <a:lnTo>
                    <a:pt x="94" y="167"/>
                  </a:lnTo>
                  <a:lnTo>
                    <a:pt x="100" y="193"/>
                  </a:lnTo>
                  <a:lnTo>
                    <a:pt x="103" y="219"/>
                  </a:lnTo>
                  <a:lnTo>
                    <a:pt x="104" y="242"/>
                  </a:lnTo>
                  <a:lnTo>
                    <a:pt x="104" y="259"/>
                  </a:lnTo>
                  <a:lnTo>
                    <a:pt x="104" y="266"/>
                  </a:lnTo>
                  <a:lnTo>
                    <a:pt x="109" y="266"/>
                  </a:lnTo>
                  <a:lnTo>
                    <a:pt x="117" y="264"/>
                  </a:lnTo>
                  <a:lnTo>
                    <a:pt x="126" y="261"/>
                  </a:lnTo>
                  <a:lnTo>
                    <a:pt x="130" y="251"/>
                  </a:lnTo>
                  <a:lnTo>
                    <a:pt x="125" y="223"/>
                  </a:lnTo>
                  <a:lnTo>
                    <a:pt x="115" y="175"/>
                  </a:lnTo>
                  <a:lnTo>
                    <a:pt x="106" y="130"/>
                  </a:lnTo>
                  <a:lnTo>
                    <a:pt x="101" y="111"/>
                  </a:lnTo>
                  <a:close/>
                </a:path>
              </a:pathLst>
            </a:custGeom>
            <a:solidFill>
              <a:srgbClr val="000000"/>
            </a:solidFill>
            <a:ln w="9525">
              <a:noFill/>
              <a:round/>
              <a:headEnd/>
              <a:tailEnd/>
            </a:ln>
          </p:spPr>
          <p:txBody>
            <a:bodyPr/>
            <a:lstStyle/>
            <a:p>
              <a:endParaRPr lang="nl-NL"/>
            </a:p>
          </p:txBody>
        </p:sp>
        <p:sp>
          <p:nvSpPr>
            <p:cNvPr id="7187" name="Freeform 21"/>
            <p:cNvSpPr>
              <a:spLocks/>
            </p:cNvSpPr>
            <p:nvPr/>
          </p:nvSpPr>
          <p:spPr bwMode="ltGray">
            <a:xfrm>
              <a:off x="1168" y="3418"/>
              <a:ext cx="122" cy="177"/>
            </a:xfrm>
            <a:custGeom>
              <a:avLst/>
              <a:gdLst>
                <a:gd name="T0" fmla="*/ 1 w 244"/>
                <a:gd name="T1" fmla="*/ 1 h 353"/>
                <a:gd name="T2" fmla="*/ 1 w 244"/>
                <a:gd name="T3" fmla="*/ 1 h 353"/>
                <a:gd name="T4" fmla="*/ 1 w 244"/>
                <a:gd name="T5" fmla="*/ 1 h 353"/>
                <a:gd name="T6" fmla="*/ 1 w 244"/>
                <a:gd name="T7" fmla="*/ 1 h 353"/>
                <a:gd name="T8" fmla="*/ 1 w 244"/>
                <a:gd name="T9" fmla="*/ 1 h 353"/>
                <a:gd name="T10" fmla="*/ 1 w 244"/>
                <a:gd name="T11" fmla="*/ 1 h 353"/>
                <a:gd name="T12" fmla="*/ 1 w 244"/>
                <a:gd name="T13" fmla="*/ 1 h 353"/>
                <a:gd name="T14" fmla="*/ 1 w 244"/>
                <a:gd name="T15" fmla="*/ 1 h 353"/>
                <a:gd name="T16" fmla="*/ 1 w 244"/>
                <a:gd name="T17" fmla="*/ 0 h 353"/>
                <a:gd name="T18" fmla="*/ 0 w 244"/>
                <a:gd name="T19" fmla="*/ 1 h 353"/>
                <a:gd name="T20" fmla="*/ 1 w 244"/>
                <a:gd name="T21" fmla="*/ 1 h 353"/>
                <a:gd name="T22" fmla="*/ 1 w 244"/>
                <a:gd name="T23" fmla="*/ 1 h 353"/>
                <a:gd name="T24" fmla="*/ 1 w 244"/>
                <a:gd name="T25" fmla="*/ 1 h 353"/>
                <a:gd name="T26" fmla="*/ 1 w 244"/>
                <a:gd name="T27" fmla="*/ 1 h 353"/>
                <a:gd name="T28" fmla="*/ 1 w 244"/>
                <a:gd name="T29" fmla="*/ 1 h 353"/>
                <a:gd name="T30" fmla="*/ 1 w 244"/>
                <a:gd name="T31" fmla="*/ 1 h 353"/>
                <a:gd name="T32" fmla="*/ 1 w 244"/>
                <a:gd name="T33" fmla="*/ 1 h 353"/>
                <a:gd name="T34" fmla="*/ 1 w 244"/>
                <a:gd name="T35" fmla="*/ 1 h 353"/>
                <a:gd name="T36" fmla="*/ 1 w 244"/>
                <a:gd name="T37" fmla="*/ 1 h 353"/>
                <a:gd name="T38" fmla="*/ 1 w 244"/>
                <a:gd name="T39" fmla="*/ 1 h 353"/>
                <a:gd name="T40" fmla="*/ 1 w 244"/>
                <a:gd name="T41" fmla="*/ 1 h 353"/>
                <a:gd name="T42" fmla="*/ 1 w 244"/>
                <a:gd name="T43" fmla="*/ 1 h 353"/>
                <a:gd name="T44" fmla="*/ 1 w 244"/>
                <a:gd name="T45" fmla="*/ 1 h 353"/>
                <a:gd name="T46" fmla="*/ 1 w 244"/>
                <a:gd name="T47" fmla="*/ 1 h 353"/>
                <a:gd name="T48" fmla="*/ 1 w 244"/>
                <a:gd name="T49" fmla="*/ 1 h 353"/>
                <a:gd name="T50" fmla="*/ 1 w 244"/>
                <a:gd name="T51" fmla="*/ 1 h 353"/>
                <a:gd name="T52" fmla="*/ 1 w 244"/>
                <a:gd name="T53" fmla="*/ 2 h 353"/>
                <a:gd name="T54" fmla="*/ 1 w 244"/>
                <a:gd name="T55" fmla="*/ 2 h 353"/>
                <a:gd name="T56" fmla="*/ 1 w 244"/>
                <a:gd name="T57" fmla="*/ 2 h 353"/>
                <a:gd name="T58" fmla="*/ 1 w 244"/>
                <a:gd name="T59" fmla="*/ 2 h 353"/>
                <a:gd name="T60" fmla="*/ 1 w 244"/>
                <a:gd name="T61" fmla="*/ 2 h 353"/>
                <a:gd name="T62" fmla="*/ 1 w 244"/>
                <a:gd name="T63" fmla="*/ 2 h 353"/>
                <a:gd name="T64" fmla="*/ 1 w 244"/>
                <a:gd name="T65" fmla="*/ 2 h 353"/>
                <a:gd name="T66" fmla="*/ 1 w 244"/>
                <a:gd name="T67" fmla="*/ 2 h 353"/>
                <a:gd name="T68" fmla="*/ 1 w 244"/>
                <a:gd name="T69" fmla="*/ 2 h 353"/>
                <a:gd name="T70" fmla="*/ 1 w 244"/>
                <a:gd name="T71" fmla="*/ 2 h 353"/>
                <a:gd name="T72" fmla="*/ 1 w 244"/>
                <a:gd name="T73" fmla="*/ 2 h 353"/>
                <a:gd name="T74" fmla="*/ 1 w 244"/>
                <a:gd name="T75" fmla="*/ 2 h 353"/>
                <a:gd name="T76" fmla="*/ 1 w 244"/>
                <a:gd name="T77" fmla="*/ 2 h 353"/>
                <a:gd name="T78" fmla="*/ 1 w 244"/>
                <a:gd name="T79" fmla="*/ 2 h 353"/>
                <a:gd name="T80" fmla="*/ 1 w 244"/>
                <a:gd name="T81" fmla="*/ 2 h 353"/>
                <a:gd name="T82" fmla="*/ 1 w 244"/>
                <a:gd name="T83" fmla="*/ 2 h 353"/>
                <a:gd name="T84" fmla="*/ 1 w 244"/>
                <a:gd name="T85" fmla="*/ 2 h 353"/>
                <a:gd name="T86" fmla="*/ 1 w 244"/>
                <a:gd name="T87" fmla="*/ 2 h 353"/>
                <a:gd name="T88" fmla="*/ 1 w 244"/>
                <a:gd name="T89" fmla="*/ 1 h 353"/>
                <a:gd name="T90" fmla="*/ 1 w 244"/>
                <a:gd name="T91" fmla="*/ 1 h 353"/>
                <a:gd name="T92" fmla="*/ 1 w 244"/>
                <a:gd name="T93" fmla="*/ 1 h 353"/>
                <a:gd name="T94" fmla="*/ 1 w 244"/>
                <a:gd name="T95" fmla="*/ 1 h 353"/>
                <a:gd name="T96" fmla="*/ 1 w 244"/>
                <a:gd name="T97" fmla="*/ 1 h 3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4"/>
                <a:gd name="T148" fmla="*/ 0 h 353"/>
                <a:gd name="T149" fmla="*/ 244 w 244"/>
                <a:gd name="T150" fmla="*/ 353 h 3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4" h="353">
                  <a:moveTo>
                    <a:pt x="76" y="101"/>
                  </a:moveTo>
                  <a:lnTo>
                    <a:pt x="67" y="95"/>
                  </a:lnTo>
                  <a:lnTo>
                    <a:pt x="59" y="84"/>
                  </a:lnTo>
                  <a:lnTo>
                    <a:pt x="49" y="68"/>
                  </a:lnTo>
                  <a:lnTo>
                    <a:pt x="39" y="49"/>
                  </a:lnTo>
                  <a:lnTo>
                    <a:pt x="29" y="31"/>
                  </a:lnTo>
                  <a:lnTo>
                    <a:pt x="19" y="16"/>
                  </a:lnTo>
                  <a:lnTo>
                    <a:pt x="10" y="4"/>
                  </a:lnTo>
                  <a:lnTo>
                    <a:pt x="2" y="0"/>
                  </a:lnTo>
                  <a:lnTo>
                    <a:pt x="0" y="5"/>
                  </a:lnTo>
                  <a:lnTo>
                    <a:pt x="3" y="20"/>
                  </a:lnTo>
                  <a:lnTo>
                    <a:pt x="11" y="42"/>
                  </a:lnTo>
                  <a:lnTo>
                    <a:pt x="21" y="66"/>
                  </a:lnTo>
                  <a:lnTo>
                    <a:pt x="32" y="91"/>
                  </a:lnTo>
                  <a:lnTo>
                    <a:pt x="43" y="110"/>
                  </a:lnTo>
                  <a:lnTo>
                    <a:pt x="51" y="123"/>
                  </a:lnTo>
                  <a:lnTo>
                    <a:pt x="57" y="125"/>
                  </a:lnTo>
                  <a:lnTo>
                    <a:pt x="70" y="124"/>
                  </a:lnTo>
                  <a:lnTo>
                    <a:pt x="80" y="133"/>
                  </a:lnTo>
                  <a:lnTo>
                    <a:pt x="92" y="148"/>
                  </a:lnTo>
                  <a:lnTo>
                    <a:pt x="101" y="167"/>
                  </a:lnTo>
                  <a:lnTo>
                    <a:pt x="110" y="186"/>
                  </a:lnTo>
                  <a:lnTo>
                    <a:pt x="119" y="205"/>
                  </a:lnTo>
                  <a:lnTo>
                    <a:pt x="127" y="220"/>
                  </a:lnTo>
                  <a:lnTo>
                    <a:pt x="134" y="228"/>
                  </a:lnTo>
                  <a:lnTo>
                    <a:pt x="149" y="240"/>
                  </a:lnTo>
                  <a:lnTo>
                    <a:pt x="158" y="257"/>
                  </a:lnTo>
                  <a:lnTo>
                    <a:pt x="163" y="275"/>
                  </a:lnTo>
                  <a:lnTo>
                    <a:pt x="164" y="292"/>
                  </a:lnTo>
                  <a:lnTo>
                    <a:pt x="163" y="310"/>
                  </a:lnTo>
                  <a:lnTo>
                    <a:pt x="161" y="323"/>
                  </a:lnTo>
                  <a:lnTo>
                    <a:pt x="158" y="333"/>
                  </a:lnTo>
                  <a:lnTo>
                    <a:pt x="157" y="336"/>
                  </a:lnTo>
                  <a:lnTo>
                    <a:pt x="161" y="336"/>
                  </a:lnTo>
                  <a:lnTo>
                    <a:pt x="169" y="337"/>
                  </a:lnTo>
                  <a:lnTo>
                    <a:pt x="180" y="338"/>
                  </a:lnTo>
                  <a:lnTo>
                    <a:pt x="194" y="339"/>
                  </a:lnTo>
                  <a:lnTo>
                    <a:pt x="209" y="342"/>
                  </a:lnTo>
                  <a:lnTo>
                    <a:pt x="223" y="345"/>
                  </a:lnTo>
                  <a:lnTo>
                    <a:pt x="235" y="349"/>
                  </a:lnTo>
                  <a:lnTo>
                    <a:pt x="244" y="353"/>
                  </a:lnTo>
                  <a:lnTo>
                    <a:pt x="236" y="341"/>
                  </a:lnTo>
                  <a:lnTo>
                    <a:pt x="220" y="313"/>
                  </a:lnTo>
                  <a:lnTo>
                    <a:pt x="198" y="273"/>
                  </a:lnTo>
                  <a:lnTo>
                    <a:pt x="172" y="229"/>
                  </a:lnTo>
                  <a:lnTo>
                    <a:pt x="145" y="184"/>
                  </a:lnTo>
                  <a:lnTo>
                    <a:pt x="118" y="144"/>
                  </a:lnTo>
                  <a:lnTo>
                    <a:pt x="94" y="115"/>
                  </a:lnTo>
                  <a:lnTo>
                    <a:pt x="76" y="101"/>
                  </a:lnTo>
                  <a:close/>
                </a:path>
              </a:pathLst>
            </a:custGeom>
            <a:solidFill>
              <a:srgbClr val="000000"/>
            </a:solidFill>
            <a:ln w="9525">
              <a:noFill/>
              <a:round/>
              <a:headEnd/>
              <a:tailEnd/>
            </a:ln>
          </p:spPr>
          <p:txBody>
            <a:bodyPr/>
            <a:lstStyle/>
            <a:p>
              <a:endParaRPr lang="nl-NL"/>
            </a:p>
          </p:txBody>
        </p:sp>
        <p:sp>
          <p:nvSpPr>
            <p:cNvPr id="7188" name="Freeform 22"/>
            <p:cNvSpPr>
              <a:spLocks/>
            </p:cNvSpPr>
            <p:nvPr/>
          </p:nvSpPr>
          <p:spPr bwMode="ltGray">
            <a:xfrm>
              <a:off x="941" y="3158"/>
              <a:ext cx="213" cy="427"/>
            </a:xfrm>
            <a:custGeom>
              <a:avLst/>
              <a:gdLst>
                <a:gd name="T0" fmla="*/ 1 w 425"/>
                <a:gd name="T1" fmla="*/ 2 h 854"/>
                <a:gd name="T2" fmla="*/ 1 w 425"/>
                <a:gd name="T3" fmla="*/ 2 h 854"/>
                <a:gd name="T4" fmla="*/ 1 w 425"/>
                <a:gd name="T5" fmla="*/ 2 h 854"/>
                <a:gd name="T6" fmla="*/ 1 w 425"/>
                <a:gd name="T7" fmla="*/ 2 h 854"/>
                <a:gd name="T8" fmla="*/ 1 w 425"/>
                <a:gd name="T9" fmla="*/ 3 h 854"/>
                <a:gd name="T10" fmla="*/ 1 w 425"/>
                <a:gd name="T11" fmla="*/ 3 h 854"/>
                <a:gd name="T12" fmla="*/ 1 w 425"/>
                <a:gd name="T13" fmla="*/ 3 h 854"/>
                <a:gd name="T14" fmla="*/ 1 w 425"/>
                <a:gd name="T15" fmla="*/ 3 h 854"/>
                <a:gd name="T16" fmla="*/ 1 w 425"/>
                <a:gd name="T17" fmla="*/ 3 h 854"/>
                <a:gd name="T18" fmla="*/ 1 w 425"/>
                <a:gd name="T19" fmla="*/ 3 h 854"/>
                <a:gd name="T20" fmla="*/ 1 w 425"/>
                <a:gd name="T21" fmla="*/ 3 h 854"/>
                <a:gd name="T22" fmla="*/ 1 w 425"/>
                <a:gd name="T23" fmla="*/ 3 h 854"/>
                <a:gd name="T24" fmla="*/ 2 w 425"/>
                <a:gd name="T25" fmla="*/ 3 h 854"/>
                <a:gd name="T26" fmla="*/ 2 w 425"/>
                <a:gd name="T27" fmla="*/ 3 h 854"/>
                <a:gd name="T28" fmla="*/ 2 w 425"/>
                <a:gd name="T29" fmla="*/ 3 h 854"/>
                <a:gd name="T30" fmla="*/ 2 w 425"/>
                <a:gd name="T31" fmla="*/ 3 h 854"/>
                <a:gd name="T32" fmla="*/ 2 w 425"/>
                <a:gd name="T33" fmla="*/ 3 h 854"/>
                <a:gd name="T34" fmla="*/ 2 w 425"/>
                <a:gd name="T35" fmla="*/ 3 h 854"/>
                <a:gd name="T36" fmla="*/ 2 w 425"/>
                <a:gd name="T37" fmla="*/ 3 h 854"/>
                <a:gd name="T38" fmla="*/ 2 w 425"/>
                <a:gd name="T39" fmla="*/ 3 h 854"/>
                <a:gd name="T40" fmla="*/ 2 w 425"/>
                <a:gd name="T41" fmla="*/ 3 h 854"/>
                <a:gd name="T42" fmla="*/ 2 w 425"/>
                <a:gd name="T43" fmla="*/ 3 h 854"/>
                <a:gd name="T44" fmla="*/ 2 w 425"/>
                <a:gd name="T45" fmla="*/ 3 h 854"/>
                <a:gd name="T46" fmla="*/ 2 w 425"/>
                <a:gd name="T47" fmla="*/ 3 h 854"/>
                <a:gd name="T48" fmla="*/ 1 w 425"/>
                <a:gd name="T49" fmla="*/ 3 h 854"/>
                <a:gd name="T50" fmla="*/ 1 w 425"/>
                <a:gd name="T51" fmla="*/ 3 h 854"/>
                <a:gd name="T52" fmla="*/ 1 w 425"/>
                <a:gd name="T53" fmla="*/ 2 h 854"/>
                <a:gd name="T54" fmla="*/ 1 w 425"/>
                <a:gd name="T55" fmla="*/ 2 h 854"/>
                <a:gd name="T56" fmla="*/ 1 w 425"/>
                <a:gd name="T57" fmla="*/ 2 h 854"/>
                <a:gd name="T58" fmla="*/ 1 w 425"/>
                <a:gd name="T59" fmla="*/ 2 h 854"/>
                <a:gd name="T60" fmla="*/ 1 w 425"/>
                <a:gd name="T61" fmla="*/ 2 h 854"/>
                <a:gd name="T62" fmla="*/ 1 w 425"/>
                <a:gd name="T63" fmla="*/ 2 h 854"/>
                <a:gd name="T64" fmla="*/ 1 w 425"/>
                <a:gd name="T65" fmla="*/ 2 h 854"/>
                <a:gd name="T66" fmla="*/ 1 w 425"/>
                <a:gd name="T67" fmla="*/ 1 h 854"/>
                <a:gd name="T68" fmla="*/ 1 w 425"/>
                <a:gd name="T69" fmla="*/ 1 h 854"/>
                <a:gd name="T70" fmla="*/ 1 w 425"/>
                <a:gd name="T71" fmla="*/ 1 h 854"/>
                <a:gd name="T72" fmla="*/ 1 w 425"/>
                <a:gd name="T73" fmla="*/ 1 h 854"/>
                <a:gd name="T74" fmla="*/ 1 w 425"/>
                <a:gd name="T75" fmla="*/ 1 h 854"/>
                <a:gd name="T76" fmla="*/ 1 w 425"/>
                <a:gd name="T77" fmla="*/ 1 h 854"/>
                <a:gd name="T78" fmla="*/ 1 w 425"/>
                <a:gd name="T79" fmla="*/ 1 h 854"/>
                <a:gd name="T80" fmla="*/ 1 w 425"/>
                <a:gd name="T81" fmla="*/ 1 h 8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5"/>
                <a:gd name="T124" fmla="*/ 0 h 854"/>
                <a:gd name="T125" fmla="*/ 425 w 425"/>
                <a:gd name="T126" fmla="*/ 854 h 8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5" h="854">
                  <a:moveTo>
                    <a:pt x="63" y="267"/>
                  </a:moveTo>
                  <a:lnTo>
                    <a:pt x="63" y="274"/>
                  </a:lnTo>
                  <a:lnTo>
                    <a:pt x="65" y="291"/>
                  </a:lnTo>
                  <a:lnTo>
                    <a:pt x="68" y="318"/>
                  </a:lnTo>
                  <a:lnTo>
                    <a:pt x="74" y="350"/>
                  </a:lnTo>
                  <a:lnTo>
                    <a:pt x="83" y="388"/>
                  </a:lnTo>
                  <a:lnTo>
                    <a:pt x="95" y="427"/>
                  </a:lnTo>
                  <a:lnTo>
                    <a:pt x="113" y="467"/>
                  </a:lnTo>
                  <a:lnTo>
                    <a:pt x="135" y="503"/>
                  </a:lnTo>
                  <a:lnTo>
                    <a:pt x="143" y="523"/>
                  </a:lnTo>
                  <a:lnTo>
                    <a:pt x="152" y="560"/>
                  </a:lnTo>
                  <a:lnTo>
                    <a:pt x="162" y="607"/>
                  </a:lnTo>
                  <a:lnTo>
                    <a:pt x="171" y="661"/>
                  </a:lnTo>
                  <a:lnTo>
                    <a:pt x="180" y="714"/>
                  </a:lnTo>
                  <a:lnTo>
                    <a:pt x="185" y="763"/>
                  </a:lnTo>
                  <a:lnTo>
                    <a:pt x="188" y="801"/>
                  </a:lnTo>
                  <a:lnTo>
                    <a:pt x="185" y="823"/>
                  </a:lnTo>
                  <a:lnTo>
                    <a:pt x="184" y="830"/>
                  </a:lnTo>
                  <a:lnTo>
                    <a:pt x="186" y="835"/>
                  </a:lnTo>
                  <a:lnTo>
                    <a:pt x="191" y="838"/>
                  </a:lnTo>
                  <a:lnTo>
                    <a:pt x="199" y="840"/>
                  </a:lnTo>
                  <a:lnTo>
                    <a:pt x="209" y="840"/>
                  </a:lnTo>
                  <a:lnTo>
                    <a:pt x="223" y="840"/>
                  </a:lnTo>
                  <a:lnTo>
                    <a:pt x="238" y="839"/>
                  </a:lnTo>
                  <a:lnTo>
                    <a:pt x="254" y="838"/>
                  </a:lnTo>
                  <a:lnTo>
                    <a:pt x="273" y="838"/>
                  </a:lnTo>
                  <a:lnTo>
                    <a:pt x="292" y="836"/>
                  </a:lnTo>
                  <a:lnTo>
                    <a:pt x="313" y="836"/>
                  </a:lnTo>
                  <a:lnTo>
                    <a:pt x="335" y="836"/>
                  </a:lnTo>
                  <a:lnTo>
                    <a:pt x="357" y="839"/>
                  </a:lnTo>
                  <a:lnTo>
                    <a:pt x="380" y="841"/>
                  </a:lnTo>
                  <a:lnTo>
                    <a:pt x="403" y="847"/>
                  </a:lnTo>
                  <a:lnTo>
                    <a:pt x="425" y="854"/>
                  </a:lnTo>
                  <a:lnTo>
                    <a:pt x="420" y="842"/>
                  </a:lnTo>
                  <a:lnTo>
                    <a:pt x="409" y="832"/>
                  </a:lnTo>
                  <a:lnTo>
                    <a:pt x="393" y="821"/>
                  </a:lnTo>
                  <a:lnTo>
                    <a:pt x="373" y="811"/>
                  </a:lnTo>
                  <a:lnTo>
                    <a:pt x="352" y="802"/>
                  </a:lnTo>
                  <a:lnTo>
                    <a:pt x="333" y="794"/>
                  </a:lnTo>
                  <a:lnTo>
                    <a:pt x="318" y="787"/>
                  </a:lnTo>
                  <a:lnTo>
                    <a:pt x="309" y="782"/>
                  </a:lnTo>
                  <a:lnTo>
                    <a:pt x="298" y="771"/>
                  </a:lnTo>
                  <a:lnTo>
                    <a:pt x="290" y="752"/>
                  </a:lnTo>
                  <a:lnTo>
                    <a:pt x="285" y="730"/>
                  </a:lnTo>
                  <a:lnTo>
                    <a:pt x="281" y="705"/>
                  </a:lnTo>
                  <a:lnTo>
                    <a:pt x="277" y="680"/>
                  </a:lnTo>
                  <a:lnTo>
                    <a:pt x="273" y="656"/>
                  </a:lnTo>
                  <a:lnTo>
                    <a:pt x="268" y="635"/>
                  </a:lnTo>
                  <a:lnTo>
                    <a:pt x="261" y="620"/>
                  </a:lnTo>
                  <a:lnTo>
                    <a:pt x="249" y="594"/>
                  </a:lnTo>
                  <a:lnTo>
                    <a:pt x="238" y="563"/>
                  </a:lnTo>
                  <a:lnTo>
                    <a:pt x="230" y="526"/>
                  </a:lnTo>
                  <a:lnTo>
                    <a:pt x="222" y="488"/>
                  </a:lnTo>
                  <a:lnTo>
                    <a:pt x="214" y="450"/>
                  </a:lnTo>
                  <a:lnTo>
                    <a:pt x="205" y="417"/>
                  </a:lnTo>
                  <a:lnTo>
                    <a:pt x="193" y="388"/>
                  </a:lnTo>
                  <a:lnTo>
                    <a:pt x="178" y="367"/>
                  </a:lnTo>
                  <a:lnTo>
                    <a:pt x="171" y="359"/>
                  </a:lnTo>
                  <a:lnTo>
                    <a:pt x="166" y="350"/>
                  </a:lnTo>
                  <a:lnTo>
                    <a:pt x="159" y="337"/>
                  </a:lnTo>
                  <a:lnTo>
                    <a:pt x="151" y="325"/>
                  </a:lnTo>
                  <a:lnTo>
                    <a:pt x="144" y="311"/>
                  </a:lnTo>
                  <a:lnTo>
                    <a:pt x="136" y="298"/>
                  </a:lnTo>
                  <a:lnTo>
                    <a:pt x="128" y="286"/>
                  </a:lnTo>
                  <a:lnTo>
                    <a:pt x="120" y="275"/>
                  </a:lnTo>
                  <a:lnTo>
                    <a:pt x="112" y="266"/>
                  </a:lnTo>
                  <a:lnTo>
                    <a:pt x="105" y="256"/>
                  </a:lnTo>
                  <a:lnTo>
                    <a:pt x="100" y="246"/>
                  </a:lnTo>
                  <a:lnTo>
                    <a:pt x="95" y="236"/>
                  </a:lnTo>
                  <a:lnTo>
                    <a:pt x="92" y="225"/>
                  </a:lnTo>
                  <a:lnTo>
                    <a:pt x="89" y="211"/>
                  </a:lnTo>
                  <a:lnTo>
                    <a:pt x="86" y="196"/>
                  </a:lnTo>
                  <a:lnTo>
                    <a:pt x="85" y="177"/>
                  </a:lnTo>
                  <a:lnTo>
                    <a:pt x="80" y="154"/>
                  </a:lnTo>
                  <a:lnTo>
                    <a:pt x="70" y="127"/>
                  </a:lnTo>
                  <a:lnTo>
                    <a:pt x="56" y="98"/>
                  </a:lnTo>
                  <a:lnTo>
                    <a:pt x="41" y="68"/>
                  </a:lnTo>
                  <a:lnTo>
                    <a:pt x="25" y="41"/>
                  </a:lnTo>
                  <a:lnTo>
                    <a:pt x="12" y="19"/>
                  </a:lnTo>
                  <a:lnTo>
                    <a:pt x="3" y="6"/>
                  </a:lnTo>
                  <a:lnTo>
                    <a:pt x="0" y="0"/>
                  </a:lnTo>
                  <a:lnTo>
                    <a:pt x="44" y="152"/>
                  </a:lnTo>
                  <a:lnTo>
                    <a:pt x="63" y="267"/>
                  </a:lnTo>
                  <a:close/>
                </a:path>
              </a:pathLst>
            </a:custGeom>
            <a:solidFill>
              <a:srgbClr val="000000"/>
            </a:solidFill>
            <a:ln w="9525">
              <a:noFill/>
              <a:round/>
              <a:headEnd/>
              <a:tailEnd/>
            </a:ln>
          </p:spPr>
          <p:txBody>
            <a:bodyPr/>
            <a:lstStyle/>
            <a:p>
              <a:endParaRPr lang="nl-NL"/>
            </a:p>
          </p:txBody>
        </p:sp>
        <p:sp>
          <p:nvSpPr>
            <p:cNvPr id="7189" name="Freeform 23"/>
            <p:cNvSpPr>
              <a:spLocks/>
            </p:cNvSpPr>
            <p:nvPr/>
          </p:nvSpPr>
          <p:spPr bwMode="ltGray">
            <a:xfrm>
              <a:off x="911" y="2900"/>
              <a:ext cx="90" cy="59"/>
            </a:xfrm>
            <a:custGeom>
              <a:avLst/>
              <a:gdLst>
                <a:gd name="T0" fmla="*/ 1 w 180"/>
                <a:gd name="T1" fmla="*/ 1 h 117"/>
                <a:gd name="T2" fmla="*/ 1 w 180"/>
                <a:gd name="T3" fmla="*/ 1 h 117"/>
                <a:gd name="T4" fmla="*/ 1 w 180"/>
                <a:gd name="T5" fmla="*/ 1 h 117"/>
                <a:gd name="T6" fmla="*/ 1 w 180"/>
                <a:gd name="T7" fmla="*/ 1 h 117"/>
                <a:gd name="T8" fmla="*/ 1 w 180"/>
                <a:gd name="T9" fmla="*/ 0 h 117"/>
                <a:gd name="T10" fmla="*/ 1 w 180"/>
                <a:gd name="T11" fmla="*/ 0 h 117"/>
                <a:gd name="T12" fmla="*/ 1 w 180"/>
                <a:gd name="T13" fmla="*/ 1 h 117"/>
                <a:gd name="T14" fmla="*/ 1 w 180"/>
                <a:gd name="T15" fmla="*/ 1 h 117"/>
                <a:gd name="T16" fmla="*/ 1 w 180"/>
                <a:gd name="T17" fmla="*/ 1 h 117"/>
                <a:gd name="T18" fmla="*/ 1 w 180"/>
                <a:gd name="T19" fmla="*/ 1 h 117"/>
                <a:gd name="T20" fmla="*/ 1 w 180"/>
                <a:gd name="T21" fmla="*/ 1 h 117"/>
                <a:gd name="T22" fmla="*/ 1 w 180"/>
                <a:gd name="T23" fmla="*/ 1 h 117"/>
                <a:gd name="T24" fmla="*/ 1 w 180"/>
                <a:gd name="T25" fmla="*/ 1 h 117"/>
                <a:gd name="T26" fmla="*/ 1 w 180"/>
                <a:gd name="T27" fmla="*/ 1 h 117"/>
                <a:gd name="T28" fmla="*/ 1 w 180"/>
                <a:gd name="T29" fmla="*/ 1 h 117"/>
                <a:gd name="T30" fmla="*/ 1 w 180"/>
                <a:gd name="T31" fmla="*/ 1 h 117"/>
                <a:gd name="T32" fmla="*/ 1 w 180"/>
                <a:gd name="T33" fmla="*/ 1 h 117"/>
                <a:gd name="T34" fmla="*/ 1 w 180"/>
                <a:gd name="T35" fmla="*/ 1 h 117"/>
                <a:gd name="T36" fmla="*/ 1 w 180"/>
                <a:gd name="T37" fmla="*/ 1 h 117"/>
                <a:gd name="T38" fmla="*/ 1 w 180"/>
                <a:gd name="T39" fmla="*/ 1 h 117"/>
                <a:gd name="T40" fmla="*/ 1 w 180"/>
                <a:gd name="T41" fmla="*/ 1 h 117"/>
                <a:gd name="T42" fmla="*/ 1 w 180"/>
                <a:gd name="T43" fmla="*/ 1 h 117"/>
                <a:gd name="T44" fmla="*/ 1 w 180"/>
                <a:gd name="T45" fmla="*/ 1 h 117"/>
                <a:gd name="T46" fmla="*/ 1 w 180"/>
                <a:gd name="T47" fmla="*/ 1 h 117"/>
                <a:gd name="T48" fmla="*/ 1 w 180"/>
                <a:gd name="T49" fmla="*/ 1 h 117"/>
                <a:gd name="T50" fmla="*/ 1 w 180"/>
                <a:gd name="T51" fmla="*/ 1 h 117"/>
                <a:gd name="T52" fmla="*/ 1 w 180"/>
                <a:gd name="T53" fmla="*/ 1 h 117"/>
                <a:gd name="T54" fmla="*/ 1 w 180"/>
                <a:gd name="T55" fmla="*/ 1 h 117"/>
                <a:gd name="T56" fmla="*/ 0 w 180"/>
                <a:gd name="T57" fmla="*/ 1 h 117"/>
                <a:gd name="T58" fmla="*/ 1 w 180"/>
                <a:gd name="T59" fmla="*/ 1 h 117"/>
                <a:gd name="T60" fmla="*/ 1 w 180"/>
                <a:gd name="T61" fmla="*/ 1 h 117"/>
                <a:gd name="T62" fmla="*/ 1 w 180"/>
                <a:gd name="T63" fmla="*/ 1 h 117"/>
                <a:gd name="T64" fmla="*/ 1 w 180"/>
                <a:gd name="T65" fmla="*/ 1 h 117"/>
                <a:gd name="T66" fmla="*/ 1 w 180"/>
                <a:gd name="T67" fmla="*/ 1 h 117"/>
                <a:gd name="T68" fmla="*/ 1 w 180"/>
                <a:gd name="T69" fmla="*/ 1 h 117"/>
                <a:gd name="T70" fmla="*/ 1 w 180"/>
                <a:gd name="T71" fmla="*/ 1 h 117"/>
                <a:gd name="T72" fmla="*/ 1 w 180"/>
                <a:gd name="T73" fmla="*/ 1 h 117"/>
                <a:gd name="T74" fmla="*/ 1 w 180"/>
                <a:gd name="T75" fmla="*/ 1 h 117"/>
                <a:gd name="T76" fmla="*/ 1 w 180"/>
                <a:gd name="T77" fmla="*/ 1 h 117"/>
                <a:gd name="T78" fmla="*/ 1 w 180"/>
                <a:gd name="T79" fmla="*/ 1 h 117"/>
                <a:gd name="T80" fmla="*/ 1 w 180"/>
                <a:gd name="T81" fmla="*/ 1 h 117"/>
                <a:gd name="T82" fmla="*/ 1 w 180"/>
                <a:gd name="T83" fmla="*/ 1 h 117"/>
                <a:gd name="T84" fmla="*/ 1 w 180"/>
                <a:gd name="T85" fmla="*/ 1 h 117"/>
                <a:gd name="T86" fmla="*/ 1 w 180"/>
                <a:gd name="T87" fmla="*/ 1 h 117"/>
                <a:gd name="T88" fmla="*/ 1 w 180"/>
                <a:gd name="T89" fmla="*/ 1 h 117"/>
                <a:gd name="T90" fmla="*/ 1 w 180"/>
                <a:gd name="T91" fmla="*/ 1 h 117"/>
                <a:gd name="T92" fmla="*/ 1 w 180"/>
                <a:gd name="T93" fmla="*/ 1 h 117"/>
                <a:gd name="T94" fmla="*/ 1 w 180"/>
                <a:gd name="T95" fmla="*/ 1 h 117"/>
                <a:gd name="T96" fmla="*/ 1 w 180"/>
                <a:gd name="T97" fmla="*/ 1 h 117"/>
                <a:gd name="T98" fmla="*/ 1 w 180"/>
                <a:gd name="T99" fmla="*/ 1 h 117"/>
                <a:gd name="T100" fmla="*/ 1 w 180"/>
                <a:gd name="T101" fmla="*/ 1 h 117"/>
                <a:gd name="T102" fmla="*/ 1 w 180"/>
                <a:gd name="T103" fmla="*/ 1 h 117"/>
                <a:gd name="T104" fmla="*/ 1 w 180"/>
                <a:gd name="T105" fmla="*/ 1 h 11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117"/>
                <a:gd name="T161" fmla="*/ 180 w 180"/>
                <a:gd name="T162" fmla="*/ 117 h 11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117">
                  <a:moveTo>
                    <a:pt x="180" y="9"/>
                  </a:moveTo>
                  <a:lnTo>
                    <a:pt x="172" y="6"/>
                  </a:lnTo>
                  <a:lnTo>
                    <a:pt x="160" y="2"/>
                  </a:lnTo>
                  <a:lnTo>
                    <a:pt x="146" y="1"/>
                  </a:lnTo>
                  <a:lnTo>
                    <a:pt x="131" y="0"/>
                  </a:lnTo>
                  <a:lnTo>
                    <a:pt x="119" y="0"/>
                  </a:lnTo>
                  <a:lnTo>
                    <a:pt x="106" y="1"/>
                  </a:lnTo>
                  <a:lnTo>
                    <a:pt x="98" y="2"/>
                  </a:lnTo>
                  <a:lnTo>
                    <a:pt x="93" y="6"/>
                  </a:lnTo>
                  <a:lnTo>
                    <a:pt x="92" y="11"/>
                  </a:lnTo>
                  <a:lnTo>
                    <a:pt x="93" y="15"/>
                  </a:lnTo>
                  <a:lnTo>
                    <a:pt x="94" y="21"/>
                  </a:lnTo>
                  <a:lnTo>
                    <a:pt x="92" y="27"/>
                  </a:lnTo>
                  <a:lnTo>
                    <a:pt x="89" y="31"/>
                  </a:lnTo>
                  <a:lnTo>
                    <a:pt x="84" y="33"/>
                  </a:lnTo>
                  <a:lnTo>
                    <a:pt x="78" y="34"/>
                  </a:lnTo>
                  <a:lnTo>
                    <a:pt x="71" y="37"/>
                  </a:lnTo>
                  <a:lnTo>
                    <a:pt x="66" y="39"/>
                  </a:lnTo>
                  <a:lnTo>
                    <a:pt x="61" y="42"/>
                  </a:lnTo>
                  <a:lnTo>
                    <a:pt x="59" y="47"/>
                  </a:lnTo>
                  <a:lnTo>
                    <a:pt x="58" y="54"/>
                  </a:lnTo>
                  <a:lnTo>
                    <a:pt x="58" y="63"/>
                  </a:lnTo>
                  <a:lnTo>
                    <a:pt x="56" y="72"/>
                  </a:lnTo>
                  <a:lnTo>
                    <a:pt x="53" y="80"/>
                  </a:lnTo>
                  <a:lnTo>
                    <a:pt x="47" y="89"/>
                  </a:lnTo>
                  <a:lnTo>
                    <a:pt x="40" y="93"/>
                  </a:lnTo>
                  <a:lnTo>
                    <a:pt x="30" y="95"/>
                  </a:lnTo>
                  <a:lnTo>
                    <a:pt x="16" y="93"/>
                  </a:lnTo>
                  <a:lnTo>
                    <a:pt x="0" y="86"/>
                  </a:lnTo>
                  <a:lnTo>
                    <a:pt x="7" y="97"/>
                  </a:lnTo>
                  <a:lnTo>
                    <a:pt x="16" y="105"/>
                  </a:lnTo>
                  <a:lnTo>
                    <a:pt x="25" y="110"/>
                  </a:lnTo>
                  <a:lnTo>
                    <a:pt x="36" y="115"/>
                  </a:lnTo>
                  <a:lnTo>
                    <a:pt x="46" y="117"/>
                  </a:lnTo>
                  <a:lnTo>
                    <a:pt x="55" y="117"/>
                  </a:lnTo>
                  <a:lnTo>
                    <a:pt x="64" y="116"/>
                  </a:lnTo>
                  <a:lnTo>
                    <a:pt x="70" y="113"/>
                  </a:lnTo>
                  <a:lnTo>
                    <a:pt x="76" y="105"/>
                  </a:lnTo>
                  <a:lnTo>
                    <a:pt x="79" y="93"/>
                  </a:lnTo>
                  <a:lnTo>
                    <a:pt x="83" y="79"/>
                  </a:lnTo>
                  <a:lnTo>
                    <a:pt x="86" y="64"/>
                  </a:lnTo>
                  <a:lnTo>
                    <a:pt x="92" y="50"/>
                  </a:lnTo>
                  <a:lnTo>
                    <a:pt x="100" y="38"/>
                  </a:lnTo>
                  <a:lnTo>
                    <a:pt x="114" y="27"/>
                  </a:lnTo>
                  <a:lnTo>
                    <a:pt x="132" y="23"/>
                  </a:lnTo>
                  <a:lnTo>
                    <a:pt x="138" y="22"/>
                  </a:lnTo>
                  <a:lnTo>
                    <a:pt x="144" y="21"/>
                  </a:lnTo>
                  <a:lnTo>
                    <a:pt x="150" y="19"/>
                  </a:lnTo>
                  <a:lnTo>
                    <a:pt x="155" y="17"/>
                  </a:lnTo>
                  <a:lnTo>
                    <a:pt x="161" y="15"/>
                  </a:lnTo>
                  <a:lnTo>
                    <a:pt x="167" y="14"/>
                  </a:lnTo>
                  <a:lnTo>
                    <a:pt x="173" y="11"/>
                  </a:lnTo>
                  <a:lnTo>
                    <a:pt x="180" y="9"/>
                  </a:lnTo>
                  <a:close/>
                </a:path>
              </a:pathLst>
            </a:custGeom>
            <a:solidFill>
              <a:srgbClr val="000000"/>
            </a:solidFill>
            <a:ln w="9525">
              <a:noFill/>
              <a:round/>
              <a:headEnd/>
              <a:tailEnd/>
            </a:ln>
          </p:spPr>
          <p:txBody>
            <a:bodyPr/>
            <a:lstStyle/>
            <a:p>
              <a:endParaRPr lang="nl-NL"/>
            </a:p>
          </p:txBody>
        </p:sp>
        <p:sp>
          <p:nvSpPr>
            <p:cNvPr id="7190" name="Freeform 24"/>
            <p:cNvSpPr>
              <a:spLocks/>
            </p:cNvSpPr>
            <p:nvPr/>
          </p:nvSpPr>
          <p:spPr bwMode="ltGray">
            <a:xfrm>
              <a:off x="970" y="2827"/>
              <a:ext cx="18" cy="54"/>
            </a:xfrm>
            <a:custGeom>
              <a:avLst/>
              <a:gdLst>
                <a:gd name="T0" fmla="*/ 1 w 36"/>
                <a:gd name="T1" fmla="*/ 0 h 109"/>
                <a:gd name="T2" fmla="*/ 1 w 36"/>
                <a:gd name="T3" fmla="*/ 0 h 109"/>
                <a:gd name="T4" fmla="*/ 1 w 36"/>
                <a:gd name="T5" fmla="*/ 0 h 109"/>
                <a:gd name="T6" fmla="*/ 1 w 36"/>
                <a:gd name="T7" fmla="*/ 0 h 109"/>
                <a:gd name="T8" fmla="*/ 0 w 36"/>
                <a:gd name="T9" fmla="*/ 0 h 109"/>
                <a:gd name="T10" fmla="*/ 1 w 36"/>
                <a:gd name="T11" fmla="*/ 0 h 109"/>
                <a:gd name="T12" fmla="*/ 1 w 36"/>
                <a:gd name="T13" fmla="*/ 0 h 109"/>
                <a:gd name="T14" fmla="*/ 1 w 36"/>
                <a:gd name="T15" fmla="*/ 0 h 109"/>
                <a:gd name="T16" fmla="*/ 1 w 36"/>
                <a:gd name="T17" fmla="*/ 0 h 109"/>
                <a:gd name="T18" fmla="*/ 1 w 36"/>
                <a:gd name="T19" fmla="*/ 0 h 109"/>
                <a:gd name="T20" fmla="*/ 1 w 36"/>
                <a:gd name="T21" fmla="*/ 0 h 109"/>
                <a:gd name="T22" fmla="*/ 1 w 36"/>
                <a:gd name="T23" fmla="*/ 0 h 109"/>
                <a:gd name="T24" fmla="*/ 1 w 36"/>
                <a:gd name="T25" fmla="*/ 0 h 109"/>
                <a:gd name="T26" fmla="*/ 1 w 36"/>
                <a:gd name="T27" fmla="*/ 0 h 109"/>
                <a:gd name="T28" fmla="*/ 1 w 36"/>
                <a:gd name="T29" fmla="*/ 0 h 109"/>
                <a:gd name="T30" fmla="*/ 1 w 36"/>
                <a:gd name="T31" fmla="*/ 0 h 109"/>
                <a:gd name="T32" fmla="*/ 1 w 36"/>
                <a:gd name="T33" fmla="*/ 0 h 109"/>
                <a:gd name="T34" fmla="*/ 1 w 36"/>
                <a:gd name="T35" fmla="*/ 0 h 10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109"/>
                <a:gd name="T56" fmla="*/ 36 w 36"/>
                <a:gd name="T57" fmla="*/ 109 h 10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109">
                  <a:moveTo>
                    <a:pt x="21" y="62"/>
                  </a:moveTo>
                  <a:lnTo>
                    <a:pt x="15" y="78"/>
                  </a:lnTo>
                  <a:lnTo>
                    <a:pt x="8" y="94"/>
                  </a:lnTo>
                  <a:lnTo>
                    <a:pt x="3" y="104"/>
                  </a:lnTo>
                  <a:lnTo>
                    <a:pt x="0" y="109"/>
                  </a:lnTo>
                  <a:lnTo>
                    <a:pt x="3" y="108"/>
                  </a:lnTo>
                  <a:lnTo>
                    <a:pt x="7" y="104"/>
                  </a:lnTo>
                  <a:lnTo>
                    <a:pt x="14" y="102"/>
                  </a:lnTo>
                  <a:lnTo>
                    <a:pt x="23" y="102"/>
                  </a:lnTo>
                  <a:lnTo>
                    <a:pt x="33" y="103"/>
                  </a:lnTo>
                  <a:lnTo>
                    <a:pt x="36" y="98"/>
                  </a:lnTo>
                  <a:lnTo>
                    <a:pt x="35" y="89"/>
                  </a:lnTo>
                  <a:lnTo>
                    <a:pt x="35" y="75"/>
                  </a:lnTo>
                  <a:lnTo>
                    <a:pt x="32" y="50"/>
                  </a:lnTo>
                  <a:lnTo>
                    <a:pt x="22" y="26"/>
                  </a:lnTo>
                  <a:lnTo>
                    <a:pt x="11" y="7"/>
                  </a:lnTo>
                  <a:lnTo>
                    <a:pt x="6" y="0"/>
                  </a:lnTo>
                  <a:lnTo>
                    <a:pt x="21" y="62"/>
                  </a:lnTo>
                  <a:close/>
                </a:path>
              </a:pathLst>
            </a:custGeom>
            <a:solidFill>
              <a:srgbClr val="000000"/>
            </a:solidFill>
            <a:ln w="9525">
              <a:noFill/>
              <a:round/>
              <a:headEnd/>
              <a:tailEnd/>
            </a:ln>
          </p:spPr>
          <p:txBody>
            <a:bodyPr/>
            <a:lstStyle/>
            <a:p>
              <a:endParaRPr lang="nl-NL"/>
            </a:p>
          </p:txBody>
        </p:sp>
        <p:sp>
          <p:nvSpPr>
            <p:cNvPr id="7191" name="Freeform 25"/>
            <p:cNvSpPr>
              <a:spLocks/>
            </p:cNvSpPr>
            <p:nvPr/>
          </p:nvSpPr>
          <p:spPr bwMode="ltGray">
            <a:xfrm>
              <a:off x="834" y="2984"/>
              <a:ext cx="26" cy="89"/>
            </a:xfrm>
            <a:custGeom>
              <a:avLst/>
              <a:gdLst>
                <a:gd name="T0" fmla="*/ 1 w 51"/>
                <a:gd name="T1" fmla="*/ 1 h 177"/>
                <a:gd name="T2" fmla="*/ 1 w 51"/>
                <a:gd name="T3" fmla="*/ 1 h 177"/>
                <a:gd name="T4" fmla="*/ 1 w 51"/>
                <a:gd name="T5" fmla="*/ 1 h 177"/>
                <a:gd name="T6" fmla="*/ 1 w 51"/>
                <a:gd name="T7" fmla="*/ 1 h 177"/>
                <a:gd name="T8" fmla="*/ 1 w 51"/>
                <a:gd name="T9" fmla="*/ 1 h 177"/>
                <a:gd name="T10" fmla="*/ 1 w 51"/>
                <a:gd name="T11" fmla="*/ 1 h 177"/>
                <a:gd name="T12" fmla="*/ 1 w 51"/>
                <a:gd name="T13" fmla="*/ 1 h 177"/>
                <a:gd name="T14" fmla="*/ 1 w 51"/>
                <a:gd name="T15" fmla="*/ 1 h 177"/>
                <a:gd name="T16" fmla="*/ 1 w 51"/>
                <a:gd name="T17" fmla="*/ 1 h 177"/>
                <a:gd name="T18" fmla="*/ 1 w 51"/>
                <a:gd name="T19" fmla="*/ 1 h 177"/>
                <a:gd name="T20" fmla="*/ 1 w 51"/>
                <a:gd name="T21" fmla="*/ 1 h 177"/>
                <a:gd name="T22" fmla="*/ 1 w 51"/>
                <a:gd name="T23" fmla="*/ 1 h 177"/>
                <a:gd name="T24" fmla="*/ 0 w 51"/>
                <a:gd name="T25" fmla="*/ 1 h 177"/>
                <a:gd name="T26" fmla="*/ 1 w 51"/>
                <a:gd name="T27" fmla="*/ 1 h 177"/>
                <a:gd name="T28" fmla="*/ 1 w 51"/>
                <a:gd name="T29" fmla="*/ 1 h 177"/>
                <a:gd name="T30" fmla="*/ 1 w 51"/>
                <a:gd name="T31" fmla="*/ 1 h 177"/>
                <a:gd name="T32" fmla="*/ 1 w 51"/>
                <a:gd name="T33" fmla="*/ 1 h 177"/>
                <a:gd name="T34" fmla="*/ 1 w 51"/>
                <a:gd name="T35" fmla="*/ 1 h 177"/>
                <a:gd name="T36" fmla="*/ 1 w 51"/>
                <a:gd name="T37" fmla="*/ 1 h 177"/>
                <a:gd name="T38" fmla="*/ 1 w 51"/>
                <a:gd name="T39" fmla="*/ 1 h 177"/>
                <a:gd name="T40" fmla="*/ 1 w 51"/>
                <a:gd name="T41" fmla="*/ 1 h 177"/>
                <a:gd name="T42" fmla="*/ 1 w 51"/>
                <a:gd name="T43" fmla="*/ 1 h 177"/>
                <a:gd name="T44" fmla="*/ 1 w 51"/>
                <a:gd name="T45" fmla="*/ 1 h 177"/>
                <a:gd name="T46" fmla="*/ 1 w 51"/>
                <a:gd name="T47" fmla="*/ 1 h 177"/>
                <a:gd name="T48" fmla="*/ 1 w 51"/>
                <a:gd name="T49" fmla="*/ 1 h 177"/>
                <a:gd name="T50" fmla="*/ 1 w 51"/>
                <a:gd name="T51" fmla="*/ 0 h 177"/>
                <a:gd name="T52" fmla="*/ 1 w 51"/>
                <a:gd name="T53" fmla="*/ 1 h 1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1"/>
                <a:gd name="T82" fmla="*/ 0 h 177"/>
                <a:gd name="T83" fmla="*/ 51 w 51"/>
                <a:gd name="T84" fmla="*/ 177 h 1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1" h="177">
                  <a:moveTo>
                    <a:pt x="30" y="60"/>
                  </a:moveTo>
                  <a:lnTo>
                    <a:pt x="26" y="51"/>
                  </a:lnTo>
                  <a:lnTo>
                    <a:pt x="18" y="31"/>
                  </a:lnTo>
                  <a:lnTo>
                    <a:pt x="10" y="15"/>
                  </a:lnTo>
                  <a:lnTo>
                    <a:pt x="3" y="16"/>
                  </a:lnTo>
                  <a:lnTo>
                    <a:pt x="4" y="33"/>
                  </a:lnTo>
                  <a:lnTo>
                    <a:pt x="12" y="57"/>
                  </a:lnTo>
                  <a:lnTo>
                    <a:pt x="20" y="81"/>
                  </a:lnTo>
                  <a:lnTo>
                    <a:pt x="21" y="94"/>
                  </a:lnTo>
                  <a:lnTo>
                    <a:pt x="16" y="112"/>
                  </a:lnTo>
                  <a:lnTo>
                    <a:pt x="9" y="139"/>
                  </a:lnTo>
                  <a:lnTo>
                    <a:pt x="2" y="166"/>
                  </a:lnTo>
                  <a:lnTo>
                    <a:pt x="0" y="177"/>
                  </a:lnTo>
                  <a:lnTo>
                    <a:pt x="23" y="154"/>
                  </a:lnTo>
                  <a:lnTo>
                    <a:pt x="25" y="150"/>
                  </a:lnTo>
                  <a:lnTo>
                    <a:pt x="30" y="136"/>
                  </a:lnTo>
                  <a:lnTo>
                    <a:pt x="35" y="116"/>
                  </a:lnTo>
                  <a:lnTo>
                    <a:pt x="42" y="94"/>
                  </a:lnTo>
                  <a:lnTo>
                    <a:pt x="48" y="72"/>
                  </a:lnTo>
                  <a:lnTo>
                    <a:pt x="51" y="54"/>
                  </a:lnTo>
                  <a:lnTo>
                    <a:pt x="51" y="40"/>
                  </a:lnTo>
                  <a:lnTo>
                    <a:pt x="48" y="34"/>
                  </a:lnTo>
                  <a:lnTo>
                    <a:pt x="40" y="29"/>
                  </a:lnTo>
                  <a:lnTo>
                    <a:pt x="34" y="17"/>
                  </a:lnTo>
                  <a:lnTo>
                    <a:pt x="30" y="6"/>
                  </a:lnTo>
                  <a:lnTo>
                    <a:pt x="28" y="0"/>
                  </a:lnTo>
                  <a:lnTo>
                    <a:pt x="30" y="60"/>
                  </a:lnTo>
                  <a:close/>
                </a:path>
              </a:pathLst>
            </a:custGeom>
            <a:solidFill>
              <a:srgbClr val="000000"/>
            </a:solidFill>
            <a:ln w="9525">
              <a:noFill/>
              <a:round/>
              <a:headEnd/>
              <a:tailEnd/>
            </a:ln>
          </p:spPr>
          <p:txBody>
            <a:bodyPr/>
            <a:lstStyle/>
            <a:p>
              <a:endParaRPr lang="nl-NL"/>
            </a:p>
          </p:txBody>
        </p:sp>
        <p:sp>
          <p:nvSpPr>
            <p:cNvPr id="7192" name="Freeform 26"/>
            <p:cNvSpPr>
              <a:spLocks/>
            </p:cNvSpPr>
            <p:nvPr/>
          </p:nvSpPr>
          <p:spPr bwMode="ltGray">
            <a:xfrm>
              <a:off x="1124" y="3334"/>
              <a:ext cx="62" cy="73"/>
            </a:xfrm>
            <a:custGeom>
              <a:avLst/>
              <a:gdLst>
                <a:gd name="T0" fmla="*/ 1 w 124"/>
                <a:gd name="T1" fmla="*/ 0 h 147"/>
                <a:gd name="T2" fmla="*/ 1 w 124"/>
                <a:gd name="T3" fmla="*/ 0 h 147"/>
                <a:gd name="T4" fmla="*/ 1 w 124"/>
                <a:gd name="T5" fmla="*/ 0 h 147"/>
                <a:gd name="T6" fmla="*/ 1 w 124"/>
                <a:gd name="T7" fmla="*/ 0 h 147"/>
                <a:gd name="T8" fmla="*/ 1 w 124"/>
                <a:gd name="T9" fmla="*/ 0 h 147"/>
                <a:gd name="T10" fmla="*/ 1 w 124"/>
                <a:gd name="T11" fmla="*/ 0 h 147"/>
                <a:gd name="T12" fmla="*/ 1 w 124"/>
                <a:gd name="T13" fmla="*/ 0 h 147"/>
                <a:gd name="T14" fmla="*/ 1 w 124"/>
                <a:gd name="T15" fmla="*/ 0 h 147"/>
                <a:gd name="T16" fmla="*/ 1 w 124"/>
                <a:gd name="T17" fmla="*/ 0 h 147"/>
                <a:gd name="T18" fmla="*/ 1 w 124"/>
                <a:gd name="T19" fmla="*/ 0 h 147"/>
                <a:gd name="T20" fmla="*/ 1 w 124"/>
                <a:gd name="T21" fmla="*/ 0 h 147"/>
                <a:gd name="T22" fmla="*/ 1 w 124"/>
                <a:gd name="T23" fmla="*/ 0 h 147"/>
                <a:gd name="T24" fmla="*/ 1 w 124"/>
                <a:gd name="T25" fmla="*/ 0 h 147"/>
                <a:gd name="T26" fmla="*/ 1 w 124"/>
                <a:gd name="T27" fmla="*/ 0 h 147"/>
                <a:gd name="T28" fmla="*/ 1 w 124"/>
                <a:gd name="T29" fmla="*/ 0 h 147"/>
                <a:gd name="T30" fmla="*/ 1 w 124"/>
                <a:gd name="T31" fmla="*/ 0 h 147"/>
                <a:gd name="T32" fmla="*/ 1 w 124"/>
                <a:gd name="T33" fmla="*/ 0 h 147"/>
                <a:gd name="T34" fmla="*/ 1 w 124"/>
                <a:gd name="T35" fmla="*/ 0 h 147"/>
                <a:gd name="T36" fmla="*/ 1 w 124"/>
                <a:gd name="T37" fmla="*/ 0 h 147"/>
                <a:gd name="T38" fmla="*/ 1 w 124"/>
                <a:gd name="T39" fmla="*/ 0 h 147"/>
                <a:gd name="T40" fmla="*/ 1 w 124"/>
                <a:gd name="T41" fmla="*/ 0 h 147"/>
                <a:gd name="T42" fmla="*/ 1 w 124"/>
                <a:gd name="T43" fmla="*/ 0 h 147"/>
                <a:gd name="T44" fmla="*/ 1 w 124"/>
                <a:gd name="T45" fmla="*/ 0 h 147"/>
                <a:gd name="T46" fmla="*/ 1 w 124"/>
                <a:gd name="T47" fmla="*/ 0 h 147"/>
                <a:gd name="T48" fmla="*/ 1 w 124"/>
                <a:gd name="T49" fmla="*/ 0 h 147"/>
                <a:gd name="T50" fmla="*/ 1 w 124"/>
                <a:gd name="T51" fmla="*/ 0 h 147"/>
                <a:gd name="T52" fmla="*/ 1 w 124"/>
                <a:gd name="T53" fmla="*/ 0 h 147"/>
                <a:gd name="T54" fmla="*/ 0 w 124"/>
                <a:gd name="T55" fmla="*/ 0 h 147"/>
                <a:gd name="T56" fmla="*/ 1 w 124"/>
                <a:gd name="T57" fmla="*/ 0 h 147"/>
                <a:gd name="T58" fmla="*/ 1 w 124"/>
                <a:gd name="T59" fmla="*/ 0 h 147"/>
                <a:gd name="T60" fmla="*/ 1 w 124"/>
                <a:gd name="T61" fmla="*/ 0 h 147"/>
                <a:gd name="T62" fmla="*/ 1 w 124"/>
                <a:gd name="T63" fmla="*/ 0 h 147"/>
                <a:gd name="T64" fmla="*/ 1 w 124"/>
                <a:gd name="T65" fmla="*/ 0 h 147"/>
                <a:gd name="T66" fmla="*/ 1 w 124"/>
                <a:gd name="T67" fmla="*/ 0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4"/>
                <a:gd name="T103" fmla="*/ 0 h 147"/>
                <a:gd name="T104" fmla="*/ 124 w 124"/>
                <a:gd name="T105" fmla="*/ 147 h 1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4" h="147">
                  <a:moveTo>
                    <a:pt x="21" y="0"/>
                  </a:moveTo>
                  <a:lnTo>
                    <a:pt x="33" y="8"/>
                  </a:lnTo>
                  <a:lnTo>
                    <a:pt x="47" y="22"/>
                  </a:lnTo>
                  <a:lnTo>
                    <a:pt x="63" y="39"/>
                  </a:lnTo>
                  <a:lnTo>
                    <a:pt x="79" y="58"/>
                  </a:lnTo>
                  <a:lnTo>
                    <a:pt x="94" y="76"/>
                  </a:lnTo>
                  <a:lnTo>
                    <a:pt x="106" y="91"/>
                  </a:lnTo>
                  <a:lnTo>
                    <a:pt x="114" y="102"/>
                  </a:lnTo>
                  <a:lnTo>
                    <a:pt x="117" y="106"/>
                  </a:lnTo>
                  <a:lnTo>
                    <a:pt x="124" y="147"/>
                  </a:lnTo>
                  <a:lnTo>
                    <a:pt x="121" y="142"/>
                  </a:lnTo>
                  <a:lnTo>
                    <a:pt x="113" y="129"/>
                  </a:lnTo>
                  <a:lnTo>
                    <a:pt x="100" y="112"/>
                  </a:lnTo>
                  <a:lnTo>
                    <a:pt x="84" y="91"/>
                  </a:lnTo>
                  <a:lnTo>
                    <a:pt x="68" y="72"/>
                  </a:lnTo>
                  <a:lnTo>
                    <a:pt x="52" y="56"/>
                  </a:lnTo>
                  <a:lnTo>
                    <a:pt x="38" y="44"/>
                  </a:lnTo>
                  <a:lnTo>
                    <a:pt x="26" y="42"/>
                  </a:lnTo>
                  <a:lnTo>
                    <a:pt x="23" y="50"/>
                  </a:lnTo>
                  <a:lnTo>
                    <a:pt x="23" y="65"/>
                  </a:lnTo>
                  <a:lnTo>
                    <a:pt x="25" y="79"/>
                  </a:lnTo>
                  <a:lnTo>
                    <a:pt x="26" y="86"/>
                  </a:lnTo>
                  <a:lnTo>
                    <a:pt x="24" y="83"/>
                  </a:lnTo>
                  <a:lnTo>
                    <a:pt x="18" y="79"/>
                  </a:lnTo>
                  <a:lnTo>
                    <a:pt x="13" y="72"/>
                  </a:lnTo>
                  <a:lnTo>
                    <a:pt x="7" y="65"/>
                  </a:lnTo>
                  <a:lnTo>
                    <a:pt x="1" y="52"/>
                  </a:lnTo>
                  <a:lnTo>
                    <a:pt x="0" y="39"/>
                  </a:lnTo>
                  <a:lnTo>
                    <a:pt x="1" y="29"/>
                  </a:lnTo>
                  <a:lnTo>
                    <a:pt x="6" y="19"/>
                  </a:lnTo>
                  <a:lnTo>
                    <a:pt x="10" y="12"/>
                  </a:lnTo>
                  <a:lnTo>
                    <a:pt x="15" y="5"/>
                  </a:lnTo>
                  <a:lnTo>
                    <a:pt x="20" y="1"/>
                  </a:lnTo>
                  <a:lnTo>
                    <a:pt x="21" y="0"/>
                  </a:lnTo>
                  <a:close/>
                </a:path>
              </a:pathLst>
            </a:custGeom>
            <a:solidFill>
              <a:srgbClr val="000000"/>
            </a:solidFill>
            <a:ln w="9525">
              <a:noFill/>
              <a:round/>
              <a:headEnd/>
              <a:tailEnd/>
            </a:ln>
          </p:spPr>
          <p:txBody>
            <a:bodyPr/>
            <a:lstStyle/>
            <a:p>
              <a:endParaRPr lang="nl-NL"/>
            </a:p>
          </p:txBody>
        </p:sp>
        <p:sp>
          <p:nvSpPr>
            <p:cNvPr id="7193" name="Freeform 27"/>
            <p:cNvSpPr>
              <a:spLocks/>
            </p:cNvSpPr>
            <p:nvPr/>
          </p:nvSpPr>
          <p:spPr bwMode="ltGray">
            <a:xfrm>
              <a:off x="670" y="2844"/>
              <a:ext cx="146" cy="144"/>
            </a:xfrm>
            <a:custGeom>
              <a:avLst/>
              <a:gdLst>
                <a:gd name="T0" fmla="*/ 1 w 292"/>
                <a:gd name="T1" fmla="*/ 1 h 288"/>
                <a:gd name="T2" fmla="*/ 1 w 292"/>
                <a:gd name="T3" fmla="*/ 1 h 288"/>
                <a:gd name="T4" fmla="*/ 1 w 292"/>
                <a:gd name="T5" fmla="*/ 1 h 288"/>
                <a:gd name="T6" fmla="*/ 1 w 292"/>
                <a:gd name="T7" fmla="*/ 1 h 288"/>
                <a:gd name="T8" fmla="*/ 1 w 292"/>
                <a:gd name="T9" fmla="*/ 1 h 288"/>
                <a:gd name="T10" fmla="*/ 1 w 292"/>
                <a:gd name="T11" fmla="*/ 1 h 288"/>
                <a:gd name="T12" fmla="*/ 1 w 292"/>
                <a:gd name="T13" fmla="*/ 1 h 288"/>
                <a:gd name="T14" fmla="*/ 1 w 292"/>
                <a:gd name="T15" fmla="*/ 1 h 288"/>
                <a:gd name="T16" fmla="*/ 1 w 292"/>
                <a:gd name="T17" fmla="*/ 1 h 288"/>
                <a:gd name="T18" fmla="*/ 1 w 292"/>
                <a:gd name="T19" fmla="*/ 1 h 288"/>
                <a:gd name="T20" fmla="*/ 1 w 292"/>
                <a:gd name="T21" fmla="*/ 1 h 288"/>
                <a:gd name="T22" fmla="*/ 1 w 292"/>
                <a:gd name="T23" fmla="*/ 1 h 288"/>
                <a:gd name="T24" fmla="*/ 1 w 292"/>
                <a:gd name="T25" fmla="*/ 1 h 288"/>
                <a:gd name="T26" fmla="*/ 1 w 292"/>
                <a:gd name="T27" fmla="*/ 1 h 288"/>
                <a:gd name="T28" fmla="*/ 1 w 292"/>
                <a:gd name="T29" fmla="*/ 1 h 288"/>
                <a:gd name="T30" fmla="*/ 1 w 292"/>
                <a:gd name="T31" fmla="*/ 1 h 288"/>
                <a:gd name="T32" fmla="*/ 1 w 292"/>
                <a:gd name="T33" fmla="*/ 1 h 288"/>
                <a:gd name="T34" fmla="*/ 1 w 292"/>
                <a:gd name="T35" fmla="*/ 1 h 288"/>
                <a:gd name="T36" fmla="*/ 1 w 292"/>
                <a:gd name="T37" fmla="*/ 1 h 288"/>
                <a:gd name="T38" fmla="*/ 1 w 292"/>
                <a:gd name="T39" fmla="*/ 1 h 288"/>
                <a:gd name="T40" fmla="*/ 1 w 292"/>
                <a:gd name="T41" fmla="*/ 1 h 288"/>
                <a:gd name="T42" fmla="*/ 1 w 292"/>
                <a:gd name="T43" fmla="*/ 1 h 288"/>
                <a:gd name="T44" fmla="*/ 1 w 292"/>
                <a:gd name="T45" fmla="*/ 1 h 288"/>
                <a:gd name="T46" fmla="*/ 1 w 292"/>
                <a:gd name="T47" fmla="*/ 1 h 288"/>
                <a:gd name="T48" fmla="*/ 1 w 292"/>
                <a:gd name="T49" fmla="*/ 1 h 288"/>
                <a:gd name="T50" fmla="*/ 1 w 292"/>
                <a:gd name="T51" fmla="*/ 1 h 288"/>
                <a:gd name="T52" fmla="*/ 1 w 292"/>
                <a:gd name="T53" fmla="*/ 1 h 288"/>
                <a:gd name="T54" fmla="*/ 1 w 292"/>
                <a:gd name="T55" fmla="*/ 1 h 288"/>
                <a:gd name="T56" fmla="*/ 1 w 292"/>
                <a:gd name="T57" fmla="*/ 1 h 288"/>
                <a:gd name="T58" fmla="*/ 1 w 292"/>
                <a:gd name="T59" fmla="*/ 1 h 288"/>
                <a:gd name="T60" fmla="*/ 1 w 292"/>
                <a:gd name="T61" fmla="*/ 1 h 288"/>
                <a:gd name="T62" fmla="*/ 1 w 292"/>
                <a:gd name="T63" fmla="*/ 1 h 288"/>
                <a:gd name="T64" fmla="*/ 1 w 292"/>
                <a:gd name="T65" fmla="*/ 1 h 288"/>
                <a:gd name="T66" fmla="*/ 1 w 292"/>
                <a:gd name="T67" fmla="*/ 1 h 288"/>
                <a:gd name="T68" fmla="*/ 1 w 292"/>
                <a:gd name="T69" fmla="*/ 1 h 288"/>
                <a:gd name="T70" fmla="*/ 1 w 292"/>
                <a:gd name="T71" fmla="*/ 1 h 288"/>
                <a:gd name="T72" fmla="*/ 1 w 292"/>
                <a:gd name="T73" fmla="*/ 1 h 288"/>
                <a:gd name="T74" fmla="*/ 1 w 292"/>
                <a:gd name="T75" fmla="*/ 1 h 288"/>
                <a:gd name="T76" fmla="*/ 1 w 292"/>
                <a:gd name="T77" fmla="*/ 1 h 288"/>
                <a:gd name="T78" fmla="*/ 1 w 292"/>
                <a:gd name="T79" fmla="*/ 1 h 288"/>
                <a:gd name="T80" fmla="*/ 1 w 292"/>
                <a:gd name="T81" fmla="*/ 1 h 288"/>
                <a:gd name="T82" fmla="*/ 1 w 292"/>
                <a:gd name="T83" fmla="*/ 1 h 288"/>
                <a:gd name="T84" fmla="*/ 1 w 292"/>
                <a:gd name="T85" fmla="*/ 1 h 288"/>
                <a:gd name="T86" fmla="*/ 1 w 292"/>
                <a:gd name="T87" fmla="*/ 1 h 288"/>
                <a:gd name="T88" fmla="*/ 1 w 292"/>
                <a:gd name="T89" fmla="*/ 1 h 288"/>
                <a:gd name="T90" fmla="*/ 0 w 292"/>
                <a:gd name="T91" fmla="*/ 1 h 288"/>
                <a:gd name="T92" fmla="*/ 1 w 292"/>
                <a:gd name="T93" fmla="*/ 1 h 2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2"/>
                <a:gd name="T142" fmla="*/ 0 h 288"/>
                <a:gd name="T143" fmla="*/ 292 w 292"/>
                <a:gd name="T144" fmla="*/ 288 h 2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2" h="288">
                  <a:moveTo>
                    <a:pt x="3" y="8"/>
                  </a:moveTo>
                  <a:lnTo>
                    <a:pt x="5" y="7"/>
                  </a:lnTo>
                  <a:lnTo>
                    <a:pt x="8" y="3"/>
                  </a:lnTo>
                  <a:lnTo>
                    <a:pt x="13" y="1"/>
                  </a:lnTo>
                  <a:lnTo>
                    <a:pt x="16" y="0"/>
                  </a:lnTo>
                  <a:lnTo>
                    <a:pt x="22" y="3"/>
                  </a:lnTo>
                  <a:lnTo>
                    <a:pt x="30" y="9"/>
                  </a:lnTo>
                  <a:lnTo>
                    <a:pt x="37" y="16"/>
                  </a:lnTo>
                  <a:lnTo>
                    <a:pt x="41" y="18"/>
                  </a:lnTo>
                  <a:lnTo>
                    <a:pt x="43" y="19"/>
                  </a:lnTo>
                  <a:lnTo>
                    <a:pt x="48" y="24"/>
                  </a:lnTo>
                  <a:lnTo>
                    <a:pt x="53" y="29"/>
                  </a:lnTo>
                  <a:lnTo>
                    <a:pt x="59" y="32"/>
                  </a:lnTo>
                  <a:lnTo>
                    <a:pt x="66" y="36"/>
                  </a:lnTo>
                  <a:lnTo>
                    <a:pt x="75" y="40"/>
                  </a:lnTo>
                  <a:lnTo>
                    <a:pt x="83" y="45"/>
                  </a:lnTo>
                  <a:lnTo>
                    <a:pt x="89" y="47"/>
                  </a:lnTo>
                  <a:lnTo>
                    <a:pt x="95" y="52"/>
                  </a:lnTo>
                  <a:lnTo>
                    <a:pt x="104" y="57"/>
                  </a:lnTo>
                  <a:lnTo>
                    <a:pt x="114" y="64"/>
                  </a:lnTo>
                  <a:lnTo>
                    <a:pt x="120" y="69"/>
                  </a:lnTo>
                  <a:lnTo>
                    <a:pt x="125" y="71"/>
                  </a:lnTo>
                  <a:lnTo>
                    <a:pt x="130" y="76"/>
                  </a:lnTo>
                  <a:lnTo>
                    <a:pt x="136" y="79"/>
                  </a:lnTo>
                  <a:lnTo>
                    <a:pt x="141" y="82"/>
                  </a:lnTo>
                  <a:lnTo>
                    <a:pt x="145" y="83"/>
                  </a:lnTo>
                  <a:lnTo>
                    <a:pt x="151" y="84"/>
                  </a:lnTo>
                  <a:lnTo>
                    <a:pt x="156" y="86"/>
                  </a:lnTo>
                  <a:lnTo>
                    <a:pt x="158" y="86"/>
                  </a:lnTo>
                  <a:lnTo>
                    <a:pt x="160" y="87"/>
                  </a:lnTo>
                  <a:lnTo>
                    <a:pt x="164" y="92"/>
                  </a:lnTo>
                  <a:lnTo>
                    <a:pt x="168" y="98"/>
                  </a:lnTo>
                  <a:lnTo>
                    <a:pt x="172" y="102"/>
                  </a:lnTo>
                  <a:lnTo>
                    <a:pt x="173" y="106"/>
                  </a:lnTo>
                  <a:lnTo>
                    <a:pt x="177" y="107"/>
                  </a:lnTo>
                  <a:lnTo>
                    <a:pt x="180" y="109"/>
                  </a:lnTo>
                  <a:lnTo>
                    <a:pt x="185" y="112"/>
                  </a:lnTo>
                  <a:lnTo>
                    <a:pt x="187" y="114"/>
                  </a:lnTo>
                  <a:lnTo>
                    <a:pt x="188" y="117"/>
                  </a:lnTo>
                  <a:lnTo>
                    <a:pt x="189" y="122"/>
                  </a:lnTo>
                  <a:lnTo>
                    <a:pt x="194" y="129"/>
                  </a:lnTo>
                  <a:lnTo>
                    <a:pt x="200" y="137"/>
                  </a:lnTo>
                  <a:lnTo>
                    <a:pt x="204" y="142"/>
                  </a:lnTo>
                  <a:lnTo>
                    <a:pt x="206" y="144"/>
                  </a:lnTo>
                  <a:lnTo>
                    <a:pt x="208" y="145"/>
                  </a:lnTo>
                  <a:lnTo>
                    <a:pt x="206" y="146"/>
                  </a:lnTo>
                  <a:lnTo>
                    <a:pt x="205" y="150"/>
                  </a:lnTo>
                  <a:lnTo>
                    <a:pt x="203" y="154"/>
                  </a:lnTo>
                  <a:lnTo>
                    <a:pt x="201" y="159"/>
                  </a:lnTo>
                  <a:lnTo>
                    <a:pt x="201" y="161"/>
                  </a:lnTo>
                  <a:lnTo>
                    <a:pt x="202" y="163"/>
                  </a:lnTo>
                  <a:lnTo>
                    <a:pt x="204" y="165"/>
                  </a:lnTo>
                  <a:lnTo>
                    <a:pt x="205" y="166"/>
                  </a:lnTo>
                  <a:lnTo>
                    <a:pt x="205" y="167"/>
                  </a:lnTo>
                  <a:lnTo>
                    <a:pt x="206" y="169"/>
                  </a:lnTo>
                  <a:lnTo>
                    <a:pt x="209" y="172"/>
                  </a:lnTo>
                  <a:lnTo>
                    <a:pt x="212" y="175"/>
                  </a:lnTo>
                  <a:lnTo>
                    <a:pt x="216" y="177"/>
                  </a:lnTo>
                  <a:lnTo>
                    <a:pt x="220" y="181"/>
                  </a:lnTo>
                  <a:lnTo>
                    <a:pt x="227" y="185"/>
                  </a:lnTo>
                  <a:lnTo>
                    <a:pt x="234" y="191"/>
                  </a:lnTo>
                  <a:lnTo>
                    <a:pt x="241" y="197"/>
                  </a:lnTo>
                  <a:lnTo>
                    <a:pt x="247" y="202"/>
                  </a:lnTo>
                  <a:lnTo>
                    <a:pt x="253" y="206"/>
                  </a:lnTo>
                  <a:lnTo>
                    <a:pt x="256" y="208"/>
                  </a:lnTo>
                  <a:lnTo>
                    <a:pt x="264" y="216"/>
                  </a:lnTo>
                  <a:lnTo>
                    <a:pt x="276" y="228"/>
                  </a:lnTo>
                  <a:lnTo>
                    <a:pt x="285" y="240"/>
                  </a:lnTo>
                  <a:lnTo>
                    <a:pt x="289" y="244"/>
                  </a:lnTo>
                  <a:lnTo>
                    <a:pt x="291" y="246"/>
                  </a:lnTo>
                  <a:lnTo>
                    <a:pt x="292" y="253"/>
                  </a:lnTo>
                  <a:lnTo>
                    <a:pt x="292" y="263"/>
                  </a:lnTo>
                  <a:lnTo>
                    <a:pt x="288" y="273"/>
                  </a:lnTo>
                  <a:lnTo>
                    <a:pt x="284" y="280"/>
                  </a:lnTo>
                  <a:lnTo>
                    <a:pt x="277" y="286"/>
                  </a:lnTo>
                  <a:lnTo>
                    <a:pt x="270" y="288"/>
                  </a:lnTo>
                  <a:lnTo>
                    <a:pt x="265" y="286"/>
                  </a:lnTo>
                  <a:lnTo>
                    <a:pt x="261" y="281"/>
                  </a:lnTo>
                  <a:lnTo>
                    <a:pt x="253" y="271"/>
                  </a:lnTo>
                  <a:lnTo>
                    <a:pt x="240" y="257"/>
                  </a:lnTo>
                  <a:lnTo>
                    <a:pt x="227" y="242"/>
                  </a:lnTo>
                  <a:lnTo>
                    <a:pt x="213" y="227"/>
                  </a:lnTo>
                  <a:lnTo>
                    <a:pt x="203" y="214"/>
                  </a:lnTo>
                  <a:lnTo>
                    <a:pt x="195" y="205"/>
                  </a:lnTo>
                  <a:lnTo>
                    <a:pt x="191" y="202"/>
                  </a:lnTo>
                  <a:lnTo>
                    <a:pt x="190" y="202"/>
                  </a:lnTo>
                  <a:lnTo>
                    <a:pt x="187" y="200"/>
                  </a:lnTo>
                  <a:lnTo>
                    <a:pt x="182" y="200"/>
                  </a:lnTo>
                  <a:lnTo>
                    <a:pt x="178" y="199"/>
                  </a:lnTo>
                  <a:lnTo>
                    <a:pt x="173" y="197"/>
                  </a:lnTo>
                  <a:lnTo>
                    <a:pt x="168" y="192"/>
                  </a:lnTo>
                  <a:lnTo>
                    <a:pt x="166" y="189"/>
                  </a:lnTo>
                  <a:lnTo>
                    <a:pt x="165" y="187"/>
                  </a:lnTo>
                  <a:lnTo>
                    <a:pt x="142" y="188"/>
                  </a:lnTo>
                  <a:lnTo>
                    <a:pt x="141" y="188"/>
                  </a:lnTo>
                  <a:lnTo>
                    <a:pt x="139" y="188"/>
                  </a:lnTo>
                  <a:lnTo>
                    <a:pt x="135" y="187"/>
                  </a:lnTo>
                  <a:lnTo>
                    <a:pt x="129" y="185"/>
                  </a:lnTo>
                  <a:lnTo>
                    <a:pt x="125" y="184"/>
                  </a:lnTo>
                  <a:lnTo>
                    <a:pt x="118" y="182"/>
                  </a:lnTo>
                  <a:lnTo>
                    <a:pt x="112" y="178"/>
                  </a:lnTo>
                  <a:lnTo>
                    <a:pt x="106" y="174"/>
                  </a:lnTo>
                  <a:lnTo>
                    <a:pt x="100" y="170"/>
                  </a:lnTo>
                  <a:lnTo>
                    <a:pt x="94" y="166"/>
                  </a:lnTo>
                  <a:lnTo>
                    <a:pt x="87" y="162"/>
                  </a:lnTo>
                  <a:lnTo>
                    <a:pt x="80" y="159"/>
                  </a:lnTo>
                  <a:lnTo>
                    <a:pt x="73" y="157"/>
                  </a:lnTo>
                  <a:lnTo>
                    <a:pt x="67" y="154"/>
                  </a:lnTo>
                  <a:lnTo>
                    <a:pt x="64" y="152"/>
                  </a:lnTo>
                  <a:lnTo>
                    <a:pt x="62" y="152"/>
                  </a:lnTo>
                  <a:lnTo>
                    <a:pt x="66" y="132"/>
                  </a:lnTo>
                  <a:lnTo>
                    <a:pt x="64" y="131"/>
                  </a:lnTo>
                  <a:lnTo>
                    <a:pt x="59" y="128"/>
                  </a:lnTo>
                  <a:lnTo>
                    <a:pt x="53" y="123"/>
                  </a:lnTo>
                  <a:lnTo>
                    <a:pt x="51" y="120"/>
                  </a:lnTo>
                  <a:lnTo>
                    <a:pt x="52" y="115"/>
                  </a:lnTo>
                  <a:lnTo>
                    <a:pt x="54" y="107"/>
                  </a:lnTo>
                  <a:lnTo>
                    <a:pt x="59" y="100"/>
                  </a:lnTo>
                  <a:lnTo>
                    <a:pt x="61" y="98"/>
                  </a:lnTo>
                  <a:lnTo>
                    <a:pt x="65" y="99"/>
                  </a:lnTo>
                  <a:lnTo>
                    <a:pt x="67" y="100"/>
                  </a:lnTo>
                  <a:lnTo>
                    <a:pt x="69" y="101"/>
                  </a:lnTo>
                  <a:lnTo>
                    <a:pt x="71" y="101"/>
                  </a:lnTo>
                  <a:lnTo>
                    <a:pt x="62" y="87"/>
                  </a:lnTo>
                  <a:lnTo>
                    <a:pt x="72" y="77"/>
                  </a:lnTo>
                  <a:lnTo>
                    <a:pt x="86" y="75"/>
                  </a:lnTo>
                  <a:lnTo>
                    <a:pt x="84" y="70"/>
                  </a:lnTo>
                  <a:lnTo>
                    <a:pt x="52" y="53"/>
                  </a:lnTo>
                  <a:lnTo>
                    <a:pt x="48" y="49"/>
                  </a:lnTo>
                  <a:lnTo>
                    <a:pt x="37" y="40"/>
                  </a:lnTo>
                  <a:lnTo>
                    <a:pt x="27" y="31"/>
                  </a:lnTo>
                  <a:lnTo>
                    <a:pt x="20" y="25"/>
                  </a:lnTo>
                  <a:lnTo>
                    <a:pt x="16" y="24"/>
                  </a:lnTo>
                  <a:lnTo>
                    <a:pt x="11" y="23"/>
                  </a:lnTo>
                  <a:lnTo>
                    <a:pt x="4" y="21"/>
                  </a:lnTo>
                  <a:lnTo>
                    <a:pt x="0" y="18"/>
                  </a:lnTo>
                  <a:lnTo>
                    <a:pt x="0" y="15"/>
                  </a:lnTo>
                  <a:lnTo>
                    <a:pt x="1" y="11"/>
                  </a:lnTo>
                  <a:lnTo>
                    <a:pt x="3" y="9"/>
                  </a:lnTo>
                  <a:lnTo>
                    <a:pt x="3" y="8"/>
                  </a:lnTo>
                  <a:close/>
                </a:path>
              </a:pathLst>
            </a:custGeom>
            <a:solidFill>
              <a:srgbClr val="000000"/>
            </a:solidFill>
            <a:ln w="9525">
              <a:noFill/>
              <a:round/>
              <a:headEnd/>
              <a:tailEnd/>
            </a:ln>
          </p:spPr>
          <p:txBody>
            <a:bodyPr/>
            <a:lstStyle/>
            <a:p>
              <a:endParaRPr lang="nl-NL"/>
            </a:p>
          </p:txBody>
        </p:sp>
        <p:sp>
          <p:nvSpPr>
            <p:cNvPr id="7194" name="Freeform 28"/>
            <p:cNvSpPr>
              <a:spLocks/>
            </p:cNvSpPr>
            <p:nvPr/>
          </p:nvSpPr>
          <p:spPr bwMode="ltGray">
            <a:xfrm>
              <a:off x="1033" y="2882"/>
              <a:ext cx="111" cy="135"/>
            </a:xfrm>
            <a:custGeom>
              <a:avLst/>
              <a:gdLst>
                <a:gd name="T0" fmla="*/ 1 w 221"/>
                <a:gd name="T1" fmla="*/ 0 h 271"/>
                <a:gd name="T2" fmla="*/ 1 w 221"/>
                <a:gd name="T3" fmla="*/ 0 h 271"/>
                <a:gd name="T4" fmla="*/ 1 w 221"/>
                <a:gd name="T5" fmla="*/ 0 h 271"/>
                <a:gd name="T6" fmla="*/ 1 w 221"/>
                <a:gd name="T7" fmla="*/ 0 h 271"/>
                <a:gd name="T8" fmla="*/ 1 w 221"/>
                <a:gd name="T9" fmla="*/ 0 h 271"/>
                <a:gd name="T10" fmla="*/ 1 w 221"/>
                <a:gd name="T11" fmla="*/ 0 h 271"/>
                <a:gd name="T12" fmla="*/ 1 w 221"/>
                <a:gd name="T13" fmla="*/ 0 h 271"/>
                <a:gd name="T14" fmla="*/ 1 w 221"/>
                <a:gd name="T15" fmla="*/ 0 h 271"/>
                <a:gd name="T16" fmla="*/ 1 w 221"/>
                <a:gd name="T17" fmla="*/ 0 h 271"/>
                <a:gd name="T18" fmla="*/ 1 w 221"/>
                <a:gd name="T19" fmla="*/ 0 h 271"/>
                <a:gd name="T20" fmla="*/ 1 w 221"/>
                <a:gd name="T21" fmla="*/ 0 h 271"/>
                <a:gd name="T22" fmla="*/ 1 w 221"/>
                <a:gd name="T23" fmla="*/ 0 h 271"/>
                <a:gd name="T24" fmla="*/ 1 w 221"/>
                <a:gd name="T25" fmla="*/ 0 h 271"/>
                <a:gd name="T26" fmla="*/ 1 w 221"/>
                <a:gd name="T27" fmla="*/ 0 h 271"/>
                <a:gd name="T28" fmla="*/ 1 w 221"/>
                <a:gd name="T29" fmla="*/ 0 h 271"/>
                <a:gd name="T30" fmla="*/ 1 w 221"/>
                <a:gd name="T31" fmla="*/ 0 h 271"/>
                <a:gd name="T32" fmla="*/ 1 w 221"/>
                <a:gd name="T33" fmla="*/ 0 h 271"/>
                <a:gd name="T34" fmla="*/ 1 w 221"/>
                <a:gd name="T35" fmla="*/ 0 h 271"/>
                <a:gd name="T36" fmla="*/ 1 w 221"/>
                <a:gd name="T37" fmla="*/ 0 h 271"/>
                <a:gd name="T38" fmla="*/ 1 w 221"/>
                <a:gd name="T39" fmla="*/ 0 h 271"/>
                <a:gd name="T40" fmla="*/ 1 w 221"/>
                <a:gd name="T41" fmla="*/ 0 h 271"/>
                <a:gd name="T42" fmla="*/ 1 w 221"/>
                <a:gd name="T43" fmla="*/ 0 h 271"/>
                <a:gd name="T44" fmla="*/ 1 w 221"/>
                <a:gd name="T45" fmla="*/ 0 h 271"/>
                <a:gd name="T46" fmla="*/ 1 w 221"/>
                <a:gd name="T47" fmla="*/ 0 h 271"/>
                <a:gd name="T48" fmla="*/ 1 w 221"/>
                <a:gd name="T49" fmla="*/ 0 h 271"/>
                <a:gd name="T50" fmla="*/ 1 w 221"/>
                <a:gd name="T51" fmla="*/ 0 h 271"/>
                <a:gd name="T52" fmla="*/ 1 w 221"/>
                <a:gd name="T53" fmla="*/ 0 h 271"/>
                <a:gd name="T54" fmla="*/ 1 w 221"/>
                <a:gd name="T55" fmla="*/ 0 h 271"/>
                <a:gd name="T56" fmla="*/ 1 w 221"/>
                <a:gd name="T57" fmla="*/ 0 h 271"/>
                <a:gd name="T58" fmla="*/ 1 w 221"/>
                <a:gd name="T59" fmla="*/ 0 h 271"/>
                <a:gd name="T60" fmla="*/ 1 w 221"/>
                <a:gd name="T61" fmla="*/ 0 h 271"/>
                <a:gd name="T62" fmla="*/ 1 w 221"/>
                <a:gd name="T63" fmla="*/ 0 h 271"/>
                <a:gd name="T64" fmla="*/ 1 w 221"/>
                <a:gd name="T65" fmla="*/ 0 h 271"/>
                <a:gd name="T66" fmla="*/ 0 w 221"/>
                <a:gd name="T67" fmla="*/ 0 h 271"/>
                <a:gd name="T68" fmla="*/ 0 w 221"/>
                <a:gd name="T69" fmla="*/ 1 h 271"/>
                <a:gd name="T70" fmla="*/ 0 w 221"/>
                <a:gd name="T71" fmla="*/ 1 h 271"/>
                <a:gd name="T72" fmla="*/ 1 w 221"/>
                <a:gd name="T73" fmla="*/ 0 h 271"/>
                <a:gd name="T74" fmla="*/ 1 w 221"/>
                <a:gd name="T75" fmla="*/ 0 h 271"/>
                <a:gd name="T76" fmla="*/ 1 w 221"/>
                <a:gd name="T77" fmla="*/ 0 h 271"/>
                <a:gd name="T78" fmla="*/ 1 w 221"/>
                <a:gd name="T79" fmla="*/ 0 h 271"/>
                <a:gd name="T80" fmla="*/ 1 w 221"/>
                <a:gd name="T81" fmla="*/ 0 h 271"/>
                <a:gd name="T82" fmla="*/ 1 w 221"/>
                <a:gd name="T83" fmla="*/ 0 h 271"/>
                <a:gd name="T84" fmla="*/ 1 w 221"/>
                <a:gd name="T85" fmla="*/ 0 h 271"/>
                <a:gd name="T86" fmla="*/ 1 w 221"/>
                <a:gd name="T87" fmla="*/ 0 h 2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21"/>
                <a:gd name="T133" fmla="*/ 0 h 271"/>
                <a:gd name="T134" fmla="*/ 221 w 221"/>
                <a:gd name="T135" fmla="*/ 271 h 2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21" h="271">
                  <a:moveTo>
                    <a:pt x="206" y="0"/>
                  </a:moveTo>
                  <a:lnTo>
                    <a:pt x="200" y="1"/>
                  </a:lnTo>
                  <a:lnTo>
                    <a:pt x="192" y="3"/>
                  </a:lnTo>
                  <a:lnTo>
                    <a:pt x="185" y="6"/>
                  </a:lnTo>
                  <a:lnTo>
                    <a:pt x="182" y="7"/>
                  </a:lnTo>
                  <a:lnTo>
                    <a:pt x="181" y="10"/>
                  </a:lnTo>
                  <a:lnTo>
                    <a:pt x="180" y="17"/>
                  </a:lnTo>
                  <a:lnTo>
                    <a:pt x="177" y="25"/>
                  </a:lnTo>
                  <a:lnTo>
                    <a:pt x="175" y="31"/>
                  </a:lnTo>
                  <a:lnTo>
                    <a:pt x="173" y="39"/>
                  </a:lnTo>
                  <a:lnTo>
                    <a:pt x="172" y="53"/>
                  </a:lnTo>
                  <a:lnTo>
                    <a:pt x="170" y="66"/>
                  </a:lnTo>
                  <a:lnTo>
                    <a:pt x="170" y="71"/>
                  </a:lnTo>
                  <a:lnTo>
                    <a:pt x="179" y="79"/>
                  </a:lnTo>
                  <a:lnTo>
                    <a:pt x="164" y="85"/>
                  </a:lnTo>
                  <a:lnTo>
                    <a:pt x="161" y="87"/>
                  </a:lnTo>
                  <a:lnTo>
                    <a:pt x="155" y="93"/>
                  </a:lnTo>
                  <a:lnTo>
                    <a:pt x="151" y="99"/>
                  </a:lnTo>
                  <a:lnTo>
                    <a:pt x="151" y="105"/>
                  </a:lnTo>
                  <a:lnTo>
                    <a:pt x="146" y="107"/>
                  </a:lnTo>
                  <a:lnTo>
                    <a:pt x="141" y="109"/>
                  </a:lnTo>
                  <a:lnTo>
                    <a:pt x="132" y="113"/>
                  </a:lnTo>
                  <a:lnTo>
                    <a:pt x="126" y="116"/>
                  </a:lnTo>
                  <a:lnTo>
                    <a:pt x="117" y="120"/>
                  </a:lnTo>
                  <a:lnTo>
                    <a:pt x="112" y="123"/>
                  </a:lnTo>
                  <a:lnTo>
                    <a:pt x="107" y="124"/>
                  </a:lnTo>
                  <a:lnTo>
                    <a:pt x="106" y="126"/>
                  </a:lnTo>
                  <a:lnTo>
                    <a:pt x="26" y="172"/>
                  </a:lnTo>
                  <a:lnTo>
                    <a:pt x="24" y="174"/>
                  </a:lnTo>
                  <a:lnTo>
                    <a:pt x="20" y="179"/>
                  </a:lnTo>
                  <a:lnTo>
                    <a:pt x="14" y="184"/>
                  </a:lnTo>
                  <a:lnTo>
                    <a:pt x="9" y="190"/>
                  </a:lnTo>
                  <a:lnTo>
                    <a:pt x="2" y="211"/>
                  </a:lnTo>
                  <a:lnTo>
                    <a:pt x="0" y="237"/>
                  </a:lnTo>
                  <a:lnTo>
                    <a:pt x="0" y="260"/>
                  </a:lnTo>
                  <a:lnTo>
                    <a:pt x="0" y="271"/>
                  </a:lnTo>
                  <a:lnTo>
                    <a:pt x="170" y="137"/>
                  </a:lnTo>
                  <a:lnTo>
                    <a:pt x="183" y="138"/>
                  </a:lnTo>
                  <a:lnTo>
                    <a:pt x="206" y="113"/>
                  </a:lnTo>
                  <a:lnTo>
                    <a:pt x="221" y="7"/>
                  </a:lnTo>
                  <a:lnTo>
                    <a:pt x="220" y="6"/>
                  </a:lnTo>
                  <a:lnTo>
                    <a:pt x="217" y="3"/>
                  </a:lnTo>
                  <a:lnTo>
                    <a:pt x="212" y="1"/>
                  </a:lnTo>
                  <a:lnTo>
                    <a:pt x="206" y="0"/>
                  </a:lnTo>
                  <a:close/>
                </a:path>
              </a:pathLst>
            </a:custGeom>
            <a:solidFill>
              <a:srgbClr val="000000"/>
            </a:solidFill>
            <a:ln w="9525">
              <a:noFill/>
              <a:round/>
              <a:headEnd/>
              <a:tailEnd/>
            </a:ln>
          </p:spPr>
          <p:txBody>
            <a:bodyPr/>
            <a:lstStyle/>
            <a:p>
              <a:endParaRPr lang="nl-NL"/>
            </a:p>
          </p:txBody>
        </p:sp>
        <p:sp>
          <p:nvSpPr>
            <p:cNvPr id="7195" name="Freeform 29"/>
            <p:cNvSpPr>
              <a:spLocks/>
            </p:cNvSpPr>
            <p:nvPr/>
          </p:nvSpPr>
          <p:spPr bwMode="ltGray">
            <a:xfrm>
              <a:off x="672" y="2846"/>
              <a:ext cx="28" cy="23"/>
            </a:xfrm>
            <a:custGeom>
              <a:avLst/>
              <a:gdLst>
                <a:gd name="T0" fmla="*/ 1 w 55"/>
                <a:gd name="T1" fmla="*/ 0 h 47"/>
                <a:gd name="T2" fmla="*/ 1 w 55"/>
                <a:gd name="T3" fmla="*/ 0 h 47"/>
                <a:gd name="T4" fmla="*/ 1 w 55"/>
                <a:gd name="T5" fmla="*/ 0 h 47"/>
                <a:gd name="T6" fmla="*/ 1 w 55"/>
                <a:gd name="T7" fmla="*/ 0 h 47"/>
                <a:gd name="T8" fmla="*/ 1 w 55"/>
                <a:gd name="T9" fmla="*/ 0 h 47"/>
                <a:gd name="T10" fmla="*/ 1 w 55"/>
                <a:gd name="T11" fmla="*/ 0 h 47"/>
                <a:gd name="T12" fmla="*/ 1 w 55"/>
                <a:gd name="T13" fmla="*/ 0 h 47"/>
                <a:gd name="T14" fmla="*/ 1 w 55"/>
                <a:gd name="T15" fmla="*/ 0 h 47"/>
                <a:gd name="T16" fmla="*/ 1 w 55"/>
                <a:gd name="T17" fmla="*/ 0 h 47"/>
                <a:gd name="T18" fmla="*/ 1 w 55"/>
                <a:gd name="T19" fmla="*/ 0 h 47"/>
                <a:gd name="T20" fmla="*/ 1 w 55"/>
                <a:gd name="T21" fmla="*/ 0 h 47"/>
                <a:gd name="T22" fmla="*/ 1 w 55"/>
                <a:gd name="T23" fmla="*/ 0 h 47"/>
                <a:gd name="T24" fmla="*/ 1 w 55"/>
                <a:gd name="T25" fmla="*/ 0 h 47"/>
                <a:gd name="T26" fmla="*/ 1 w 55"/>
                <a:gd name="T27" fmla="*/ 0 h 47"/>
                <a:gd name="T28" fmla="*/ 1 w 55"/>
                <a:gd name="T29" fmla="*/ 0 h 47"/>
                <a:gd name="T30" fmla="*/ 1 w 55"/>
                <a:gd name="T31" fmla="*/ 0 h 47"/>
                <a:gd name="T32" fmla="*/ 1 w 55"/>
                <a:gd name="T33" fmla="*/ 0 h 47"/>
                <a:gd name="T34" fmla="*/ 1 w 55"/>
                <a:gd name="T35" fmla="*/ 0 h 47"/>
                <a:gd name="T36" fmla="*/ 1 w 55"/>
                <a:gd name="T37" fmla="*/ 0 h 47"/>
                <a:gd name="T38" fmla="*/ 1 w 55"/>
                <a:gd name="T39" fmla="*/ 0 h 47"/>
                <a:gd name="T40" fmla="*/ 0 w 55"/>
                <a:gd name="T41" fmla="*/ 0 h 47"/>
                <a:gd name="T42" fmla="*/ 0 w 55"/>
                <a:gd name="T43" fmla="*/ 0 h 47"/>
                <a:gd name="T44" fmla="*/ 0 w 55"/>
                <a:gd name="T45" fmla="*/ 0 h 47"/>
                <a:gd name="T46" fmla="*/ 1 w 55"/>
                <a:gd name="T47" fmla="*/ 0 h 47"/>
                <a:gd name="T48" fmla="*/ 1 w 55"/>
                <a:gd name="T49" fmla="*/ 0 h 47"/>
                <a:gd name="T50" fmla="*/ 1 w 55"/>
                <a:gd name="T51" fmla="*/ 0 h 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47"/>
                <a:gd name="T80" fmla="*/ 55 w 55"/>
                <a:gd name="T81" fmla="*/ 47 h 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47">
                  <a:moveTo>
                    <a:pt x="4" y="2"/>
                  </a:moveTo>
                  <a:lnTo>
                    <a:pt x="7" y="2"/>
                  </a:lnTo>
                  <a:lnTo>
                    <a:pt x="11" y="0"/>
                  </a:lnTo>
                  <a:lnTo>
                    <a:pt x="17" y="2"/>
                  </a:lnTo>
                  <a:lnTo>
                    <a:pt x="22" y="5"/>
                  </a:lnTo>
                  <a:lnTo>
                    <a:pt x="29" y="12"/>
                  </a:lnTo>
                  <a:lnTo>
                    <a:pt x="40" y="21"/>
                  </a:lnTo>
                  <a:lnTo>
                    <a:pt x="50" y="28"/>
                  </a:lnTo>
                  <a:lnTo>
                    <a:pt x="55" y="32"/>
                  </a:lnTo>
                  <a:lnTo>
                    <a:pt x="49" y="47"/>
                  </a:lnTo>
                  <a:lnTo>
                    <a:pt x="46" y="43"/>
                  </a:lnTo>
                  <a:lnTo>
                    <a:pt x="40" y="36"/>
                  </a:lnTo>
                  <a:lnTo>
                    <a:pt x="32" y="28"/>
                  </a:lnTo>
                  <a:lnTo>
                    <a:pt x="26" y="22"/>
                  </a:lnTo>
                  <a:lnTo>
                    <a:pt x="20" y="19"/>
                  </a:lnTo>
                  <a:lnTo>
                    <a:pt x="12" y="17"/>
                  </a:lnTo>
                  <a:lnTo>
                    <a:pt x="5" y="15"/>
                  </a:lnTo>
                  <a:lnTo>
                    <a:pt x="2" y="14"/>
                  </a:lnTo>
                  <a:lnTo>
                    <a:pt x="1" y="13"/>
                  </a:lnTo>
                  <a:lnTo>
                    <a:pt x="0" y="11"/>
                  </a:lnTo>
                  <a:lnTo>
                    <a:pt x="0" y="9"/>
                  </a:lnTo>
                  <a:lnTo>
                    <a:pt x="0" y="6"/>
                  </a:lnTo>
                  <a:lnTo>
                    <a:pt x="2" y="4"/>
                  </a:lnTo>
                  <a:lnTo>
                    <a:pt x="3" y="3"/>
                  </a:lnTo>
                  <a:lnTo>
                    <a:pt x="4" y="2"/>
                  </a:lnTo>
                  <a:close/>
                </a:path>
              </a:pathLst>
            </a:custGeom>
            <a:solidFill>
              <a:srgbClr val="BFBFBF"/>
            </a:solidFill>
            <a:ln w="9525">
              <a:noFill/>
              <a:round/>
              <a:headEnd/>
              <a:tailEnd/>
            </a:ln>
          </p:spPr>
          <p:txBody>
            <a:bodyPr/>
            <a:lstStyle/>
            <a:p>
              <a:endParaRPr lang="nl-NL"/>
            </a:p>
          </p:txBody>
        </p:sp>
        <p:sp>
          <p:nvSpPr>
            <p:cNvPr id="7196" name="Freeform 30"/>
            <p:cNvSpPr>
              <a:spLocks/>
            </p:cNvSpPr>
            <p:nvPr/>
          </p:nvSpPr>
          <p:spPr bwMode="ltGray">
            <a:xfrm>
              <a:off x="698" y="2864"/>
              <a:ext cx="20" cy="14"/>
            </a:xfrm>
            <a:custGeom>
              <a:avLst/>
              <a:gdLst>
                <a:gd name="T0" fmla="*/ 1 w 40"/>
                <a:gd name="T1" fmla="*/ 0 h 29"/>
                <a:gd name="T2" fmla="*/ 1 w 40"/>
                <a:gd name="T3" fmla="*/ 0 h 29"/>
                <a:gd name="T4" fmla="*/ 1 w 40"/>
                <a:gd name="T5" fmla="*/ 0 h 29"/>
                <a:gd name="T6" fmla="*/ 1 w 40"/>
                <a:gd name="T7" fmla="*/ 0 h 29"/>
                <a:gd name="T8" fmla="*/ 0 w 40"/>
                <a:gd name="T9" fmla="*/ 0 h 29"/>
                <a:gd name="T10" fmla="*/ 1 w 40"/>
                <a:gd name="T11" fmla="*/ 0 h 29"/>
                <a:gd name="T12" fmla="*/ 1 w 40"/>
                <a:gd name="T13" fmla="*/ 0 h 29"/>
                <a:gd name="T14" fmla="*/ 1 w 40"/>
                <a:gd name="T15" fmla="*/ 0 h 29"/>
                <a:gd name="T16" fmla="*/ 1 w 40"/>
                <a:gd name="T17" fmla="*/ 0 h 29"/>
                <a:gd name="T18" fmla="*/ 1 w 40"/>
                <a:gd name="T19" fmla="*/ 0 h 29"/>
                <a:gd name="T20" fmla="*/ 1 w 40"/>
                <a:gd name="T21" fmla="*/ 0 h 29"/>
                <a:gd name="T22" fmla="*/ 1 w 40"/>
                <a:gd name="T23" fmla="*/ 0 h 29"/>
                <a:gd name="T24" fmla="*/ 1 w 40"/>
                <a:gd name="T25" fmla="*/ 0 h 29"/>
                <a:gd name="T26" fmla="*/ 1 w 40"/>
                <a:gd name="T27" fmla="*/ 0 h 29"/>
                <a:gd name="T28" fmla="*/ 1 w 40"/>
                <a:gd name="T29" fmla="*/ 0 h 29"/>
                <a:gd name="T30" fmla="*/ 1 w 40"/>
                <a:gd name="T31" fmla="*/ 0 h 29"/>
                <a:gd name="T32" fmla="*/ 1 w 40"/>
                <a:gd name="T33" fmla="*/ 0 h 29"/>
                <a:gd name="T34" fmla="*/ 1 w 40"/>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29"/>
                <a:gd name="T56" fmla="*/ 40 w 40"/>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29">
                  <a:moveTo>
                    <a:pt x="8" y="0"/>
                  </a:moveTo>
                  <a:lnTo>
                    <a:pt x="5" y="5"/>
                  </a:lnTo>
                  <a:lnTo>
                    <a:pt x="3" y="8"/>
                  </a:lnTo>
                  <a:lnTo>
                    <a:pt x="1" y="12"/>
                  </a:lnTo>
                  <a:lnTo>
                    <a:pt x="0" y="13"/>
                  </a:lnTo>
                  <a:lnTo>
                    <a:pt x="28" y="29"/>
                  </a:lnTo>
                  <a:lnTo>
                    <a:pt x="31" y="28"/>
                  </a:lnTo>
                  <a:lnTo>
                    <a:pt x="35" y="24"/>
                  </a:lnTo>
                  <a:lnTo>
                    <a:pt x="39" y="21"/>
                  </a:lnTo>
                  <a:lnTo>
                    <a:pt x="40" y="18"/>
                  </a:lnTo>
                  <a:lnTo>
                    <a:pt x="39" y="16"/>
                  </a:lnTo>
                  <a:lnTo>
                    <a:pt x="36" y="14"/>
                  </a:lnTo>
                  <a:lnTo>
                    <a:pt x="34" y="13"/>
                  </a:lnTo>
                  <a:lnTo>
                    <a:pt x="32" y="12"/>
                  </a:lnTo>
                  <a:lnTo>
                    <a:pt x="28" y="9"/>
                  </a:lnTo>
                  <a:lnTo>
                    <a:pt x="21" y="6"/>
                  </a:lnTo>
                  <a:lnTo>
                    <a:pt x="13" y="1"/>
                  </a:lnTo>
                  <a:lnTo>
                    <a:pt x="8" y="0"/>
                  </a:lnTo>
                  <a:close/>
                </a:path>
              </a:pathLst>
            </a:custGeom>
            <a:solidFill>
              <a:srgbClr val="BFBFBF"/>
            </a:solidFill>
            <a:ln w="9525">
              <a:noFill/>
              <a:round/>
              <a:headEnd/>
              <a:tailEnd/>
            </a:ln>
          </p:spPr>
          <p:txBody>
            <a:bodyPr/>
            <a:lstStyle/>
            <a:p>
              <a:endParaRPr lang="nl-NL"/>
            </a:p>
          </p:txBody>
        </p:sp>
        <p:sp>
          <p:nvSpPr>
            <p:cNvPr id="7197" name="Freeform 31"/>
            <p:cNvSpPr>
              <a:spLocks/>
            </p:cNvSpPr>
            <p:nvPr/>
          </p:nvSpPr>
          <p:spPr bwMode="ltGray">
            <a:xfrm>
              <a:off x="715" y="2875"/>
              <a:ext cx="25" cy="19"/>
            </a:xfrm>
            <a:custGeom>
              <a:avLst/>
              <a:gdLst>
                <a:gd name="T0" fmla="*/ 0 w 51"/>
                <a:gd name="T1" fmla="*/ 0 h 38"/>
                <a:gd name="T2" fmla="*/ 0 w 51"/>
                <a:gd name="T3" fmla="*/ 0 h 38"/>
                <a:gd name="T4" fmla="*/ 0 w 51"/>
                <a:gd name="T5" fmla="*/ 1 h 38"/>
                <a:gd name="T6" fmla="*/ 0 w 51"/>
                <a:gd name="T7" fmla="*/ 1 h 38"/>
                <a:gd name="T8" fmla="*/ 0 w 51"/>
                <a:gd name="T9" fmla="*/ 1 h 38"/>
                <a:gd name="T10" fmla="*/ 0 w 51"/>
                <a:gd name="T11" fmla="*/ 1 h 38"/>
                <a:gd name="T12" fmla="*/ 0 w 51"/>
                <a:gd name="T13" fmla="*/ 1 h 38"/>
                <a:gd name="T14" fmla="*/ 0 w 51"/>
                <a:gd name="T15" fmla="*/ 1 h 38"/>
                <a:gd name="T16" fmla="*/ 0 w 51"/>
                <a:gd name="T17" fmla="*/ 1 h 38"/>
                <a:gd name="T18" fmla="*/ 0 w 51"/>
                <a:gd name="T19" fmla="*/ 1 h 38"/>
                <a:gd name="T20" fmla="*/ 0 w 51"/>
                <a:gd name="T21" fmla="*/ 1 h 38"/>
                <a:gd name="T22" fmla="*/ 0 w 51"/>
                <a:gd name="T23" fmla="*/ 1 h 38"/>
                <a:gd name="T24" fmla="*/ 0 w 51"/>
                <a:gd name="T25" fmla="*/ 1 h 38"/>
                <a:gd name="T26" fmla="*/ 0 w 51"/>
                <a:gd name="T27" fmla="*/ 1 h 38"/>
                <a:gd name="T28" fmla="*/ 0 w 51"/>
                <a:gd name="T29" fmla="*/ 1 h 38"/>
                <a:gd name="T30" fmla="*/ 0 w 51"/>
                <a:gd name="T31" fmla="*/ 1 h 38"/>
                <a:gd name="T32" fmla="*/ 0 w 51"/>
                <a:gd name="T33" fmla="*/ 1 h 38"/>
                <a:gd name="T34" fmla="*/ 0 w 51"/>
                <a:gd name="T35" fmla="*/ 1 h 38"/>
                <a:gd name="T36" fmla="*/ 0 w 51"/>
                <a:gd name="T37" fmla="*/ 1 h 38"/>
                <a:gd name="T38" fmla="*/ 0 w 51"/>
                <a:gd name="T39" fmla="*/ 1 h 38"/>
                <a:gd name="T40" fmla="*/ 0 w 51"/>
                <a:gd name="T41" fmla="*/ 1 h 38"/>
                <a:gd name="T42" fmla="*/ 0 w 51"/>
                <a:gd name="T43" fmla="*/ 1 h 38"/>
                <a:gd name="T44" fmla="*/ 0 w 51"/>
                <a:gd name="T45" fmla="*/ 1 h 38"/>
                <a:gd name="T46" fmla="*/ 0 w 51"/>
                <a:gd name="T47" fmla="*/ 1 h 38"/>
                <a:gd name="T48" fmla="*/ 0 w 51"/>
                <a:gd name="T49" fmla="*/ 1 h 38"/>
                <a:gd name="T50" fmla="*/ 0 w 51"/>
                <a:gd name="T51" fmla="*/ 1 h 38"/>
                <a:gd name="T52" fmla="*/ 0 w 51"/>
                <a:gd name="T53" fmla="*/ 0 h 3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1"/>
                <a:gd name="T82" fmla="*/ 0 h 38"/>
                <a:gd name="T83" fmla="*/ 51 w 51"/>
                <a:gd name="T84" fmla="*/ 38 h 3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1" h="38">
                  <a:moveTo>
                    <a:pt x="12" y="0"/>
                  </a:moveTo>
                  <a:lnTo>
                    <a:pt x="10" y="0"/>
                  </a:lnTo>
                  <a:lnTo>
                    <a:pt x="7" y="2"/>
                  </a:lnTo>
                  <a:lnTo>
                    <a:pt x="5" y="4"/>
                  </a:lnTo>
                  <a:lnTo>
                    <a:pt x="2" y="6"/>
                  </a:lnTo>
                  <a:lnTo>
                    <a:pt x="1" y="8"/>
                  </a:lnTo>
                  <a:lnTo>
                    <a:pt x="1" y="10"/>
                  </a:lnTo>
                  <a:lnTo>
                    <a:pt x="0" y="13"/>
                  </a:lnTo>
                  <a:lnTo>
                    <a:pt x="0" y="14"/>
                  </a:lnTo>
                  <a:lnTo>
                    <a:pt x="28" y="32"/>
                  </a:lnTo>
                  <a:lnTo>
                    <a:pt x="38" y="38"/>
                  </a:lnTo>
                  <a:lnTo>
                    <a:pt x="38" y="36"/>
                  </a:lnTo>
                  <a:lnTo>
                    <a:pt x="40" y="35"/>
                  </a:lnTo>
                  <a:lnTo>
                    <a:pt x="44" y="31"/>
                  </a:lnTo>
                  <a:lnTo>
                    <a:pt x="47" y="29"/>
                  </a:lnTo>
                  <a:lnTo>
                    <a:pt x="50" y="27"/>
                  </a:lnTo>
                  <a:lnTo>
                    <a:pt x="51" y="27"/>
                  </a:lnTo>
                  <a:lnTo>
                    <a:pt x="49" y="25"/>
                  </a:lnTo>
                  <a:lnTo>
                    <a:pt x="44" y="21"/>
                  </a:lnTo>
                  <a:lnTo>
                    <a:pt x="38" y="17"/>
                  </a:lnTo>
                  <a:lnTo>
                    <a:pt x="34" y="14"/>
                  </a:lnTo>
                  <a:lnTo>
                    <a:pt x="28" y="10"/>
                  </a:lnTo>
                  <a:lnTo>
                    <a:pt x="21" y="6"/>
                  </a:lnTo>
                  <a:lnTo>
                    <a:pt x="14" y="2"/>
                  </a:lnTo>
                  <a:lnTo>
                    <a:pt x="12" y="0"/>
                  </a:lnTo>
                  <a:close/>
                </a:path>
              </a:pathLst>
            </a:custGeom>
            <a:solidFill>
              <a:srgbClr val="BFBFBF"/>
            </a:solidFill>
            <a:ln w="9525">
              <a:noFill/>
              <a:round/>
              <a:headEnd/>
              <a:tailEnd/>
            </a:ln>
          </p:spPr>
          <p:txBody>
            <a:bodyPr/>
            <a:lstStyle/>
            <a:p>
              <a:endParaRPr lang="nl-NL"/>
            </a:p>
          </p:txBody>
        </p:sp>
        <p:sp>
          <p:nvSpPr>
            <p:cNvPr id="7198" name="Freeform 32"/>
            <p:cNvSpPr>
              <a:spLocks/>
            </p:cNvSpPr>
            <p:nvPr/>
          </p:nvSpPr>
          <p:spPr bwMode="ltGray">
            <a:xfrm>
              <a:off x="736" y="2888"/>
              <a:ext cx="19" cy="19"/>
            </a:xfrm>
            <a:custGeom>
              <a:avLst/>
              <a:gdLst>
                <a:gd name="T0" fmla="*/ 0 w 39"/>
                <a:gd name="T1" fmla="*/ 0 h 38"/>
                <a:gd name="T2" fmla="*/ 0 w 39"/>
                <a:gd name="T3" fmla="*/ 1 h 38"/>
                <a:gd name="T4" fmla="*/ 0 w 39"/>
                <a:gd name="T5" fmla="*/ 1 h 38"/>
                <a:gd name="T6" fmla="*/ 0 w 39"/>
                <a:gd name="T7" fmla="*/ 1 h 38"/>
                <a:gd name="T8" fmla="*/ 0 w 39"/>
                <a:gd name="T9" fmla="*/ 1 h 38"/>
                <a:gd name="T10" fmla="*/ 0 w 39"/>
                <a:gd name="T11" fmla="*/ 1 h 38"/>
                <a:gd name="T12" fmla="*/ 0 w 39"/>
                <a:gd name="T13" fmla="*/ 1 h 38"/>
                <a:gd name="T14" fmla="*/ 0 w 39"/>
                <a:gd name="T15" fmla="*/ 1 h 38"/>
                <a:gd name="T16" fmla="*/ 0 w 39"/>
                <a:gd name="T17" fmla="*/ 1 h 38"/>
                <a:gd name="T18" fmla="*/ 0 w 39"/>
                <a:gd name="T19" fmla="*/ 1 h 38"/>
                <a:gd name="T20" fmla="*/ 0 w 39"/>
                <a:gd name="T21" fmla="*/ 1 h 38"/>
                <a:gd name="T22" fmla="*/ 0 w 39"/>
                <a:gd name="T23" fmla="*/ 1 h 38"/>
                <a:gd name="T24" fmla="*/ 0 w 39"/>
                <a:gd name="T25" fmla="*/ 1 h 38"/>
                <a:gd name="T26" fmla="*/ 0 w 39"/>
                <a:gd name="T27" fmla="*/ 1 h 38"/>
                <a:gd name="T28" fmla="*/ 0 w 39"/>
                <a:gd name="T29" fmla="*/ 1 h 38"/>
                <a:gd name="T30" fmla="*/ 0 w 39"/>
                <a:gd name="T31" fmla="*/ 1 h 38"/>
                <a:gd name="T32" fmla="*/ 0 w 39"/>
                <a:gd name="T33" fmla="*/ 1 h 38"/>
                <a:gd name="T34" fmla="*/ 0 w 39"/>
                <a:gd name="T35" fmla="*/ 1 h 38"/>
                <a:gd name="T36" fmla="*/ 0 w 39"/>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9"/>
                <a:gd name="T58" fmla="*/ 0 h 38"/>
                <a:gd name="T59" fmla="*/ 39 w 39"/>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9" h="38">
                  <a:moveTo>
                    <a:pt x="26" y="0"/>
                  </a:moveTo>
                  <a:lnTo>
                    <a:pt x="23" y="1"/>
                  </a:lnTo>
                  <a:lnTo>
                    <a:pt x="13" y="3"/>
                  </a:lnTo>
                  <a:lnTo>
                    <a:pt x="4" y="8"/>
                  </a:lnTo>
                  <a:lnTo>
                    <a:pt x="0" y="12"/>
                  </a:lnTo>
                  <a:lnTo>
                    <a:pt x="0" y="17"/>
                  </a:lnTo>
                  <a:lnTo>
                    <a:pt x="0" y="21"/>
                  </a:lnTo>
                  <a:lnTo>
                    <a:pt x="1" y="25"/>
                  </a:lnTo>
                  <a:lnTo>
                    <a:pt x="1" y="26"/>
                  </a:lnTo>
                  <a:lnTo>
                    <a:pt x="25" y="38"/>
                  </a:lnTo>
                  <a:lnTo>
                    <a:pt x="39" y="24"/>
                  </a:lnTo>
                  <a:lnTo>
                    <a:pt x="39" y="23"/>
                  </a:lnTo>
                  <a:lnTo>
                    <a:pt x="39" y="19"/>
                  </a:lnTo>
                  <a:lnTo>
                    <a:pt x="38" y="15"/>
                  </a:lnTo>
                  <a:lnTo>
                    <a:pt x="35" y="12"/>
                  </a:lnTo>
                  <a:lnTo>
                    <a:pt x="32" y="9"/>
                  </a:lnTo>
                  <a:lnTo>
                    <a:pt x="30" y="5"/>
                  </a:lnTo>
                  <a:lnTo>
                    <a:pt x="27" y="1"/>
                  </a:lnTo>
                  <a:lnTo>
                    <a:pt x="26" y="0"/>
                  </a:lnTo>
                  <a:close/>
                </a:path>
              </a:pathLst>
            </a:custGeom>
            <a:solidFill>
              <a:srgbClr val="BFBFBF"/>
            </a:solidFill>
            <a:ln w="9525">
              <a:noFill/>
              <a:round/>
              <a:headEnd/>
              <a:tailEnd/>
            </a:ln>
          </p:spPr>
          <p:txBody>
            <a:bodyPr/>
            <a:lstStyle/>
            <a:p>
              <a:endParaRPr lang="nl-NL"/>
            </a:p>
          </p:txBody>
        </p:sp>
        <p:sp>
          <p:nvSpPr>
            <p:cNvPr id="7199" name="Freeform 33"/>
            <p:cNvSpPr>
              <a:spLocks/>
            </p:cNvSpPr>
            <p:nvPr/>
          </p:nvSpPr>
          <p:spPr bwMode="ltGray">
            <a:xfrm>
              <a:off x="742" y="2900"/>
              <a:ext cx="28" cy="35"/>
            </a:xfrm>
            <a:custGeom>
              <a:avLst/>
              <a:gdLst>
                <a:gd name="T0" fmla="*/ 0 w 58"/>
                <a:gd name="T1" fmla="*/ 0 h 69"/>
                <a:gd name="T2" fmla="*/ 0 w 58"/>
                <a:gd name="T3" fmla="*/ 1 h 69"/>
                <a:gd name="T4" fmla="*/ 0 w 58"/>
                <a:gd name="T5" fmla="*/ 1 h 69"/>
                <a:gd name="T6" fmla="*/ 0 w 58"/>
                <a:gd name="T7" fmla="*/ 1 h 69"/>
                <a:gd name="T8" fmla="*/ 0 w 58"/>
                <a:gd name="T9" fmla="*/ 1 h 69"/>
                <a:gd name="T10" fmla="*/ 0 w 58"/>
                <a:gd name="T11" fmla="*/ 1 h 69"/>
                <a:gd name="T12" fmla="*/ 0 w 58"/>
                <a:gd name="T13" fmla="*/ 1 h 69"/>
                <a:gd name="T14" fmla="*/ 0 w 58"/>
                <a:gd name="T15" fmla="*/ 1 h 69"/>
                <a:gd name="T16" fmla="*/ 0 w 58"/>
                <a:gd name="T17" fmla="*/ 1 h 69"/>
                <a:gd name="T18" fmla="*/ 0 w 58"/>
                <a:gd name="T19" fmla="*/ 1 h 69"/>
                <a:gd name="T20" fmla="*/ 0 w 58"/>
                <a:gd name="T21" fmla="*/ 1 h 69"/>
                <a:gd name="T22" fmla="*/ 0 w 58"/>
                <a:gd name="T23" fmla="*/ 1 h 69"/>
                <a:gd name="T24" fmla="*/ 0 w 58"/>
                <a:gd name="T25" fmla="*/ 1 h 69"/>
                <a:gd name="T26" fmla="*/ 0 w 58"/>
                <a:gd name="T27" fmla="*/ 1 h 69"/>
                <a:gd name="T28" fmla="*/ 0 w 58"/>
                <a:gd name="T29" fmla="*/ 1 h 69"/>
                <a:gd name="T30" fmla="*/ 0 w 58"/>
                <a:gd name="T31" fmla="*/ 1 h 69"/>
                <a:gd name="T32" fmla="*/ 0 w 58"/>
                <a:gd name="T33" fmla="*/ 1 h 69"/>
                <a:gd name="T34" fmla="*/ 0 w 58"/>
                <a:gd name="T35" fmla="*/ 1 h 69"/>
                <a:gd name="T36" fmla="*/ 0 w 58"/>
                <a:gd name="T37" fmla="*/ 1 h 69"/>
                <a:gd name="T38" fmla="*/ 0 w 58"/>
                <a:gd name="T39" fmla="*/ 1 h 69"/>
                <a:gd name="T40" fmla="*/ 0 w 58"/>
                <a:gd name="T41" fmla="*/ 1 h 69"/>
                <a:gd name="T42" fmla="*/ 0 w 58"/>
                <a:gd name="T43" fmla="*/ 1 h 69"/>
                <a:gd name="T44" fmla="*/ 0 w 58"/>
                <a:gd name="T45" fmla="*/ 1 h 69"/>
                <a:gd name="T46" fmla="*/ 0 w 58"/>
                <a:gd name="T47" fmla="*/ 0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8"/>
                <a:gd name="T73" fmla="*/ 0 h 69"/>
                <a:gd name="T74" fmla="*/ 58 w 58"/>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8" h="69">
                  <a:moveTo>
                    <a:pt x="38" y="0"/>
                  </a:moveTo>
                  <a:lnTo>
                    <a:pt x="16" y="16"/>
                  </a:lnTo>
                  <a:lnTo>
                    <a:pt x="15" y="22"/>
                  </a:lnTo>
                  <a:lnTo>
                    <a:pt x="10" y="37"/>
                  </a:lnTo>
                  <a:lnTo>
                    <a:pt x="6" y="52"/>
                  </a:lnTo>
                  <a:lnTo>
                    <a:pt x="1" y="61"/>
                  </a:lnTo>
                  <a:lnTo>
                    <a:pt x="0" y="63"/>
                  </a:lnTo>
                  <a:lnTo>
                    <a:pt x="1" y="65"/>
                  </a:lnTo>
                  <a:lnTo>
                    <a:pt x="4" y="68"/>
                  </a:lnTo>
                  <a:lnTo>
                    <a:pt x="5" y="69"/>
                  </a:lnTo>
                  <a:lnTo>
                    <a:pt x="24" y="69"/>
                  </a:lnTo>
                  <a:lnTo>
                    <a:pt x="46" y="53"/>
                  </a:lnTo>
                  <a:lnTo>
                    <a:pt x="48" y="50"/>
                  </a:lnTo>
                  <a:lnTo>
                    <a:pt x="52" y="45"/>
                  </a:lnTo>
                  <a:lnTo>
                    <a:pt x="55" y="39"/>
                  </a:lnTo>
                  <a:lnTo>
                    <a:pt x="58" y="33"/>
                  </a:lnTo>
                  <a:lnTo>
                    <a:pt x="58" y="30"/>
                  </a:lnTo>
                  <a:lnTo>
                    <a:pt x="55" y="27"/>
                  </a:lnTo>
                  <a:lnTo>
                    <a:pt x="53" y="24"/>
                  </a:lnTo>
                  <a:lnTo>
                    <a:pt x="50" y="19"/>
                  </a:lnTo>
                  <a:lnTo>
                    <a:pt x="46" y="14"/>
                  </a:lnTo>
                  <a:lnTo>
                    <a:pt x="43" y="7"/>
                  </a:lnTo>
                  <a:lnTo>
                    <a:pt x="39" y="2"/>
                  </a:lnTo>
                  <a:lnTo>
                    <a:pt x="38" y="0"/>
                  </a:lnTo>
                  <a:close/>
                </a:path>
              </a:pathLst>
            </a:custGeom>
            <a:solidFill>
              <a:srgbClr val="BFBFBF"/>
            </a:solidFill>
            <a:ln w="9525">
              <a:noFill/>
              <a:round/>
              <a:headEnd/>
              <a:tailEnd/>
            </a:ln>
          </p:spPr>
          <p:txBody>
            <a:bodyPr/>
            <a:lstStyle/>
            <a:p>
              <a:endParaRPr lang="nl-NL"/>
            </a:p>
          </p:txBody>
        </p:sp>
        <p:sp>
          <p:nvSpPr>
            <p:cNvPr id="7200" name="Freeform 34"/>
            <p:cNvSpPr>
              <a:spLocks/>
            </p:cNvSpPr>
            <p:nvPr/>
          </p:nvSpPr>
          <p:spPr bwMode="ltGray">
            <a:xfrm>
              <a:off x="757" y="2927"/>
              <a:ext cx="15" cy="16"/>
            </a:xfrm>
            <a:custGeom>
              <a:avLst/>
              <a:gdLst>
                <a:gd name="T0" fmla="*/ 1 w 30"/>
                <a:gd name="T1" fmla="*/ 0 h 32"/>
                <a:gd name="T2" fmla="*/ 1 w 30"/>
                <a:gd name="T3" fmla="*/ 1 h 32"/>
                <a:gd name="T4" fmla="*/ 1 w 30"/>
                <a:gd name="T5" fmla="*/ 1 h 32"/>
                <a:gd name="T6" fmla="*/ 0 w 30"/>
                <a:gd name="T7" fmla="*/ 1 h 32"/>
                <a:gd name="T8" fmla="*/ 0 w 30"/>
                <a:gd name="T9" fmla="*/ 1 h 32"/>
                <a:gd name="T10" fmla="*/ 1 w 30"/>
                <a:gd name="T11" fmla="*/ 1 h 32"/>
                <a:gd name="T12" fmla="*/ 1 w 30"/>
                <a:gd name="T13" fmla="*/ 1 h 32"/>
                <a:gd name="T14" fmla="*/ 1 w 30"/>
                <a:gd name="T15" fmla="*/ 1 h 32"/>
                <a:gd name="T16" fmla="*/ 1 w 30"/>
                <a:gd name="T17" fmla="*/ 1 h 32"/>
                <a:gd name="T18" fmla="*/ 1 w 30"/>
                <a:gd name="T19" fmla="*/ 1 h 32"/>
                <a:gd name="T20" fmla="*/ 1 w 30"/>
                <a:gd name="T21" fmla="*/ 1 h 32"/>
                <a:gd name="T22" fmla="*/ 1 w 30"/>
                <a:gd name="T23" fmla="*/ 1 h 32"/>
                <a:gd name="T24" fmla="*/ 1 w 30"/>
                <a:gd name="T25" fmla="*/ 1 h 32"/>
                <a:gd name="T26" fmla="*/ 1 w 30"/>
                <a:gd name="T27" fmla="*/ 1 h 32"/>
                <a:gd name="T28" fmla="*/ 1 w 30"/>
                <a:gd name="T29" fmla="*/ 1 h 32"/>
                <a:gd name="T30" fmla="*/ 1 w 30"/>
                <a:gd name="T31" fmla="*/ 1 h 32"/>
                <a:gd name="T32" fmla="*/ 1 w 30"/>
                <a:gd name="T33" fmla="*/ 1 h 32"/>
                <a:gd name="T34" fmla="*/ 1 w 30"/>
                <a:gd name="T35" fmla="*/ 1 h 32"/>
                <a:gd name="T36" fmla="*/ 1 w 30"/>
                <a:gd name="T37" fmla="*/ 0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
                <a:gd name="T58" fmla="*/ 0 h 32"/>
                <a:gd name="T59" fmla="*/ 30 w 30"/>
                <a:gd name="T60" fmla="*/ 32 h 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 h="32">
                  <a:moveTo>
                    <a:pt x="22" y="0"/>
                  </a:moveTo>
                  <a:lnTo>
                    <a:pt x="2" y="21"/>
                  </a:lnTo>
                  <a:lnTo>
                    <a:pt x="1" y="21"/>
                  </a:lnTo>
                  <a:lnTo>
                    <a:pt x="0" y="23"/>
                  </a:lnTo>
                  <a:lnTo>
                    <a:pt x="0" y="25"/>
                  </a:lnTo>
                  <a:lnTo>
                    <a:pt x="2" y="30"/>
                  </a:lnTo>
                  <a:lnTo>
                    <a:pt x="5" y="31"/>
                  </a:lnTo>
                  <a:lnTo>
                    <a:pt x="10" y="32"/>
                  </a:lnTo>
                  <a:lnTo>
                    <a:pt x="15" y="32"/>
                  </a:lnTo>
                  <a:lnTo>
                    <a:pt x="17" y="32"/>
                  </a:lnTo>
                  <a:lnTo>
                    <a:pt x="18" y="31"/>
                  </a:lnTo>
                  <a:lnTo>
                    <a:pt x="21" y="29"/>
                  </a:lnTo>
                  <a:lnTo>
                    <a:pt x="23" y="25"/>
                  </a:lnTo>
                  <a:lnTo>
                    <a:pt x="28" y="23"/>
                  </a:lnTo>
                  <a:lnTo>
                    <a:pt x="29" y="17"/>
                  </a:lnTo>
                  <a:lnTo>
                    <a:pt x="29" y="10"/>
                  </a:lnTo>
                  <a:lnTo>
                    <a:pt x="30" y="4"/>
                  </a:lnTo>
                  <a:lnTo>
                    <a:pt x="30" y="2"/>
                  </a:lnTo>
                  <a:lnTo>
                    <a:pt x="22" y="0"/>
                  </a:lnTo>
                  <a:close/>
                </a:path>
              </a:pathLst>
            </a:custGeom>
            <a:solidFill>
              <a:srgbClr val="BFBFBF"/>
            </a:solidFill>
            <a:ln w="9525">
              <a:noFill/>
              <a:round/>
              <a:headEnd/>
              <a:tailEnd/>
            </a:ln>
          </p:spPr>
          <p:txBody>
            <a:bodyPr/>
            <a:lstStyle/>
            <a:p>
              <a:endParaRPr lang="nl-NL"/>
            </a:p>
          </p:txBody>
        </p:sp>
        <p:sp>
          <p:nvSpPr>
            <p:cNvPr id="7201" name="Freeform 35"/>
            <p:cNvSpPr>
              <a:spLocks/>
            </p:cNvSpPr>
            <p:nvPr/>
          </p:nvSpPr>
          <p:spPr bwMode="ltGray">
            <a:xfrm>
              <a:off x="773" y="2932"/>
              <a:ext cx="40" cy="42"/>
            </a:xfrm>
            <a:custGeom>
              <a:avLst/>
              <a:gdLst>
                <a:gd name="T0" fmla="*/ 0 w 81"/>
                <a:gd name="T1" fmla="*/ 0 h 83"/>
                <a:gd name="T2" fmla="*/ 0 w 81"/>
                <a:gd name="T3" fmla="*/ 1 h 83"/>
                <a:gd name="T4" fmla="*/ 0 w 81"/>
                <a:gd name="T5" fmla="*/ 1 h 83"/>
                <a:gd name="T6" fmla="*/ 0 w 81"/>
                <a:gd name="T7" fmla="*/ 1 h 83"/>
                <a:gd name="T8" fmla="*/ 0 w 81"/>
                <a:gd name="T9" fmla="*/ 1 h 83"/>
                <a:gd name="T10" fmla="*/ 0 w 81"/>
                <a:gd name="T11" fmla="*/ 1 h 83"/>
                <a:gd name="T12" fmla="*/ 0 w 81"/>
                <a:gd name="T13" fmla="*/ 1 h 83"/>
                <a:gd name="T14" fmla="*/ 0 w 81"/>
                <a:gd name="T15" fmla="*/ 1 h 83"/>
                <a:gd name="T16" fmla="*/ 0 w 81"/>
                <a:gd name="T17" fmla="*/ 1 h 83"/>
                <a:gd name="T18" fmla="*/ 0 w 81"/>
                <a:gd name="T19" fmla="*/ 1 h 83"/>
                <a:gd name="T20" fmla="*/ 0 w 81"/>
                <a:gd name="T21" fmla="*/ 1 h 83"/>
                <a:gd name="T22" fmla="*/ 0 w 81"/>
                <a:gd name="T23" fmla="*/ 1 h 83"/>
                <a:gd name="T24" fmla="*/ 0 w 81"/>
                <a:gd name="T25" fmla="*/ 1 h 83"/>
                <a:gd name="T26" fmla="*/ 0 w 81"/>
                <a:gd name="T27" fmla="*/ 1 h 83"/>
                <a:gd name="T28" fmla="*/ 0 w 81"/>
                <a:gd name="T29" fmla="*/ 1 h 83"/>
                <a:gd name="T30" fmla="*/ 0 w 81"/>
                <a:gd name="T31" fmla="*/ 1 h 83"/>
                <a:gd name="T32" fmla="*/ 0 w 81"/>
                <a:gd name="T33" fmla="*/ 1 h 83"/>
                <a:gd name="T34" fmla="*/ 0 w 81"/>
                <a:gd name="T35" fmla="*/ 1 h 83"/>
                <a:gd name="T36" fmla="*/ 0 w 81"/>
                <a:gd name="T37" fmla="*/ 1 h 83"/>
                <a:gd name="T38" fmla="*/ 0 w 81"/>
                <a:gd name="T39" fmla="*/ 1 h 83"/>
                <a:gd name="T40" fmla="*/ 0 w 81"/>
                <a:gd name="T41" fmla="*/ 1 h 83"/>
                <a:gd name="T42" fmla="*/ 0 w 81"/>
                <a:gd name="T43" fmla="*/ 1 h 83"/>
                <a:gd name="T44" fmla="*/ 0 w 81"/>
                <a:gd name="T45" fmla="*/ 1 h 83"/>
                <a:gd name="T46" fmla="*/ 0 w 81"/>
                <a:gd name="T47" fmla="*/ 1 h 83"/>
                <a:gd name="T48" fmla="*/ 0 w 81"/>
                <a:gd name="T49" fmla="*/ 1 h 83"/>
                <a:gd name="T50" fmla="*/ 0 w 81"/>
                <a:gd name="T51" fmla="*/ 1 h 83"/>
                <a:gd name="T52" fmla="*/ 0 w 81"/>
                <a:gd name="T53" fmla="*/ 1 h 83"/>
                <a:gd name="T54" fmla="*/ 0 w 81"/>
                <a:gd name="T55" fmla="*/ 1 h 83"/>
                <a:gd name="T56" fmla="*/ 0 w 81"/>
                <a:gd name="T57" fmla="*/ 1 h 83"/>
                <a:gd name="T58" fmla="*/ 0 w 81"/>
                <a:gd name="T59" fmla="*/ 0 h 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83"/>
                <a:gd name="T92" fmla="*/ 81 w 81"/>
                <a:gd name="T93" fmla="*/ 83 h 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83">
                  <a:moveTo>
                    <a:pt x="1" y="0"/>
                  </a:moveTo>
                  <a:lnTo>
                    <a:pt x="0" y="13"/>
                  </a:lnTo>
                  <a:lnTo>
                    <a:pt x="4" y="15"/>
                  </a:lnTo>
                  <a:lnTo>
                    <a:pt x="11" y="22"/>
                  </a:lnTo>
                  <a:lnTo>
                    <a:pt x="21" y="31"/>
                  </a:lnTo>
                  <a:lnTo>
                    <a:pt x="33" y="40"/>
                  </a:lnTo>
                  <a:lnTo>
                    <a:pt x="38" y="46"/>
                  </a:lnTo>
                  <a:lnTo>
                    <a:pt x="44" y="52"/>
                  </a:lnTo>
                  <a:lnTo>
                    <a:pt x="50" y="59"/>
                  </a:lnTo>
                  <a:lnTo>
                    <a:pt x="56" y="66"/>
                  </a:lnTo>
                  <a:lnTo>
                    <a:pt x="61" y="72"/>
                  </a:lnTo>
                  <a:lnTo>
                    <a:pt x="66" y="77"/>
                  </a:lnTo>
                  <a:lnTo>
                    <a:pt x="69" y="81"/>
                  </a:lnTo>
                  <a:lnTo>
                    <a:pt x="72" y="83"/>
                  </a:lnTo>
                  <a:lnTo>
                    <a:pt x="77" y="83"/>
                  </a:lnTo>
                  <a:lnTo>
                    <a:pt x="81" y="79"/>
                  </a:lnTo>
                  <a:lnTo>
                    <a:pt x="81" y="73"/>
                  </a:lnTo>
                  <a:lnTo>
                    <a:pt x="81" y="70"/>
                  </a:lnTo>
                  <a:lnTo>
                    <a:pt x="77" y="66"/>
                  </a:lnTo>
                  <a:lnTo>
                    <a:pt x="71" y="57"/>
                  </a:lnTo>
                  <a:lnTo>
                    <a:pt x="61" y="47"/>
                  </a:lnTo>
                  <a:lnTo>
                    <a:pt x="53" y="40"/>
                  </a:lnTo>
                  <a:lnTo>
                    <a:pt x="49" y="37"/>
                  </a:lnTo>
                  <a:lnTo>
                    <a:pt x="42" y="32"/>
                  </a:lnTo>
                  <a:lnTo>
                    <a:pt x="33" y="26"/>
                  </a:lnTo>
                  <a:lnTo>
                    <a:pt x="25" y="19"/>
                  </a:lnTo>
                  <a:lnTo>
                    <a:pt x="15" y="12"/>
                  </a:lnTo>
                  <a:lnTo>
                    <a:pt x="8" y="6"/>
                  </a:lnTo>
                  <a:lnTo>
                    <a:pt x="4" y="1"/>
                  </a:lnTo>
                  <a:lnTo>
                    <a:pt x="1" y="0"/>
                  </a:lnTo>
                  <a:close/>
                </a:path>
              </a:pathLst>
            </a:custGeom>
            <a:solidFill>
              <a:srgbClr val="BFBFBF"/>
            </a:solidFill>
            <a:ln w="9525">
              <a:noFill/>
              <a:round/>
              <a:headEnd/>
              <a:tailEnd/>
            </a:ln>
          </p:spPr>
          <p:txBody>
            <a:bodyPr/>
            <a:lstStyle/>
            <a:p>
              <a:endParaRPr lang="nl-NL"/>
            </a:p>
          </p:txBody>
        </p:sp>
        <p:sp>
          <p:nvSpPr>
            <p:cNvPr id="7202" name="Freeform 36"/>
            <p:cNvSpPr>
              <a:spLocks/>
            </p:cNvSpPr>
            <p:nvPr/>
          </p:nvSpPr>
          <p:spPr bwMode="ltGray">
            <a:xfrm>
              <a:off x="767" y="2940"/>
              <a:ext cx="44" cy="46"/>
            </a:xfrm>
            <a:custGeom>
              <a:avLst/>
              <a:gdLst>
                <a:gd name="T0" fmla="*/ 1 w 86"/>
                <a:gd name="T1" fmla="*/ 0 h 93"/>
                <a:gd name="T2" fmla="*/ 1 w 86"/>
                <a:gd name="T3" fmla="*/ 0 h 93"/>
                <a:gd name="T4" fmla="*/ 1 w 86"/>
                <a:gd name="T5" fmla="*/ 0 h 93"/>
                <a:gd name="T6" fmla="*/ 1 w 86"/>
                <a:gd name="T7" fmla="*/ 0 h 93"/>
                <a:gd name="T8" fmla="*/ 1 w 86"/>
                <a:gd name="T9" fmla="*/ 0 h 93"/>
                <a:gd name="T10" fmla="*/ 1 w 86"/>
                <a:gd name="T11" fmla="*/ 0 h 93"/>
                <a:gd name="T12" fmla="*/ 1 w 86"/>
                <a:gd name="T13" fmla="*/ 0 h 93"/>
                <a:gd name="T14" fmla="*/ 1 w 86"/>
                <a:gd name="T15" fmla="*/ 0 h 93"/>
                <a:gd name="T16" fmla="*/ 1 w 86"/>
                <a:gd name="T17" fmla="*/ 0 h 93"/>
                <a:gd name="T18" fmla="*/ 1 w 86"/>
                <a:gd name="T19" fmla="*/ 0 h 93"/>
                <a:gd name="T20" fmla="*/ 0 w 86"/>
                <a:gd name="T21" fmla="*/ 0 h 93"/>
                <a:gd name="T22" fmla="*/ 1 w 86"/>
                <a:gd name="T23" fmla="*/ 0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93"/>
                <a:gd name="T38" fmla="*/ 86 w 86"/>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93">
                  <a:moveTo>
                    <a:pt x="8" y="0"/>
                  </a:moveTo>
                  <a:lnTo>
                    <a:pt x="85" y="80"/>
                  </a:lnTo>
                  <a:lnTo>
                    <a:pt x="85" y="81"/>
                  </a:lnTo>
                  <a:lnTo>
                    <a:pt x="86" y="82"/>
                  </a:lnTo>
                  <a:lnTo>
                    <a:pt x="85" y="84"/>
                  </a:lnTo>
                  <a:lnTo>
                    <a:pt x="84" y="88"/>
                  </a:lnTo>
                  <a:lnTo>
                    <a:pt x="81" y="90"/>
                  </a:lnTo>
                  <a:lnTo>
                    <a:pt x="78" y="92"/>
                  </a:lnTo>
                  <a:lnTo>
                    <a:pt x="76" y="93"/>
                  </a:lnTo>
                  <a:lnTo>
                    <a:pt x="75" y="93"/>
                  </a:lnTo>
                  <a:lnTo>
                    <a:pt x="0" y="6"/>
                  </a:lnTo>
                  <a:lnTo>
                    <a:pt x="8" y="0"/>
                  </a:lnTo>
                  <a:close/>
                </a:path>
              </a:pathLst>
            </a:custGeom>
            <a:solidFill>
              <a:srgbClr val="BFBFBF"/>
            </a:solidFill>
            <a:ln w="9525">
              <a:noFill/>
              <a:round/>
              <a:headEnd/>
              <a:tailEnd/>
            </a:ln>
          </p:spPr>
          <p:txBody>
            <a:bodyPr/>
            <a:lstStyle/>
            <a:p>
              <a:endParaRPr lang="nl-NL"/>
            </a:p>
          </p:txBody>
        </p:sp>
        <p:sp>
          <p:nvSpPr>
            <p:cNvPr id="7203" name="Freeform 37"/>
            <p:cNvSpPr>
              <a:spLocks/>
            </p:cNvSpPr>
            <p:nvPr/>
          </p:nvSpPr>
          <p:spPr bwMode="ltGray">
            <a:xfrm>
              <a:off x="704" y="2910"/>
              <a:ext cx="15" cy="13"/>
            </a:xfrm>
            <a:custGeom>
              <a:avLst/>
              <a:gdLst>
                <a:gd name="T0" fmla="*/ 0 w 31"/>
                <a:gd name="T1" fmla="*/ 1 h 26"/>
                <a:gd name="T2" fmla="*/ 0 w 31"/>
                <a:gd name="T3" fmla="*/ 0 h 26"/>
                <a:gd name="T4" fmla="*/ 0 w 31"/>
                <a:gd name="T5" fmla="*/ 1 h 26"/>
                <a:gd name="T6" fmla="*/ 0 w 31"/>
                <a:gd name="T7" fmla="*/ 1 h 26"/>
                <a:gd name="T8" fmla="*/ 0 w 31"/>
                <a:gd name="T9" fmla="*/ 1 h 26"/>
                <a:gd name="T10" fmla="*/ 0 w 31"/>
                <a:gd name="T11" fmla="*/ 1 h 26"/>
                <a:gd name="T12" fmla="*/ 0 w 31"/>
                <a:gd name="T13" fmla="*/ 1 h 26"/>
                <a:gd name="T14" fmla="*/ 0 w 31"/>
                <a:gd name="T15" fmla="*/ 1 h 26"/>
                <a:gd name="T16" fmla="*/ 0 w 31"/>
                <a:gd name="T17" fmla="*/ 1 h 26"/>
                <a:gd name="T18" fmla="*/ 0 w 31"/>
                <a:gd name="T19" fmla="*/ 1 h 26"/>
                <a:gd name="T20" fmla="*/ 0 w 31"/>
                <a:gd name="T21" fmla="*/ 1 h 26"/>
                <a:gd name="T22" fmla="*/ 0 w 31"/>
                <a:gd name="T23" fmla="*/ 1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26"/>
                <a:gd name="T38" fmla="*/ 31 w 31"/>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26">
                  <a:moveTo>
                    <a:pt x="29" y="6"/>
                  </a:moveTo>
                  <a:lnTo>
                    <a:pt x="6" y="0"/>
                  </a:lnTo>
                  <a:lnTo>
                    <a:pt x="5" y="3"/>
                  </a:lnTo>
                  <a:lnTo>
                    <a:pt x="2" y="7"/>
                  </a:lnTo>
                  <a:lnTo>
                    <a:pt x="0" y="13"/>
                  </a:lnTo>
                  <a:lnTo>
                    <a:pt x="0" y="17"/>
                  </a:lnTo>
                  <a:lnTo>
                    <a:pt x="4" y="19"/>
                  </a:lnTo>
                  <a:lnTo>
                    <a:pt x="8" y="22"/>
                  </a:lnTo>
                  <a:lnTo>
                    <a:pt x="13" y="25"/>
                  </a:lnTo>
                  <a:lnTo>
                    <a:pt x="15" y="26"/>
                  </a:lnTo>
                  <a:lnTo>
                    <a:pt x="31" y="22"/>
                  </a:lnTo>
                  <a:lnTo>
                    <a:pt x="29" y="6"/>
                  </a:lnTo>
                  <a:close/>
                </a:path>
              </a:pathLst>
            </a:custGeom>
            <a:solidFill>
              <a:srgbClr val="BFBFBF"/>
            </a:solidFill>
            <a:ln w="9525">
              <a:noFill/>
              <a:round/>
              <a:headEnd/>
              <a:tailEnd/>
            </a:ln>
          </p:spPr>
          <p:txBody>
            <a:bodyPr/>
            <a:lstStyle/>
            <a:p>
              <a:endParaRPr lang="nl-NL"/>
            </a:p>
          </p:txBody>
        </p:sp>
        <p:sp>
          <p:nvSpPr>
            <p:cNvPr id="7204" name="Freeform 38"/>
            <p:cNvSpPr>
              <a:spLocks/>
            </p:cNvSpPr>
            <p:nvPr/>
          </p:nvSpPr>
          <p:spPr bwMode="ltGray">
            <a:xfrm>
              <a:off x="720" y="2914"/>
              <a:ext cx="9" cy="9"/>
            </a:xfrm>
            <a:custGeom>
              <a:avLst/>
              <a:gdLst>
                <a:gd name="T0" fmla="*/ 0 w 18"/>
                <a:gd name="T1" fmla="*/ 0 h 19"/>
                <a:gd name="T2" fmla="*/ 1 w 18"/>
                <a:gd name="T3" fmla="*/ 0 h 19"/>
                <a:gd name="T4" fmla="*/ 1 w 18"/>
                <a:gd name="T5" fmla="*/ 0 h 19"/>
                <a:gd name="T6" fmla="*/ 1 w 18"/>
                <a:gd name="T7" fmla="*/ 0 h 19"/>
                <a:gd name="T8" fmla="*/ 1 w 18"/>
                <a:gd name="T9" fmla="*/ 0 h 19"/>
                <a:gd name="T10" fmla="*/ 1 w 18"/>
                <a:gd name="T11" fmla="*/ 0 h 19"/>
                <a:gd name="T12" fmla="*/ 1 w 18"/>
                <a:gd name="T13" fmla="*/ 0 h 19"/>
                <a:gd name="T14" fmla="*/ 1 w 18"/>
                <a:gd name="T15" fmla="*/ 0 h 19"/>
                <a:gd name="T16" fmla="*/ 1 w 18"/>
                <a:gd name="T17" fmla="*/ 0 h 19"/>
                <a:gd name="T18" fmla="*/ 1 w 18"/>
                <a:gd name="T19" fmla="*/ 0 h 19"/>
                <a:gd name="T20" fmla="*/ 1 w 18"/>
                <a:gd name="T21" fmla="*/ 0 h 19"/>
                <a:gd name="T22" fmla="*/ 0 w 18"/>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9"/>
                <a:gd name="T38" fmla="*/ 18 w 18"/>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9">
                  <a:moveTo>
                    <a:pt x="0" y="0"/>
                  </a:moveTo>
                  <a:lnTo>
                    <a:pt x="17" y="1"/>
                  </a:lnTo>
                  <a:lnTo>
                    <a:pt x="18" y="10"/>
                  </a:lnTo>
                  <a:lnTo>
                    <a:pt x="18" y="11"/>
                  </a:lnTo>
                  <a:lnTo>
                    <a:pt x="17" y="14"/>
                  </a:lnTo>
                  <a:lnTo>
                    <a:pt x="15" y="18"/>
                  </a:lnTo>
                  <a:lnTo>
                    <a:pt x="13" y="19"/>
                  </a:lnTo>
                  <a:lnTo>
                    <a:pt x="11" y="19"/>
                  </a:lnTo>
                  <a:lnTo>
                    <a:pt x="7" y="16"/>
                  </a:lnTo>
                  <a:lnTo>
                    <a:pt x="4" y="15"/>
                  </a:lnTo>
                  <a:lnTo>
                    <a:pt x="3" y="15"/>
                  </a:lnTo>
                  <a:lnTo>
                    <a:pt x="0" y="0"/>
                  </a:lnTo>
                  <a:close/>
                </a:path>
              </a:pathLst>
            </a:custGeom>
            <a:solidFill>
              <a:srgbClr val="BFBFBF"/>
            </a:solidFill>
            <a:ln w="9525">
              <a:noFill/>
              <a:round/>
              <a:headEnd/>
              <a:tailEnd/>
            </a:ln>
          </p:spPr>
          <p:txBody>
            <a:bodyPr/>
            <a:lstStyle/>
            <a:p>
              <a:endParaRPr lang="nl-NL"/>
            </a:p>
          </p:txBody>
        </p:sp>
        <p:sp>
          <p:nvSpPr>
            <p:cNvPr id="7205" name="Freeform 39"/>
            <p:cNvSpPr>
              <a:spLocks/>
            </p:cNvSpPr>
            <p:nvPr/>
          </p:nvSpPr>
          <p:spPr bwMode="ltGray">
            <a:xfrm>
              <a:off x="730" y="2915"/>
              <a:ext cx="9" cy="7"/>
            </a:xfrm>
            <a:custGeom>
              <a:avLst/>
              <a:gdLst>
                <a:gd name="T0" fmla="*/ 1 w 17"/>
                <a:gd name="T1" fmla="*/ 0 h 14"/>
                <a:gd name="T2" fmla="*/ 1 w 17"/>
                <a:gd name="T3" fmla="*/ 1 h 14"/>
                <a:gd name="T4" fmla="*/ 1 w 17"/>
                <a:gd name="T5" fmla="*/ 1 h 14"/>
                <a:gd name="T6" fmla="*/ 1 w 17"/>
                <a:gd name="T7" fmla="*/ 1 h 14"/>
                <a:gd name="T8" fmla="*/ 1 w 17"/>
                <a:gd name="T9" fmla="*/ 1 h 14"/>
                <a:gd name="T10" fmla="*/ 1 w 17"/>
                <a:gd name="T11" fmla="*/ 1 h 14"/>
                <a:gd name="T12" fmla="*/ 1 w 17"/>
                <a:gd name="T13" fmla="*/ 1 h 14"/>
                <a:gd name="T14" fmla="*/ 1 w 17"/>
                <a:gd name="T15" fmla="*/ 1 h 14"/>
                <a:gd name="T16" fmla="*/ 1 w 17"/>
                <a:gd name="T17" fmla="*/ 1 h 14"/>
                <a:gd name="T18" fmla="*/ 1 w 17"/>
                <a:gd name="T19" fmla="*/ 1 h 14"/>
                <a:gd name="T20" fmla="*/ 1 w 17"/>
                <a:gd name="T21" fmla="*/ 1 h 14"/>
                <a:gd name="T22" fmla="*/ 0 w 17"/>
                <a:gd name="T23" fmla="*/ 1 h 14"/>
                <a:gd name="T24" fmla="*/ 1 w 17"/>
                <a:gd name="T25" fmla="*/ 1 h 14"/>
                <a:gd name="T26" fmla="*/ 1 w 17"/>
                <a:gd name="T27" fmla="*/ 1 h 14"/>
                <a:gd name="T28" fmla="*/ 1 w 17"/>
                <a:gd name="T29" fmla="*/ 1 h 14"/>
                <a:gd name="T30" fmla="*/ 1 w 17"/>
                <a:gd name="T31" fmla="*/ 0 h 14"/>
                <a:gd name="T32" fmla="*/ 1 w 17"/>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4"/>
                <a:gd name="T53" fmla="*/ 17 w 17"/>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4">
                  <a:moveTo>
                    <a:pt x="4" y="0"/>
                  </a:moveTo>
                  <a:lnTo>
                    <a:pt x="6" y="1"/>
                  </a:lnTo>
                  <a:lnTo>
                    <a:pt x="10" y="2"/>
                  </a:lnTo>
                  <a:lnTo>
                    <a:pt x="15" y="4"/>
                  </a:lnTo>
                  <a:lnTo>
                    <a:pt x="17" y="7"/>
                  </a:lnTo>
                  <a:lnTo>
                    <a:pt x="15" y="9"/>
                  </a:lnTo>
                  <a:lnTo>
                    <a:pt x="10" y="11"/>
                  </a:lnTo>
                  <a:lnTo>
                    <a:pt x="5" y="12"/>
                  </a:lnTo>
                  <a:lnTo>
                    <a:pt x="2" y="14"/>
                  </a:lnTo>
                  <a:lnTo>
                    <a:pt x="2" y="12"/>
                  </a:lnTo>
                  <a:lnTo>
                    <a:pt x="1" y="11"/>
                  </a:lnTo>
                  <a:lnTo>
                    <a:pt x="0" y="9"/>
                  </a:lnTo>
                  <a:lnTo>
                    <a:pt x="1" y="7"/>
                  </a:lnTo>
                  <a:lnTo>
                    <a:pt x="2" y="3"/>
                  </a:lnTo>
                  <a:lnTo>
                    <a:pt x="4" y="1"/>
                  </a:lnTo>
                  <a:lnTo>
                    <a:pt x="4" y="0"/>
                  </a:lnTo>
                  <a:close/>
                </a:path>
              </a:pathLst>
            </a:custGeom>
            <a:solidFill>
              <a:srgbClr val="BFBFBF"/>
            </a:solidFill>
            <a:ln w="9525">
              <a:noFill/>
              <a:round/>
              <a:headEnd/>
              <a:tailEnd/>
            </a:ln>
          </p:spPr>
          <p:txBody>
            <a:bodyPr/>
            <a:lstStyle/>
            <a:p>
              <a:endParaRPr lang="nl-NL"/>
            </a:p>
          </p:txBody>
        </p:sp>
        <p:sp>
          <p:nvSpPr>
            <p:cNvPr id="7206" name="Freeform 40"/>
            <p:cNvSpPr>
              <a:spLocks/>
            </p:cNvSpPr>
            <p:nvPr/>
          </p:nvSpPr>
          <p:spPr bwMode="ltGray">
            <a:xfrm>
              <a:off x="736" y="2903"/>
              <a:ext cx="10" cy="12"/>
            </a:xfrm>
            <a:custGeom>
              <a:avLst/>
              <a:gdLst>
                <a:gd name="T0" fmla="*/ 0 w 19"/>
                <a:gd name="T1" fmla="*/ 0 h 23"/>
                <a:gd name="T2" fmla="*/ 0 w 19"/>
                <a:gd name="T3" fmla="*/ 1 h 23"/>
                <a:gd name="T4" fmla="*/ 0 w 19"/>
                <a:gd name="T5" fmla="*/ 1 h 23"/>
                <a:gd name="T6" fmla="*/ 0 w 19"/>
                <a:gd name="T7" fmla="*/ 1 h 23"/>
                <a:gd name="T8" fmla="*/ 1 w 19"/>
                <a:gd name="T9" fmla="*/ 1 h 23"/>
                <a:gd name="T10" fmla="*/ 1 w 19"/>
                <a:gd name="T11" fmla="*/ 1 h 23"/>
                <a:gd name="T12" fmla="*/ 1 w 19"/>
                <a:gd name="T13" fmla="*/ 1 h 23"/>
                <a:gd name="T14" fmla="*/ 1 w 19"/>
                <a:gd name="T15" fmla="*/ 1 h 23"/>
                <a:gd name="T16" fmla="*/ 1 w 19"/>
                <a:gd name="T17" fmla="*/ 1 h 23"/>
                <a:gd name="T18" fmla="*/ 1 w 19"/>
                <a:gd name="T19" fmla="*/ 1 h 23"/>
                <a:gd name="T20" fmla="*/ 0 w 19"/>
                <a:gd name="T21" fmla="*/ 0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
                <a:gd name="T34" fmla="*/ 0 h 23"/>
                <a:gd name="T35" fmla="*/ 19 w 19"/>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 h="23">
                  <a:moveTo>
                    <a:pt x="0" y="0"/>
                  </a:moveTo>
                  <a:lnTo>
                    <a:pt x="0" y="4"/>
                  </a:lnTo>
                  <a:lnTo>
                    <a:pt x="0" y="12"/>
                  </a:lnTo>
                  <a:lnTo>
                    <a:pt x="0" y="21"/>
                  </a:lnTo>
                  <a:lnTo>
                    <a:pt x="1" y="23"/>
                  </a:lnTo>
                  <a:lnTo>
                    <a:pt x="4" y="19"/>
                  </a:lnTo>
                  <a:lnTo>
                    <a:pt x="10" y="18"/>
                  </a:lnTo>
                  <a:lnTo>
                    <a:pt x="15" y="19"/>
                  </a:lnTo>
                  <a:lnTo>
                    <a:pt x="17" y="20"/>
                  </a:lnTo>
                  <a:lnTo>
                    <a:pt x="19" y="11"/>
                  </a:lnTo>
                  <a:lnTo>
                    <a:pt x="0" y="0"/>
                  </a:lnTo>
                  <a:close/>
                </a:path>
              </a:pathLst>
            </a:custGeom>
            <a:solidFill>
              <a:srgbClr val="BFBFBF"/>
            </a:solidFill>
            <a:ln w="9525">
              <a:noFill/>
              <a:round/>
              <a:headEnd/>
              <a:tailEnd/>
            </a:ln>
          </p:spPr>
          <p:txBody>
            <a:bodyPr/>
            <a:lstStyle/>
            <a:p>
              <a:endParaRPr lang="nl-NL"/>
            </a:p>
          </p:txBody>
        </p:sp>
        <p:sp>
          <p:nvSpPr>
            <p:cNvPr id="7207" name="Freeform 41"/>
            <p:cNvSpPr>
              <a:spLocks/>
            </p:cNvSpPr>
            <p:nvPr/>
          </p:nvSpPr>
          <p:spPr bwMode="ltGray">
            <a:xfrm>
              <a:off x="739" y="2915"/>
              <a:ext cx="6" cy="4"/>
            </a:xfrm>
            <a:custGeom>
              <a:avLst/>
              <a:gdLst>
                <a:gd name="T0" fmla="*/ 0 w 11"/>
                <a:gd name="T1" fmla="*/ 1 h 8"/>
                <a:gd name="T2" fmla="*/ 1 w 11"/>
                <a:gd name="T3" fmla="*/ 0 h 8"/>
                <a:gd name="T4" fmla="*/ 1 w 11"/>
                <a:gd name="T5" fmla="*/ 1 h 8"/>
                <a:gd name="T6" fmla="*/ 1 w 11"/>
                <a:gd name="T7" fmla="*/ 1 h 8"/>
                <a:gd name="T8" fmla="*/ 1 w 11"/>
                <a:gd name="T9" fmla="*/ 1 h 8"/>
                <a:gd name="T10" fmla="*/ 1 w 11"/>
                <a:gd name="T11" fmla="*/ 1 h 8"/>
                <a:gd name="T12" fmla="*/ 1 w 11"/>
                <a:gd name="T13" fmla="*/ 1 h 8"/>
                <a:gd name="T14" fmla="*/ 1 w 11"/>
                <a:gd name="T15" fmla="*/ 1 h 8"/>
                <a:gd name="T16" fmla="*/ 0 w 11"/>
                <a:gd name="T17" fmla="*/ 1 h 8"/>
                <a:gd name="T18" fmla="*/ 0 w 11"/>
                <a:gd name="T19" fmla="*/ 1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8"/>
                <a:gd name="T32" fmla="*/ 11 w 11"/>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8">
                  <a:moveTo>
                    <a:pt x="0" y="1"/>
                  </a:moveTo>
                  <a:lnTo>
                    <a:pt x="11" y="0"/>
                  </a:lnTo>
                  <a:lnTo>
                    <a:pt x="11" y="1"/>
                  </a:lnTo>
                  <a:lnTo>
                    <a:pt x="10" y="4"/>
                  </a:lnTo>
                  <a:lnTo>
                    <a:pt x="8" y="8"/>
                  </a:lnTo>
                  <a:lnTo>
                    <a:pt x="5" y="8"/>
                  </a:lnTo>
                  <a:lnTo>
                    <a:pt x="3" y="7"/>
                  </a:lnTo>
                  <a:lnTo>
                    <a:pt x="1" y="4"/>
                  </a:lnTo>
                  <a:lnTo>
                    <a:pt x="0" y="2"/>
                  </a:lnTo>
                  <a:lnTo>
                    <a:pt x="0" y="1"/>
                  </a:lnTo>
                  <a:close/>
                </a:path>
              </a:pathLst>
            </a:custGeom>
            <a:solidFill>
              <a:srgbClr val="BFBFBF"/>
            </a:solidFill>
            <a:ln w="9525">
              <a:noFill/>
              <a:round/>
              <a:headEnd/>
              <a:tailEnd/>
            </a:ln>
          </p:spPr>
          <p:txBody>
            <a:bodyPr/>
            <a:lstStyle/>
            <a:p>
              <a:endParaRPr lang="nl-NL"/>
            </a:p>
          </p:txBody>
        </p:sp>
        <p:sp>
          <p:nvSpPr>
            <p:cNvPr id="7208" name="Freeform 42"/>
            <p:cNvSpPr>
              <a:spLocks/>
            </p:cNvSpPr>
            <p:nvPr/>
          </p:nvSpPr>
          <p:spPr bwMode="ltGray">
            <a:xfrm>
              <a:off x="718" y="2922"/>
              <a:ext cx="25" cy="11"/>
            </a:xfrm>
            <a:custGeom>
              <a:avLst/>
              <a:gdLst>
                <a:gd name="T0" fmla="*/ 0 w 49"/>
                <a:gd name="T1" fmla="*/ 0 h 23"/>
                <a:gd name="T2" fmla="*/ 1 w 49"/>
                <a:gd name="T3" fmla="*/ 0 h 23"/>
                <a:gd name="T4" fmla="*/ 1 w 49"/>
                <a:gd name="T5" fmla="*/ 0 h 23"/>
                <a:gd name="T6" fmla="*/ 1 w 49"/>
                <a:gd name="T7" fmla="*/ 0 h 23"/>
                <a:gd name="T8" fmla="*/ 1 w 49"/>
                <a:gd name="T9" fmla="*/ 0 h 23"/>
                <a:gd name="T10" fmla="*/ 1 w 49"/>
                <a:gd name="T11" fmla="*/ 0 h 23"/>
                <a:gd name="T12" fmla="*/ 1 w 49"/>
                <a:gd name="T13" fmla="*/ 0 h 23"/>
                <a:gd name="T14" fmla="*/ 1 w 49"/>
                <a:gd name="T15" fmla="*/ 0 h 23"/>
                <a:gd name="T16" fmla="*/ 1 w 49"/>
                <a:gd name="T17" fmla="*/ 0 h 23"/>
                <a:gd name="T18" fmla="*/ 1 w 49"/>
                <a:gd name="T19" fmla="*/ 0 h 23"/>
                <a:gd name="T20" fmla="*/ 1 w 49"/>
                <a:gd name="T21" fmla="*/ 0 h 23"/>
                <a:gd name="T22" fmla="*/ 1 w 49"/>
                <a:gd name="T23" fmla="*/ 0 h 23"/>
                <a:gd name="T24" fmla="*/ 1 w 49"/>
                <a:gd name="T25" fmla="*/ 0 h 23"/>
                <a:gd name="T26" fmla="*/ 1 w 49"/>
                <a:gd name="T27" fmla="*/ 0 h 23"/>
                <a:gd name="T28" fmla="*/ 1 w 49"/>
                <a:gd name="T29" fmla="*/ 0 h 23"/>
                <a:gd name="T30" fmla="*/ 1 w 49"/>
                <a:gd name="T31" fmla="*/ 0 h 23"/>
                <a:gd name="T32" fmla="*/ 1 w 49"/>
                <a:gd name="T33" fmla="*/ 0 h 23"/>
                <a:gd name="T34" fmla="*/ 0 w 49"/>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23"/>
                <a:gd name="T56" fmla="*/ 49 w 49"/>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23">
                  <a:moveTo>
                    <a:pt x="0" y="5"/>
                  </a:moveTo>
                  <a:lnTo>
                    <a:pt x="3" y="7"/>
                  </a:lnTo>
                  <a:lnTo>
                    <a:pt x="11" y="13"/>
                  </a:lnTo>
                  <a:lnTo>
                    <a:pt x="21" y="20"/>
                  </a:lnTo>
                  <a:lnTo>
                    <a:pt x="28" y="23"/>
                  </a:lnTo>
                  <a:lnTo>
                    <a:pt x="32" y="23"/>
                  </a:lnTo>
                  <a:lnTo>
                    <a:pt x="37" y="21"/>
                  </a:lnTo>
                  <a:lnTo>
                    <a:pt x="40" y="19"/>
                  </a:lnTo>
                  <a:lnTo>
                    <a:pt x="41" y="18"/>
                  </a:lnTo>
                  <a:lnTo>
                    <a:pt x="49" y="0"/>
                  </a:lnTo>
                  <a:lnTo>
                    <a:pt x="48" y="0"/>
                  </a:lnTo>
                  <a:lnTo>
                    <a:pt x="44" y="0"/>
                  </a:lnTo>
                  <a:lnTo>
                    <a:pt x="38" y="0"/>
                  </a:lnTo>
                  <a:lnTo>
                    <a:pt x="33" y="4"/>
                  </a:lnTo>
                  <a:lnTo>
                    <a:pt x="25" y="7"/>
                  </a:lnTo>
                  <a:lnTo>
                    <a:pt x="14" y="7"/>
                  </a:lnTo>
                  <a:lnTo>
                    <a:pt x="4" y="6"/>
                  </a:lnTo>
                  <a:lnTo>
                    <a:pt x="0" y="5"/>
                  </a:lnTo>
                  <a:close/>
                </a:path>
              </a:pathLst>
            </a:custGeom>
            <a:solidFill>
              <a:srgbClr val="BFBFBF"/>
            </a:solidFill>
            <a:ln w="9525">
              <a:noFill/>
              <a:round/>
              <a:headEnd/>
              <a:tailEnd/>
            </a:ln>
          </p:spPr>
          <p:txBody>
            <a:bodyPr/>
            <a:lstStyle/>
            <a:p>
              <a:endParaRPr lang="nl-NL"/>
            </a:p>
          </p:txBody>
        </p:sp>
        <p:sp>
          <p:nvSpPr>
            <p:cNvPr id="7209" name="Freeform 43"/>
            <p:cNvSpPr>
              <a:spLocks/>
            </p:cNvSpPr>
            <p:nvPr/>
          </p:nvSpPr>
          <p:spPr bwMode="ltGray">
            <a:xfrm>
              <a:off x="698" y="2895"/>
              <a:ext cx="22" cy="15"/>
            </a:xfrm>
            <a:custGeom>
              <a:avLst/>
              <a:gdLst>
                <a:gd name="T0" fmla="*/ 1 w 44"/>
                <a:gd name="T1" fmla="*/ 1 h 30"/>
                <a:gd name="T2" fmla="*/ 1 w 44"/>
                <a:gd name="T3" fmla="*/ 1 h 30"/>
                <a:gd name="T4" fmla="*/ 1 w 44"/>
                <a:gd name="T5" fmla="*/ 1 h 30"/>
                <a:gd name="T6" fmla="*/ 1 w 44"/>
                <a:gd name="T7" fmla="*/ 0 h 30"/>
                <a:gd name="T8" fmla="*/ 1 w 44"/>
                <a:gd name="T9" fmla="*/ 1 h 30"/>
                <a:gd name="T10" fmla="*/ 1 w 44"/>
                <a:gd name="T11" fmla="*/ 1 h 30"/>
                <a:gd name="T12" fmla="*/ 1 w 44"/>
                <a:gd name="T13" fmla="*/ 1 h 30"/>
                <a:gd name="T14" fmla="*/ 1 w 44"/>
                <a:gd name="T15" fmla="*/ 1 h 30"/>
                <a:gd name="T16" fmla="*/ 0 w 44"/>
                <a:gd name="T17" fmla="*/ 1 h 30"/>
                <a:gd name="T18" fmla="*/ 1 w 44"/>
                <a:gd name="T19" fmla="*/ 1 h 30"/>
                <a:gd name="T20" fmla="*/ 1 w 44"/>
                <a:gd name="T21" fmla="*/ 1 h 30"/>
                <a:gd name="T22" fmla="*/ 1 w 44"/>
                <a:gd name="T23" fmla="*/ 1 h 30"/>
                <a:gd name="T24" fmla="*/ 1 w 44"/>
                <a:gd name="T25" fmla="*/ 1 h 30"/>
                <a:gd name="T26" fmla="*/ 1 w 44"/>
                <a:gd name="T27" fmla="*/ 1 h 30"/>
                <a:gd name="T28" fmla="*/ 1 w 44"/>
                <a:gd name="T29" fmla="*/ 1 h 30"/>
                <a:gd name="T30" fmla="*/ 1 w 44"/>
                <a:gd name="T31" fmla="*/ 1 h 30"/>
                <a:gd name="T32" fmla="*/ 1 w 44"/>
                <a:gd name="T33" fmla="*/ 1 h 30"/>
                <a:gd name="T34" fmla="*/ 1 w 44"/>
                <a:gd name="T35" fmla="*/ 1 h 30"/>
                <a:gd name="T36" fmla="*/ 1 w 44"/>
                <a:gd name="T37" fmla="*/ 1 h 30"/>
                <a:gd name="T38" fmla="*/ 1 w 44"/>
                <a:gd name="T39" fmla="*/ 1 h 30"/>
                <a:gd name="T40" fmla="*/ 1 w 44"/>
                <a:gd name="T41" fmla="*/ 1 h 30"/>
                <a:gd name="T42" fmla="*/ 1 w 44"/>
                <a:gd name="T43" fmla="*/ 1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
                <a:gd name="T67" fmla="*/ 0 h 30"/>
                <a:gd name="T68" fmla="*/ 44 w 44"/>
                <a:gd name="T69" fmla="*/ 30 h 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 h="30">
                  <a:moveTo>
                    <a:pt x="21" y="4"/>
                  </a:moveTo>
                  <a:lnTo>
                    <a:pt x="20" y="3"/>
                  </a:lnTo>
                  <a:lnTo>
                    <a:pt x="17" y="2"/>
                  </a:lnTo>
                  <a:lnTo>
                    <a:pt x="12" y="0"/>
                  </a:lnTo>
                  <a:lnTo>
                    <a:pt x="8" y="2"/>
                  </a:lnTo>
                  <a:lnTo>
                    <a:pt x="5" y="5"/>
                  </a:lnTo>
                  <a:lnTo>
                    <a:pt x="2" y="11"/>
                  </a:lnTo>
                  <a:lnTo>
                    <a:pt x="1" y="14"/>
                  </a:lnTo>
                  <a:lnTo>
                    <a:pt x="0" y="17"/>
                  </a:lnTo>
                  <a:lnTo>
                    <a:pt x="24" y="30"/>
                  </a:lnTo>
                  <a:lnTo>
                    <a:pt x="26" y="30"/>
                  </a:lnTo>
                  <a:lnTo>
                    <a:pt x="31" y="30"/>
                  </a:lnTo>
                  <a:lnTo>
                    <a:pt x="35" y="29"/>
                  </a:lnTo>
                  <a:lnTo>
                    <a:pt x="39" y="28"/>
                  </a:lnTo>
                  <a:lnTo>
                    <a:pt x="41" y="26"/>
                  </a:lnTo>
                  <a:lnTo>
                    <a:pt x="42" y="23"/>
                  </a:lnTo>
                  <a:lnTo>
                    <a:pt x="44" y="21"/>
                  </a:lnTo>
                  <a:lnTo>
                    <a:pt x="44" y="20"/>
                  </a:lnTo>
                  <a:lnTo>
                    <a:pt x="41" y="18"/>
                  </a:lnTo>
                  <a:lnTo>
                    <a:pt x="32" y="12"/>
                  </a:lnTo>
                  <a:lnTo>
                    <a:pt x="24" y="6"/>
                  </a:lnTo>
                  <a:lnTo>
                    <a:pt x="21" y="4"/>
                  </a:lnTo>
                  <a:close/>
                </a:path>
              </a:pathLst>
            </a:custGeom>
            <a:solidFill>
              <a:srgbClr val="BFBFBF"/>
            </a:solidFill>
            <a:ln w="9525">
              <a:noFill/>
              <a:round/>
              <a:headEnd/>
              <a:tailEnd/>
            </a:ln>
          </p:spPr>
          <p:txBody>
            <a:bodyPr/>
            <a:lstStyle/>
            <a:p>
              <a:endParaRPr lang="nl-NL"/>
            </a:p>
          </p:txBody>
        </p:sp>
        <p:sp>
          <p:nvSpPr>
            <p:cNvPr id="7210" name="Freeform 44"/>
            <p:cNvSpPr>
              <a:spLocks/>
            </p:cNvSpPr>
            <p:nvPr/>
          </p:nvSpPr>
          <p:spPr bwMode="ltGray">
            <a:xfrm>
              <a:off x="720" y="2905"/>
              <a:ext cx="11" cy="8"/>
            </a:xfrm>
            <a:custGeom>
              <a:avLst/>
              <a:gdLst>
                <a:gd name="T0" fmla="*/ 0 w 23"/>
                <a:gd name="T1" fmla="*/ 0 h 16"/>
                <a:gd name="T2" fmla="*/ 0 w 23"/>
                <a:gd name="T3" fmla="*/ 1 h 16"/>
                <a:gd name="T4" fmla="*/ 0 w 23"/>
                <a:gd name="T5" fmla="*/ 1 h 16"/>
                <a:gd name="T6" fmla="*/ 0 w 23"/>
                <a:gd name="T7" fmla="*/ 1 h 16"/>
                <a:gd name="T8" fmla="*/ 0 w 23"/>
                <a:gd name="T9" fmla="*/ 1 h 16"/>
                <a:gd name="T10" fmla="*/ 0 w 23"/>
                <a:gd name="T11" fmla="*/ 1 h 16"/>
                <a:gd name="T12" fmla="*/ 0 w 23"/>
                <a:gd name="T13" fmla="*/ 1 h 16"/>
                <a:gd name="T14" fmla="*/ 0 w 23"/>
                <a:gd name="T15" fmla="*/ 1 h 16"/>
                <a:gd name="T16" fmla="*/ 0 w 23"/>
                <a:gd name="T17" fmla="*/ 1 h 16"/>
                <a:gd name="T18" fmla="*/ 0 w 23"/>
                <a:gd name="T19" fmla="*/ 1 h 16"/>
                <a:gd name="T20" fmla="*/ 0 w 23"/>
                <a:gd name="T21" fmla="*/ 0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16"/>
                <a:gd name="T35" fmla="*/ 23 w 23"/>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16">
                  <a:moveTo>
                    <a:pt x="5" y="0"/>
                  </a:moveTo>
                  <a:lnTo>
                    <a:pt x="0" y="12"/>
                  </a:lnTo>
                  <a:lnTo>
                    <a:pt x="20" y="16"/>
                  </a:lnTo>
                  <a:lnTo>
                    <a:pt x="20" y="15"/>
                  </a:lnTo>
                  <a:lnTo>
                    <a:pt x="22" y="14"/>
                  </a:lnTo>
                  <a:lnTo>
                    <a:pt x="23" y="13"/>
                  </a:lnTo>
                  <a:lnTo>
                    <a:pt x="23" y="10"/>
                  </a:lnTo>
                  <a:lnTo>
                    <a:pt x="21" y="8"/>
                  </a:lnTo>
                  <a:lnTo>
                    <a:pt x="14" y="5"/>
                  </a:lnTo>
                  <a:lnTo>
                    <a:pt x="8" y="1"/>
                  </a:lnTo>
                  <a:lnTo>
                    <a:pt x="5" y="0"/>
                  </a:lnTo>
                  <a:close/>
                </a:path>
              </a:pathLst>
            </a:custGeom>
            <a:solidFill>
              <a:srgbClr val="BFBFBF"/>
            </a:solidFill>
            <a:ln w="9525">
              <a:noFill/>
              <a:round/>
              <a:headEnd/>
              <a:tailEnd/>
            </a:ln>
          </p:spPr>
          <p:txBody>
            <a:bodyPr/>
            <a:lstStyle/>
            <a:p>
              <a:endParaRPr lang="nl-NL"/>
            </a:p>
          </p:txBody>
        </p:sp>
        <p:sp>
          <p:nvSpPr>
            <p:cNvPr id="7211" name="Freeform 45"/>
            <p:cNvSpPr>
              <a:spLocks/>
            </p:cNvSpPr>
            <p:nvPr/>
          </p:nvSpPr>
          <p:spPr bwMode="ltGray">
            <a:xfrm>
              <a:off x="704" y="2884"/>
              <a:ext cx="18" cy="15"/>
            </a:xfrm>
            <a:custGeom>
              <a:avLst/>
              <a:gdLst>
                <a:gd name="T0" fmla="*/ 1 w 36"/>
                <a:gd name="T1" fmla="*/ 0 h 30"/>
                <a:gd name="T2" fmla="*/ 1 w 36"/>
                <a:gd name="T3" fmla="*/ 0 h 30"/>
                <a:gd name="T4" fmla="*/ 1 w 36"/>
                <a:gd name="T5" fmla="*/ 1 h 30"/>
                <a:gd name="T6" fmla="*/ 1 w 36"/>
                <a:gd name="T7" fmla="*/ 1 h 30"/>
                <a:gd name="T8" fmla="*/ 1 w 36"/>
                <a:gd name="T9" fmla="*/ 1 h 30"/>
                <a:gd name="T10" fmla="*/ 0 w 36"/>
                <a:gd name="T11" fmla="*/ 1 h 30"/>
                <a:gd name="T12" fmla="*/ 1 w 36"/>
                <a:gd name="T13" fmla="*/ 1 h 30"/>
                <a:gd name="T14" fmla="*/ 1 w 36"/>
                <a:gd name="T15" fmla="*/ 1 h 30"/>
                <a:gd name="T16" fmla="*/ 1 w 36"/>
                <a:gd name="T17" fmla="*/ 1 h 30"/>
                <a:gd name="T18" fmla="*/ 1 w 36"/>
                <a:gd name="T19" fmla="*/ 1 h 30"/>
                <a:gd name="T20" fmla="*/ 1 w 36"/>
                <a:gd name="T21" fmla="*/ 1 h 30"/>
                <a:gd name="T22" fmla="*/ 1 w 36"/>
                <a:gd name="T23" fmla="*/ 1 h 30"/>
                <a:gd name="T24" fmla="*/ 1 w 36"/>
                <a:gd name="T25" fmla="*/ 1 h 30"/>
                <a:gd name="T26" fmla="*/ 1 w 36"/>
                <a:gd name="T27" fmla="*/ 1 h 30"/>
                <a:gd name="T28" fmla="*/ 1 w 36"/>
                <a:gd name="T29" fmla="*/ 1 h 30"/>
                <a:gd name="T30" fmla="*/ 1 w 36"/>
                <a:gd name="T31" fmla="*/ 1 h 30"/>
                <a:gd name="T32" fmla="*/ 1 w 36"/>
                <a:gd name="T33" fmla="*/ 1 h 30"/>
                <a:gd name="T34" fmla="*/ 1 w 36"/>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
                <a:gd name="T55" fmla="*/ 0 h 30"/>
                <a:gd name="T56" fmla="*/ 36 w 36"/>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 h="30">
                  <a:moveTo>
                    <a:pt x="16" y="0"/>
                  </a:moveTo>
                  <a:lnTo>
                    <a:pt x="14" y="0"/>
                  </a:lnTo>
                  <a:lnTo>
                    <a:pt x="9" y="2"/>
                  </a:lnTo>
                  <a:lnTo>
                    <a:pt x="5" y="4"/>
                  </a:lnTo>
                  <a:lnTo>
                    <a:pt x="1" y="5"/>
                  </a:lnTo>
                  <a:lnTo>
                    <a:pt x="0" y="8"/>
                  </a:lnTo>
                  <a:lnTo>
                    <a:pt x="1" y="13"/>
                  </a:lnTo>
                  <a:lnTo>
                    <a:pt x="3" y="17"/>
                  </a:lnTo>
                  <a:lnTo>
                    <a:pt x="4" y="19"/>
                  </a:lnTo>
                  <a:lnTo>
                    <a:pt x="27" y="30"/>
                  </a:lnTo>
                  <a:lnTo>
                    <a:pt x="28" y="28"/>
                  </a:lnTo>
                  <a:lnTo>
                    <a:pt x="31" y="25"/>
                  </a:lnTo>
                  <a:lnTo>
                    <a:pt x="34" y="19"/>
                  </a:lnTo>
                  <a:lnTo>
                    <a:pt x="36" y="15"/>
                  </a:lnTo>
                  <a:lnTo>
                    <a:pt x="34" y="12"/>
                  </a:lnTo>
                  <a:lnTo>
                    <a:pt x="27" y="6"/>
                  </a:lnTo>
                  <a:lnTo>
                    <a:pt x="20" y="3"/>
                  </a:lnTo>
                  <a:lnTo>
                    <a:pt x="16" y="0"/>
                  </a:lnTo>
                  <a:close/>
                </a:path>
              </a:pathLst>
            </a:custGeom>
            <a:solidFill>
              <a:srgbClr val="BFBFBF"/>
            </a:solidFill>
            <a:ln w="9525">
              <a:noFill/>
              <a:round/>
              <a:headEnd/>
              <a:tailEnd/>
            </a:ln>
          </p:spPr>
          <p:txBody>
            <a:bodyPr/>
            <a:lstStyle/>
            <a:p>
              <a:endParaRPr lang="nl-NL"/>
            </a:p>
          </p:txBody>
        </p:sp>
        <p:sp>
          <p:nvSpPr>
            <p:cNvPr id="7212" name="Freeform 46"/>
            <p:cNvSpPr>
              <a:spLocks/>
            </p:cNvSpPr>
            <p:nvPr/>
          </p:nvSpPr>
          <p:spPr bwMode="ltGray">
            <a:xfrm>
              <a:off x="720" y="2892"/>
              <a:ext cx="10" cy="11"/>
            </a:xfrm>
            <a:custGeom>
              <a:avLst/>
              <a:gdLst>
                <a:gd name="T0" fmla="*/ 0 w 21"/>
                <a:gd name="T1" fmla="*/ 0 h 23"/>
                <a:gd name="T2" fmla="*/ 0 w 21"/>
                <a:gd name="T3" fmla="*/ 0 h 23"/>
                <a:gd name="T4" fmla="*/ 0 w 21"/>
                <a:gd name="T5" fmla="*/ 0 h 23"/>
                <a:gd name="T6" fmla="*/ 0 w 21"/>
                <a:gd name="T7" fmla="*/ 0 h 23"/>
                <a:gd name="T8" fmla="*/ 0 w 21"/>
                <a:gd name="T9" fmla="*/ 0 h 23"/>
                <a:gd name="T10" fmla="*/ 0 w 21"/>
                <a:gd name="T11" fmla="*/ 0 h 23"/>
                <a:gd name="T12" fmla="*/ 0 w 21"/>
                <a:gd name="T13" fmla="*/ 0 h 23"/>
                <a:gd name="T14" fmla="*/ 0 w 21"/>
                <a:gd name="T15" fmla="*/ 0 h 23"/>
                <a:gd name="T16" fmla="*/ 0 w 21"/>
                <a:gd name="T17" fmla="*/ 0 h 23"/>
                <a:gd name="T18" fmla="*/ 0 w 21"/>
                <a:gd name="T19" fmla="*/ 0 h 23"/>
                <a:gd name="T20" fmla="*/ 0 w 21"/>
                <a:gd name="T21" fmla="*/ 0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3"/>
                <a:gd name="T35" fmla="*/ 21 w 21"/>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3">
                  <a:moveTo>
                    <a:pt x="11" y="0"/>
                  </a:moveTo>
                  <a:lnTo>
                    <a:pt x="8" y="2"/>
                  </a:lnTo>
                  <a:lnTo>
                    <a:pt x="5" y="6"/>
                  </a:lnTo>
                  <a:lnTo>
                    <a:pt x="1" y="12"/>
                  </a:lnTo>
                  <a:lnTo>
                    <a:pt x="0" y="16"/>
                  </a:lnTo>
                  <a:lnTo>
                    <a:pt x="4" y="18"/>
                  </a:lnTo>
                  <a:lnTo>
                    <a:pt x="8" y="20"/>
                  </a:lnTo>
                  <a:lnTo>
                    <a:pt x="13" y="21"/>
                  </a:lnTo>
                  <a:lnTo>
                    <a:pt x="14" y="23"/>
                  </a:lnTo>
                  <a:lnTo>
                    <a:pt x="21" y="9"/>
                  </a:lnTo>
                  <a:lnTo>
                    <a:pt x="11" y="0"/>
                  </a:lnTo>
                  <a:close/>
                </a:path>
              </a:pathLst>
            </a:custGeom>
            <a:solidFill>
              <a:srgbClr val="BFBFBF"/>
            </a:solidFill>
            <a:ln w="9525">
              <a:noFill/>
              <a:round/>
              <a:headEnd/>
              <a:tailEnd/>
            </a:ln>
          </p:spPr>
          <p:txBody>
            <a:bodyPr/>
            <a:lstStyle/>
            <a:p>
              <a:endParaRPr lang="nl-NL"/>
            </a:p>
          </p:txBody>
        </p:sp>
        <p:sp>
          <p:nvSpPr>
            <p:cNvPr id="7213" name="Freeform 47"/>
            <p:cNvSpPr>
              <a:spLocks/>
            </p:cNvSpPr>
            <p:nvPr/>
          </p:nvSpPr>
          <p:spPr bwMode="ltGray">
            <a:xfrm>
              <a:off x="729" y="2898"/>
              <a:ext cx="6" cy="9"/>
            </a:xfrm>
            <a:custGeom>
              <a:avLst/>
              <a:gdLst>
                <a:gd name="T0" fmla="*/ 1 w 12"/>
                <a:gd name="T1" fmla="*/ 0 h 17"/>
                <a:gd name="T2" fmla="*/ 1 w 12"/>
                <a:gd name="T3" fmla="*/ 1 h 17"/>
                <a:gd name="T4" fmla="*/ 1 w 12"/>
                <a:gd name="T5" fmla="*/ 1 h 17"/>
                <a:gd name="T6" fmla="*/ 1 w 12"/>
                <a:gd name="T7" fmla="*/ 1 h 17"/>
                <a:gd name="T8" fmla="*/ 1 w 12"/>
                <a:gd name="T9" fmla="*/ 1 h 17"/>
                <a:gd name="T10" fmla="*/ 1 w 12"/>
                <a:gd name="T11" fmla="*/ 1 h 17"/>
                <a:gd name="T12" fmla="*/ 1 w 12"/>
                <a:gd name="T13" fmla="*/ 1 h 17"/>
                <a:gd name="T14" fmla="*/ 1 w 12"/>
                <a:gd name="T15" fmla="*/ 1 h 17"/>
                <a:gd name="T16" fmla="*/ 1 w 12"/>
                <a:gd name="T17" fmla="*/ 1 h 17"/>
                <a:gd name="T18" fmla="*/ 0 w 12"/>
                <a:gd name="T19" fmla="*/ 1 h 17"/>
                <a:gd name="T20" fmla="*/ 1 w 12"/>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7"/>
                <a:gd name="T35" fmla="*/ 12 w 12"/>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7">
                  <a:moveTo>
                    <a:pt x="4" y="0"/>
                  </a:moveTo>
                  <a:lnTo>
                    <a:pt x="10" y="8"/>
                  </a:lnTo>
                  <a:lnTo>
                    <a:pt x="11" y="9"/>
                  </a:lnTo>
                  <a:lnTo>
                    <a:pt x="12" y="13"/>
                  </a:lnTo>
                  <a:lnTo>
                    <a:pt x="12" y="15"/>
                  </a:lnTo>
                  <a:lnTo>
                    <a:pt x="11" y="17"/>
                  </a:lnTo>
                  <a:lnTo>
                    <a:pt x="8" y="17"/>
                  </a:lnTo>
                  <a:lnTo>
                    <a:pt x="4" y="15"/>
                  </a:lnTo>
                  <a:lnTo>
                    <a:pt x="1" y="14"/>
                  </a:lnTo>
                  <a:lnTo>
                    <a:pt x="0" y="14"/>
                  </a:lnTo>
                  <a:lnTo>
                    <a:pt x="4" y="0"/>
                  </a:lnTo>
                  <a:close/>
                </a:path>
              </a:pathLst>
            </a:custGeom>
            <a:solidFill>
              <a:srgbClr val="BFBFBF"/>
            </a:solidFill>
            <a:ln w="9525">
              <a:noFill/>
              <a:round/>
              <a:headEnd/>
              <a:tailEnd/>
            </a:ln>
          </p:spPr>
          <p:txBody>
            <a:bodyPr/>
            <a:lstStyle/>
            <a:p>
              <a:endParaRPr lang="nl-NL"/>
            </a:p>
          </p:txBody>
        </p:sp>
        <p:sp>
          <p:nvSpPr>
            <p:cNvPr id="7214" name="Freeform 48"/>
            <p:cNvSpPr>
              <a:spLocks/>
            </p:cNvSpPr>
            <p:nvPr/>
          </p:nvSpPr>
          <p:spPr bwMode="ltGray">
            <a:xfrm>
              <a:off x="731" y="2911"/>
              <a:ext cx="4" cy="3"/>
            </a:xfrm>
            <a:custGeom>
              <a:avLst/>
              <a:gdLst>
                <a:gd name="T0" fmla="*/ 1 w 8"/>
                <a:gd name="T1" fmla="*/ 0 h 6"/>
                <a:gd name="T2" fmla="*/ 1 w 8"/>
                <a:gd name="T3" fmla="*/ 1 h 6"/>
                <a:gd name="T4" fmla="*/ 1 w 8"/>
                <a:gd name="T5" fmla="*/ 1 h 6"/>
                <a:gd name="T6" fmla="*/ 0 w 8"/>
                <a:gd name="T7" fmla="*/ 1 h 6"/>
                <a:gd name="T8" fmla="*/ 1 w 8"/>
                <a:gd name="T9" fmla="*/ 0 h 6"/>
                <a:gd name="T10" fmla="*/ 0 60000 65536"/>
                <a:gd name="T11" fmla="*/ 0 60000 65536"/>
                <a:gd name="T12" fmla="*/ 0 60000 65536"/>
                <a:gd name="T13" fmla="*/ 0 60000 65536"/>
                <a:gd name="T14" fmla="*/ 0 60000 65536"/>
                <a:gd name="T15" fmla="*/ 0 w 8"/>
                <a:gd name="T16" fmla="*/ 0 h 6"/>
                <a:gd name="T17" fmla="*/ 8 w 8"/>
                <a:gd name="T18" fmla="*/ 6 h 6"/>
              </a:gdLst>
              <a:ahLst/>
              <a:cxnLst>
                <a:cxn ang="T10">
                  <a:pos x="T0" y="T1"/>
                </a:cxn>
                <a:cxn ang="T11">
                  <a:pos x="T2" y="T3"/>
                </a:cxn>
                <a:cxn ang="T12">
                  <a:pos x="T4" y="T5"/>
                </a:cxn>
                <a:cxn ang="T13">
                  <a:pos x="T6" y="T7"/>
                </a:cxn>
                <a:cxn ang="T14">
                  <a:pos x="T8" y="T9"/>
                </a:cxn>
              </a:cxnLst>
              <a:rect l="T15" t="T16" r="T17" b="T18"/>
              <a:pathLst>
                <a:path w="8" h="6">
                  <a:moveTo>
                    <a:pt x="4" y="0"/>
                  </a:moveTo>
                  <a:lnTo>
                    <a:pt x="8" y="3"/>
                  </a:lnTo>
                  <a:lnTo>
                    <a:pt x="6" y="6"/>
                  </a:lnTo>
                  <a:lnTo>
                    <a:pt x="0" y="5"/>
                  </a:lnTo>
                  <a:lnTo>
                    <a:pt x="4" y="0"/>
                  </a:lnTo>
                  <a:close/>
                </a:path>
              </a:pathLst>
            </a:custGeom>
            <a:solidFill>
              <a:srgbClr val="BFBFBF"/>
            </a:solidFill>
            <a:ln w="9525">
              <a:noFill/>
              <a:round/>
              <a:headEnd/>
              <a:tailEnd/>
            </a:ln>
          </p:spPr>
          <p:txBody>
            <a:bodyPr/>
            <a:lstStyle/>
            <a:p>
              <a:endParaRPr lang="nl-NL"/>
            </a:p>
          </p:txBody>
        </p:sp>
        <p:sp>
          <p:nvSpPr>
            <p:cNvPr id="7215" name="Freeform 49"/>
            <p:cNvSpPr>
              <a:spLocks/>
            </p:cNvSpPr>
            <p:nvPr/>
          </p:nvSpPr>
          <p:spPr bwMode="ltGray">
            <a:xfrm>
              <a:off x="1122" y="2897"/>
              <a:ext cx="17" cy="26"/>
            </a:xfrm>
            <a:custGeom>
              <a:avLst/>
              <a:gdLst>
                <a:gd name="T0" fmla="*/ 0 w 35"/>
                <a:gd name="T1" fmla="*/ 0 h 52"/>
                <a:gd name="T2" fmla="*/ 0 w 35"/>
                <a:gd name="T3" fmla="*/ 0 h 52"/>
                <a:gd name="T4" fmla="*/ 0 w 35"/>
                <a:gd name="T5" fmla="*/ 1 h 52"/>
                <a:gd name="T6" fmla="*/ 0 w 35"/>
                <a:gd name="T7" fmla="*/ 1 h 52"/>
                <a:gd name="T8" fmla="*/ 0 w 35"/>
                <a:gd name="T9" fmla="*/ 1 h 52"/>
                <a:gd name="T10" fmla="*/ 0 w 35"/>
                <a:gd name="T11" fmla="*/ 1 h 52"/>
                <a:gd name="T12" fmla="*/ 0 w 35"/>
                <a:gd name="T13" fmla="*/ 1 h 52"/>
                <a:gd name="T14" fmla="*/ 0 w 35"/>
                <a:gd name="T15" fmla="*/ 1 h 52"/>
                <a:gd name="T16" fmla="*/ 0 w 35"/>
                <a:gd name="T17" fmla="*/ 1 h 52"/>
                <a:gd name="T18" fmla="*/ 0 w 35"/>
                <a:gd name="T19" fmla="*/ 1 h 52"/>
                <a:gd name="T20" fmla="*/ 0 w 35"/>
                <a:gd name="T21" fmla="*/ 1 h 52"/>
                <a:gd name="T22" fmla="*/ 0 w 35"/>
                <a:gd name="T23" fmla="*/ 1 h 52"/>
                <a:gd name="T24" fmla="*/ 0 w 35"/>
                <a:gd name="T25" fmla="*/ 1 h 52"/>
                <a:gd name="T26" fmla="*/ 0 w 35"/>
                <a:gd name="T27" fmla="*/ 1 h 52"/>
                <a:gd name="T28" fmla="*/ 0 w 35"/>
                <a:gd name="T29" fmla="*/ 1 h 52"/>
                <a:gd name="T30" fmla="*/ 0 w 35"/>
                <a:gd name="T31" fmla="*/ 1 h 52"/>
                <a:gd name="T32" fmla="*/ 0 w 35"/>
                <a:gd name="T33" fmla="*/ 1 h 52"/>
                <a:gd name="T34" fmla="*/ 0 w 35"/>
                <a:gd name="T35" fmla="*/ 1 h 52"/>
                <a:gd name="T36" fmla="*/ 0 w 35"/>
                <a:gd name="T37" fmla="*/ 1 h 52"/>
                <a:gd name="T38" fmla="*/ 0 w 35"/>
                <a:gd name="T39" fmla="*/ 1 h 52"/>
                <a:gd name="T40" fmla="*/ 0 w 35"/>
                <a:gd name="T41" fmla="*/ 1 h 52"/>
                <a:gd name="T42" fmla="*/ 0 w 35"/>
                <a:gd name="T43" fmla="*/ 1 h 52"/>
                <a:gd name="T44" fmla="*/ 0 w 35"/>
                <a:gd name="T45" fmla="*/ 1 h 52"/>
                <a:gd name="T46" fmla="*/ 0 w 35"/>
                <a:gd name="T47" fmla="*/ 1 h 52"/>
                <a:gd name="T48" fmla="*/ 0 w 35"/>
                <a:gd name="T49" fmla="*/ 1 h 52"/>
                <a:gd name="T50" fmla="*/ 0 w 35"/>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5"/>
                <a:gd name="T79" fmla="*/ 0 h 52"/>
                <a:gd name="T80" fmla="*/ 35 w 35"/>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5" h="52">
                  <a:moveTo>
                    <a:pt x="35" y="0"/>
                  </a:moveTo>
                  <a:lnTo>
                    <a:pt x="33" y="0"/>
                  </a:lnTo>
                  <a:lnTo>
                    <a:pt x="26" y="1"/>
                  </a:lnTo>
                  <a:lnTo>
                    <a:pt x="20" y="3"/>
                  </a:lnTo>
                  <a:lnTo>
                    <a:pt x="16" y="3"/>
                  </a:lnTo>
                  <a:lnTo>
                    <a:pt x="14" y="3"/>
                  </a:lnTo>
                  <a:lnTo>
                    <a:pt x="10" y="2"/>
                  </a:lnTo>
                  <a:lnTo>
                    <a:pt x="5" y="1"/>
                  </a:lnTo>
                  <a:lnTo>
                    <a:pt x="3" y="2"/>
                  </a:lnTo>
                  <a:lnTo>
                    <a:pt x="2" y="4"/>
                  </a:lnTo>
                  <a:lnTo>
                    <a:pt x="2" y="8"/>
                  </a:lnTo>
                  <a:lnTo>
                    <a:pt x="0" y="11"/>
                  </a:lnTo>
                  <a:lnTo>
                    <a:pt x="0" y="14"/>
                  </a:lnTo>
                  <a:lnTo>
                    <a:pt x="0" y="19"/>
                  </a:lnTo>
                  <a:lnTo>
                    <a:pt x="0" y="29"/>
                  </a:lnTo>
                  <a:lnTo>
                    <a:pt x="0" y="38"/>
                  </a:lnTo>
                  <a:lnTo>
                    <a:pt x="0" y="41"/>
                  </a:lnTo>
                  <a:lnTo>
                    <a:pt x="0" y="43"/>
                  </a:lnTo>
                  <a:lnTo>
                    <a:pt x="2" y="45"/>
                  </a:lnTo>
                  <a:lnTo>
                    <a:pt x="6" y="47"/>
                  </a:lnTo>
                  <a:lnTo>
                    <a:pt x="14" y="48"/>
                  </a:lnTo>
                  <a:lnTo>
                    <a:pt x="18" y="48"/>
                  </a:lnTo>
                  <a:lnTo>
                    <a:pt x="22" y="49"/>
                  </a:lnTo>
                  <a:lnTo>
                    <a:pt x="26" y="52"/>
                  </a:lnTo>
                  <a:lnTo>
                    <a:pt x="28" y="52"/>
                  </a:lnTo>
                  <a:lnTo>
                    <a:pt x="35" y="0"/>
                  </a:lnTo>
                  <a:close/>
                </a:path>
              </a:pathLst>
            </a:custGeom>
            <a:solidFill>
              <a:srgbClr val="BFBFBF"/>
            </a:solidFill>
            <a:ln w="9525">
              <a:noFill/>
              <a:round/>
              <a:headEnd/>
              <a:tailEnd/>
            </a:ln>
          </p:spPr>
          <p:txBody>
            <a:bodyPr/>
            <a:lstStyle/>
            <a:p>
              <a:endParaRPr lang="nl-NL"/>
            </a:p>
          </p:txBody>
        </p:sp>
        <p:sp>
          <p:nvSpPr>
            <p:cNvPr id="7216" name="Freeform 50"/>
            <p:cNvSpPr>
              <a:spLocks/>
            </p:cNvSpPr>
            <p:nvPr/>
          </p:nvSpPr>
          <p:spPr bwMode="ltGray">
            <a:xfrm>
              <a:off x="1122" y="2923"/>
              <a:ext cx="14" cy="15"/>
            </a:xfrm>
            <a:custGeom>
              <a:avLst/>
              <a:gdLst>
                <a:gd name="T0" fmla="*/ 1 w 26"/>
                <a:gd name="T1" fmla="*/ 0 h 30"/>
                <a:gd name="T2" fmla="*/ 0 w 26"/>
                <a:gd name="T3" fmla="*/ 1 h 30"/>
                <a:gd name="T4" fmla="*/ 1 w 26"/>
                <a:gd name="T5" fmla="*/ 1 h 30"/>
                <a:gd name="T6" fmla="*/ 1 w 26"/>
                <a:gd name="T7" fmla="*/ 1 h 30"/>
                <a:gd name="T8" fmla="*/ 1 w 26"/>
                <a:gd name="T9" fmla="*/ 1 h 30"/>
                <a:gd name="T10" fmla="*/ 1 w 26"/>
                <a:gd name="T11" fmla="*/ 1 h 30"/>
                <a:gd name="T12" fmla="*/ 1 w 26"/>
                <a:gd name="T13" fmla="*/ 1 h 30"/>
                <a:gd name="T14" fmla="*/ 1 w 26"/>
                <a:gd name="T15" fmla="*/ 1 h 30"/>
                <a:gd name="T16" fmla="*/ 1 w 26"/>
                <a:gd name="T17" fmla="*/ 1 h 30"/>
                <a:gd name="T18" fmla="*/ 1 w 26"/>
                <a:gd name="T19" fmla="*/ 1 h 30"/>
                <a:gd name="T20" fmla="*/ 1 w 26"/>
                <a:gd name="T21" fmla="*/ 0 h 30"/>
                <a:gd name="T22" fmla="*/ 1 w 26"/>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0"/>
                <a:gd name="T38" fmla="*/ 26 w 26"/>
                <a:gd name="T39" fmla="*/ 30 h 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0">
                  <a:moveTo>
                    <a:pt x="2" y="0"/>
                  </a:moveTo>
                  <a:lnTo>
                    <a:pt x="0" y="16"/>
                  </a:lnTo>
                  <a:lnTo>
                    <a:pt x="5" y="25"/>
                  </a:lnTo>
                  <a:lnTo>
                    <a:pt x="23" y="30"/>
                  </a:lnTo>
                  <a:lnTo>
                    <a:pt x="24" y="26"/>
                  </a:lnTo>
                  <a:lnTo>
                    <a:pt x="25" y="17"/>
                  </a:lnTo>
                  <a:lnTo>
                    <a:pt x="26" y="8"/>
                  </a:lnTo>
                  <a:lnTo>
                    <a:pt x="24" y="3"/>
                  </a:lnTo>
                  <a:lnTo>
                    <a:pt x="18" y="2"/>
                  </a:lnTo>
                  <a:lnTo>
                    <a:pt x="11" y="1"/>
                  </a:lnTo>
                  <a:lnTo>
                    <a:pt x="4" y="0"/>
                  </a:lnTo>
                  <a:lnTo>
                    <a:pt x="2" y="0"/>
                  </a:lnTo>
                  <a:close/>
                </a:path>
              </a:pathLst>
            </a:custGeom>
            <a:solidFill>
              <a:srgbClr val="BFBFBF"/>
            </a:solidFill>
            <a:ln w="9525">
              <a:noFill/>
              <a:round/>
              <a:headEnd/>
              <a:tailEnd/>
            </a:ln>
          </p:spPr>
          <p:txBody>
            <a:bodyPr/>
            <a:lstStyle/>
            <a:p>
              <a:endParaRPr lang="nl-NL"/>
            </a:p>
          </p:txBody>
        </p:sp>
        <p:sp>
          <p:nvSpPr>
            <p:cNvPr id="7217" name="Freeform 51"/>
            <p:cNvSpPr>
              <a:spLocks/>
            </p:cNvSpPr>
            <p:nvPr/>
          </p:nvSpPr>
          <p:spPr bwMode="ltGray">
            <a:xfrm>
              <a:off x="1111" y="2926"/>
              <a:ext cx="22" cy="20"/>
            </a:xfrm>
            <a:custGeom>
              <a:avLst/>
              <a:gdLst>
                <a:gd name="T0" fmla="*/ 1 w 44"/>
                <a:gd name="T1" fmla="*/ 0 h 42"/>
                <a:gd name="T2" fmla="*/ 1 w 44"/>
                <a:gd name="T3" fmla="*/ 0 h 42"/>
                <a:gd name="T4" fmla="*/ 1 w 44"/>
                <a:gd name="T5" fmla="*/ 0 h 42"/>
                <a:gd name="T6" fmla="*/ 1 w 44"/>
                <a:gd name="T7" fmla="*/ 0 h 42"/>
                <a:gd name="T8" fmla="*/ 0 w 44"/>
                <a:gd name="T9" fmla="*/ 0 h 42"/>
                <a:gd name="T10" fmla="*/ 0 w 44"/>
                <a:gd name="T11" fmla="*/ 0 h 42"/>
                <a:gd name="T12" fmla="*/ 1 w 44"/>
                <a:gd name="T13" fmla="*/ 0 h 42"/>
                <a:gd name="T14" fmla="*/ 1 w 44"/>
                <a:gd name="T15" fmla="*/ 0 h 42"/>
                <a:gd name="T16" fmla="*/ 1 w 44"/>
                <a:gd name="T17" fmla="*/ 0 h 42"/>
                <a:gd name="T18" fmla="*/ 1 w 44"/>
                <a:gd name="T19" fmla="*/ 0 h 42"/>
                <a:gd name="T20" fmla="*/ 1 w 44"/>
                <a:gd name="T21" fmla="*/ 0 h 42"/>
                <a:gd name="T22" fmla="*/ 1 w 44"/>
                <a:gd name="T23" fmla="*/ 0 h 42"/>
                <a:gd name="T24" fmla="*/ 1 w 44"/>
                <a:gd name="T25" fmla="*/ 0 h 42"/>
                <a:gd name="T26" fmla="*/ 1 w 44"/>
                <a:gd name="T27" fmla="*/ 0 h 42"/>
                <a:gd name="T28" fmla="*/ 1 w 44"/>
                <a:gd name="T29" fmla="*/ 0 h 42"/>
                <a:gd name="T30" fmla="*/ 1 w 44"/>
                <a:gd name="T31" fmla="*/ 0 h 42"/>
                <a:gd name="T32" fmla="*/ 1 w 44"/>
                <a:gd name="T33" fmla="*/ 0 h 42"/>
                <a:gd name="T34" fmla="*/ 1 w 44"/>
                <a:gd name="T35" fmla="*/ 0 h 42"/>
                <a:gd name="T36" fmla="*/ 1 w 44"/>
                <a:gd name="T37" fmla="*/ 0 h 42"/>
                <a:gd name="T38" fmla="*/ 1 w 44"/>
                <a:gd name="T39" fmla="*/ 0 h 42"/>
                <a:gd name="T40" fmla="*/ 1 w 44"/>
                <a:gd name="T41" fmla="*/ 0 h 42"/>
                <a:gd name="T42" fmla="*/ 1 w 44"/>
                <a:gd name="T43" fmla="*/ 0 h 42"/>
                <a:gd name="T44" fmla="*/ 1 w 44"/>
                <a:gd name="T45" fmla="*/ 0 h 42"/>
                <a:gd name="T46" fmla="*/ 1 w 44"/>
                <a:gd name="T47" fmla="*/ 0 h 42"/>
                <a:gd name="T48" fmla="*/ 1 w 44"/>
                <a:gd name="T49" fmla="*/ 0 h 42"/>
                <a:gd name="T50" fmla="*/ 1 w 44"/>
                <a:gd name="T51" fmla="*/ 0 h 42"/>
                <a:gd name="T52" fmla="*/ 1 w 44"/>
                <a:gd name="T53" fmla="*/ 0 h 42"/>
                <a:gd name="T54" fmla="*/ 1 w 44"/>
                <a:gd name="T55" fmla="*/ 0 h 42"/>
                <a:gd name="T56" fmla="*/ 1 w 44"/>
                <a:gd name="T57" fmla="*/ 0 h 42"/>
                <a:gd name="T58" fmla="*/ 1 w 44"/>
                <a:gd name="T59" fmla="*/ 0 h 42"/>
                <a:gd name="T60" fmla="*/ 1 w 44"/>
                <a:gd name="T61" fmla="*/ 0 h 42"/>
                <a:gd name="T62" fmla="*/ 1 w 44"/>
                <a:gd name="T63" fmla="*/ 0 h 42"/>
                <a:gd name="T64" fmla="*/ 1 w 44"/>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42"/>
                <a:gd name="T101" fmla="*/ 44 w 44"/>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42">
                  <a:moveTo>
                    <a:pt x="20" y="0"/>
                  </a:moveTo>
                  <a:lnTo>
                    <a:pt x="17" y="2"/>
                  </a:lnTo>
                  <a:lnTo>
                    <a:pt x="10" y="6"/>
                  </a:lnTo>
                  <a:lnTo>
                    <a:pt x="3" y="11"/>
                  </a:lnTo>
                  <a:lnTo>
                    <a:pt x="0" y="14"/>
                  </a:lnTo>
                  <a:lnTo>
                    <a:pt x="0" y="18"/>
                  </a:lnTo>
                  <a:lnTo>
                    <a:pt x="2" y="24"/>
                  </a:lnTo>
                  <a:lnTo>
                    <a:pt x="4" y="28"/>
                  </a:lnTo>
                  <a:lnTo>
                    <a:pt x="6" y="30"/>
                  </a:lnTo>
                  <a:lnTo>
                    <a:pt x="10" y="33"/>
                  </a:lnTo>
                  <a:lnTo>
                    <a:pt x="13" y="36"/>
                  </a:lnTo>
                  <a:lnTo>
                    <a:pt x="15" y="41"/>
                  </a:lnTo>
                  <a:lnTo>
                    <a:pt x="19" y="42"/>
                  </a:lnTo>
                  <a:lnTo>
                    <a:pt x="24" y="42"/>
                  </a:lnTo>
                  <a:lnTo>
                    <a:pt x="27" y="42"/>
                  </a:lnTo>
                  <a:lnTo>
                    <a:pt x="30" y="41"/>
                  </a:lnTo>
                  <a:lnTo>
                    <a:pt x="33" y="40"/>
                  </a:lnTo>
                  <a:lnTo>
                    <a:pt x="36" y="37"/>
                  </a:lnTo>
                  <a:lnTo>
                    <a:pt x="40" y="34"/>
                  </a:lnTo>
                  <a:lnTo>
                    <a:pt x="43" y="30"/>
                  </a:lnTo>
                  <a:lnTo>
                    <a:pt x="44" y="29"/>
                  </a:lnTo>
                  <a:lnTo>
                    <a:pt x="41" y="28"/>
                  </a:lnTo>
                  <a:lnTo>
                    <a:pt x="34" y="27"/>
                  </a:lnTo>
                  <a:lnTo>
                    <a:pt x="27" y="25"/>
                  </a:lnTo>
                  <a:lnTo>
                    <a:pt x="22" y="24"/>
                  </a:lnTo>
                  <a:lnTo>
                    <a:pt x="21" y="22"/>
                  </a:lnTo>
                  <a:lnTo>
                    <a:pt x="20" y="20"/>
                  </a:lnTo>
                  <a:lnTo>
                    <a:pt x="19" y="18"/>
                  </a:lnTo>
                  <a:lnTo>
                    <a:pt x="19" y="15"/>
                  </a:lnTo>
                  <a:lnTo>
                    <a:pt x="20" y="11"/>
                  </a:lnTo>
                  <a:lnTo>
                    <a:pt x="20" y="6"/>
                  </a:lnTo>
                  <a:lnTo>
                    <a:pt x="20" y="2"/>
                  </a:lnTo>
                  <a:lnTo>
                    <a:pt x="20" y="0"/>
                  </a:lnTo>
                  <a:close/>
                </a:path>
              </a:pathLst>
            </a:custGeom>
            <a:solidFill>
              <a:srgbClr val="BFBFBF"/>
            </a:solidFill>
            <a:ln w="9525">
              <a:noFill/>
              <a:round/>
              <a:headEnd/>
              <a:tailEnd/>
            </a:ln>
          </p:spPr>
          <p:txBody>
            <a:bodyPr/>
            <a:lstStyle/>
            <a:p>
              <a:endParaRPr lang="nl-NL"/>
            </a:p>
          </p:txBody>
        </p:sp>
        <p:sp>
          <p:nvSpPr>
            <p:cNvPr id="7218" name="Freeform 52"/>
            <p:cNvSpPr>
              <a:spLocks/>
            </p:cNvSpPr>
            <p:nvPr/>
          </p:nvSpPr>
          <p:spPr bwMode="ltGray">
            <a:xfrm>
              <a:off x="1037" y="2936"/>
              <a:ext cx="74" cy="57"/>
            </a:xfrm>
            <a:custGeom>
              <a:avLst/>
              <a:gdLst>
                <a:gd name="T0" fmla="*/ 1 w 147"/>
                <a:gd name="T1" fmla="*/ 1 h 113"/>
                <a:gd name="T2" fmla="*/ 1 w 147"/>
                <a:gd name="T3" fmla="*/ 1 h 113"/>
                <a:gd name="T4" fmla="*/ 1 w 147"/>
                <a:gd name="T5" fmla="*/ 1 h 113"/>
                <a:gd name="T6" fmla="*/ 1 w 147"/>
                <a:gd name="T7" fmla="*/ 1 h 113"/>
                <a:gd name="T8" fmla="*/ 1 w 147"/>
                <a:gd name="T9" fmla="*/ 1 h 113"/>
                <a:gd name="T10" fmla="*/ 1 w 147"/>
                <a:gd name="T11" fmla="*/ 1 h 113"/>
                <a:gd name="T12" fmla="*/ 0 w 147"/>
                <a:gd name="T13" fmla="*/ 1 h 113"/>
                <a:gd name="T14" fmla="*/ 0 w 147"/>
                <a:gd name="T15" fmla="*/ 1 h 113"/>
                <a:gd name="T16" fmla="*/ 1 w 147"/>
                <a:gd name="T17" fmla="*/ 1 h 113"/>
                <a:gd name="T18" fmla="*/ 1 w 147"/>
                <a:gd name="T19" fmla="*/ 1 h 113"/>
                <a:gd name="T20" fmla="*/ 1 w 147"/>
                <a:gd name="T21" fmla="*/ 1 h 113"/>
                <a:gd name="T22" fmla="*/ 1 w 147"/>
                <a:gd name="T23" fmla="*/ 1 h 113"/>
                <a:gd name="T24" fmla="*/ 1 w 147"/>
                <a:gd name="T25" fmla="*/ 1 h 113"/>
                <a:gd name="T26" fmla="*/ 1 w 147"/>
                <a:gd name="T27" fmla="*/ 1 h 113"/>
                <a:gd name="T28" fmla="*/ 1 w 147"/>
                <a:gd name="T29" fmla="*/ 1 h 113"/>
                <a:gd name="T30" fmla="*/ 1 w 147"/>
                <a:gd name="T31" fmla="*/ 1 h 113"/>
                <a:gd name="T32" fmla="*/ 1 w 147"/>
                <a:gd name="T33" fmla="*/ 1 h 113"/>
                <a:gd name="T34" fmla="*/ 1 w 147"/>
                <a:gd name="T35" fmla="*/ 1 h 113"/>
                <a:gd name="T36" fmla="*/ 1 w 147"/>
                <a:gd name="T37" fmla="*/ 1 h 113"/>
                <a:gd name="T38" fmla="*/ 1 w 147"/>
                <a:gd name="T39" fmla="*/ 1 h 113"/>
                <a:gd name="T40" fmla="*/ 1 w 147"/>
                <a:gd name="T41" fmla="*/ 1 h 113"/>
                <a:gd name="T42" fmla="*/ 1 w 147"/>
                <a:gd name="T43" fmla="*/ 1 h 113"/>
                <a:gd name="T44" fmla="*/ 1 w 147"/>
                <a:gd name="T45" fmla="*/ 1 h 113"/>
                <a:gd name="T46" fmla="*/ 1 w 147"/>
                <a:gd name="T47" fmla="*/ 1 h 113"/>
                <a:gd name="T48" fmla="*/ 1 w 147"/>
                <a:gd name="T49" fmla="*/ 1 h 113"/>
                <a:gd name="T50" fmla="*/ 1 w 147"/>
                <a:gd name="T51" fmla="*/ 1 h 113"/>
                <a:gd name="T52" fmla="*/ 1 w 147"/>
                <a:gd name="T53" fmla="*/ 1 h 113"/>
                <a:gd name="T54" fmla="*/ 1 w 147"/>
                <a:gd name="T55" fmla="*/ 1 h 113"/>
                <a:gd name="T56" fmla="*/ 1 w 147"/>
                <a:gd name="T57" fmla="*/ 0 h 113"/>
                <a:gd name="T58" fmla="*/ 1 w 147"/>
                <a:gd name="T59" fmla="*/ 1 h 113"/>
                <a:gd name="T60" fmla="*/ 1 w 147"/>
                <a:gd name="T61" fmla="*/ 1 h 113"/>
                <a:gd name="T62" fmla="*/ 1 w 147"/>
                <a:gd name="T63" fmla="*/ 1 h 113"/>
                <a:gd name="T64" fmla="*/ 1 w 147"/>
                <a:gd name="T65" fmla="*/ 1 h 113"/>
                <a:gd name="T66" fmla="*/ 1 w 147"/>
                <a:gd name="T67" fmla="*/ 1 h 113"/>
                <a:gd name="T68" fmla="*/ 1 w 147"/>
                <a:gd name="T69" fmla="*/ 1 h 113"/>
                <a:gd name="T70" fmla="*/ 1 w 147"/>
                <a:gd name="T71" fmla="*/ 1 h 113"/>
                <a:gd name="T72" fmla="*/ 1 w 147"/>
                <a:gd name="T73" fmla="*/ 1 h 113"/>
                <a:gd name="T74" fmla="*/ 1 w 147"/>
                <a:gd name="T75" fmla="*/ 1 h 113"/>
                <a:gd name="T76" fmla="*/ 1 w 147"/>
                <a:gd name="T77" fmla="*/ 1 h 113"/>
                <a:gd name="T78" fmla="*/ 1 w 147"/>
                <a:gd name="T79" fmla="*/ 1 h 113"/>
                <a:gd name="T80" fmla="*/ 1 w 147"/>
                <a:gd name="T81" fmla="*/ 1 h 113"/>
                <a:gd name="T82" fmla="*/ 1 w 147"/>
                <a:gd name="T83" fmla="*/ 1 h 113"/>
                <a:gd name="T84" fmla="*/ 1 w 147"/>
                <a:gd name="T85" fmla="*/ 1 h 113"/>
                <a:gd name="T86" fmla="*/ 1 w 147"/>
                <a:gd name="T87" fmla="*/ 1 h 113"/>
                <a:gd name="T88" fmla="*/ 1 w 147"/>
                <a:gd name="T89" fmla="*/ 1 h 113"/>
                <a:gd name="T90" fmla="*/ 1 w 147"/>
                <a:gd name="T91" fmla="*/ 1 h 113"/>
                <a:gd name="T92" fmla="*/ 1 w 147"/>
                <a:gd name="T93" fmla="*/ 1 h 113"/>
                <a:gd name="T94" fmla="*/ 1 w 147"/>
                <a:gd name="T95" fmla="*/ 1 h 113"/>
                <a:gd name="T96" fmla="*/ 1 w 147"/>
                <a:gd name="T97" fmla="*/ 1 h 113"/>
                <a:gd name="T98" fmla="*/ 1 w 147"/>
                <a:gd name="T99" fmla="*/ 1 h 113"/>
                <a:gd name="T100" fmla="*/ 1 w 147"/>
                <a:gd name="T101" fmla="*/ 1 h 113"/>
                <a:gd name="T102" fmla="*/ 1 w 147"/>
                <a:gd name="T103" fmla="*/ 1 h 113"/>
                <a:gd name="T104" fmla="*/ 1 w 147"/>
                <a:gd name="T105" fmla="*/ 1 h 11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7"/>
                <a:gd name="T160" fmla="*/ 0 h 113"/>
                <a:gd name="T161" fmla="*/ 147 w 147"/>
                <a:gd name="T162" fmla="*/ 113 h 11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7" h="113">
                  <a:moveTo>
                    <a:pt x="5" y="86"/>
                  </a:moveTo>
                  <a:lnTo>
                    <a:pt x="5" y="88"/>
                  </a:lnTo>
                  <a:lnTo>
                    <a:pt x="3" y="91"/>
                  </a:lnTo>
                  <a:lnTo>
                    <a:pt x="1" y="96"/>
                  </a:lnTo>
                  <a:lnTo>
                    <a:pt x="1" y="98"/>
                  </a:lnTo>
                  <a:lnTo>
                    <a:pt x="1" y="102"/>
                  </a:lnTo>
                  <a:lnTo>
                    <a:pt x="0" y="106"/>
                  </a:lnTo>
                  <a:lnTo>
                    <a:pt x="0" y="111"/>
                  </a:lnTo>
                  <a:lnTo>
                    <a:pt x="1" y="113"/>
                  </a:lnTo>
                  <a:lnTo>
                    <a:pt x="5" y="111"/>
                  </a:lnTo>
                  <a:lnTo>
                    <a:pt x="14" y="106"/>
                  </a:lnTo>
                  <a:lnTo>
                    <a:pt x="25" y="98"/>
                  </a:lnTo>
                  <a:lnTo>
                    <a:pt x="39" y="89"/>
                  </a:lnTo>
                  <a:lnTo>
                    <a:pt x="52" y="80"/>
                  </a:lnTo>
                  <a:lnTo>
                    <a:pt x="63" y="72"/>
                  </a:lnTo>
                  <a:lnTo>
                    <a:pt x="73" y="66"/>
                  </a:lnTo>
                  <a:lnTo>
                    <a:pt x="76" y="64"/>
                  </a:lnTo>
                  <a:lnTo>
                    <a:pt x="80" y="61"/>
                  </a:lnTo>
                  <a:lnTo>
                    <a:pt x="88" y="54"/>
                  </a:lnTo>
                  <a:lnTo>
                    <a:pt x="99" y="46"/>
                  </a:lnTo>
                  <a:lnTo>
                    <a:pt x="112" y="37"/>
                  </a:lnTo>
                  <a:lnTo>
                    <a:pt x="124" y="28"/>
                  </a:lnTo>
                  <a:lnTo>
                    <a:pt x="136" y="20"/>
                  </a:lnTo>
                  <a:lnTo>
                    <a:pt x="144" y="13"/>
                  </a:lnTo>
                  <a:lnTo>
                    <a:pt x="147" y="11"/>
                  </a:lnTo>
                  <a:lnTo>
                    <a:pt x="147" y="8"/>
                  </a:lnTo>
                  <a:lnTo>
                    <a:pt x="146" y="5"/>
                  </a:lnTo>
                  <a:lnTo>
                    <a:pt x="145" y="1"/>
                  </a:lnTo>
                  <a:lnTo>
                    <a:pt x="144" y="0"/>
                  </a:lnTo>
                  <a:lnTo>
                    <a:pt x="142" y="1"/>
                  </a:lnTo>
                  <a:lnTo>
                    <a:pt x="135" y="5"/>
                  </a:lnTo>
                  <a:lnTo>
                    <a:pt x="124" y="11"/>
                  </a:lnTo>
                  <a:lnTo>
                    <a:pt x="114" y="16"/>
                  </a:lnTo>
                  <a:lnTo>
                    <a:pt x="103" y="22"/>
                  </a:lnTo>
                  <a:lnTo>
                    <a:pt x="92" y="27"/>
                  </a:lnTo>
                  <a:lnTo>
                    <a:pt x="85" y="31"/>
                  </a:lnTo>
                  <a:lnTo>
                    <a:pt x="82" y="32"/>
                  </a:lnTo>
                  <a:lnTo>
                    <a:pt x="80" y="34"/>
                  </a:lnTo>
                  <a:lnTo>
                    <a:pt x="74" y="37"/>
                  </a:lnTo>
                  <a:lnTo>
                    <a:pt x="66" y="43"/>
                  </a:lnTo>
                  <a:lnTo>
                    <a:pt x="56" y="47"/>
                  </a:lnTo>
                  <a:lnTo>
                    <a:pt x="47" y="53"/>
                  </a:lnTo>
                  <a:lnTo>
                    <a:pt x="39" y="58"/>
                  </a:lnTo>
                  <a:lnTo>
                    <a:pt x="33" y="62"/>
                  </a:lnTo>
                  <a:lnTo>
                    <a:pt x="31" y="64"/>
                  </a:lnTo>
                  <a:lnTo>
                    <a:pt x="28" y="67"/>
                  </a:lnTo>
                  <a:lnTo>
                    <a:pt x="21" y="72"/>
                  </a:lnTo>
                  <a:lnTo>
                    <a:pt x="15" y="77"/>
                  </a:lnTo>
                  <a:lnTo>
                    <a:pt x="10" y="80"/>
                  </a:lnTo>
                  <a:lnTo>
                    <a:pt x="9" y="81"/>
                  </a:lnTo>
                  <a:lnTo>
                    <a:pt x="7" y="83"/>
                  </a:lnTo>
                  <a:lnTo>
                    <a:pt x="6" y="84"/>
                  </a:lnTo>
                  <a:lnTo>
                    <a:pt x="5" y="86"/>
                  </a:lnTo>
                  <a:close/>
                </a:path>
              </a:pathLst>
            </a:custGeom>
            <a:solidFill>
              <a:srgbClr val="BFBFBF"/>
            </a:solidFill>
            <a:ln w="9525">
              <a:noFill/>
              <a:round/>
              <a:headEnd/>
              <a:tailEnd/>
            </a:ln>
          </p:spPr>
          <p:txBody>
            <a:bodyPr/>
            <a:lstStyle/>
            <a:p>
              <a:endParaRPr lang="nl-NL"/>
            </a:p>
          </p:txBody>
        </p:sp>
        <p:sp>
          <p:nvSpPr>
            <p:cNvPr id="7219" name="Freeform 53"/>
            <p:cNvSpPr>
              <a:spLocks/>
            </p:cNvSpPr>
            <p:nvPr/>
          </p:nvSpPr>
          <p:spPr bwMode="ltGray">
            <a:xfrm>
              <a:off x="1035" y="2943"/>
              <a:ext cx="82" cy="69"/>
            </a:xfrm>
            <a:custGeom>
              <a:avLst/>
              <a:gdLst>
                <a:gd name="T0" fmla="*/ 1 w 162"/>
                <a:gd name="T1" fmla="*/ 0 h 137"/>
                <a:gd name="T2" fmla="*/ 1 w 162"/>
                <a:gd name="T3" fmla="*/ 1 h 137"/>
                <a:gd name="T4" fmla="*/ 1 w 162"/>
                <a:gd name="T5" fmla="*/ 1 h 137"/>
                <a:gd name="T6" fmla="*/ 1 w 162"/>
                <a:gd name="T7" fmla="*/ 1 h 137"/>
                <a:gd name="T8" fmla="*/ 1 w 162"/>
                <a:gd name="T9" fmla="*/ 1 h 137"/>
                <a:gd name="T10" fmla="*/ 1 w 162"/>
                <a:gd name="T11" fmla="*/ 1 h 137"/>
                <a:gd name="T12" fmla="*/ 1 w 162"/>
                <a:gd name="T13" fmla="*/ 1 h 137"/>
                <a:gd name="T14" fmla="*/ 1 w 162"/>
                <a:gd name="T15" fmla="*/ 1 h 137"/>
                <a:gd name="T16" fmla="*/ 1 w 162"/>
                <a:gd name="T17" fmla="*/ 1 h 137"/>
                <a:gd name="T18" fmla="*/ 1 w 162"/>
                <a:gd name="T19" fmla="*/ 1 h 137"/>
                <a:gd name="T20" fmla="*/ 1 w 162"/>
                <a:gd name="T21" fmla="*/ 1 h 137"/>
                <a:gd name="T22" fmla="*/ 1 w 162"/>
                <a:gd name="T23" fmla="*/ 1 h 137"/>
                <a:gd name="T24" fmla="*/ 1 w 162"/>
                <a:gd name="T25" fmla="*/ 1 h 137"/>
                <a:gd name="T26" fmla="*/ 1 w 162"/>
                <a:gd name="T27" fmla="*/ 1 h 137"/>
                <a:gd name="T28" fmla="*/ 1 w 162"/>
                <a:gd name="T29" fmla="*/ 1 h 137"/>
                <a:gd name="T30" fmla="*/ 1 w 162"/>
                <a:gd name="T31" fmla="*/ 1 h 137"/>
                <a:gd name="T32" fmla="*/ 1 w 162"/>
                <a:gd name="T33" fmla="*/ 1 h 137"/>
                <a:gd name="T34" fmla="*/ 1 w 162"/>
                <a:gd name="T35" fmla="*/ 1 h 137"/>
                <a:gd name="T36" fmla="*/ 1 w 162"/>
                <a:gd name="T37" fmla="*/ 1 h 137"/>
                <a:gd name="T38" fmla="*/ 0 w 162"/>
                <a:gd name="T39" fmla="*/ 1 h 137"/>
                <a:gd name="T40" fmla="*/ 0 w 162"/>
                <a:gd name="T41" fmla="*/ 1 h 137"/>
                <a:gd name="T42" fmla="*/ 1 w 162"/>
                <a:gd name="T43" fmla="*/ 1 h 137"/>
                <a:gd name="T44" fmla="*/ 1 w 162"/>
                <a:gd name="T45" fmla="*/ 1 h 137"/>
                <a:gd name="T46" fmla="*/ 1 w 162"/>
                <a:gd name="T47" fmla="*/ 1 h 137"/>
                <a:gd name="T48" fmla="*/ 1 w 162"/>
                <a:gd name="T49" fmla="*/ 1 h 137"/>
                <a:gd name="T50" fmla="*/ 1 w 162"/>
                <a:gd name="T51" fmla="*/ 1 h 137"/>
                <a:gd name="T52" fmla="*/ 1 w 162"/>
                <a:gd name="T53" fmla="*/ 1 h 137"/>
                <a:gd name="T54" fmla="*/ 1 w 162"/>
                <a:gd name="T55" fmla="*/ 1 h 137"/>
                <a:gd name="T56" fmla="*/ 1 w 162"/>
                <a:gd name="T57" fmla="*/ 1 h 137"/>
                <a:gd name="T58" fmla="*/ 1 w 162"/>
                <a:gd name="T59" fmla="*/ 1 h 137"/>
                <a:gd name="T60" fmla="*/ 1 w 162"/>
                <a:gd name="T61" fmla="*/ 1 h 137"/>
                <a:gd name="T62" fmla="*/ 1 w 162"/>
                <a:gd name="T63" fmla="*/ 1 h 137"/>
                <a:gd name="T64" fmla="*/ 1 w 162"/>
                <a:gd name="T65" fmla="*/ 1 h 137"/>
                <a:gd name="T66" fmla="*/ 1 w 162"/>
                <a:gd name="T67" fmla="*/ 1 h 137"/>
                <a:gd name="T68" fmla="*/ 1 w 162"/>
                <a:gd name="T69" fmla="*/ 1 h 137"/>
                <a:gd name="T70" fmla="*/ 1 w 162"/>
                <a:gd name="T71" fmla="*/ 1 h 137"/>
                <a:gd name="T72" fmla="*/ 1 w 162"/>
                <a:gd name="T73" fmla="*/ 1 h 137"/>
                <a:gd name="T74" fmla="*/ 1 w 162"/>
                <a:gd name="T75" fmla="*/ 1 h 137"/>
                <a:gd name="T76" fmla="*/ 1 w 162"/>
                <a:gd name="T77" fmla="*/ 1 h 137"/>
                <a:gd name="T78" fmla="*/ 1 w 162"/>
                <a:gd name="T79" fmla="*/ 0 h 137"/>
                <a:gd name="T80" fmla="*/ 1 w 162"/>
                <a:gd name="T81" fmla="*/ 0 h 137"/>
                <a:gd name="T82" fmla="*/ 1 w 162"/>
                <a:gd name="T83" fmla="*/ 0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2"/>
                <a:gd name="T127" fmla="*/ 0 h 137"/>
                <a:gd name="T128" fmla="*/ 162 w 162"/>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2" h="137">
                  <a:moveTo>
                    <a:pt x="156" y="0"/>
                  </a:moveTo>
                  <a:lnTo>
                    <a:pt x="162" y="10"/>
                  </a:lnTo>
                  <a:lnTo>
                    <a:pt x="159" y="13"/>
                  </a:lnTo>
                  <a:lnTo>
                    <a:pt x="149" y="21"/>
                  </a:lnTo>
                  <a:lnTo>
                    <a:pt x="136" y="31"/>
                  </a:lnTo>
                  <a:lnTo>
                    <a:pt x="121" y="43"/>
                  </a:lnTo>
                  <a:lnTo>
                    <a:pt x="106" y="54"/>
                  </a:lnTo>
                  <a:lnTo>
                    <a:pt x="92" y="66"/>
                  </a:lnTo>
                  <a:lnTo>
                    <a:pt x="83" y="74"/>
                  </a:lnTo>
                  <a:lnTo>
                    <a:pt x="78" y="77"/>
                  </a:lnTo>
                  <a:lnTo>
                    <a:pt x="74" y="81"/>
                  </a:lnTo>
                  <a:lnTo>
                    <a:pt x="65" y="88"/>
                  </a:lnTo>
                  <a:lnTo>
                    <a:pt x="54" y="97"/>
                  </a:lnTo>
                  <a:lnTo>
                    <a:pt x="40" y="107"/>
                  </a:lnTo>
                  <a:lnTo>
                    <a:pt x="26" y="119"/>
                  </a:lnTo>
                  <a:lnTo>
                    <a:pt x="15" y="128"/>
                  </a:lnTo>
                  <a:lnTo>
                    <a:pt x="5" y="135"/>
                  </a:lnTo>
                  <a:lnTo>
                    <a:pt x="2" y="137"/>
                  </a:lnTo>
                  <a:lnTo>
                    <a:pt x="1" y="133"/>
                  </a:lnTo>
                  <a:lnTo>
                    <a:pt x="0" y="121"/>
                  </a:lnTo>
                  <a:lnTo>
                    <a:pt x="0" y="111"/>
                  </a:lnTo>
                  <a:lnTo>
                    <a:pt x="1" y="106"/>
                  </a:lnTo>
                  <a:lnTo>
                    <a:pt x="8" y="103"/>
                  </a:lnTo>
                  <a:lnTo>
                    <a:pt x="20" y="96"/>
                  </a:lnTo>
                  <a:lnTo>
                    <a:pt x="38" y="85"/>
                  </a:lnTo>
                  <a:lnTo>
                    <a:pt x="55" y="74"/>
                  </a:lnTo>
                  <a:lnTo>
                    <a:pt x="72" y="63"/>
                  </a:lnTo>
                  <a:lnTo>
                    <a:pt x="88" y="53"/>
                  </a:lnTo>
                  <a:lnTo>
                    <a:pt x="99" y="46"/>
                  </a:lnTo>
                  <a:lnTo>
                    <a:pt x="103" y="43"/>
                  </a:lnTo>
                  <a:lnTo>
                    <a:pt x="106" y="40"/>
                  </a:lnTo>
                  <a:lnTo>
                    <a:pt x="111" y="36"/>
                  </a:lnTo>
                  <a:lnTo>
                    <a:pt x="119" y="29"/>
                  </a:lnTo>
                  <a:lnTo>
                    <a:pt x="127" y="22"/>
                  </a:lnTo>
                  <a:lnTo>
                    <a:pt x="136" y="15"/>
                  </a:lnTo>
                  <a:lnTo>
                    <a:pt x="142" y="8"/>
                  </a:lnTo>
                  <a:lnTo>
                    <a:pt x="148" y="4"/>
                  </a:lnTo>
                  <a:lnTo>
                    <a:pt x="150" y="1"/>
                  </a:lnTo>
                  <a:lnTo>
                    <a:pt x="152" y="1"/>
                  </a:lnTo>
                  <a:lnTo>
                    <a:pt x="154" y="0"/>
                  </a:lnTo>
                  <a:lnTo>
                    <a:pt x="155" y="0"/>
                  </a:lnTo>
                  <a:lnTo>
                    <a:pt x="156" y="0"/>
                  </a:lnTo>
                  <a:close/>
                </a:path>
              </a:pathLst>
            </a:custGeom>
            <a:solidFill>
              <a:srgbClr val="BFBFBF"/>
            </a:solidFill>
            <a:ln w="9525">
              <a:noFill/>
              <a:round/>
              <a:headEnd/>
              <a:tailEnd/>
            </a:ln>
          </p:spPr>
          <p:txBody>
            <a:bodyPr/>
            <a:lstStyle/>
            <a:p>
              <a:endParaRPr lang="nl-NL"/>
            </a:p>
          </p:txBody>
        </p:sp>
        <p:sp>
          <p:nvSpPr>
            <p:cNvPr id="7220" name="Freeform 54"/>
            <p:cNvSpPr>
              <a:spLocks/>
            </p:cNvSpPr>
            <p:nvPr/>
          </p:nvSpPr>
          <p:spPr bwMode="ltGray">
            <a:xfrm>
              <a:off x="1125" y="2885"/>
              <a:ext cx="13" cy="13"/>
            </a:xfrm>
            <a:custGeom>
              <a:avLst/>
              <a:gdLst>
                <a:gd name="T0" fmla="*/ 0 w 28"/>
                <a:gd name="T1" fmla="*/ 0 h 25"/>
                <a:gd name="T2" fmla="*/ 0 w 28"/>
                <a:gd name="T3" fmla="*/ 0 h 25"/>
                <a:gd name="T4" fmla="*/ 0 w 28"/>
                <a:gd name="T5" fmla="*/ 1 h 25"/>
                <a:gd name="T6" fmla="*/ 0 w 28"/>
                <a:gd name="T7" fmla="*/ 1 h 25"/>
                <a:gd name="T8" fmla="*/ 0 w 28"/>
                <a:gd name="T9" fmla="*/ 1 h 25"/>
                <a:gd name="T10" fmla="*/ 0 w 28"/>
                <a:gd name="T11" fmla="*/ 1 h 25"/>
                <a:gd name="T12" fmla="*/ 0 w 28"/>
                <a:gd name="T13" fmla="*/ 1 h 25"/>
                <a:gd name="T14" fmla="*/ 0 w 28"/>
                <a:gd name="T15" fmla="*/ 1 h 25"/>
                <a:gd name="T16" fmla="*/ 0 w 28"/>
                <a:gd name="T17" fmla="*/ 1 h 25"/>
                <a:gd name="T18" fmla="*/ 0 w 28"/>
                <a:gd name="T19" fmla="*/ 1 h 25"/>
                <a:gd name="T20" fmla="*/ 0 w 28"/>
                <a:gd name="T21" fmla="*/ 1 h 25"/>
                <a:gd name="T22" fmla="*/ 0 w 28"/>
                <a:gd name="T23" fmla="*/ 1 h 25"/>
                <a:gd name="T24" fmla="*/ 0 w 28"/>
                <a:gd name="T25" fmla="*/ 1 h 25"/>
                <a:gd name="T26" fmla="*/ 0 w 28"/>
                <a:gd name="T27" fmla="*/ 1 h 25"/>
                <a:gd name="T28" fmla="*/ 0 w 28"/>
                <a:gd name="T29" fmla="*/ 1 h 25"/>
                <a:gd name="T30" fmla="*/ 0 w 28"/>
                <a:gd name="T31" fmla="*/ 1 h 25"/>
                <a:gd name="T32" fmla="*/ 0 w 28"/>
                <a:gd name="T33" fmla="*/ 1 h 25"/>
                <a:gd name="T34" fmla="*/ 0 w 28"/>
                <a:gd name="T35" fmla="*/ 1 h 25"/>
                <a:gd name="T36" fmla="*/ 0 w 28"/>
                <a:gd name="T37" fmla="*/ 0 h 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25"/>
                <a:gd name="T59" fmla="*/ 28 w 28"/>
                <a:gd name="T60" fmla="*/ 25 h 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25">
                  <a:moveTo>
                    <a:pt x="13" y="0"/>
                  </a:moveTo>
                  <a:lnTo>
                    <a:pt x="12" y="0"/>
                  </a:lnTo>
                  <a:lnTo>
                    <a:pt x="7" y="2"/>
                  </a:lnTo>
                  <a:lnTo>
                    <a:pt x="4" y="3"/>
                  </a:lnTo>
                  <a:lnTo>
                    <a:pt x="0" y="5"/>
                  </a:lnTo>
                  <a:lnTo>
                    <a:pt x="0" y="9"/>
                  </a:lnTo>
                  <a:lnTo>
                    <a:pt x="0" y="15"/>
                  </a:lnTo>
                  <a:lnTo>
                    <a:pt x="0" y="18"/>
                  </a:lnTo>
                  <a:lnTo>
                    <a:pt x="0" y="20"/>
                  </a:lnTo>
                  <a:lnTo>
                    <a:pt x="1" y="20"/>
                  </a:lnTo>
                  <a:lnTo>
                    <a:pt x="5" y="23"/>
                  </a:lnTo>
                  <a:lnTo>
                    <a:pt x="8" y="24"/>
                  </a:lnTo>
                  <a:lnTo>
                    <a:pt x="12" y="25"/>
                  </a:lnTo>
                  <a:lnTo>
                    <a:pt x="15" y="25"/>
                  </a:lnTo>
                  <a:lnTo>
                    <a:pt x="19" y="23"/>
                  </a:lnTo>
                  <a:lnTo>
                    <a:pt x="21" y="22"/>
                  </a:lnTo>
                  <a:lnTo>
                    <a:pt x="22" y="22"/>
                  </a:lnTo>
                  <a:lnTo>
                    <a:pt x="28" y="4"/>
                  </a:lnTo>
                  <a:lnTo>
                    <a:pt x="13" y="0"/>
                  </a:lnTo>
                  <a:close/>
                </a:path>
              </a:pathLst>
            </a:custGeom>
            <a:solidFill>
              <a:srgbClr val="BFBFBF"/>
            </a:solidFill>
            <a:ln w="9525">
              <a:noFill/>
              <a:round/>
              <a:headEnd/>
              <a:tailEnd/>
            </a:ln>
          </p:spPr>
          <p:txBody>
            <a:bodyPr/>
            <a:lstStyle/>
            <a:p>
              <a:endParaRPr lang="nl-NL"/>
            </a:p>
          </p:txBody>
        </p:sp>
        <p:sp>
          <p:nvSpPr>
            <p:cNvPr id="7221" name="Freeform 55"/>
            <p:cNvSpPr>
              <a:spLocks/>
            </p:cNvSpPr>
            <p:nvPr/>
          </p:nvSpPr>
          <p:spPr bwMode="ltGray">
            <a:xfrm>
              <a:off x="986" y="2685"/>
              <a:ext cx="211" cy="929"/>
            </a:xfrm>
            <a:custGeom>
              <a:avLst/>
              <a:gdLst>
                <a:gd name="T0" fmla="*/ 2 w 421"/>
                <a:gd name="T1" fmla="*/ 0 h 1856"/>
                <a:gd name="T2" fmla="*/ 2 w 421"/>
                <a:gd name="T3" fmla="*/ 1 h 1856"/>
                <a:gd name="T4" fmla="*/ 1 w 421"/>
                <a:gd name="T5" fmla="*/ 8 h 1856"/>
                <a:gd name="T6" fmla="*/ 1 w 421"/>
                <a:gd name="T7" fmla="*/ 8 h 1856"/>
                <a:gd name="T8" fmla="*/ 1 w 421"/>
                <a:gd name="T9" fmla="*/ 8 h 1856"/>
                <a:gd name="T10" fmla="*/ 1 w 421"/>
                <a:gd name="T11" fmla="*/ 8 h 1856"/>
                <a:gd name="T12" fmla="*/ 1 w 421"/>
                <a:gd name="T13" fmla="*/ 8 h 1856"/>
                <a:gd name="T14" fmla="*/ 1 w 421"/>
                <a:gd name="T15" fmla="*/ 8 h 1856"/>
                <a:gd name="T16" fmla="*/ 1 w 421"/>
                <a:gd name="T17" fmla="*/ 8 h 1856"/>
                <a:gd name="T18" fmla="*/ 1 w 421"/>
                <a:gd name="T19" fmla="*/ 8 h 1856"/>
                <a:gd name="T20" fmla="*/ 0 w 421"/>
                <a:gd name="T21" fmla="*/ 8 h 1856"/>
                <a:gd name="T22" fmla="*/ 2 w 421"/>
                <a:gd name="T23" fmla="*/ 0 h 18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1"/>
                <a:gd name="T37" fmla="*/ 0 h 1856"/>
                <a:gd name="T38" fmla="*/ 421 w 421"/>
                <a:gd name="T39" fmla="*/ 1856 h 18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1" h="1856">
                  <a:moveTo>
                    <a:pt x="389" y="0"/>
                  </a:moveTo>
                  <a:lnTo>
                    <a:pt x="421" y="10"/>
                  </a:lnTo>
                  <a:lnTo>
                    <a:pt x="35" y="1853"/>
                  </a:lnTo>
                  <a:lnTo>
                    <a:pt x="33" y="1854"/>
                  </a:lnTo>
                  <a:lnTo>
                    <a:pt x="28" y="1855"/>
                  </a:lnTo>
                  <a:lnTo>
                    <a:pt x="21" y="1856"/>
                  </a:lnTo>
                  <a:lnTo>
                    <a:pt x="16" y="1856"/>
                  </a:lnTo>
                  <a:lnTo>
                    <a:pt x="11" y="1853"/>
                  </a:lnTo>
                  <a:lnTo>
                    <a:pt x="5" y="1848"/>
                  </a:lnTo>
                  <a:lnTo>
                    <a:pt x="1" y="1845"/>
                  </a:lnTo>
                  <a:lnTo>
                    <a:pt x="0" y="1843"/>
                  </a:lnTo>
                  <a:lnTo>
                    <a:pt x="389" y="0"/>
                  </a:lnTo>
                  <a:close/>
                </a:path>
              </a:pathLst>
            </a:custGeom>
            <a:solidFill>
              <a:srgbClr val="7F7F7F"/>
            </a:solidFill>
            <a:ln w="9525">
              <a:noFill/>
              <a:round/>
              <a:headEnd/>
              <a:tailEnd/>
            </a:ln>
          </p:spPr>
          <p:txBody>
            <a:bodyPr/>
            <a:lstStyle/>
            <a:p>
              <a:endParaRPr lang="nl-NL"/>
            </a:p>
          </p:txBody>
        </p:sp>
        <p:sp>
          <p:nvSpPr>
            <p:cNvPr id="7222" name="Freeform 56"/>
            <p:cNvSpPr>
              <a:spLocks/>
            </p:cNvSpPr>
            <p:nvPr/>
          </p:nvSpPr>
          <p:spPr bwMode="ltGray">
            <a:xfrm>
              <a:off x="1009" y="2695"/>
              <a:ext cx="201" cy="109"/>
            </a:xfrm>
            <a:custGeom>
              <a:avLst/>
              <a:gdLst>
                <a:gd name="T0" fmla="*/ 1 w 403"/>
                <a:gd name="T1" fmla="*/ 0 h 219"/>
                <a:gd name="T2" fmla="*/ 1 w 403"/>
                <a:gd name="T3" fmla="*/ 0 h 219"/>
                <a:gd name="T4" fmla="*/ 1 w 403"/>
                <a:gd name="T5" fmla="*/ 0 h 219"/>
                <a:gd name="T6" fmla="*/ 1 w 403"/>
                <a:gd name="T7" fmla="*/ 0 h 219"/>
                <a:gd name="T8" fmla="*/ 1 w 403"/>
                <a:gd name="T9" fmla="*/ 0 h 219"/>
                <a:gd name="T10" fmla="*/ 1 w 403"/>
                <a:gd name="T11" fmla="*/ 0 h 219"/>
                <a:gd name="T12" fmla="*/ 1 w 403"/>
                <a:gd name="T13" fmla="*/ 0 h 219"/>
                <a:gd name="T14" fmla="*/ 0 w 403"/>
                <a:gd name="T15" fmla="*/ 0 h 219"/>
                <a:gd name="T16" fmla="*/ 0 w 403"/>
                <a:gd name="T17" fmla="*/ 0 h 219"/>
                <a:gd name="T18" fmla="*/ 0 w 403"/>
                <a:gd name="T19" fmla="*/ 0 h 219"/>
                <a:gd name="T20" fmla="*/ 0 w 403"/>
                <a:gd name="T21" fmla="*/ 0 h 219"/>
                <a:gd name="T22" fmla="*/ 0 w 403"/>
                <a:gd name="T23" fmla="*/ 0 h 219"/>
                <a:gd name="T24" fmla="*/ 0 w 403"/>
                <a:gd name="T25" fmla="*/ 0 h 219"/>
                <a:gd name="T26" fmla="*/ 0 w 403"/>
                <a:gd name="T27" fmla="*/ 0 h 219"/>
                <a:gd name="T28" fmla="*/ 0 w 403"/>
                <a:gd name="T29" fmla="*/ 0 h 219"/>
                <a:gd name="T30" fmla="*/ 0 w 403"/>
                <a:gd name="T31" fmla="*/ 0 h 219"/>
                <a:gd name="T32" fmla="*/ 0 w 403"/>
                <a:gd name="T33" fmla="*/ 0 h 219"/>
                <a:gd name="T34" fmla="*/ 0 w 403"/>
                <a:gd name="T35" fmla="*/ 0 h 219"/>
                <a:gd name="T36" fmla="*/ 0 w 403"/>
                <a:gd name="T37" fmla="*/ 0 h 219"/>
                <a:gd name="T38" fmla="*/ 0 w 403"/>
                <a:gd name="T39" fmla="*/ 0 h 219"/>
                <a:gd name="T40" fmla="*/ 0 w 403"/>
                <a:gd name="T41" fmla="*/ 0 h 219"/>
                <a:gd name="T42" fmla="*/ 0 w 403"/>
                <a:gd name="T43" fmla="*/ 0 h 219"/>
                <a:gd name="T44" fmla="*/ 0 w 403"/>
                <a:gd name="T45" fmla="*/ 0 h 219"/>
                <a:gd name="T46" fmla="*/ 0 w 403"/>
                <a:gd name="T47" fmla="*/ 0 h 219"/>
                <a:gd name="T48" fmla="*/ 0 w 403"/>
                <a:gd name="T49" fmla="*/ 0 h 219"/>
                <a:gd name="T50" fmla="*/ 0 w 403"/>
                <a:gd name="T51" fmla="*/ 0 h 219"/>
                <a:gd name="T52" fmla="*/ 0 w 403"/>
                <a:gd name="T53" fmla="*/ 0 h 219"/>
                <a:gd name="T54" fmla="*/ 0 w 403"/>
                <a:gd name="T55" fmla="*/ 0 h 219"/>
                <a:gd name="T56" fmla="*/ 0 w 403"/>
                <a:gd name="T57" fmla="*/ 0 h 219"/>
                <a:gd name="T58" fmla="*/ 0 w 403"/>
                <a:gd name="T59" fmla="*/ 0 h 219"/>
                <a:gd name="T60" fmla="*/ 0 w 403"/>
                <a:gd name="T61" fmla="*/ 0 h 219"/>
                <a:gd name="T62" fmla="*/ 0 w 403"/>
                <a:gd name="T63" fmla="*/ 0 h 219"/>
                <a:gd name="T64" fmla="*/ 0 w 403"/>
                <a:gd name="T65" fmla="*/ 0 h 219"/>
                <a:gd name="T66" fmla="*/ 0 w 403"/>
                <a:gd name="T67" fmla="*/ 0 h 219"/>
                <a:gd name="T68" fmla="*/ 0 w 403"/>
                <a:gd name="T69" fmla="*/ 0 h 219"/>
                <a:gd name="T70" fmla="*/ 0 w 403"/>
                <a:gd name="T71" fmla="*/ 0 h 219"/>
                <a:gd name="T72" fmla="*/ 0 w 403"/>
                <a:gd name="T73" fmla="*/ 0 h 219"/>
                <a:gd name="T74" fmla="*/ 0 w 403"/>
                <a:gd name="T75" fmla="*/ 0 h 219"/>
                <a:gd name="T76" fmla="*/ 0 w 403"/>
                <a:gd name="T77" fmla="*/ 0 h 219"/>
                <a:gd name="T78" fmla="*/ 0 w 403"/>
                <a:gd name="T79" fmla="*/ 0 h 219"/>
                <a:gd name="T80" fmla="*/ 0 w 403"/>
                <a:gd name="T81" fmla="*/ 0 h 219"/>
                <a:gd name="T82" fmla="*/ 0 w 403"/>
                <a:gd name="T83" fmla="*/ 0 h 219"/>
                <a:gd name="T84" fmla="*/ 0 w 403"/>
                <a:gd name="T85" fmla="*/ 0 h 219"/>
                <a:gd name="T86" fmla="*/ 0 w 403"/>
                <a:gd name="T87" fmla="*/ 0 h 219"/>
                <a:gd name="T88" fmla="*/ 0 w 403"/>
                <a:gd name="T89" fmla="*/ 0 h 219"/>
                <a:gd name="T90" fmla="*/ 0 w 403"/>
                <a:gd name="T91" fmla="*/ 0 h 219"/>
                <a:gd name="T92" fmla="*/ 0 w 403"/>
                <a:gd name="T93" fmla="*/ 0 h 219"/>
                <a:gd name="T94" fmla="*/ 0 w 403"/>
                <a:gd name="T95" fmla="*/ 0 h 219"/>
                <a:gd name="T96" fmla="*/ 0 w 403"/>
                <a:gd name="T97" fmla="*/ 0 h 219"/>
                <a:gd name="T98" fmla="*/ 0 w 403"/>
                <a:gd name="T99" fmla="*/ 0 h 219"/>
                <a:gd name="T100" fmla="*/ 1 w 403"/>
                <a:gd name="T101" fmla="*/ 0 h 219"/>
                <a:gd name="T102" fmla="*/ 1 w 403"/>
                <a:gd name="T103" fmla="*/ 0 h 219"/>
                <a:gd name="T104" fmla="*/ 1 w 403"/>
                <a:gd name="T105" fmla="*/ 0 h 219"/>
                <a:gd name="T106" fmla="*/ 1 w 403"/>
                <a:gd name="T107" fmla="*/ 0 h 219"/>
                <a:gd name="T108" fmla="*/ 1 w 403"/>
                <a:gd name="T109" fmla="*/ 0 h 219"/>
                <a:gd name="T110" fmla="*/ 1 w 403"/>
                <a:gd name="T111" fmla="*/ 0 h 219"/>
                <a:gd name="T112" fmla="*/ 1 w 403"/>
                <a:gd name="T113" fmla="*/ 0 h 219"/>
                <a:gd name="T114" fmla="*/ 1 w 403"/>
                <a:gd name="T115" fmla="*/ 0 h 219"/>
                <a:gd name="T116" fmla="*/ 1 w 403"/>
                <a:gd name="T117" fmla="*/ 0 h 219"/>
                <a:gd name="T118" fmla="*/ 1 w 403"/>
                <a:gd name="T119" fmla="*/ 0 h 219"/>
                <a:gd name="T120" fmla="*/ 1 w 403"/>
                <a:gd name="T121" fmla="*/ 0 h 219"/>
                <a:gd name="T122" fmla="*/ 1 w 403"/>
                <a:gd name="T123" fmla="*/ 0 h 2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3"/>
                <a:gd name="T187" fmla="*/ 0 h 219"/>
                <a:gd name="T188" fmla="*/ 403 w 403"/>
                <a:gd name="T189" fmla="*/ 219 h 2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3" h="219">
                  <a:moveTo>
                    <a:pt x="403" y="17"/>
                  </a:moveTo>
                  <a:lnTo>
                    <a:pt x="380" y="10"/>
                  </a:lnTo>
                  <a:lnTo>
                    <a:pt x="358" y="5"/>
                  </a:lnTo>
                  <a:lnTo>
                    <a:pt x="335" y="2"/>
                  </a:lnTo>
                  <a:lnTo>
                    <a:pt x="313" y="0"/>
                  </a:lnTo>
                  <a:lnTo>
                    <a:pt x="291" y="0"/>
                  </a:lnTo>
                  <a:lnTo>
                    <a:pt x="270" y="3"/>
                  </a:lnTo>
                  <a:lnTo>
                    <a:pt x="251" y="5"/>
                  </a:lnTo>
                  <a:lnTo>
                    <a:pt x="231" y="8"/>
                  </a:lnTo>
                  <a:lnTo>
                    <a:pt x="214" y="12"/>
                  </a:lnTo>
                  <a:lnTo>
                    <a:pt x="198" y="17"/>
                  </a:lnTo>
                  <a:lnTo>
                    <a:pt x="184" y="20"/>
                  </a:lnTo>
                  <a:lnTo>
                    <a:pt x="171" y="25"/>
                  </a:lnTo>
                  <a:lnTo>
                    <a:pt x="161" y="28"/>
                  </a:lnTo>
                  <a:lnTo>
                    <a:pt x="153" y="32"/>
                  </a:lnTo>
                  <a:lnTo>
                    <a:pt x="148" y="34"/>
                  </a:lnTo>
                  <a:lnTo>
                    <a:pt x="145" y="35"/>
                  </a:lnTo>
                  <a:lnTo>
                    <a:pt x="117" y="50"/>
                  </a:lnTo>
                  <a:lnTo>
                    <a:pt x="92" y="70"/>
                  </a:lnTo>
                  <a:lnTo>
                    <a:pt x="71" y="89"/>
                  </a:lnTo>
                  <a:lnTo>
                    <a:pt x="54" y="110"/>
                  </a:lnTo>
                  <a:lnTo>
                    <a:pt x="40" y="128"/>
                  </a:lnTo>
                  <a:lnTo>
                    <a:pt x="30" y="144"/>
                  </a:lnTo>
                  <a:lnTo>
                    <a:pt x="24" y="156"/>
                  </a:lnTo>
                  <a:lnTo>
                    <a:pt x="21" y="161"/>
                  </a:lnTo>
                  <a:lnTo>
                    <a:pt x="18" y="171"/>
                  </a:lnTo>
                  <a:lnTo>
                    <a:pt x="11" y="192"/>
                  </a:lnTo>
                  <a:lnTo>
                    <a:pt x="3" y="210"/>
                  </a:lnTo>
                  <a:lnTo>
                    <a:pt x="0" y="219"/>
                  </a:lnTo>
                  <a:lnTo>
                    <a:pt x="2" y="217"/>
                  </a:lnTo>
                  <a:lnTo>
                    <a:pt x="7" y="212"/>
                  </a:lnTo>
                  <a:lnTo>
                    <a:pt x="15" y="206"/>
                  </a:lnTo>
                  <a:lnTo>
                    <a:pt x="24" y="197"/>
                  </a:lnTo>
                  <a:lnTo>
                    <a:pt x="33" y="189"/>
                  </a:lnTo>
                  <a:lnTo>
                    <a:pt x="43" y="181"/>
                  </a:lnTo>
                  <a:lnTo>
                    <a:pt x="51" y="174"/>
                  </a:lnTo>
                  <a:lnTo>
                    <a:pt x="57" y="170"/>
                  </a:lnTo>
                  <a:lnTo>
                    <a:pt x="74" y="161"/>
                  </a:lnTo>
                  <a:lnTo>
                    <a:pt x="91" y="153"/>
                  </a:lnTo>
                  <a:lnTo>
                    <a:pt x="107" y="146"/>
                  </a:lnTo>
                  <a:lnTo>
                    <a:pt x="122" y="141"/>
                  </a:lnTo>
                  <a:lnTo>
                    <a:pt x="137" y="138"/>
                  </a:lnTo>
                  <a:lnTo>
                    <a:pt x="150" y="134"/>
                  </a:lnTo>
                  <a:lnTo>
                    <a:pt x="164" y="133"/>
                  </a:lnTo>
                  <a:lnTo>
                    <a:pt x="178" y="132"/>
                  </a:lnTo>
                  <a:lnTo>
                    <a:pt x="192" y="132"/>
                  </a:lnTo>
                  <a:lnTo>
                    <a:pt x="205" y="133"/>
                  </a:lnTo>
                  <a:lnTo>
                    <a:pt x="218" y="134"/>
                  </a:lnTo>
                  <a:lnTo>
                    <a:pt x="232" y="135"/>
                  </a:lnTo>
                  <a:lnTo>
                    <a:pt x="247" y="138"/>
                  </a:lnTo>
                  <a:lnTo>
                    <a:pt x="262" y="140"/>
                  </a:lnTo>
                  <a:lnTo>
                    <a:pt x="277" y="143"/>
                  </a:lnTo>
                  <a:lnTo>
                    <a:pt x="293" y="146"/>
                  </a:lnTo>
                  <a:lnTo>
                    <a:pt x="300" y="149"/>
                  </a:lnTo>
                  <a:lnTo>
                    <a:pt x="311" y="156"/>
                  </a:lnTo>
                  <a:lnTo>
                    <a:pt x="321" y="165"/>
                  </a:lnTo>
                  <a:lnTo>
                    <a:pt x="332" y="174"/>
                  </a:lnTo>
                  <a:lnTo>
                    <a:pt x="343" y="185"/>
                  </a:lnTo>
                  <a:lnTo>
                    <a:pt x="351" y="193"/>
                  </a:lnTo>
                  <a:lnTo>
                    <a:pt x="357" y="199"/>
                  </a:lnTo>
                  <a:lnTo>
                    <a:pt x="359" y="201"/>
                  </a:lnTo>
                  <a:lnTo>
                    <a:pt x="403" y="17"/>
                  </a:lnTo>
                  <a:close/>
                </a:path>
              </a:pathLst>
            </a:custGeom>
            <a:solidFill>
              <a:srgbClr val="BFBFBF"/>
            </a:solidFill>
            <a:ln w="9525">
              <a:noFill/>
              <a:round/>
              <a:headEnd/>
              <a:tailEnd/>
            </a:ln>
          </p:spPr>
          <p:txBody>
            <a:bodyPr/>
            <a:lstStyle/>
            <a:p>
              <a:endParaRPr lang="nl-NL"/>
            </a:p>
          </p:txBody>
        </p:sp>
        <p:sp>
          <p:nvSpPr>
            <p:cNvPr id="7223" name="Freeform 57"/>
            <p:cNvSpPr>
              <a:spLocks/>
            </p:cNvSpPr>
            <p:nvPr/>
          </p:nvSpPr>
          <p:spPr bwMode="ltGray">
            <a:xfrm>
              <a:off x="1022" y="2740"/>
              <a:ext cx="141" cy="42"/>
            </a:xfrm>
            <a:custGeom>
              <a:avLst/>
              <a:gdLst>
                <a:gd name="T0" fmla="*/ 0 w 281"/>
                <a:gd name="T1" fmla="*/ 1 h 83"/>
                <a:gd name="T2" fmla="*/ 1 w 281"/>
                <a:gd name="T3" fmla="*/ 1 h 83"/>
                <a:gd name="T4" fmla="*/ 1 w 281"/>
                <a:gd name="T5" fmla="*/ 1 h 83"/>
                <a:gd name="T6" fmla="*/ 1 w 281"/>
                <a:gd name="T7" fmla="*/ 1 h 83"/>
                <a:gd name="T8" fmla="*/ 1 w 281"/>
                <a:gd name="T9" fmla="*/ 1 h 83"/>
                <a:gd name="T10" fmla="*/ 1 w 281"/>
                <a:gd name="T11" fmla="*/ 1 h 83"/>
                <a:gd name="T12" fmla="*/ 1 w 281"/>
                <a:gd name="T13" fmla="*/ 1 h 83"/>
                <a:gd name="T14" fmla="*/ 1 w 281"/>
                <a:gd name="T15" fmla="*/ 1 h 83"/>
                <a:gd name="T16" fmla="*/ 1 w 281"/>
                <a:gd name="T17" fmla="*/ 1 h 83"/>
                <a:gd name="T18" fmla="*/ 1 w 281"/>
                <a:gd name="T19" fmla="*/ 1 h 83"/>
                <a:gd name="T20" fmla="*/ 1 w 281"/>
                <a:gd name="T21" fmla="*/ 1 h 83"/>
                <a:gd name="T22" fmla="*/ 1 w 281"/>
                <a:gd name="T23" fmla="*/ 1 h 83"/>
                <a:gd name="T24" fmla="*/ 1 w 281"/>
                <a:gd name="T25" fmla="*/ 1 h 83"/>
                <a:gd name="T26" fmla="*/ 1 w 281"/>
                <a:gd name="T27" fmla="*/ 0 h 83"/>
                <a:gd name="T28" fmla="*/ 1 w 281"/>
                <a:gd name="T29" fmla="*/ 0 h 83"/>
                <a:gd name="T30" fmla="*/ 1 w 281"/>
                <a:gd name="T31" fmla="*/ 1 h 83"/>
                <a:gd name="T32" fmla="*/ 1 w 281"/>
                <a:gd name="T33" fmla="*/ 1 h 83"/>
                <a:gd name="T34" fmla="*/ 1 w 281"/>
                <a:gd name="T35" fmla="*/ 1 h 83"/>
                <a:gd name="T36" fmla="*/ 2 w 281"/>
                <a:gd name="T37" fmla="*/ 1 h 83"/>
                <a:gd name="T38" fmla="*/ 2 w 281"/>
                <a:gd name="T39" fmla="*/ 1 h 83"/>
                <a:gd name="T40" fmla="*/ 2 w 281"/>
                <a:gd name="T41" fmla="*/ 1 h 83"/>
                <a:gd name="T42" fmla="*/ 2 w 281"/>
                <a:gd name="T43" fmla="*/ 1 h 83"/>
                <a:gd name="T44" fmla="*/ 2 w 281"/>
                <a:gd name="T45" fmla="*/ 1 h 83"/>
                <a:gd name="T46" fmla="*/ 2 w 281"/>
                <a:gd name="T47" fmla="*/ 1 h 83"/>
                <a:gd name="T48" fmla="*/ 2 w 281"/>
                <a:gd name="T49" fmla="*/ 1 h 83"/>
                <a:gd name="T50" fmla="*/ 1 w 281"/>
                <a:gd name="T51" fmla="*/ 1 h 83"/>
                <a:gd name="T52" fmla="*/ 1 w 281"/>
                <a:gd name="T53" fmla="*/ 1 h 83"/>
                <a:gd name="T54" fmla="*/ 1 w 281"/>
                <a:gd name="T55" fmla="*/ 1 h 83"/>
                <a:gd name="T56" fmla="*/ 1 w 281"/>
                <a:gd name="T57" fmla="*/ 1 h 83"/>
                <a:gd name="T58" fmla="*/ 1 w 281"/>
                <a:gd name="T59" fmla="*/ 1 h 83"/>
                <a:gd name="T60" fmla="*/ 1 w 281"/>
                <a:gd name="T61" fmla="*/ 1 h 83"/>
                <a:gd name="T62" fmla="*/ 1 w 281"/>
                <a:gd name="T63" fmla="*/ 1 h 83"/>
                <a:gd name="T64" fmla="*/ 1 w 281"/>
                <a:gd name="T65" fmla="*/ 1 h 83"/>
                <a:gd name="T66" fmla="*/ 1 w 281"/>
                <a:gd name="T67" fmla="*/ 1 h 83"/>
                <a:gd name="T68" fmla="*/ 1 w 281"/>
                <a:gd name="T69" fmla="*/ 1 h 83"/>
                <a:gd name="T70" fmla="*/ 1 w 281"/>
                <a:gd name="T71" fmla="*/ 1 h 83"/>
                <a:gd name="T72" fmla="*/ 1 w 281"/>
                <a:gd name="T73" fmla="*/ 1 h 83"/>
                <a:gd name="T74" fmla="*/ 1 w 281"/>
                <a:gd name="T75" fmla="*/ 1 h 83"/>
                <a:gd name="T76" fmla="*/ 1 w 281"/>
                <a:gd name="T77" fmla="*/ 1 h 83"/>
                <a:gd name="T78" fmla="*/ 0 w 281"/>
                <a:gd name="T79" fmla="*/ 1 h 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1"/>
                <a:gd name="T121" fmla="*/ 0 h 83"/>
                <a:gd name="T122" fmla="*/ 281 w 281"/>
                <a:gd name="T123" fmla="*/ 83 h 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1" h="83">
                  <a:moveTo>
                    <a:pt x="0" y="83"/>
                  </a:moveTo>
                  <a:lnTo>
                    <a:pt x="1" y="80"/>
                  </a:lnTo>
                  <a:lnTo>
                    <a:pt x="5" y="71"/>
                  </a:lnTo>
                  <a:lnTo>
                    <a:pt x="9" y="62"/>
                  </a:lnTo>
                  <a:lnTo>
                    <a:pt x="13" y="56"/>
                  </a:lnTo>
                  <a:lnTo>
                    <a:pt x="36" y="40"/>
                  </a:lnTo>
                  <a:lnTo>
                    <a:pt x="60" y="27"/>
                  </a:lnTo>
                  <a:lnTo>
                    <a:pt x="83" y="18"/>
                  </a:lnTo>
                  <a:lnTo>
                    <a:pt x="104" y="11"/>
                  </a:lnTo>
                  <a:lnTo>
                    <a:pt x="123" y="7"/>
                  </a:lnTo>
                  <a:lnTo>
                    <a:pt x="138" y="4"/>
                  </a:lnTo>
                  <a:lnTo>
                    <a:pt x="151" y="3"/>
                  </a:lnTo>
                  <a:lnTo>
                    <a:pt x="158" y="2"/>
                  </a:lnTo>
                  <a:lnTo>
                    <a:pt x="177" y="0"/>
                  </a:lnTo>
                  <a:lnTo>
                    <a:pt x="198" y="0"/>
                  </a:lnTo>
                  <a:lnTo>
                    <a:pt x="219" y="2"/>
                  </a:lnTo>
                  <a:lnTo>
                    <a:pt x="239" y="4"/>
                  </a:lnTo>
                  <a:lnTo>
                    <a:pt x="255" y="5"/>
                  </a:lnTo>
                  <a:lnTo>
                    <a:pt x="268" y="7"/>
                  </a:lnTo>
                  <a:lnTo>
                    <a:pt x="278" y="9"/>
                  </a:lnTo>
                  <a:lnTo>
                    <a:pt x="281" y="10"/>
                  </a:lnTo>
                  <a:lnTo>
                    <a:pt x="280" y="17"/>
                  </a:lnTo>
                  <a:lnTo>
                    <a:pt x="275" y="33"/>
                  </a:lnTo>
                  <a:lnTo>
                    <a:pt x="272" y="32"/>
                  </a:lnTo>
                  <a:lnTo>
                    <a:pt x="263" y="30"/>
                  </a:lnTo>
                  <a:lnTo>
                    <a:pt x="249" y="27"/>
                  </a:lnTo>
                  <a:lnTo>
                    <a:pt x="232" y="23"/>
                  </a:lnTo>
                  <a:lnTo>
                    <a:pt x="213" y="21"/>
                  </a:lnTo>
                  <a:lnTo>
                    <a:pt x="194" y="19"/>
                  </a:lnTo>
                  <a:lnTo>
                    <a:pt x="175" y="18"/>
                  </a:lnTo>
                  <a:lnTo>
                    <a:pt x="159" y="18"/>
                  </a:lnTo>
                  <a:lnTo>
                    <a:pt x="137" y="21"/>
                  </a:lnTo>
                  <a:lnTo>
                    <a:pt x="115" y="26"/>
                  </a:lnTo>
                  <a:lnTo>
                    <a:pt x="96" y="32"/>
                  </a:lnTo>
                  <a:lnTo>
                    <a:pt x="77" y="38"/>
                  </a:lnTo>
                  <a:lnTo>
                    <a:pt x="62" y="44"/>
                  </a:lnTo>
                  <a:lnTo>
                    <a:pt x="51" y="50"/>
                  </a:lnTo>
                  <a:lnTo>
                    <a:pt x="43" y="53"/>
                  </a:lnTo>
                  <a:lnTo>
                    <a:pt x="40" y="55"/>
                  </a:lnTo>
                  <a:lnTo>
                    <a:pt x="0" y="83"/>
                  </a:lnTo>
                  <a:close/>
                </a:path>
              </a:pathLst>
            </a:custGeom>
            <a:solidFill>
              <a:srgbClr val="7F7F7F"/>
            </a:solidFill>
            <a:ln w="9525">
              <a:noFill/>
              <a:round/>
              <a:headEnd/>
              <a:tailEnd/>
            </a:ln>
          </p:spPr>
          <p:txBody>
            <a:bodyPr/>
            <a:lstStyle/>
            <a:p>
              <a:endParaRPr lang="nl-NL"/>
            </a:p>
          </p:txBody>
        </p:sp>
        <p:sp>
          <p:nvSpPr>
            <p:cNvPr id="7224" name="Freeform 58"/>
            <p:cNvSpPr>
              <a:spLocks/>
            </p:cNvSpPr>
            <p:nvPr/>
          </p:nvSpPr>
          <p:spPr bwMode="ltGray">
            <a:xfrm>
              <a:off x="1144" y="2678"/>
              <a:ext cx="55" cy="168"/>
            </a:xfrm>
            <a:custGeom>
              <a:avLst/>
              <a:gdLst>
                <a:gd name="T0" fmla="*/ 0 w 111"/>
                <a:gd name="T1" fmla="*/ 1 h 336"/>
                <a:gd name="T2" fmla="*/ 0 w 111"/>
                <a:gd name="T3" fmla="*/ 0 h 336"/>
                <a:gd name="T4" fmla="*/ 0 w 111"/>
                <a:gd name="T5" fmla="*/ 1 h 336"/>
                <a:gd name="T6" fmla="*/ 0 w 111"/>
                <a:gd name="T7" fmla="*/ 1 h 336"/>
                <a:gd name="T8" fmla="*/ 0 w 111"/>
                <a:gd name="T9" fmla="*/ 1 h 336"/>
                <a:gd name="T10" fmla="*/ 0 w 111"/>
                <a:gd name="T11" fmla="*/ 1 h 336"/>
                <a:gd name="T12" fmla="*/ 0 60000 65536"/>
                <a:gd name="T13" fmla="*/ 0 60000 65536"/>
                <a:gd name="T14" fmla="*/ 0 60000 65536"/>
                <a:gd name="T15" fmla="*/ 0 60000 65536"/>
                <a:gd name="T16" fmla="*/ 0 60000 65536"/>
                <a:gd name="T17" fmla="*/ 0 60000 65536"/>
                <a:gd name="T18" fmla="*/ 0 w 111"/>
                <a:gd name="T19" fmla="*/ 0 h 336"/>
                <a:gd name="T20" fmla="*/ 111 w 111"/>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11" h="336">
                  <a:moveTo>
                    <a:pt x="72" y="10"/>
                  </a:moveTo>
                  <a:lnTo>
                    <a:pt x="96" y="0"/>
                  </a:lnTo>
                  <a:lnTo>
                    <a:pt x="111" y="23"/>
                  </a:lnTo>
                  <a:lnTo>
                    <a:pt x="53" y="336"/>
                  </a:lnTo>
                  <a:lnTo>
                    <a:pt x="0" y="324"/>
                  </a:lnTo>
                  <a:lnTo>
                    <a:pt x="72" y="10"/>
                  </a:lnTo>
                  <a:close/>
                </a:path>
              </a:pathLst>
            </a:custGeom>
            <a:solidFill>
              <a:srgbClr val="3F3F3F"/>
            </a:solidFill>
            <a:ln w="9525">
              <a:noFill/>
              <a:round/>
              <a:headEnd/>
              <a:tailEnd/>
            </a:ln>
          </p:spPr>
          <p:txBody>
            <a:bodyPr/>
            <a:lstStyle/>
            <a:p>
              <a:endParaRPr lang="nl-NL"/>
            </a:p>
          </p:txBody>
        </p:sp>
        <p:sp>
          <p:nvSpPr>
            <p:cNvPr id="7225" name="Freeform 59"/>
            <p:cNvSpPr>
              <a:spLocks/>
            </p:cNvSpPr>
            <p:nvPr/>
          </p:nvSpPr>
          <p:spPr bwMode="ltGray">
            <a:xfrm>
              <a:off x="1017" y="2749"/>
              <a:ext cx="143" cy="42"/>
            </a:xfrm>
            <a:custGeom>
              <a:avLst/>
              <a:gdLst>
                <a:gd name="T0" fmla="*/ 2 w 284"/>
                <a:gd name="T1" fmla="*/ 1 h 84"/>
                <a:gd name="T2" fmla="*/ 2 w 284"/>
                <a:gd name="T3" fmla="*/ 1 h 84"/>
                <a:gd name="T4" fmla="*/ 2 w 284"/>
                <a:gd name="T5" fmla="*/ 1 h 84"/>
                <a:gd name="T6" fmla="*/ 2 w 284"/>
                <a:gd name="T7" fmla="*/ 1 h 84"/>
                <a:gd name="T8" fmla="*/ 1 w 284"/>
                <a:gd name="T9" fmla="*/ 1 h 84"/>
                <a:gd name="T10" fmla="*/ 1 w 284"/>
                <a:gd name="T11" fmla="*/ 1 h 84"/>
                <a:gd name="T12" fmla="*/ 1 w 284"/>
                <a:gd name="T13" fmla="*/ 1 h 84"/>
                <a:gd name="T14" fmla="*/ 1 w 284"/>
                <a:gd name="T15" fmla="*/ 1 h 84"/>
                <a:gd name="T16" fmla="*/ 1 w 284"/>
                <a:gd name="T17" fmla="*/ 1 h 84"/>
                <a:gd name="T18" fmla="*/ 1 w 284"/>
                <a:gd name="T19" fmla="*/ 1 h 84"/>
                <a:gd name="T20" fmla="*/ 1 w 284"/>
                <a:gd name="T21" fmla="*/ 1 h 84"/>
                <a:gd name="T22" fmla="*/ 1 w 284"/>
                <a:gd name="T23" fmla="*/ 1 h 84"/>
                <a:gd name="T24" fmla="*/ 1 w 284"/>
                <a:gd name="T25" fmla="*/ 1 h 84"/>
                <a:gd name="T26" fmla="*/ 1 w 284"/>
                <a:gd name="T27" fmla="*/ 1 h 84"/>
                <a:gd name="T28" fmla="*/ 1 w 284"/>
                <a:gd name="T29" fmla="*/ 1 h 84"/>
                <a:gd name="T30" fmla="*/ 1 w 284"/>
                <a:gd name="T31" fmla="*/ 1 h 84"/>
                <a:gd name="T32" fmla="*/ 1 w 284"/>
                <a:gd name="T33" fmla="*/ 1 h 84"/>
                <a:gd name="T34" fmla="*/ 1 w 284"/>
                <a:gd name="T35" fmla="*/ 1 h 84"/>
                <a:gd name="T36" fmla="*/ 1 w 284"/>
                <a:gd name="T37" fmla="*/ 1 h 84"/>
                <a:gd name="T38" fmla="*/ 1 w 284"/>
                <a:gd name="T39" fmla="*/ 1 h 84"/>
                <a:gd name="T40" fmla="*/ 1 w 284"/>
                <a:gd name="T41" fmla="*/ 1 h 84"/>
                <a:gd name="T42" fmla="*/ 1 w 284"/>
                <a:gd name="T43" fmla="*/ 1 h 84"/>
                <a:gd name="T44" fmla="*/ 1 w 284"/>
                <a:gd name="T45" fmla="*/ 1 h 84"/>
                <a:gd name="T46" fmla="*/ 1 w 284"/>
                <a:gd name="T47" fmla="*/ 1 h 84"/>
                <a:gd name="T48" fmla="*/ 1 w 284"/>
                <a:gd name="T49" fmla="*/ 1 h 84"/>
                <a:gd name="T50" fmla="*/ 0 w 284"/>
                <a:gd name="T51" fmla="*/ 1 h 84"/>
                <a:gd name="T52" fmla="*/ 1 w 284"/>
                <a:gd name="T53" fmla="*/ 1 h 84"/>
                <a:gd name="T54" fmla="*/ 1 w 284"/>
                <a:gd name="T55" fmla="*/ 1 h 84"/>
                <a:gd name="T56" fmla="*/ 1 w 284"/>
                <a:gd name="T57" fmla="*/ 1 h 84"/>
                <a:gd name="T58" fmla="*/ 1 w 284"/>
                <a:gd name="T59" fmla="*/ 1 h 84"/>
                <a:gd name="T60" fmla="*/ 1 w 284"/>
                <a:gd name="T61" fmla="*/ 1 h 84"/>
                <a:gd name="T62" fmla="*/ 1 w 284"/>
                <a:gd name="T63" fmla="*/ 1 h 84"/>
                <a:gd name="T64" fmla="*/ 1 w 284"/>
                <a:gd name="T65" fmla="*/ 1 h 84"/>
                <a:gd name="T66" fmla="*/ 1 w 284"/>
                <a:gd name="T67" fmla="*/ 1 h 84"/>
                <a:gd name="T68" fmla="*/ 1 w 284"/>
                <a:gd name="T69" fmla="*/ 1 h 84"/>
                <a:gd name="T70" fmla="*/ 1 w 284"/>
                <a:gd name="T71" fmla="*/ 0 h 84"/>
                <a:gd name="T72" fmla="*/ 1 w 284"/>
                <a:gd name="T73" fmla="*/ 0 h 84"/>
                <a:gd name="T74" fmla="*/ 1 w 284"/>
                <a:gd name="T75" fmla="*/ 1 h 84"/>
                <a:gd name="T76" fmla="*/ 1 w 284"/>
                <a:gd name="T77" fmla="*/ 1 h 84"/>
                <a:gd name="T78" fmla="*/ 1 w 284"/>
                <a:gd name="T79" fmla="*/ 1 h 84"/>
                <a:gd name="T80" fmla="*/ 2 w 284"/>
                <a:gd name="T81" fmla="*/ 1 h 84"/>
                <a:gd name="T82" fmla="*/ 2 w 284"/>
                <a:gd name="T83" fmla="*/ 1 h 84"/>
                <a:gd name="T84" fmla="*/ 2 w 284"/>
                <a:gd name="T85" fmla="*/ 1 h 84"/>
                <a:gd name="T86" fmla="*/ 2 w 284"/>
                <a:gd name="T87" fmla="*/ 1 h 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4"/>
                <a:gd name="T133" fmla="*/ 0 h 84"/>
                <a:gd name="T134" fmla="*/ 284 w 284"/>
                <a:gd name="T135" fmla="*/ 84 h 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4" h="84">
                  <a:moveTo>
                    <a:pt x="284" y="15"/>
                  </a:moveTo>
                  <a:lnTo>
                    <a:pt x="281" y="25"/>
                  </a:lnTo>
                  <a:lnTo>
                    <a:pt x="277" y="24"/>
                  </a:lnTo>
                  <a:lnTo>
                    <a:pt x="268" y="23"/>
                  </a:lnTo>
                  <a:lnTo>
                    <a:pt x="254" y="19"/>
                  </a:lnTo>
                  <a:lnTo>
                    <a:pt x="237" y="16"/>
                  </a:lnTo>
                  <a:lnTo>
                    <a:pt x="219" y="14"/>
                  </a:lnTo>
                  <a:lnTo>
                    <a:pt x="199" y="11"/>
                  </a:lnTo>
                  <a:lnTo>
                    <a:pt x="181" y="10"/>
                  </a:lnTo>
                  <a:lnTo>
                    <a:pt x="165" y="10"/>
                  </a:lnTo>
                  <a:lnTo>
                    <a:pt x="155" y="11"/>
                  </a:lnTo>
                  <a:lnTo>
                    <a:pt x="143" y="14"/>
                  </a:lnTo>
                  <a:lnTo>
                    <a:pt x="127" y="17"/>
                  </a:lnTo>
                  <a:lnTo>
                    <a:pt x="110" y="22"/>
                  </a:lnTo>
                  <a:lnTo>
                    <a:pt x="92" y="26"/>
                  </a:lnTo>
                  <a:lnTo>
                    <a:pt x="75" y="33"/>
                  </a:lnTo>
                  <a:lnTo>
                    <a:pt x="60" y="39"/>
                  </a:lnTo>
                  <a:lnTo>
                    <a:pt x="46" y="47"/>
                  </a:lnTo>
                  <a:lnTo>
                    <a:pt x="39" y="52"/>
                  </a:lnTo>
                  <a:lnTo>
                    <a:pt x="31" y="57"/>
                  </a:lnTo>
                  <a:lnTo>
                    <a:pt x="24" y="63"/>
                  </a:lnTo>
                  <a:lnTo>
                    <a:pt x="16" y="69"/>
                  </a:lnTo>
                  <a:lnTo>
                    <a:pt x="10" y="75"/>
                  </a:lnTo>
                  <a:lnTo>
                    <a:pt x="4" y="79"/>
                  </a:lnTo>
                  <a:lnTo>
                    <a:pt x="1" y="83"/>
                  </a:lnTo>
                  <a:lnTo>
                    <a:pt x="0" y="84"/>
                  </a:lnTo>
                  <a:lnTo>
                    <a:pt x="9" y="65"/>
                  </a:lnTo>
                  <a:lnTo>
                    <a:pt x="49" y="37"/>
                  </a:lnTo>
                  <a:lnTo>
                    <a:pt x="52" y="35"/>
                  </a:lnTo>
                  <a:lnTo>
                    <a:pt x="60" y="32"/>
                  </a:lnTo>
                  <a:lnTo>
                    <a:pt x="71" y="26"/>
                  </a:lnTo>
                  <a:lnTo>
                    <a:pt x="86" y="20"/>
                  </a:lnTo>
                  <a:lnTo>
                    <a:pt x="105" y="14"/>
                  </a:lnTo>
                  <a:lnTo>
                    <a:pt x="124" y="8"/>
                  </a:lnTo>
                  <a:lnTo>
                    <a:pt x="146" y="3"/>
                  </a:lnTo>
                  <a:lnTo>
                    <a:pt x="168" y="0"/>
                  </a:lnTo>
                  <a:lnTo>
                    <a:pt x="184" y="0"/>
                  </a:lnTo>
                  <a:lnTo>
                    <a:pt x="203" y="1"/>
                  </a:lnTo>
                  <a:lnTo>
                    <a:pt x="222" y="3"/>
                  </a:lnTo>
                  <a:lnTo>
                    <a:pt x="241" y="5"/>
                  </a:lnTo>
                  <a:lnTo>
                    <a:pt x="258" y="9"/>
                  </a:lnTo>
                  <a:lnTo>
                    <a:pt x="272" y="12"/>
                  </a:lnTo>
                  <a:lnTo>
                    <a:pt x="281" y="14"/>
                  </a:lnTo>
                  <a:lnTo>
                    <a:pt x="284" y="15"/>
                  </a:lnTo>
                  <a:close/>
                </a:path>
              </a:pathLst>
            </a:custGeom>
            <a:solidFill>
              <a:srgbClr val="FFFFFF"/>
            </a:solidFill>
            <a:ln w="9525">
              <a:noFill/>
              <a:round/>
              <a:headEnd/>
              <a:tailEnd/>
            </a:ln>
          </p:spPr>
          <p:txBody>
            <a:bodyPr/>
            <a:lstStyle/>
            <a:p>
              <a:endParaRPr lang="nl-NL"/>
            </a:p>
          </p:txBody>
        </p:sp>
        <p:sp>
          <p:nvSpPr>
            <p:cNvPr id="7226" name="Freeform 60"/>
            <p:cNvSpPr>
              <a:spLocks/>
            </p:cNvSpPr>
            <p:nvPr/>
          </p:nvSpPr>
          <p:spPr bwMode="ltGray">
            <a:xfrm>
              <a:off x="1191" y="2679"/>
              <a:ext cx="5" cy="8"/>
            </a:xfrm>
            <a:custGeom>
              <a:avLst/>
              <a:gdLst>
                <a:gd name="T0" fmla="*/ 0 w 9"/>
                <a:gd name="T1" fmla="*/ 0 h 16"/>
                <a:gd name="T2" fmla="*/ 0 w 9"/>
                <a:gd name="T3" fmla="*/ 1 h 16"/>
                <a:gd name="T4" fmla="*/ 1 w 9"/>
                <a:gd name="T5" fmla="*/ 1 h 16"/>
                <a:gd name="T6" fmla="*/ 0 w 9"/>
                <a:gd name="T7" fmla="*/ 0 h 16"/>
                <a:gd name="T8" fmla="*/ 0 60000 65536"/>
                <a:gd name="T9" fmla="*/ 0 60000 65536"/>
                <a:gd name="T10" fmla="*/ 0 60000 65536"/>
                <a:gd name="T11" fmla="*/ 0 60000 65536"/>
                <a:gd name="T12" fmla="*/ 0 w 9"/>
                <a:gd name="T13" fmla="*/ 0 h 16"/>
                <a:gd name="T14" fmla="*/ 9 w 9"/>
                <a:gd name="T15" fmla="*/ 16 h 16"/>
              </a:gdLst>
              <a:ahLst/>
              <a:cxnLst>
                <a:cxn ang="T8">
                  <a:pos x="T0" y="T1"/>
                </a:cxn>
                <a:cxn ang="T9">
                  <a:pos x="T2" y="T3"/>
                </a:cxn>
                <a:cxn ang="T10">
                  <a:pos x="T4" y="T5"/>
                </a:cxn>
                <a:cxn ang="T11">
                  <a:pos x="T6" y="T7"/>
                </a:cxn>
              </a:cxnLst>
              <a:rect l="T12" t="T13" r="T14" b="T15"/>
              <a:pathLst>
                <a:path w="9" h="16">
                  <a:moveTo>
                    <a:pt x="0" y="0"/>
                  </a:moveTo>
                  <a:lnTo>
                    <a:pt x="0" y="13"/>
                  </a:lnTo>
                  <a:lnTo>
                    <a:pt x="9" y="16"/>
                  </a:lnTo>
                  <a:lnTo>
                    <a:pt x="0" y="0"/>
                  </a:lnTo>
                  <a:close/>
                </a:path>
              </a:pathLst>
            </a:custGeom>
            <a:solidFill>
              <a:srgbClr val="FFFFFF"/>
            </a:solidFill>
            <a:ln w="9525">
              <a:noFill/>
              <a:round/>
              <a:headEnd/>
              <a:tailEnd/>
            </a:ln>
          </p:spPr>
          <p:txBody>
            <a:bodyPr/>
            <a:lstStyle/>
            <a:p>
              <a:endParaRPr lang="nl-NL"/>
            </a:p>
          </p:txBody>
        </p:sp>
        <p:sp>
          <p:nvSpPr>
            <p:cNvPr id="7227" name="Freeform 61"/>
            <p:cNvSpPr>
              <a:spLocks/>
            </p:cNvSpPr>
            <p:nvPr/>
          </p:nvSpPr>
          <p:spPr bwMode="ltGray">
            <a:xfrm>
              <a:off x="1154" y="2688"/>
              <a:ext cx="43" cy="154"/>
            </a:xfrm>
            <a:custGeom>
              <a:avLst/>
              <a:gdLst>
                <a:gd name="T0" fmla="*/ 1 w 85"/>
                <a:gd name="T1" fmla="*/ 0 h 307"/>
                <a:gd name="T2" fmla="*/ 1 w 85"/>
                <a:gd name="T3" fmla="*/ 1 h 307"/>
                <a:gd name="T4" fmla="*/ 1 w 85"/>
                <a:gd name="T5" fmla="*/ 2 h 307"/>
                <a:gd name="T6" fmla="*/ 1 w 85"/>
                <a:gd name="T7" fmla="*/ 2 h 307"/>
                <a:gd name="T8" fmla="*/ 1 w 85"/>
                <a:gd name="T9" fmla="*/ 2 h 307"/>
                <a:gd name="T10" fmla="*/ 1 w 85"/>
                <a:gd name="T11" fmla="*/ 2 h 307"/>
                <a:gd name="T12" fmla="*/ 1 w 85"/>
                <a:gd name="T13" fmla="*/ 2 h 307"/>
                <a:gd name="T14" fmla="*/ 1 w 85"/>
                <a:gd name="T15" fmla="*/ 2 h 307"/>
                <a:gd name="T16" fmla="*/ 1 w 85"/>
                <a:gd name="T17" fmla="*/ 2 h 307"/>
                <a:gd name="T18" fmla="*/ 1 w 85"/>
                <a:gd name="T19" fmla="*/ 2 h 307"/>
                <a:gd name="T20" fmla="*/ 0 w 85"/>
                <a:gd name="T21" fmla="*/ 2 h 307"/>
                <a:gd name="T22" fmla="*/ 1 w 85"/>
                <a:gd name="T23" fmla="*/ 2 h 307"/>
                <a:gd name="T24" fmla="*/ 1 w 85"/>
                <a:gd name="T25" fmla="*/ 2 h 307"/>
                <a:gd name="T26" fmla="*/ 1 w 85"/>
                <a:gd name="T27" fmla="*/ 2 h 307"/>
                <a:gd name="T28" fmla="*/ 1 w 85"/>
                <a:gd name="T29" fmla="*/ 2 h 307"/>
                <a:gd name="T30" fmla="*/ 1 w 85"/>
                <a:gd name="T31" fmla="*/ 2 h 307"/>
                <a:gd name="T32" fmla="*/ 1 w 85"/>
                <a:gd name="T33" fmla="*/ 1 h 307"/>
                <a:gd name="T34" fmla="*/ 1 w 85"/>
                <a:gd name="T35" fmla="*/ 1 h 307"/>
                <a:gd name="T36" fmla="*/ 1 w 85"/>
                <a:gd name="T37" fmla="*/ 1 h 307"/>
                <a:gd name="T38" fmla="*/ 1 w 85"/>
                <a:gd name="T39" fmla="*/ 1 h 307"/>
                <a:gd name="T40" fmla="*/ 1 w 85"/>
                <a:gd name="T41" fmla="*/ 1 h 307"/>
                <a:gd name="T42" fmla="*/ 1 w 85"/>
                <a:gd name="T43" fmla="*/ 1 h 307"/>
                <a:gd name="T44" fmla="*/ 1 w 85"/>
                <a:gd name="T45" fmla="*/ 1 h 307"/>
                <a:gd name="T46" fmla="*/ 1 w 85"/>
                <a:gd name="T47" fmla="*/ 0 h 3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307"/>
                <a:gd name="T74" fmla="*/ 85 w 85"/>
                <a:gd name="T75" fmla="*/ 307 h 3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307">
                  <a:moveTo>
                    <a:pt x="74" y="0"/>
                  </a:moveTo>
                  <a:lnTo>
                    <a:pt x="85" y="3"/>
                  </a:lnTo>
                  <a:lnTo>
                    <a:pt x="29" y="307"/>
                  </a:lnTo>
                  <a:lnTo>
                    <a:pt x="28" y="307"/>
                  </a:lnTo>
                  <a:lnTo>
                    <a:pt x="23" y="307"/>
                  </a:lnTo>
                  <a:lnTo>
                    <a:pt x="18" y="307"/>
                  </a:lnTo>
                  <a:lnTo>
                    <a:pt x="15" y="307"/>
                  </a:lnTo>
                  <a:lnTo>
                    <a:pt x="10" y="306"/>
                  </a:lnTo>
                  <a:lnTo>
                    <a:pt x="6" y="305"/>
                  </a:lnTo>
                  <a:lnTo>
                    <a:pt x="1" y="303"/>
                  </a:lnTo>
                  <a:lnTo>
                    <a:pt x="0" y="303"/>
                  </a:lnTo>
                  <a:lnTo>
                    <a:pt x="2" y="303"/>
                  </a:lnTo>
                  <a:lnTo>
                    <a:pt x="8" y="301"/>
                  </a:lnTo>
                  <a:lnTo>
                    <a:pt x="15" y="300"/>
                  </a:lnTo>
                  <a:lnTo>
                    <a:pt x="19" y="299"/>
                  </a:lnTo>
                  <a:lnTo>
                    <a:pt x="23" y="287"/>
                  </a:lnTo>
                  <a:lnTo>
                    <a:pt x="30" y="253"/>
                  </a:lnTo>
                  <a:lnTo>
                    <a:pt x="39" y="206"/>
                  </a:lnTo>
                  <a:lnTo>
                    <a:pt x="51" y="153"/>
                  </a:lnTo>
                  <a:lnTo>
                    <a:pt x="61" y="100"/>
                  </a:lnTo>
                  <a:lnTo>
                    <a:pt x="70" y="54"/>
                  </a:lnTo>
                  <a:lnTo>
                    <a:pt x="77" y="21"/>
                  </a:lnTo>
                  <a:lnTo>
                    <a:pt x="79" y="9"/>
                  </a:lnTo>
                  <a:lnTo>
                    <a:pt x="74" y="0"/>
                  </a:lnTo>
                  <a:close/>
                </a:path>
              </a:pathLst>
            </a:custGeom>
            <a:solidFill>
              <a:srgbClr val="FFFFFF"/>
            </a:solidFill>
            <a:ln w="9525">
              <a:noFill/>
              <a:round/>
              <a:headEnd/>
              <a:tailEnd/>
            </a:ln>
          </p:spPr>
          <p:txBody>
            <a:bodyPr/>
            <a:lstStyle/>
            <a:p>
              <a:endParaRPr lang="nl-NL"/>
            </a:p>
          </p:txBody>
        </p:sp>
        <p:sp>
          <p:nvSpPr>
            <p:cNvPr id="7228" name="Freeform 62"/>
            <p:cNvSpPr>
              <a:spLocks/>
            </p:cNvSpPr>
            <p:nvPr/>
          </p:nvSpPr>
          <p:spPr bwMode="ltGray">
            <a:xfrm>
              <a:off x="1164" y="2756"/>
              <a:ext cx="12" cy="12"/>
            </a:xfrm>
            <a:custGeom>
              <a:avLst/>
              <a:gdLst>
                <a:gd name="T0" fmla="*/ 1 w 23"/>
                <a:gd name="T1" fmla="*/ 0 h 23"/>
                <a:gd name="T2" fmla="*/ 0 w 23"/>
                <a:gd name="T3" fmla="*/ 1 h 23"/>
                <a:gd name="T4" fmla="*/ 1 w 23"/>
                <a:gd name="T5" fmla="*/ 1 h 23"/>
                <a:gd name="T6" fmla="*/ 1 w 23"/>
                <a:gd name="T7" fmla="*/ 1 h 23"/>
                <a:gd name="T8" fmla="*/ 1 w 23"/>
                <a:gd name="T9" fmla="*/ 1 h 23"/>
                <a:gd name="T10" fmla="*/ 1 w 23"/>
                <a:gd name="T11" fmla="*/ 0 h 23"/>
                <a:gd name="T12" fmla="*/ 0 60000 65536"/>
                <a:gd name="T13" fmla="*/ 0 60000 65536"/>
                <a:gd name="T14" fmla="*/ 0 60000 65536"/>
                <a:gd name="T15" fmla="*/ 0 60000 65536"/>
                <a:gd name="T16" fmla="*/ 0 60000 65536"/>
                <a:gd name="T17" fmla="*/ 0 60000 65536"/>
                <a:gd name="T18" fmla="*/ 0 w 23"/>
                <a:gd name="T19" fmla="*/ 0 h 23"/>
                <a:gd name="T20" fmla="*/ 23 w 2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3" h="23">
                  <a:moveTo>
                    <a:pt x="13" y="0"/>
                  </a:moveTo>
                  <a:lnTo>
                    <a:pt x="0" y="5"/>
                  </a:lnTo>
                  <a:lnTo>
                    <a:pt x="1" y="23"/>
                  </a:lnTo>
                  <a:lnTo>
                    <a:pt x="16" y="23"/>
                  </a:lnTo>
                  <a:lnTo>
                    <a:pt x="23" y="9"/>
                  </a:lnTo>
                  <a:lnTo>
                    <a:pt x="13" y="0"/>
                  </a:lnTo>
                  <a:close/>
                </a:path>
              </a:pathLst>
            </a:custGeom>
            <a:solidFill>
              <a:srgbClr val="FFFFFF"/>
            </a:solidFill>
            <a:ln w="9525">
              <a:noFill/>
              <a:round/>
              <a:headEnd/>
              <a:tailEnd/>
            </a:ln>
          </p:spPr>
          <p:txBody>
            <a:bodyPr/>
            <a:lstStyle/>
            <a:p>
              <a:endParaRPr lang="nl-NL"/>
            </a:p>
          </p:txBody>
        </p:sp>
        <p:sp>
          <p:nvSpPr>
            <p:cNvPr id="7229" name="Freeform 63"/>
            <p:cNvSpPr>
              <a:spLocks/>
            </p:cNvSpPr>
            <p:nvPr/>
          </p:nvSpPr>
          <p:spPr bwMode="ltGray">
            <a:xfrm>
              <a:off x="1176" y="2701"/>
              <a:ext cx="12" cy="12"/>
            </a:xfrm>
            <a:custGeom>
              <a:avLst/>
              <a:gdLst>
                <a:gd name="T0" fmla="*/ 1 w 23"/>
                <a:gd name="T1" fmla="*/ 0 h 23"/>
                <a:gd name="T2" fmla="*/ 0 w 23"/>
                <a:gd name="T3" fmla="*/ 1 h 23"/>
                <a:gd name="T4" fmla="*/ 1 w 23"/>
                <a:gd name="T5" fmla="*/ 1 h 23"/>
                <a:gd name="T6" fmla="*/ 1 w 23"/>
                <a:gd name="T7" fmla="*/ 1 h 23"/>
                <a:gd name="T8" fmla="*/ 1 w 23"/>
                <a:gd name="T9" fmla="*/ 1 h 23"/>
                <a:gd name="T10" fmla="*/ 1 w 23"/>
                <a:gd name="T11" fmla="*/ 0 h 23"/>
                <a:gd name="T12" fmla="*/ 0 60000 65536"/>
                <a:gd name="T13" fmla="*/ 0 60000 65536"/>
                <a:gd name="T14" fmla="*/ 0 60000 65536"/>
                <a:gd name="T15" fmla="*/ 0 60000 65536"/>
                <a:gd name="T16" fmla="*/ 0 60000 65536"/>
                <a:gd name="T17" fmla="*/ 0 60000 65536"/>
                <a:gd name="T18" fmla="*/ 0 w 23"/>
                <a:gd name="T19" fmla="*/ 0 h 23"/>
                <a:gd name="T20" fmla="*/ 23 w 2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3" h="23">
                  <a:moveTo>
                    <a:pt x="15" y="0"/>
                  </a:moveTo>
                  <a:lnTo>
                    <a:pt x="0" y="6"/>
                  </a:lnTo>
                  <a:lnTo>
                    <a:pt x="2" y="23"/>
                  </a:lnTo>
                  <a:lnTo>
                    <a:pt x="17" y="23"/>
                  </a:lnTo>
                  <a:lnTo>
                    <a:pt x="23" y="10"/>
                  </a:lnTo>
                  <a:lnTo>
                    <a:pt x="15" y="0"/>
                  </a:lnTo>
                  <a:close/>
                </a:path>
              </a:pathLst>
            </a:custGeom>
            <a:solidFill>
              <a:srgbClr val="FFFFFF"/>
            </a:solidFill>
            <a:ln w="9525">
              <a:noFill/>
              <a:round/>
              <a:headEnd/>
              <a:tailEnd/>
            </a:ln>
          </p:spPr>
          <p:txBody>
            <a:bodyPr/>
            <a:lstStyle/>
            <a:p>
              <a:endParaRPr lang="nl-NL"/>
            </a:p>
          </p:txBody>
        </p:sp>
        <p:sp>
          <p:nvSpPr>
            <p:cNvPr id="7230" name="Freeform 64"/>
            <p:cNvSpPr>
              <a:spLocks/>
            </p:cNvSpPr>
            <p:nvPr/>
          </p:nvSpPr>
          <p:spPr bwMode="ltGray">
            <a:xfrm>
              <a:off x="1166" y="2755"/>
              <a:ext cx="12" cy="12"/>
            </a:xfrm>
            <a:custGeom>
              <a:avLst/>
              <a:gdLst>
                <a:gd name="T0" fmla="*/ 1 w 23"/>
                <a:gd name="T1" fmla="*/ 0 h 23"/>
                <a:gd name="T2" fmla="*/ 0 w 23"/>
                <a:gd name="T3" fmla="*/ 1 h 23"/>
                <a:gd name="T4" fmla="*/ 1 w 23"/>
                <a:gd name="T5" fmla="*/ 1 h 23"/>
                <a:gd name="T6" fmla="*/ 1 w 23"/>
                <a:gd name="T7" fmla="*/ 1 h 23"/>
                <a:gd name="T8" fmla="*/ 1 w 23"/>
                <a:gd name="T9" fmla="*/ 1 h 23"/>
                <a:gd name="T10" fmla="*/ 1 w 23"/>
                <a:gd name="T11" fmla="*/ 0 h 23"/>
                <a:gd name="T12" fmla="*/ 0 60000 65536"/>
                <a:gd name="T13" fmla="*/ 0 60000 65536"/>
                <a:gd name="T14" fmla="*/ 0 60000 65536"/>
                <a:gd name="T15" fmla="*/ 0 60000 65536"/>
                <a:gd name="T16" fmla="*/ 0 60000 65536"/>
                <a:gd name="T17" fmla="*/ 0 60000 65536"/>
                <a:gd name="T18" fmla="*/ 0 w 23"/>
                <a:gd name="T19" fmla="*/ 0 h 23"/>
                <a:gd name="T20" fmla="*/ 23 w 2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3" h="23">
                  <a:moveTo>
                    <a:pt x="14" y="0"/>
                  </a:moveTo>
                  <a:lnTo>
                    <a:pt x="0" y="6"/>
                  </a:lnTo>
                  <a:lnTo>
                    <a:pt x="1" y="23"/>
                  </a:lnTo>
                  <a:lnTo>
                    <a:pt x="16" y="23"/>
                  </a:lnTo>
                  <a:lnTo>
                    <a:pt x="23" y="10"/>
                  </a:lnTo>
                  <a:lnTo>
                    <a:pt x="14" y="0"/>
                  </a:lnTo>
                  <a:close/>
                </a:path>
              </a:pathLst>
            </a:custGeom>
            <a:solidFill>
              <a:srgbClr val="7F7F7F"/>
            </a:solidFill>
            <a:ln w="9525">
              <a:noFill/>
              <a:round/>
              <a:headEnd/>
              <a:tailEnd/>
            </a:ln>
          </p:spPr>
          <p:txBody>
            <a:bodyPr/>
            <a:lstStyle/>
            <a:p>
              <a:endParaRPr lang="nl-NL"/>
            </a:p>
          </p:txBody>
        </p:sp>
        <p:sp>
          <p:nvSpPr>
            <p:cNvPr id="7231" name="Freeform 65"/>
            <p:cNvSpPr>
              <a:spLocks/>
            </p:cNvSpPr>
            <p:nvPr/>
          </p:nvSpPr>
          <p:spPr bwMode="ltGray">
            <a:xfrm>
              <a:off x="1178" y="2700"/>
              <a:ext cx="12" cy="12"/>
            </a:xfrm>
            <a:custGeom>
              <a:avLst/>
              <a:gdLst>
                <a:gd name="T0" fmla="*/ 1 w 23"/>
                <a:gd name="T1" fmla="*/ 0 h 23"/>
                <a:gd name="T2" fmla="*/ 0 w 23"/>
                <a:gd name="T3" fmla="*/ 1 h 23"/>
                <a:gd name="T4" fmla="*/ 1 w 23"/>
                <a:gd name="T5" fmla="*/ 1 h 23"/>
                <a:gd name="T6" fmla="*/ 1 w 23"/>
                <a:gd name="T7" fmla="*/ 1 h 23"/>
                <a:gd name="T8" fmla="*/ 1 w 23"/>
                <a:gd name="T9" fmla="*/ 1 h 23"/>
                <a:gd name="T10" fmla="*/ 1 w 23"/>
                <a:gd name="T11" fmla="*/ 0 h 23"/>
                <a:gd name="T12" fmla="*/ 0 60000 65536"/>
                <a:gd name="T13" fmla="*/ 0 60000 65536"/>
                <a:gd name="T14" fmla="*/ 0 60000 65536"/>
                <a:gd name="T15" fmla="*/ 0 60000 65536"/>
                <a:gd name="T16" fmla="*/ 0 60000 65536"/>
                <a:gd name="T17" fmla="*/ 0 60000 65536"/>
                <a:gd name="T18" fmla="*/ 0 w 23"/>
                <a:gd name="T19" fmla="*/ 0 h 23"/>
                <a:gd name="T20" fmla="*/ 23 w 2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23" h="23">
                  <a:moveTo>
                    <a:pt x="15" y="0"/>
                  </a:moveTo>
                  <a:lnTo>
                    <a:pt x="0" y="5"/>
                  </a:lnTo>
                  <a:lnTo>
                    <a:pt x="3" y="22"/>
                  </a:lnTo>
                  <a:lnTo>
                    <a:pt x="18" y="23"/>
                  </a:lnTo>
                  <a:lnTo>
                    <a:pt x="23" y="9"/>
                  </a:lnTo>
                  <a:lnTo>
                    <a:pt x="15" y="0"/>
                  </a:lnTo>
                  <a:close/>
                </a:path>
              </a:pathLst>
            </a:custGeom>
            <a:solidFill>
              <a:srgbClr val="7F7F7F"/>
            </a:solidFill>
            <a:ln w="9525">
              <a:noFill/>
              <a:round/>
              <a:headEnd/>
              <a:tailEnd/>
            </a:ln>
          </p:spPr>
          <p:txBody>
            <a:bodyPr/>
            <a:lstStyle/>
            <a:p>
              <a:endParaRPr lang="nl-NL"/>
            </a:p>
          </p:txBody>
        </p:sp>
        <p:sp>
          <p:nvSpPr>
            <p:cNvPr id="7232" name="Freeform 66"/>
            <p:cNvSpPr>
              <a:spLocks/>
            </p:cNvSpPr>
            <p:nvPr/>
          </p:nvSpPr>
          <p:spPr bwMode="ltGray">
            <a:xfrm>
              <a:off x="1169" y="2759"/>
              <a:ext cx="6" cy="4"/>
            </a:xfrm>
            <a:custGeom>
              <a:avLst/>
              <a:gdLst>
                <a:gd name="T0" fmla="*/ 1 w 11"/>
                <a:gd name="T1" fmla="*/ 0 h 10"/>
                <a:gd name="T2" fmla="*/ 1 w 11"/>
                <a:gd name="T3" fmla="*/ 0 h 10"/>
                <a:gd name="T4" fmla="*/ 1 w 11"/>
                <a:gd name="T5" fmla="*/ 0 h 10"/>
                <a:gd name="T6" fmla="*/ 0 w 11"/>
                <a:gd name="T7" fmla="*/ 0 h 10"/>
                <a:gd name="T8" fmla="*/ 0 w 11"/>
                <a:gd name="T9" fmla="*/ 0 h 10"/>
                <a:gd name="T10" fmla="*/ 1 w 11"/>
                <a:gd name="T11" fmla="*/ 0 h 10"/>
                <a:gd name="T12" fmla="*/ 1 w 11"/>
                <a:gd name="T13" fmla="*/ 0 h 10"/>
                <a:gd name="T14" fmla="*/ 1 w 11"/>
                <a:gd name="T15" fmla="*/ 0 h 10"/>
                <a:gd name="T16" fmla="*/ 1 w 11"/>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0"/>
                <a:gd name="T29" fmla="*/ 11 w 11"/>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0">
                  <a:moveTo>
                    <a:pt x="6" y="0"/>
                  </a:moveTo>
                  <a:lnTo>
                    <a:pt x="3" y="1"/>
                  </a:lnTo>
                  <a:lnTo>
                    <a:pt x="1" y="3"/>
                  </a:lnTo>
                  <a:lnTo>
                    <a:pt x="0" y="4"/>
                  </a:lnTo>
                  <a:lnTo>
                    <a:pt x="2" y="10"/>
                  </a:lnTo>
                  <a:lnTo>
                    <a:pt x="9" y="8"/>
                  </a:lnTo>
                  <a:lnTo>
                    <a:pt x="11" y="3"/>
                  </a:lnTo>
                  <a:lnTo>
                    <a:pt x="6" y="0"/>
                  </a:lnTo>
                  <a:close/>
                </a:path>
              </a:pathLst>
            </a:custGeom>
            <a:solidFill>
              <a:srgbClr val="000000"/>
            </a:solidFill>
            <a:ln w="9525">
              <a:noFill/>
              <a:round/>
              <a:headEnd/>
              <a:tailEnd/>
            </a:ln>
          </p:spPr>
          <p:txBody>
            <a:bodyPr/>
            <a:lstStyle/>
            <a:p>
              <a:endParaRPr lang="nl-NL"/>
            </a:p>
          </p:txBody>
        </p:sp>
        <p:sp>
          <p:nvSpPr>
            <p:cNvPr id="7233" name="Freeform 67"/>
            <p:cNvSpPr>
              <a:spLocks/>
            </p:cNvSpPr>
            <p:nvPr/>
          </p:nvSpPr>
          <p:spPr bwMode="ltGray">
            <a:xfrm>
              <a:off x="1181" y="2704"/>
              <a:ext cx="6" cy="4"/>
            </a:xfrm>
            <a:custGeom>
              <a:avLst/>
              <a:gdLst>
                <a:gd name="T0" fmla="*/ 0 w 13"/>
                <a:gd name="T1" fmla="*/ 0 h 8"/>
                <a:gd name="T2" fmla="*/ 0 w 13"/>
                <a:gd name="T3" fmla="*/ 1 h 8"/>
                <a:gd name="T4" fmla="*/ 0 w 13"/>
                <a:gd name="T5" fmla="*/ 1 h 8"/>
                <a:gd name="T6" fmla="*/ 0 w 13"/>
                <a:gd name="T7" fmla="*/ 1 h 8"/>
                <a:gd name="T8" fmla="*/ 0 w 13"/>
                <a:gd name="T9" fmla="*/ 1 h 8"/>
                <a:gd name="T10" fmla="*/ 0 w 13"/>
                <a:gd name="T11" fmla="*/ 1 h 8"/>
                <a:gd name="T12" fmla="*/ 0 w 13"/>
                <a:gd name="T13" fmla="*/ 1 h 8"/>
                <a:gd name="T14" fmla="*/ 0 w 13"/>
                <a:gd name="T15" fmla="*/ 1 h 8"/>
                <a:gd name="T16" fmla="*/ 0 w 13"/>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8"/>
                <a:gd name="T29" fmla="*/ 13 w 13"/>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8">
                  <a:moveTo>
                    <a:pt x="6" y="0"/>
                  </a:moveTo>
                  <a:lnTo>
                    <a:pt x="3" y="1"/>
                  </a:lnTo>
                  <a:lnTo>
                    <a:pt x="2" y="2"/>
                  </a:lnTo>
                  <a:lnTo>
                    <a:pt x="1" y="3"/>
                  </a:lnTo>
                  <a:lnTo>
                    <a:pt x="0" y="3"/>
                  </a:lnTo>
                  <a:lnTo>
                    <a:pt x="3" y="8"/>
                  </a:lnTo>
                  <a:lnTo>
                    <a:pt x="9" y="8"/>
                  </a:lnTo>
                  <a:lnTo>
                    <a:pt x="13" y="2"/>
                  </a:lnTo>
                  <a:lnTo>
                    <a:pt x="6" y="0"/>
                  </a:lnTo>
                  <a:close/>
                </a:path>
              </a:pathLst>
            </a:custGeom>
            <a:solidFill>
              <a:srgbClr val="000000"/>
            </a:solidFill>
            <a:ln w="9525">
              <a:noFill/>
              <a:round/>
              <a:headEnd/>
              <a:tailEnd/>
            </a:ln>
          </p:spPr>
          <p:txBody>
            <a:bodyPr/>
            <a:lstStyle/>
            <a:p>
              <a:endParaRPr lang="nl-NL"/>
            </a:p>
          </p:txBody>
        </p:sp>
        <p:sp>
          <p:nvSpPr>
            <p:cNvPr id="7234" name="Freeform 68"/>
            <p:cNvSpPr>
              <a:spLocks/>
            </p:cNvSpPr>
            <p:nvPr/>
          </p:nvSpPr>
          <p:spPr bwMode="ltGray">
            <a:xfrm>
              <a:off x="1129" y="2884"/>
              <a:ext cx="47" cy="61"/>
            </a:xfrm>
            <a:custGeom>
              <a:avLst/>
              <a:gdLst>
                <a:gd name="T0" fmla="*/ 0 w 95"/>
                <a:gd name="T1" fmla="*/ 0 h 123"/>
                <a:gd name="T2" fmla="*/ 0 w 95"/>
                <a:gd name="T3" fmla="*/ 0 h 123"/>
                <a:gd name="T4" fmla="*/ 0 w 95"/>
                <a:gd name="T5" fmla="*/ 0 h 123"/>
                <a:gd name="T6" fmla="*/ 0 w 95"/>
                <a:gd name="T7" fmla="*/ 0 h 123"/>
                <a:gd name="T8" fmla="*/ 0 w 95"/>
                <a:gd name="T9" fmla="*/ 0 h 123"/>
                <a:gd name="T10" fmla="*/ 0 w 95"/>
                <a:gd name="T11" fmla="*/ 0 h 123"/>
                <a:gd name="T12" fmla="*/ 0 w 95"/>
                <a:gd name="T13" fmla="*/ 0 h 123"/>
                <a:gd name="T14" fmla="*/ 0 w 95"/>
                <a:gd name="T15" fmla="*/ 0 h 123"/>
                <a:gd name="T16" fmla="*/ 0 w 95"/>
                <a:gd name="T17" fmla="*/ 0 h 123"/>
                <a:gd name="T18" fmla="*/ 0 w 95"/>
                <a:gd name="T19" fmla="*/ 0 h 123"/>
                <a:gd name="T20" fmla="*/ 0 w 95"/>
                <a:gd name="T21" fmla="*/ 0 h 123"/>
                <a:gd name="T22" fmla="*/ 0 w 95"/>
                <a:gd name="T23" fmla="*/ 0 h 123"/>
                <a:gd name="T24" fmla="*/ 0 w 95"/>
                <a:gd name="T25" fmla="*/ 0 h 123"/>
                <a:gd name="T26" fmla="*/ 0 w 95"/>
                <a:gd name="T27" fmla="*/ 0 h 123"/>
                <a:gd name="T28" fmla="*/ 0 w 95"/>
                <a:gd name="T29" fmla="*/ 0 h 123"/>
                <a:gd name="T30" fmla="*/ 0 w 95"/>
                <a:gd name="T31" fmla="*/ 0 h 123"/>
                <a:gd name="T32" fmla="*/ 0 w 95"/>
                <a:gd name="T33" fmla="*/ 0 h 123"/>
                <a:gd name="T34" fmla="*/ 0 w 95"/>
                <a:gd name="T35" fmla="*/ 0 h 123"/>
                <a:gd name="T36" fmla="*/ 0 w 95"/>
                <a:gd name="T37" fmla="*/ 0 h 123"/>
                <a:gd name="T38" fmla="*/ 0 w 95"/>
                <a:gd name="T39" fmla="*/ 0 h 123"/>
                <a:gd name="T40" fmla="*/ 0 w 95"/>
                <a:gd name="T41" fmla="*/ 0 h 123"/>
                <a:gd name="T42" fmla="*/ 0 w 95"/>
                <a:gd name="T43" fmla="*/ 0 h 123"/>
                <a:gd name="T44" fmla="*/ 0 w 95"/>
                <a:gd name="T45" fmla="*/ 0 h 123"/>
                <a:gd name="T46" fmla="*/ 0 w 95"/>
                <a:gd name="T47" fmla="*/ 0 h 123"/>
                <a:gd name="T48" fmla="*/ 0 w 95"/>
                <a:gd name="T49" fmla="*/ 0 h 123"/>
                <a:gd name="T50" fmla="*/ 0 w 95"/>
                <a:gd name="T51" fmla="*/ 0 h 123"/>
                <a:gd name="T52" fmla="*/ 0 w 95"/>
                <a:gd name="T53" fmla="*/ 0 h 123"/>
                <a:gd name="T54" fmla="*/ 0 w 95"/>
                <a:gd name="T55" fmla="*/ 0 h 123"/>
                <a:gd name="T56" fmla="*/ 0 w 95"/>
                <a:gd name="T57" fmla="*/ 0 h 123"/>
                <a:gd name="T58" fmla="*/ 0 w 95"/>
                <a:gd name="T59" fmla="*/ 0 h 123"/>
                <a:gd name="T60" fmla="*/ 0 w 95"/>
                <a:gd name="T61" fmla="*/ 0 h 123"/>
                <a:gd name="T62" fmla="*/ 0 w 95"/>
                <a:gd name="T63" fmla="*/ 0 h 123"/>
                <a:gd name="T64" fmla="*/ 0 w 95"/>
                <a:gd name="T65" fmla="*/ 0 h 123"/>
                <a:gd name="T66" fmla="*/ 0 w 95"/>
                <a:gd name="T67" fmla="*/ 0 h 123"/>
                <a:gd name="T68" fmla="*/ 0 w 95"/>
                <a:gd name="T69" fmla="*/ 0 h 123"/>
                <a:gd name="T70" fmla="*/ 0 w 95"/>
                <a:gd name="T71" fmla="*/ 0 h 12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
                <a:gd name="T109" fmla="*/ 0 h 123"/>
                <a:gd name="T110" fmla="*/ 95 w 95"/>
                <a:gd name="T111" fmla="*/ 123 h 12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 h="123">
                  <a:moveTo>
                    <a:pt x="1" y="103"/>
                  </a:moveTo>
                  <a:lnTo>
                    <a:pt x="34" y="109"/>
                  </a:lnTo>
                  <a:lnTo>
                    <a:pt x="73" y="123"/>
                  </a:lnTo>
                  <a:lnTo>
                    <a:pt x="74" y="119"/>
                  </a:lnTo>
                  <a:lnTo>
                    <a:pt x="76" y="112"/>
                  </a:lnTo>
                  <a:lnTo>
                    <a:pt x="80" y="105"/>
                  </a:lnTo>
                  <a:lnTo>
                    <a:pt x="82" y="101"/>
                  </a:lnTo>
                  <a:lnTo>
                    <a:pt x="84" y="97"/>
                  </a:lnTo>
                  <a:lnTo>
                    <a:pt x="87" y="93"/>
                  </a:lnTo>
                  <a:lnTo>
                    <a:pt x="90" y="87"/>
                  </a:lnTo>
                  <a:lnTo>
                    <a:pt x="91" y="84"/>
                  </a:lnTo>
                  <a:lnTo>
                    <a:pt x="88" y="73"/>
                  </a:lnTo>
                  <a:lnTo>
                    <a:pt x="95" y="61"/>
                  </a:lnTo>
                  <a:lnTo>
                    <a:pt x="89" y="49"/>
                  </a:lnTo>
                  <a:lnTo>
                    <a:pt x="91" y="38"/>
                  </a:lnTo>
                  <a:lnTo>
                    <a:pt x="87" y="23"/>
                  </a:lnTo>
                  <a:lnTo>
                    <a:pt x="83" y="23"/>
                  </a:lnTo>
                  <a:lnTo>
                    <a:pt x="76" y="23"/>
                  </a:lnTo>
                  <a:lnTo>
                    <a:pt x="67" y="23"/>
                  </a:lnTo>
                  <a:lnTo>
                    <a:pt x="59" y="23"/>
                  </a:lnTo>
                  <a:lnTo>
                    <a:pt x="55" y="21"/>
                  </a:lnTo>
                  <a:lnTo>
                    <a:pt x="57" y="15"/>
                  </a:lnTo>
                  <a:lnTo>
                    <a:pt x="58" y="8"/>
                  </a:lnTo>
                  <a:lnTo>
                    <a:pt x="55" y="5"/>
                  </a:lnTo>
                  <a:lnTo>
                    <a:pt x="51" y="3"/>
                  </a:lnTo>
                  <a:lnTo>
                    <a:pt x="46" y="2"/>
                  </a:lnTo>
                  <a:lnTo>
                    <a:pt x="43" y="0"/>
                  </a:lnTo>
                  <a:lnTo>
                    <a:pt x="39" y="2"/>
                  </a:lnTo>
                  <a:lnTo>
                    <a:pt x="35" y="3"/>
                  </a:lnTo>
                  <a:lnTo>
                    <a:pt x="28" y="4"/>
                  </a:lnTo>
                  <a:lnTo>
                    <a:pt x="21" y="4"/>
                  </a:lnTo>
                  <a:lnTo>
                    <a:pt x="19" y="4"/>
                  </a:lnTo>
                  <a:lnTo>
                    <a:pt x="17" y="6"/>
                  </a:lnTo>
                  <a:lnTo>
                    <a:pt x="15" y="11"/>
                  </a:lnTo>
                  <a:lnTo>
                    <a:pt x="12" y="17"/>
                  </a:lnTo>
                  <a:lnTo>
                    <a:pt x="11" y="20"/>
                  </a:lnTo>
                  <a:lnTo>
                    <a:pt x="12" y="22"/>
                  </a:lnTo>
                  <a:lnTo>
                    <a:pt x="15" y="25"/>
                  </a:lnTo>
                  <a:lnTo>
                    <a:pt x="19" y="27"/>
                  </a:lnTo>
                  <a:lnTo>
                    <a:pt x="21" y="28"/>
                  </a:lnTo>
                  <a:lnTo>
                    <a:pt x="22" y="30"/>
                  </a:lnTo>
                  <a:lnTo>
                    <a:pt x="21" y="33"/>
                  </a:lnTo>
                  <a:lnTo>
                    <a:pt x="20" y="36"/>
                  </a:lnTo>
                  <a:lnTo>
                    <a:pt x="20" y="40"/>
                  </a:lnTo>
                  <a:lnTo>
                    <a:pt x="22" y="42"/>
                  </a:lnTo>
                  <a:lnTo>
                    <a:pt x="27" y="44"/>
                  </a:lnTo>
                  <a:lnTo>
                    <a:pt x="30" y="45"/>
                  </a:lnTo>
                  <a:lnTo>
                    <a:pt x="32" y="45"/>
                  </a:lnTo>
                  <a:lnTo>
                    <a:pt x="29" y="45"/>
                  </a:lnTo>
                  <a:lnTo>
                    <a:pt x="21" y="44"/>
                  </a:lnTo>
                  <a:lnTo>
                    <a:pt x="12" y="44"/>
                  </a:lnTo>
                  <a:lnTo>
                    <a:pt x="7" y="45"/>
                  </a:lnTo>
                  <a:lnTo>
                    <a:pt x="4" y="49"/>
                  </a:lnTo>
                  <a:lnTo>
                    <a:pt x="1" y="55"/>
                  </a:lnTo>
                  <a:lnTo>
                    <a:pt x="2" y="60"/>
                  </a:lnTo>
                  <a:lnTo>
                    <a:pt x="8" y="64"/>
                  </a:lnTo>
                  <a:lnTo>
                    <a:pt x="6" y="66"/>
                  </a:lnTo>
                  <a:lnTo>
                    <a:pt x="4" y="71"/>
                  </a:lnTo>
                  <a:lnTo>
                    <a:pt x="4" y="75"/>
                  </a:lnTo>
                  <a:lnTo>
                    <a:pt x="5" y="78"/>
                  </a:lnTo>
                  <a:lnTo>
                    <a:pt x="11" y="80"/>
                  </a:lnTo>
                  <a:lnTo>
                    <a:pt x="19" y="82"/>
                  </a:lnTo>
                  <a:lnTo>
                    <a:pt x="26" y="84"/>
                  </a:lnTo>
                  <a:lnTo>
                    <a:pt x="29" y="86"/>
                  </a:lnTo>
                  <a:lnTo>
                    <a:pt x="30" y="90"/>
                  </a:lnTo>
                  <a:lnTo>
                    <a:pt x="26" y="90"/>
                  </a:lnTo>
                  <a:lnTo>
                    <a:pt x="16" y="90"/>
                  </a:lnTo>
                  <a:lnTo>
                    <a:pt x="6" y="90"/>
                  </a:lnTo>
                  <a:lnTo>
                    <a:pt x="1" y="91"/>
                  </a:lnTo>
                  <a:lnTo>
                    <a:pt x="0" y="94"/>
                  </a:lnTo>
                  <a:lnTo>
                    <a:pt x="0" y="97"/>
                  </a:lnTo>
                  <a:lnTo>
                    <a:pt x="1" y="102"/>
                  </a:lnTo>
                  <a:lnTo>
                    <a:pt x="1" y="103"/>
                  </a:lnTo>
                  <a:close/>
                </a:path>
              </a:pathLst>
            </a:custGeom>
            <a:solidFill>
              <a:srgbClr val="000000"/>
            </a:solidFill>
            <a:ln w="9525">
              <a:noFill/>
              <a:round/>
              <a:headEnd/>
              <a:tailEnd/>
            </a:ln>
          </p:spPr>
          <p:txBody>
            <a:bodyPr/>
            <a:lstStyle/>
            <a:p>
              <a:endParaRPr lang="nl-NL"/>
            </a:p>
          </p:txBody>
        </p:sp>
        <p:sp>
          <p:nvSpPr>
            <p:cNvPr id="7235" name="Freeform 69"/>
            <p:cNvSpPr>
              <a:spLocks/>
            </p:cNvSpPr>
            <p:nvPr/>
          </p:nvSpPr>
          <p:spPr bwMode="ltGray">
            <a:xfrm>
              <a:off x="1136" y="2885"/>
              <a:ext cx="20" cy="11"/>
            </a:xfrm>
            <a:custGeom>
              <a:avLst/>
              <a:gdLst>
                <a:gd name="T0" fmla="*/ 1 w 40"/>
                <a:gd name="T1" fmla="*/ 1 h 21"/>
                <a:gd name="T2" fmla="*/ 1 w 40"/>
                <a:gd name="T3" fmla="*/ 0 h 21"/>
                <a:gd name="T4" fmla="*/ 1 w 40"/>
                <a:gd name="T5" fmla="*/ 1 h 21"/>
                <a:gd name="T6" fmla="*/ 1 w 40"/>
                <a:gd name="T7" fmla="*/ 1 h 21"/>
                <a:gd name="T8" fmla="*/ 1 w 40"/>
                <a:gd name="T9" fmla="*/ 1 h 21"/>
                <a:gd name="T10" fmla="*/ 1 w 40"/>
                <a:gd name="T11" fmla="*/ 1 h 21"/>
                <a:gd name="T12" fmla="*/ 1 w 40"/>
                <a:gd name="T13" fmla="*/ 1 h 21"/>
                <a:gd name="T14" fmla="*/ 1 w 40"/>
                <a:gd name="T15" fmla="*/ 1 h 21"/>
                <a:gd name="T16" fmla="*/ 1 w 40"/>
                <a:gd name="T17" fmla="*/ 1 h 21"/>
                <a:gd name="T18" fmla="*/ 1 w 40"/>
                <a:gd name="T19" fmla="*/ 1 h 21"/>
                <a:gd name="T20" fmla="*/ 1 w 40"/>
                <a:gd name="T21" fmla="*/ 1 h 21"/>
                <a:gd name="T22" fmla="*/ 1 w 40"/>
                <a:gd name="T23" fmla="*/ 1 h 21"/>
                <a:gd name="T24" fmla="*/ 1 w 40"/>
                <a:gd name="T25" fmla="*/ 1 h 21"/>
                <a:gd name="T26" fmla="*/ 1 w 40"/>
                <a:gd name="T27" fmla="*/ 1 h 21"/>
                <a:gd name="T28" fmla="*/ 0 w 40"/>
                <a:gd name="T29" fmla="*/ 1 h 21"/>
                <a:gd name="T30" fmla="*/ 1 w 40"/>
                <a:gd name="T31" fmla="*/ 1 h 21"/>
                <a:gd name="T32" fmla="*/ 1 w 40"/>
                <a:gd name="T33" fmla="*/ 1 h 21"/>
                <a:gd name="T34" fmla="*/ 1 w 40"/>
                <a:gd name="T35" fmla="*/ 1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21"/>
                <a:gd name="T56" fmla="*/ 40 w 40"/>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21">
                  <a:moveTo>
                    <a:pt x="7" y="3"/>
                  </a:moveTo>
                  <a:lnTo>
                    <a:pt x="29" y="0"/>
                  </a:lnTo>
                  <a:lnTo>
                    <a:pt x="31" y="1"/>
                  </a:lnTo>
                  <a:lnTo>
                    <a:pt x="35" y="2"/>
                  </a:lnTo>
                  <a:lnTo>
                    <a:pt x="38" y="4"/>
                  </a:lnTo>
                  <a:lnTo>
                    <a:pt x="40" y="7"/>
                  </a:lnTo>
                  <a:lnTo>
                    <a:pt x="35" y="11"/>
                  </a:lnTo>
                  <a:lnTo>
                    <a:pt x="25" y="16"/>
                  </a:lnTo>
                  <a:lnTo>
                    <a:pt x="16" y="19"/>
                  </a:lnTo>
                  <a:lnTo>
                    <a:pt x="13" y="21"/>
                  </a:lnTo>
                  <a:lnTo>
                    <a:pt x="12" y="21"/>
                  </a:lnTo>
                  <a:lnTo>
                    <a:pt x="9" y="21"/>
                  </a:lnTo>
                  <a:lnTo>
                    <a:pt x="5" y="21"/>
                  </a:lnTo>
                  <a:lnTo>
                    <a:pt x="1" y="18"/>
                  </a:lnTo>
                  <a:lnTo>
                    <a:pt x="0" y="14"/>
                  </a:lnTo>
                  <a:lnTo>
                    <a:pt x="2" y="9"/>
                  </a:lnTo>
                  <a:lnTo>
                    <a:pt x="6" y="4"/>
                  </a:lnTo>
                  <a:lnTo>
                    <a:pt x="7" y="3"/>
                  </a:lnTo>
                  <a:close/>
                </a:path>
              </a:pathLst>
            </a:custGeom>
            <a:solidFill>
              <a:srgbClr val="BFBFBF"/>
            </a:solidFill>
            <a:ln w="9525">
              <a:noFill/>
              <a:round/>
              <a:headEnd/>
              <a:tailEnd/>
            </a:ln>
          </p:spPr>
          <p:txBody>
            <a:bodyPr/>
            <a:lstStyle/>
            <a:p>
              <a:endParaRPr lang="nl-NL"/>
            </a:p>
          </p:txBody>
        </p:sp>
        <p:sp>
          <p:nvSpPr>
            <p:cNvPr id="7236" name="Freeform 70"/>
            <p:cNvSpPr>
              <a:spLocks/>
            </p:cNvSpPr>
            <p:nvPr/>
          </p:nvSpPr>
          <p:spPr bwMode="ltGray">
            <a:xfrm>
              <a:off x="1149" y="2896"/>
              <a:ext cx="7" cy="10"/>
            </a:xfrm>
            <a:custGeom>
              <a:avLst/>
              <a:gdLst>
                <a:gd name="T0" fmla="*/ 1 w 13"/>
                <a:gd name="T1" fmla="*/ 0 h 19"/>
                <a:gd name="T2" fmla="*/ 1 w 13"/>
                <a:gd name="T3" fmla="*/ 0 h 19"/>
                <a:gd name="T4" fmla="*/ 1 w 13"/>
                <a:gd name="T5" fmla="*/ 1 h 19"/>
                <a:gd name="T6" fmla="*/ 1 w 13"/>
                <a:gd name="T7" fmla="*/ 1 h 19"/>
                <a:gd name="T8" fmla="*/ 1 w 13"/>
                <a:gd name="T9" fmla="*/ 1 h 19"/>
                <a:gd name="T10" fmla="*/ 1 w 13"/>
                <a:gd name="T11" fmla="*/ 1 h 19"/>
                <a:gd name="T12" fmla="*/ 0 w 13"/>
                <a:gd name="T13" fmla="*/ 1 h 19"/>
                <a:gd name="T14" fmla="*/ 0 w 13"/>
                <a:gd name="T15" fmla="*/ 1 h 19"/>
                <a:gd name="T16" fmla="*/ 1 w 13"/>
                <a:gd name="T17" fmla="*/ 1 h 19"/>
                <a:gd name="T18" fmla="*/ 1 w 13"/>
                <a:gd name="T19" fmla="*/ 1 h 19"/>
                <a:gd name="T20" fmla="*/ 1 w 13"/>
                <a:gd name="T21" fmla="*/ 1 h 19"/>
                <a:gd name="T22" fmla="*/ 1 w 13"/>
                <a:gd name="T23" fmla="*/ 1 h 19"/>
                <a:gd name="T24" fmla="*/ 1 w 13"/>
                <a:gd name="T25" fmla="*/ 1 h 19"/>
                <a:gd name="T26" fmla="*/ 1 w 13"/>
                <a:gd name="T27" fmla="*/ 1 h 19"/>
                <a:gd name="T28" fmla="*/ 1 w 13"/>
                <a:gd name="T29" fmla="*/ 1 h 19"/>
                <a:gd name="T30" fmla="*/ 1 w 13"/>
                <a:gd name="T31" fmla="*/ 1 h 19"/>
                <a:gd name="T32" fmla="*/ 1 w 13"/>
                <a:gd name="T33" fmla="*/ 1 h 19"/>
                <a:gd name="T34" fmla="*/ 1 w 13"/>
                <a:gd name="T35" fmla="*/ 1 h 19"/>
                <a:gd name="T36" fmla="*/ 1 w 13"/>
                <a:gd name="T37" fmla="*/ 1 h 19"/>
                <a:gd name="T38" fmla="*/ 1 w 13"/>
                <a:gd name="T39" fmla="*/ 1 h 19"/>
                <a:gd name="T40" fmla="*/ 1 w 13"/>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19"/>
                <a:gd name="T65" fmla="*/ 13 w 13"/>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19">
                  <a:moveTo>
                    <a:pt x="12" y="0"/>
                  </a:moveTo>
                  <a:lnTo>
                    <a:pt x="11" y="0"/>
                  </a:lnTo>
                  <a:lnTo>
                    <a:pt x="9" y="1"/>
                  </a:lnTo>
                  <a:lnTo>
                    <a:pt x="5" y="3"/>
                  </a:lnTo>
                  <a:lnTo>
                    <a:pt x="2" y="3"/>
                  </a:lnTo>
                  <a:lnTo>
                    <a:pt x="1" y="3"/>
                  </a:lnTo>
                  <a:lnTo>
                    <a:pt x="0" y="5"/>
                  </a:lnTo>
                  <a:lnTo>
                    <a:pt x="0" y="8"/>
                  </a:lnTo>
                  <a:lnTo>
                    <a:pt x="1" y="12"/>
                  </a:lnTo>
                  <a:lnTo>
                    <a:pt x="4" y="16"/>
                  </a:lnTo>
                  <a:lnTo>
                    <a:pt x="7" y="18"/>
                  </a:lnTo>
                  <a:lnTo>
                    <a:pt x="10" y="19"/>
                  </a:lnTo>
                  <a:lnTo>
                    <a:pt x="12" y="19"/>
                  </a:lnTo>
                  <a:lnTo>
                    <a:pt x="13" y="18"/>
                  </a:lnTo>
                  <a:lnTo>
                    <a:pt x="13" y="17"/>
                  </a:lnTo>
                  <a:lnTo>
                    <a:pt x="12" y="15"/>
                  </a:lnTo>
                  <a:lnTo>
                    <a:pt x="11" y="12"/>
                  </a:lnTo>
                  <a:lnTo>
                    <a:pt x="10" y="8"/>
                  </a:lnTo>
                  <a:lnTo>
                    <a:pt x="11" y="4"/>
                  </a:lnTo>
                  <a:lnTo>
                    <a:pt x="12" y="1"/>
                  </a:lnTo>
                  <a:lnTo>
                    <a:pt x="12" y="0"/>
                  </a:lnTo>
                  <a:close/>
                </a:path>
              </a:pathLst>
            </a:custGeom>
            <a:solidFill>
              <a:srgbClr val="BFBFBF"/>
            </a:solidFill>
            <a:ln w="9525">
              <a:noFill/>
              <a:round/>
              <a:headEnd/>
              <a:tailEnd/>
            </a:ln>
          </p:spPr>
          <p:txBody>
            <a:bodyPr/>
            <a:lstStyle/>
            <a:p>
              <a:endParaRPr lang="nl-NL"/>
            </a:p>
          </p:txBody>
        </p:sp>
        <p:sp>
          <p:nvSpPr>
            <p:cNvPr id="7237" name="Freeform 71"/>
            <p:cNvSpPr>
              <a:spLocks/>
            </p:cNvSpPr>
            <p:nvPr/>
          </p:nvSpPr>
          <p:spPr bwMode="ltGray">
            <a:xfrm>
              <a:off x="1158" y="2896"/>
              <a:ext cx="6" cy="10"/>
            </a:xfrm>
            <a:custGeom>
              <a:avLst/>
              <a:gdLst>
                <a:gd name="T0" fmla="*/ 0 w 13"/>
                <a:gd name="T1" fmla="*/ 1 h 18"/>
                <a:gd name="T2" fmla="*/ 0 w 13"/>
                <a:gd name="T3" fmla="*/ 1 h 18"/>
                <a:gd name="T4" fmla="*/ 0 w 13"/>
                <a:gd name="T5" fmla="*/ 1 h 18"/>
                <a:gd name="T6" fmla="*/ 0 w 13"/>
                <a:gd name="T7" fmla="*/ 0 h 18"/>
                <a:gd name="T8" fmla="*/ 0 w 13"/>
                <a:gd name="T9" fmla="*/ 1 h 18"/>
                <a:gd name="T10" fmla="*/ 0 w 13"/>
                <a:gd name="T11" fmla="*/ 1 h 18"/>
                <a:gd name="T12" fmla="*/ 0 w 13"/>
                <a:gd name="T13" fmla="*/ 1 h 18"/>
                <a:gd name="T14" fmla="*/ 0 w 13"/>
                <a:gd name="T15" fmla="*/ 1 h 18"/>
                <a:gd name="T16" fmla="*/ 0 w 13"/>
                <a:gd name="T17" fmla="*/ 1 h 18"/>
                <a:gd name="T18" fmla="*/ 0 w 13"/>
                <a:gd name="T19" fmla="*/ 1 h 18"/>
                <a:gd name="T20" fmla="*/ 0 w 13"/>
                <a:gd name="T21" fmla="*/ 1 h 18"/>
                <a:gd name="T22" fmla="*/ 0 w 13"/>
                <a:gd name="T23" fmla="*/ 1 h 18"/>
                <a:gd name="T24" fmla="*/ 0 w 13"/>
                <a:gd name="T25" fmla="*/ 1 h 18"/>
                <a:gd name="T26" fmla="*/ 0 w 13"/>
                <a:gd name="T27" fmla="*/ 1 h 18"/>
                <a:gd name="T28" fmla="*/ 0 w 13"/>
                <a:gd name="T29" fmla="*/ 1 h 18"/>
                <a:gd name="T30" fmla="*/ 0 w 13"/>
                <a:gd name="T31" fmla="*/ 1 h 18"/>
                <a:gd name="T32" fmla="*/ 0 w 13"/>
                <a:gd name="T33" fmla="*/ 1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8"/>
                <a:gd name="T53" fmla="*/ 13 w 13"/>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8">
                  <a:moveTo>
                    <a:pt x="0" y="3"/>
                  </a:moveTo>
                  <a:lnTo>
                    <a:pt x="2" y="2"/>
                  </a:lnTo>
                  <a:lnTo>
                    <a:pt x="8" y="1"/>
                  </a:lnTo>
                  <a:lnTo>
                    <a:pt x="13" y="0"/>
                  </a:lnTo>
                  <a:lnTo>
                    <a:pt x="13" y="3"/>
                  </a:lnTo>
                  <a:lnTo>
                    <a:pt x="11" y="8"/>
                  </a:lnTo>
                  <a:lnTo>
                    <a:pt x="11" y="12"/>
                  </a:lnTo>
                  <a:lnTo>
                    <a:pt x="13" y="16"/>
                  </a:lnTo>
                  <a:lnTo>
                    <a:pt x="13" y="17"/>
                  </a:lnTo>
                  <a:lnTo>
                    <a:pt x="11" y="17"/>
                  </a:lnTo>
                  <a:lnTo>
                    <a:pt x="7" y="18"/>
                  </a:lnTo>
                  <a:lnTo>
                    <a:pt x="3" y="18"/>
                  </a:lnTo>
                  <a:lnTo>
                    <a:pt x="0" y="18"/>
                  </a:lnTo>
                  <a:lnTo>
                    <a:pt x="0" y="16"/>
                  </a:lnTo>
                  <a:lnTo>
                    <a:pt x="0" y="10"/>
                  </a:lnTo>
                  <a:lnTo>
                    <a:pt x="0" y="5"/>
                  </a:lnTo>
                  <a:lnTo>
                    <a:pt x="0" y="3"/>
                  </a:lnTo>
                  <a:close/>
                </a:path>
              </a:pathLst>
            </a:custGeom>
            <a:solidFill>
              <a:srgbClr val="BFBFBF"/>
            </a:solidFill>
            <a:ln w="9525">
              <a:noFill/>
              <a:round/>
              <a:headEnd/>
              <a:tailEnd/>
            </a:ln>
          </p:spPr>
          <p:txBody>
            <a:bodyPr/>
            <a:lstStyle/>
            <a:p>
              <a:endParaRPr lang="nl-NL"/>
            </a:p>
          </p:txBody>
        </p:sp>
        <p:sp>
          <p:nvSpPr>
            <p:cNvPr id="7238" name="Freeform 72"/>
            <p:cNvSpPr>
              <a:spLocks/>
            </p:cNvSpPr>
            <p:nvPr/>
          </p:nvSpPr>
          <p:spPr bwMode="ltGray">
            <a:xfrm>
              <a:off x="1166" y="2897"/>
              <a:ext cx="6" cy="8"/>
            </a:xfrm>
            <a:custGeom>
              <a:avLst/>
              <a:gdLst>
                <a:gd name="T0" fmla="*/ 0 w 13"/>
                <a:gd name="T1" fmla="*/ 0 h 16"/>
                <a:gd name="T2" fmla="*/ 0 w 13"/>
                <a:gd name="T3" fmla="*/ 1 h 16"/>
                <a:gd name="T4" fmla="*/ 0 w 13"/>
                <a:gd name="T5" fmla="*/ 1 h 16"/>
                <a:gd name="T6" fmla="*/ 0 w 13"/>
                <a:gd name="T7" fmla="*/ 1 h 16"/>
                <a:gd name="T8" fmla="*/ 0 w 13"/>
                <a:gd name="T9" fmla="*/ 1 h 16"/>
                <a:gd name="T10" fmla="*/ 0 w 13"/>
                <a:gd name="T11" fmla="*/ 1 h 16"/>
                <a:gd name="T12" fmla="*/ 0 w 13"/>
                <a:gd name="T13" fmla="*/ 1 h 16"/>
                <a:gd name="T14" fmla="*/ 0 w 13"/>
                <a:gd name="T15" fmla="*/ 1 h 16"/>
                <a:gd name="T16" fmla="*/ 0 w 13"/>
                <a:gd name="T17" fmla="*/ 1 h 16"/>
                <a:gd name="T18" fmla="*/ 0 w 13"/>
                <a:gd name="T19" fmla="*/ 1 h 16"/>
                <a:gd name="T20" fmla="*/ 0 w 13"/>
                <a:gd name="T21" fmla="*/ 1 h 16"/>
                <a:gd name="T22" fmla="*/ 0 w 13"/>
                <a:gd name="T23" fmla="*/ 1 h 16"/>
                <a:gd name="T24" fmla="*/ 0 w 13"/>
                <a:gd name="T25" fmla="*/ 1 h 16"/>
                <a:gd name="T26" fmla="*/ 0 w 13"/>
                <a:gd name="T27" fmla="*/ 1 h 16"/>
                <a:gd name="T28" fmla="*/ 0 w 13"/>
                <a:gd name="T29" fmla="*/ 1 h 16"/>
                <a:gd name="T30" fmla="*/ 0 w 13"/>
                <a:gd name="T31" fmla="*/ 1 h 16"/>
                <a:gd name="T32" fmla="*/ 0 w 13"/>
                <a:gd name="T33" fmla="*/ 1 h 16"/>
                <a:gd name="T34" fmla="*/ 0 w 13"/>
                <a:gd name="T35" fmla="*/ 0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6"/>
                <a:gd name="T56" fmla="*/ 13 w 13"/>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6">
                  <a:moveTo>
                    <a:pt x="2" y="0"/>
                  </a:moveTo>
                  <a:lnTo>
                    <a:pt x="9" y="1"/>
                  </a:lnTo>
                  <a:lnTo>
                    <a:pt x="10" y="2"/>
                  </a:lnTo>
                  <a:lnTo>
                    <a:pt x="12" y="6"/>
                  </a:lnTo>
                  <a:lnTo>
                    <a:pt x="13" y="9"/>
                  </a:lnTo>
                  <a:lnTo>
                    <a:pt x="12" y="13"/>
                  </a:lnTo>
                  <a:lnTo>
                    <a:pt x="9" y="15"/>
                  </a:lnTo>
                  <a:lnTo>
                    <a:pt x="6" y="16"/>
                  </a:lnTo>
                  <a:lnTo>
                    <a:pt x="4" y="16"/>
                  </a:lnTo>
                  <a:lnTo>
                    <a:pt x="2" y="16"/>
                  </a:lnTo>
                  <a:lnTo>
                    <a:pt x="2" y="15"/>
                  </a:lnTo>
                  <a:lnTo>
                    <a:pt x="1" y="13"/>
                  </a:lnTo>
                  <a:lnTo>
                    <a:pt x="0" y="10"/>
                  </a:lnTo>
                  <a:lnTo>
                    <a:pt x="0" y="7"/>
                  </a:lnTo>
                  <a:lnTo>
                    <a:pt x="1" y="4"/>
                  </a:lnTo>
                  <a:lnTo>
                    <a:pt x="1" y="2"/>
                  </a:lnTo>
                  <a:lnTo>
                    <a:pt x="2" y="1"/>
                  </a:lnTo>
                  <a:lnTo>
                    <a:pt x="2" y="0"/>
                  </a:lnTo>
                  <a:close/>
                </a:path>
              </a:pathLst>
            </a:custGeom>
            <a:solidFill>
              <a:srgbClr val="BFBFBF"/>
            </a:solidFill>
            <a:ln w="9525">
              <a:noFill/>
              <a:round/>
              <a:headEnd/>
              <a:tailEnd/>
            </a:ln>
          </p:spPr>
          <p:txBody>
            <a:bodyPr/>
            <a:lstStyle/>
            <a:p>
              <a:endParaRPr lang="nl-NL"/>
            </a:p>
          </p:txBody>
        </p:sp>
        <p:sp>
          <p:nvSpPr>
            <p:cNvPr id="7239" name="Freeform 73"/>
            <p:cNvSpPr>
              <a:spLocks/>
            </p:cNvSpPr>
            <p:nvPr/>
          </p:nvSpPr>
          <p:spPr bwMode="ltGray">
            <a:xfrm>
              <a:off x="1142" y="2900"/>
              <a:ext cx="7" cy="4"/>
            </a:xfrm>
            <a:custGeom>
              <a:avLst/>
              <a:gdLst>
                <a:gd name="T0" fmla="*/ 1 w 14"/>
                <a:gd name="T1" fmla="*/ 0 h 9"/>
                <a:gd name="T2" fmla="*/ 1 w 14"/>
                <a:gd name="T3" fmla="*/ 0 h 9"/>
                <a:gd name="T4" fmla="*/ 1 w 14"/>
                <a:gd name="T5" fmla="*/ 0 h 9"/>
                <a:gd name="T6" fmla="*/ 0 w 14"/>
                <a:gd name="T7" fmla="*/ 0 h 9"/>
                <a:gd name="T8" fmla="*/ 0 w 14"/>
                <a:gd name="T9" fmla="*/ 0 h 9"/>
                <a:gd name="T10" fmla="*/ 1 w 14"/>
                <a:gd name="T11" fmla="*/ 0 h 9"/>
                <a:gd name="T12" fmla="*/ 1 w 14"/>
                <a:gd name="T13" fmla="*/ 0 h 9"/>
                <a:gd name="T14" fmla="*/ 1 w 14"/>
                <a:gd name="T15" fmla="*/ 0 h 9"/>
                <a:gd name="T16" fmla="*/ 1 w 14"/>
                <a:gd name="T17" fmla="*/ 0 h 9"/>
                <a:gd name="T18" fmla="*/ 1 w 14"/>
                <a:gd name="T19" fmla="*/ 0 h 9"/>
                <a:gd name="T20" fmla="*/ 1 w 14"/>
                <a:gd name="T21" fmla="*/ 0 h 9"/>
                <a:gd name="T22" fmla="*/ 1 w 14"/>
                <a:gd name="T23" fmla="*/ 0 h 9"/>
                <a:gd name="T24" fmla="*/ 1 w 14"/>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9"/>
                <a:gd name="T41" fmla="*/ 14 w 14"/>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9">
                  <a:moveTo>
                    <a:pt x="9" y="0"/>
                  </a:moveTo>
                  <a:lnTo>
                    <a:pt x="7" y="0"/>
                  </a:lnTo>
                  <a:lnTo>
                    <a:pt x="3" y="0"/>
                  </a:lnTo>
                  <a:lnTo>
                    <a:pt x="0" y="2"/>
                  </a:lnTo>
                  <a:lnTo>
                    <a:pt x="0" y="5"/>
                  </a:lnTo>
                  <a:lnTo>
                    <a:pt x="4" y="9"/>
                  </a:lnTo>
                  <a:lnTo>
                    <a:pt x="10" y="9"/>
                  </a:lnTo>
                  <a:lnTo>
                    <a:pt x="14" y="8"/>
                  </a:lnTo>
                  <a:lnTo>
                    <a:pt x="14" y="7"/>
                  </a:lnTo>
                  <a:lnTo>
                    <a:pt x="11" y="4"/>
                  </a:lnTo>
                  <a:lnTo>
                    <a:pt x="10" y="2"/>
                  </a:lnTo>
                  <a:lnTo>
                    <a:pt x="9" y="1"/>
                  </a:lnTo>
                  <a:lnTo>
                    <a:pt x="9" y="0"/>
                  </a:lnTo>
                  <a:close/>
                </a:path>
              </a:pathLst>
            </a:custGeom>
            <a:solidFill>
              <a:srgbClr val="BFBFBF"/>
            </a:solidFill>
            <a:ln w="9525">
              <a:noFill/>
              <a:round/>
              <a:headEnd/>
              <a:tailEnd/>
            </a:ln>
          </p:spPr>
          <p:txBody>
            <a:bodyPr/>
            <a:lstStyle/>
            <a:p>
              <a:endParaRPr lang="nl-NL"/>
            </a:p>
          </p:txBody>
        </p:sp>
        <p:sp>
          <p:nvSpPr>
            <p:cNvPr id="7240" name="Freeform 74"/>
            <p:cNvSpPr>
              <a:spLocks/>
            </p:cNvSpPr>
            <p:nvPr/>
          </p:nvSpPr>
          <p:spPr bwMode="ltGray">
            <a:xfrm>
              <a:off x="1164" y="2908"/>
              <a:ext cx="10" cy="11"/>
            </a:xfrm>
            <a:custGeom>
              <a:avLst/>
              <a:gdLst>
                <a:gd name="T0" fmla="*/ 0 w 21"/>
                <a:gd name="T1" fmla="*/ 0 h 23"/>
                <a:gd name="T2" fmla="*/ 0 w 21"/>
                <a:gd name="T3" fmla="*/ 0 h 23"/>
                <a:gd name="T4" fmla="*/ 0 w 21"/>
                <a:gd name="T5" fmla="*/ 0 h 23"/>
                <a:gd name="T6" fmla="*/ 0 w 21"/>
                <a:gd name="T7" fmla="*/ 0 h 23"/>
                <a:gd name="T8" fmla="*/ 0 w 21"/>
                <a:gd name="T9" fmla="*/ 0 h 23"/>
                <a:gd name="T10" fmla="*/ 0 w 21"/>
                <a:gd name="T11" fmla="*/ 0 h 23"/>
                <a:gd name="T12" fmla="*/ 0 w 21"/>
                <a:gd name="T13" fmla="*/ 0 h 23"/>
                <a:gd name="T14" fmla="*/ 0 w 21"/>
                <a:gd name="T15" fmla="*/ 0 h 23"/>
                <a:gd name="T16" fmla="*/ 0 w 21"/>
                <a:gd name="T17" fmla="*/ 0 h 23"/>
                <a:gd name="T18" fmla="*/ 0 w 21"/>
                <a:gd name="T19" fmla="*/ 0 h 23"/>
                <a:gd name="T20" fmla="*/ 0 w 21"/>
                <a:gd name="T21" fmla="*/ 0 h 23"/>
                <a:gd name="T22" fmla="*/ 0 w 21"/>
                <a:gd name="T23" fmla="*/ 0 h 23"/>
                <a:gd name="T24" fmla="*/ 0 w 21"/>
                <a:gd name="T25" fmla="*/ 0 h 23"/>
                <a:gd name="T26" fmla="*/ 0 w 21"/>
                <a:gd name="T27" fmla="*/ 0 h 23"/>
                <a:gd name="T28" fmla="*/ 0 w 21"/>
                <a:gd name="T29" fmla="*/ 0 h 23"/>
                <a:gd name="T30" fmla="*/ 0 w 21"/>
                <a:gd name="T31" fmla="*/ 0 h 23"/>
                <a:gd name="T32" fmla="*/ 0 w 21"/>
                <a:gd name="T33" fmla="*/ 0 h 23"/>
                <a:gd name="T34" fmla="*/ 0 w 21"/>
                <a:gd name="T35" fmla="*/ 0 h 23"/>
                <a:gd name="T36" fmla="*/ 0 w 21"/>
                <a:gd name="T37" fmla="*/ 0 h 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
                <a:gd name="T58" fmla="*/ 0 h 23"/>
                <a:gd name="T59" fmla="*/ 21 w 21"/>
                <a:gd name="T60" fmla="*/ 23 h 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 h="23">
                  <a:moveTo>
                    <a:pt x="12" y="0"/>
                  </a:moveTo>
                  <a:lnTo>
                    <a:pt x="0" y="2"/>
                  </a:lnTo>
                  <a:lnTo>
                    <a:pt x="2" y="2"/>
                  </a:lnTo>
                  <a:lnTo>
                    <a:pt x="3" y="3"/>
                  </a:lnTo>
                  <a:lnTo>
                    <a:pt x="4" y="6"/>
                  </a:lnTo>
                  <a:lnTo>
                    <a:pt x="6" y="10"/>
                  </a:lnTo>
                  <a:lnTo>
                    <a:pt x="6" y="16"/>
                  </a:lnTo>
                  <a:lnTo>
                    <a:pt x="4" y="19"/>
                  </a:lnTo>
                  <a:lnTo>
                    <a:pt x="3" y="22"/>
                  </a:lnTo>
                  <a:lnTo>
                    <a:pt x="2" y="23"/>
                  </a:lnTo>
                  <a:lnTo>
                    <a:pt x="14" y="22"/>
                  </a:lnTo>
                  <a:lnTo>
                    <a:pt x="15" y="21"/>
                  </a:lnTo>
                  <a:lnTo>
                    <a:pt x="19" y="17"/>
                  </a:lnTo>
                  <a:lnTo>
                    <a:pt x="21" y="14"/>
                  </a:lnTo>
                  <a:lnTo>
                    <a:pt x="20" y="9"/>
                  </a:lnTo>
                  <a:lnTo>
                    <a:pt x="17" y="4"/>
                  </a:lnTo>
                  <a:lnTo>
                    <a:pt x="14" y="2"/>
                  </a:lnTo>
                  <a:lnTo>
                    <a:pt x="13" y="0"/>
                  </a:lnTo>
                  <a:lnTo>
                    <a:pt x="12" y="0"/>
                  </a:lnTo>
                  <a:close/>
                </a:path>
              </a:pathLst>
            </a:custGeom>
            <a:solidFill>
              <a:srgbClr val="BFBFBF"/>
            </a:solidFill>
            <a:ln w="9525">
              <a:noFill/>
              <a:round/>
              <a:headEnd/>
              <a:tailEnd/>
            </a:ln>
          </p:spPr>
          <p:txBody>
            <a:bodyPr/>
            <a:lstStyle/>
            <a:p>
              <a:endParaRPr lang="nl-NL"/>
            </a:p>
          </p:txBody>
        </p:sp>
        <p:sp>
          <p:nvSpPr>
            <p:cNvPr id="7241" name="Freeform 75"/>
            <p:cNvSpPr>
              <a:spLocks/>
            </p:cNvSpPr>
            <p:nvPr/>
          </p:nvSpPr>
          <p:spPr bwMode="ltGray">
            <a:xfrm>
              <a:off x="1152" y="2908"/>
              <a:ext cx="12" cy="11"/>
            </a:xfrm>
            <a:custGeom>
              <a:avLst/>
              <a:gdLst>
                <a:gd name="T0" fmla="*/ 1 w 24"/>
                <a:gd name="T1" fmla="*/ 0 h 21"/>
                <a:gd name="T2" fmla="*/ 1 w 24"/>
                <a:gd name="T3" fmla="*/ 0 h 21"/>
                <a:gd name="T4" fmla="*/ 1 w 24"/>
                <a:gd name="T5" fmla="*/ 1 h 21"/>
                <a:gd name="T6" fmla="*/ 1 w 24"/>
                <a:gd name="T7" fmla="*/ 1 h 21"/>
                <a:gd name="T8" fmla="*/ 1 w 24"/>
                <a:gd name="T9" fmla="*/ 1 h 21"/>
                <a:gd name="T10" fmla="*/ 0 w 24"/>
                <a:gd name="T11" fmla="*/ 1 h 21"/>
                <a:gd name="T12" fmla="*/ 1 w 24"/>
                <a:gd name="T13" fmla="*/ 1 h 21"/>
                <a:gd name="T14" fmla="*/ 1 w 24"/>
                <a:gd name="T15" fmla="*/ 1 h 21"/>
                <a:gd name="T16" fmla="*/ 1 w 24"/>
                <a:gd name="T17" fmla="*/ 1 h 21"/>
                <a:gd name="T18" fmla="*/ 1 w 24"/>
                <a:gd name="T19" fmla="*/ 1 h 21"/>
                <a:gd name="T20" fmla="*/ 1 w 24"/>
                <a:gd name="T21" fmla="*/ 1 h 21"/>
                <a:gd name="T22" fmla="*/ 1 w 24"/>
                <a:gd name="T23" fmla="*/ 1 h 21"/>
                <a:gd name="T24" fmla="*/ 1 w 24"/>
                <a:gd name="T25" fmla="*/ 1 h 21"/>
                <a:gd name="T26" fmla="*/ 1 w 24"/>
                <a:gd name="T27" fmla="*/ 1 h 21"/>
                <a:gd name="T28" fmla="*/ 1 w 24"/>
                <a:gd name="T29" fmla="*/ 1 h 21"/>
                <a:gd name="T30" fmla="*/ 1 w 24"/>
                <a:gd name="T31" fmla="*/ 1 h 21"/>
                <a:gd name="T32" fmla="*/ 1 w 24"/>
                <a:gd name="T33" fmla="*/ 0 h 21"/>
                <a:gd name="T34" fmla="*/ 1 w 24"/>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21"/>
                <a:gd name="T56" fmla="*/ 24 w 24"/>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21">
                  <a:moveTo>
                    <a:pt x="14" y="0"/>
                  </a:moveTo>
                  <a:lnTo>
                    <a:pt x="11" y="0"/>
                  </a:lnTo>
                  <a:lnTo>
                    <a:pt x="7" y="1"/>
                  </a:lnTo>
                  <a:lnTo>
                    <a:pt x="4" y="2"/>
                  </a:lnTo>
                  <a:lnTo>
                    <a:pt x="3" y="2"/>
                  </a:lnTo>
                  <a:lnTo>
                    <a:pt x="0" y="18"/>
                  </a:lnTo>
                  <a:lnTo>
                    <a:pt x="1" y="18"/>
                  </a:lnTo>
                  <a:lnTo>
                    <a:pt x="5" y="20"/>
                  </a:lnTo>
                  <a:lnTo>
                    <a:pt x="8" y="20"/>
                  </a:lnTo>
                  <a:lnTo>
                    <a:pt x="13" y="21"/>
                  </a:lnTo>
                  <a:lnTo>
                    <a:pt x="18" y="21"/>
                  </a:lnTo>
                  <a:lnTo>
                    <a:pt x="21" y="21"/>
                  </a:lnTo>
                  <a:lnTo>
                    <a:pt x="24" y="20"/>
                  </a:lnTo>
                  <a:lnTo>
                    <a:pt x="24" y="16"/>
                  </a:lnTo>
                  <a:lnTo>
                    <a:pt x="22" y="7"/>
                  </a:lnTo>
                  <a:lnTo>
                    <a:pt x="19" y="2"/>
                  </a:lnTo>
                  <a:lnTo>
                    <a:pt x="15" y="0"/>
                  </a:lnTo>
                  <a:lnTo>
                    <a:pt x="14" y="0"/>
                  </a:lnTo>
                  <a:close/>
                </a:path>
              </a:pathLst>
            </a:custGeom>
            <a:solidFill>
              <a:srgbClr val="BFBFBF"/>
            </a:solidFill>
            <a:ln w="9525">
              <a:noFill/>
              <a:round/>
              <a:headEnd/>
              <a:tailEnd/>
            </a:ln>
          </p:spPr>
          <p:txBody>
            <a:bodyPr/>
            <a:lstStyle/>
            <a:p>
              <a:endParaRPr lang="nl-NL"/>
            </a:p>
          </p:txBody>
        </p:sp>
        <p:sp>
          <p:nvSpPr>
            <p:cNvPr id="7242" name="Freeform 76"/>
            <p:cNvSpPr>
              <a:spLocks/>
            </p:cNvSpPr>
            <p:nvPr/>
          </p:nvSpPr>
          <p:spPr bwMode="ltGray">
            <a:xfrm>
              <a:off x="1138" y="2908"/>
              <a:ext cx="13" cy="9"/>
            </a:xfrm>
            <a:custGeom>
              <a:avLst/>
              <a:gdLst>
                <a:gd name="T0" fmla="*/ 1 w 25"/>
                <a:gd name="T1" fmla="*/ 1 h 18"/>
                <a:gd name="T2" fmla="*/ 1 w 25"/>
                <a:gd name="T3" fmla="*/ 1 h 18"/>
                <a:gd name="T4" fmla="*/ 1 w 25"/>
                <a:gd name="T5" fmla="*/ 0 h 18"/>
                <a:gd name="T6" fmla="*/ 1 w 25"/>
                <a:gd name="T7" fmla="*/ 0 h 18"/>
                <a:gd name="T8" fmla="*/ 0 w 25"/>
                <a:gd name="T9" fmla="*/ 1 h 18"/>
                <a:gd name="T10" fmla="*/ 0 w 25"/>
                <a:gd name="T11" fmla="*/ 1 h 18"/>
                <a:gd name="T12" fmla="*/ 0 w 25"/>
                <a:gd name="T13" fmla="*/ 1 h 18"/>
                <a:gd name="T14" fmla="*/ 0 w 25"/>
                <a:gd name="T15" fmla="*/ 1 h 18"/>
                <a:gd name="T16" fmla="*/ 1 w 25"/>
                <a:gd name="T17" fmla="*/ 1 h 18"/>
                <a:gd name="T18" fmla="*/ 1 w 25"/>
                <a:gd name="T19" fmla="*/ 1 h 18"/>
                <a:gd name="T20" fmla="*/ 1 w 25"/>
                <a:gd name="T21" fmla="*/ 1 h 18"/>
                <a:gd name="T22" fmla="*/ 1 w 25"/>
                <a:gd name="T23" fmla="*/ 1 h 18"/>
                <a:gd name="T24" fmla="*/ 1 w 25"/>
                <a:gd name="T25" fmla="*/ 1 h 18"/>
                <a:gd name="T26" fmla="*/ 1 w 25"/>
                <a:gd name="T27" fmla="*/ 1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18"/>
                <a:gd name="T44" fmla="*/ 25 w 25"/>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18">
                  <a:moveTo>
                    <a:pt x="25" y="2"/>
                  </a:moveTo>
                  <a:lnTo>
                    <a:pt x="21" y="1"/>
                  </a:lnTo>
                  <a:lnTo>
                    <a:pt x="12" y="0"/>
                  </a:lnTo>
                  <a:lnTo>
                    <a:pt x="3" y="0"/>
                  </a:lnTo>
                  <a:lnTo>
                    <a:pt x="0" y="1"/>
                  </a:lnTo>
                  <a:lnTo>
                    <a:pt x="0" y="4"/>
                  </a:lnTo>
                  <a:lnTo>
                    <a:pt x="0" y="7"/>
                  </a:lnTo>
                  <a:lnTo>
                    <a:pt x="0" y="9"/>
                  </a:lnTo>
                  <a:lnTo>
                    <a:pt x="3" y="11"/>
                  </a:lnTo>
                  <a:lnTo>
                    <a:pt x="9" y="14"/>
                  </a:lnTo>
                  <a:lnTo>
                    <a:pt x="15" y="16"/>
                  </a:lnTo>
                  <a:lnTo>
                    <a:pt x="21" y="17"/>
                  </a:lnTo>
                  <a:lnTo>
                    <a:pt x="23" y="18"/>
                  </a:lnTo>
                  <a:lnTo>
                    <a:pt x="25" y="2"/>
                  </a:lnTo>
                  <a:close/>
                </a:path>
              </a:pathLst>
            </a:custGeom>
            <a:solidFill>
              <a:srgbClr val="BFBFBF"/>
            </a:solidFill>
            <a:ln w="9525">
              <a:noFill/>
              <a:round/>
              <a:headEnd/>
              <a:tailEnd/>
            </a:ln>
          </p:spPr>
          <p:txBody>
            <a:bodyPr/>
            <a:lstStyle/>
            <a:p>
              <a:endParaRPr lang="nl-NL"/>
            </a:p>
          </p:txBody>
        </p:sp>
        <p:sp>
          <p:nvSpPr>
            <p:cNvPr id="7243" name="Freeform 77"/>
            <p:cNvSpPr>
              <a:spLocks/>
            </p:cNvSpPr>
            <p:nvPr/>
          </p:nvSpPr>
          <p:spPr bwMode="ltGray">
            <a:xfrm>
              <a:off x="1131" y="2918"/>
              <a:ext cx="7" cy="4"/>
            </a:xfrm>
            <a:custGeom>
              <a:avLst/>
              <a:gdLst>
                <a:gd name="T0" fmla="*/ 1 w 14"/>
                <a:gd name="T1" fmla="*/ 0 h 10"/>
                <a:gd name="T2" fmla="*/ 1 w 14"/>
                <a:gd name="T3" fmla="*/ 0 h 10"/>
                <a:gd name="T4" fmla="*/ 1 w 14"/>
                <a:gd name="T5" fmla="*/ 0 h 10"/>
                <a:gd name="T6" fmla="*/ 1 w 14"/>
                <a:gd name="T7" fmla="*/ 0 h 10"/>
                <a:gd name="T8" fmla="*/ 0 w 14"/>
                <a:gd name="T9" fmla="*/ 0 h 10"/>
                <a:gd name="T10" fmla="*/ 1 w 14"/>
                <a:gd name="T11" fmla="*/ 0 h 10"/>
                <a:gd name="T12" fmla="*/ 1 w 14"/>
                <a:gd name="T13" fmla="*/ 0 h 10"/>
                <a:gd name="T14" fmla="*/ 1 w 14"/>
                <a:gd name="T15" fmla="*/ 0 h 10"/>
                <a:gd name="T16" fmla="*/ 1 w 14"/>
                <a:gd name="T17" fmla="*/ 0 h 10"/>
                <a:gd name="T18" fmla="*/ 1 w 14"/>
                <a:gd name="T19" fmla="*/ 0 h 10"/>
                <a:gd name="T20" fmla="*/ 1 w 14"/>
                <a:gd name="T21" fmla="*/ 0 h 10"/>
                <a:gd name="T22" fmla="*/ 1 w 14"/>
                <a:gd name="T23" fmla="*/ 0 h 10"/>
                <a:gd name="T24" fmla="*/ 1 w 14"/>
                <a:gd name="T25" fmla="*/ 0 h 10"/>
                <a:gd name="T26" fmla="*/ 1 w 14"/>
                <a:gd name="T27" fmla="*/ 0 h 10"/>
                <a:gd name="T28" fmla="*/ 1 w 14"/>
                <a:gd name="T29" fmla="*/ 0 h 10"/>
                <a:gd name="T30" fmla="*/ 1 w 14"/>
                <a:gd name="T31" fmla="*/ 0 h 10"/>
                <a:gd name="T32" fmla="*/ 1 w 14"/>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0"/>
                <a:gd name="T53" fmla="*/ 14 w 14"/>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0">
                  <a:moveTo>
                    <a:pt x="10" y="0"/>
                  </a:moveTo>
                  <a:lnTo>
                    <a:pt x="7" y="2"/>
                  </a:lnTo>
                  <a:lnTo>
                    <a:pt x="3" y="3"/>
                  </a:lnTo>
                  <a:lnTo>
                    <a:pt x="1" y="5"/>
                  </a:lnTo>
                  <a:lnTo>
                    <a:pt x="0" y="7"/>
                  </a:lnTo>
                  <a:lnTo>
                    <a:pt x="2" y="8"/>
                  </a:lnTo>
                  <a:lnTo>
                    <a:pt x="5" y="10"/>
                  </a:lnTo>
                  <a:lnTo>
                    <a:pt x="8" y="10"/>
                  </a:lnTo>
                  <a:lnTo>
                    <a:pt x="9" y="10"/>
                  </a:lnTo>
                  <a:lnTo>
                    <a:pt x="10" y="10"/>
                  </a:lnTo>
                  <a:lnTo>
                    <a:pt x="11" y="10"/>
                  </a:lnTo>
                  <a:lnTo>
                    <a:pt x="14" y="10"/>
                  </a:lnTo>
                  <a:lnTo>
                    <a:pt x="14" y="6"/>
                  </a:lnTo>
                  <a:lnTo>
                    <a:pt x="14" y="5"/>
                  </a:lnTo>
                  <a:lnTo>
                    <a:pt x="13" y="3"/>
                  </a:lnTo>
                  <a:lnTo>
                    <a:pt x="11" y="2"/>
                  </a:lnTo>
                  <a:lnTo>
                    <a:pt x="10" y="0"/>
                  </a:lnTo>
                  <a:close/>
                </a:path>
              </a:pathLst>
            </a:custGeom>
            <a:solidFill>
              <a:srgbClr val="BFBFBF"/>
            </a:solidFill>
            <a:ln w="9525">
              <a:noFill/>
              <a:round/>
              <a:headEnd/>
              <a:tailEnd/>
            </a:ln>
          </p:spPr>
          <p:txBody>
            <a:bodyPr/>
            <a:lstStyle/>
            <a:p>
              <a:endParaRPr lang="nl-NL"/>
            </a:p>
          </p:txBody>
        </p:sp>
        <p:sp>
          <p:nvSpPr>
            <p:cNvPr id="7244" name="Freeform 78"/>
            <p:cNvSpPr>
              <a:spLocks/>
            </p:cNvSpPr>
            <p:nvPr/>
          </p:nvSpPr>
          <p:spPr bwMode="ltGray">
            <a:xfrm>
              <a:off x="1140" y="2917"/>
              <a:ext cx="15" cy="9"/>
            </a:xfrm>
            <a:custGeom>
              <a:avLst/>
              <a:gdLst>
                <a:gd name="T0" fmla="*/ 0 w 30"/>
                <a:gd name="T1" fmla="*/ 1 h 17"/>
                <a:gd name="T2" fmla="*/ 1 w 30"/>
                <a:gd name="T3" fmla="*/ 1 h 17"/>
                <a:gd name="T4" fmla="*/ 1 w 30"/>
                <a:gd name="T5" fmla="*/ 1 h 17"/>
                <a:gd name="T6" fmla="*/ 1 w 30"/>
                <a:gd name="T7" fmla="*/ 1 h 17"/>
                <a:gd name="T8" fmla="*/ 1 w 30"/>
                <a:gd name="T9" fmla="*/ 1 h 17"/>
                <a:gd name="T10" fmla="*/ 1 w 30"/>
                <a:gd name="T11" fmla="*/ 1 h 17"/>
                <a:gd name="T12" fmla="*/ 1 w 30"/>
                <a:gd name="T13" fmla="*/ 1 h 17"/>
                <a:gd name="T14" fmla="*/ 1 w 30"/>
                <a:gd name="T15" fmla="*/ 1 h 17"/>
                <a:gd name="T16" fmla="*/ 1 w 30"/>
                <a:gd name="T17" fmla="*/ 1 h 17"/>
                <a:gd name="T18" fmla="*/ 1 w 30"/>
                <a:gd name="T19" fmla="*/ 1 h 17"/>
                <a:gd name="T20" fmla="*/ 1 w 30"/>
                <a:gd name="T21" fmla="*/ 1 h 17"/>
                <a:gd name="T22" fmla="*/ 1 w 30"/>
                <a:gd name="T23" fmla="*/ 1 h 17"/>
                <a:gd name="T24" fmla="*/ 1 w 30"/>
                <a:gd name="T25" fmla="*/ 1 h 17"/>
                <a:gd name="T26" fmla="*/ 1 w 30"/>
                <a:gd name="T27" fmla="*/ 1 h 17"/>
                <a:gd name="T28" fmla="*/ 1 w 30"/>
                <a:gd name="T29" fmla="*/ 1 h 17"/>
                <a:gd name="T30" fmla="*/ 1 w 30"/>
                <a:gd name="T31" fmla="*/ 0 h 17"/>
                <a:gd name="T32" fmla="*/ 0 w 30"/>
                <a:gd name="T33" fmla="*/ 1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
                <a:gd name="T52" fmla="*/ 0 h 17"/>
                <a:gd name="T53" fmla="*/ 30 w 30"/>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 h="17">
                  <a:moveTo>
                    <a:pt x="0" y="1"/>
                  </a:moveTo>
                  <a:lnTo>
                    <a:pt x="1" y="5"/>
                  </a:lnTo>
                  <a:lnTo>
                    <a:pt x="2" y="8"/>
                  </a:lnTo>
                  <a:lnTo>
                    <a:pt x="1" y="12"/>
                  </a:lnTo>
                  <a:lnTo>
                    <a:pt x="1" y="13"/>
                  </a:lnTo>
                  <a:lnTo>
                    <a:pt x="2" y="14"/>
                  </a:lnTo>
                  <a:lnTo>
                    <a:pt x="6" y="15"/>
                  </a:lnTo>
                  <a:lnTo>
                    <a:pt x="10" y="16"/>
                  </a:lnTo>
                  <a:lnTo>
                    <a:pt x="15" y="17"/>
                  </a:lnTo>
                  <a:lnTo>
                    <a:pt x="20" y="17"/>
                  </a:lnTo>
                  <a:lnTo>
                    <a:pt x="25" y="15"/>
                  </a:lnTo>
                  <a:lnTo>
                    <a:pt x="29" y="12"/>
                  </a:lnTo>
                  <a:lnTo>
                    <a:pt x="30" y="9"/>
                  </a:lnTo>
                  <a:lnTo>
                    <a:pt x="24" y="6"/>
                  </a:lnTo>
                  <a:lnTo>
                    <a:pt x="14" y="1"/>
                  </a:lnTo>
                  <a:lnTo>
                    <a:pt x="4" y="0"/>
                  </a:lnTo>
                  <a:lnTo>
                    <a:pt x="0" y="1"/>
                  </a:lnTo>
                  <a:close/>
                </a:path>
              </a:pathLst>
            </a:custGeom>
            <a:solidFill>
              <a:srgbClr val="BFBFBF"/>
            </a:solidFill>
            <a:ln w="9525">
              <a:noFill/>
              <a:round/>
              <a:headEnd/>
              <a:tailEnd/>
            </a:ln>
          </p:spPr>
          <p:txBody>
            <a:bodyPr/>
            <a:lstStyle/>
            <a:p>
              <a:endParaRPr lang="nl-NL"/>
            </a:p>
          </p:txBody>
        </p:sp>
        <p:sp>
          <p:nvSpPr>
            <p:cNvPr id="7245" name="Freeform 79"/>
            <p:cNvSpPr>
              <a:spLocks/>
            </p:cNvSpPr>
            <p:nvPr/>
          </p:nvSpPr>
          <p:spPr bwMode="ltGray">
            <a:xfrm>
              <a:off x="1158" y="2921"/>
              <a:ext cx="13" cy="9"/>
            </a:xfrm>
            <a:custGeom>
              <a:avLst/>
              <a:gdLst>
                <a:gd name="T0" fmla="*/ 0 w 26"/>
                <a:gd name="T1" fmla="*/ 0 h 18"/>
                <a:gd name="T2" fmla="*/ 1 w 26"/>
                <a:gd name="T3" fmla="*/ 0 h 18"/>
                <a:gd name="T4" fmla="*/ 1 w 26"/>
                <a:gd name="T5" fmla="*/ 0 h 18"/>
                <a:gd name="T6" fmla="*/ 1 w 26"/>
                <a:gd name="T7" fmla="*/ 0 h 18"/>
                <a:gd name="T8" fmla="*/ 1 w 26"/>
                <a:gd name="T9" fmla="*/ 1 h 18"/>
                <a:gd name="T10" fmla="*/ 1 w 26"/>
                <a:gd name="T11" fmla="*/ 1 h 18"/>
                <a:gd name="T12" fmla="*/ 1 w 26"/>
                <a:gd name="T13" fmla="*/ 1 h 18"/>
                <a:gd name="T14" fmla="*/ 1 w 26"/>
                <a:gd name="T15" fmla="*/ 1 h 18"/>
                <a:gd name="T16" fmla="*/ 1 w 26"/>
                <a:gd name="T17" fmla="*/ 1 h 18"/>
                <a:gd name="T18" fmla="*/ 1 w 26"/>
                <a:gd name="T19" fmla="*/ 1 h 18"/>
                <a:gd name="T20" fmla="*/ 1 w 26"/>
                <a:gd name="T21" fmla="*/ 1 h 18"/>
                <a:gd name="T22" fmla="*/ 1 w 26"/>
                <a:gd name="T23" fmla="*/ 1 h 18"/>
                <a:gd name="T24" fmla="*/ 1 w 26"/>
                <a:gd name="T25" fmla="*/ 1 h 18"/>
                <a:gd name="T26" fmla="*/ 1 w 26"/>
                <a:gd name="T27" fmla="*/ 1 h 18"/>
                <a:gd name="T28" fmla="*/ 1 w 26"/>
                <a:gd name="T29" fmla="*/ 1 h 18"/>
                <a:gd name="T30" fmla="*/ 0 w 26"/>
                <a:gd name="T31" fmla="*/ 1 h 18"/>
                <a:gd name="T32" fmla="*/ 0 w 26"/>
                <a:gd name="T33" fmla="*/ 1 h 18"/>
                <a:gd name="T34" fmla="*/ 1 w 26"/>
                <a:gd name="T35" fmla="*/ 1 h 18"/>
                <a:gd name="T36" fmla="*/ 1 w 26"/>
                <a:gd name="T37" fmla="*/ 1 h 18"/>
                <a:gd name="T38" fmla="*/ 0 w 26"/>
                <a:gd name="T39" fmla="*/ 0 h 18"/>
                <a:gd name="T40" fmla="*/ 0 w 26"/>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18"/>
                <a:gd name="T65" fmla="*/ 26 w 26"/>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18">
                  <a:moveTo>
                    <a:pt x="0" y="0"/>
                  </a:moveTo>
                  <a:lnTo>
                    <a:pt x="3" y="0"/>
                  </a:lnTo>
                  <a:lnTo>
                    <a:pt x="10" y="0"/>
                  </a:lnTo>
                  <a:lnTo>
                    <a:pt x="17" y="0"/>
                  </a:lnTo>
                  <a:lnTo>
                    <a:pt x="23" y="1"/>
                  </a:lnTo>
                  <a:lnTo>
                    <a:pt x="25" y="4"/>
                  </a:lnTo>
                  <a:lnTo>
                    <a:pt x="26" y="8"/>
                  </a:lnTo>
                  <a:lnTo>
                    <a:pt x="26" y="12"/>
                  </a:lnTo>
                  <a:lnTo>
                    <a:pt x="26" y="13"/>
                  </a:lnTo>
                  <a:lnTo>
                    <a:pt x="25" y="14"/>
                  </a:lnTo>
                  <a:lnTo>
                    <a:pt x="23" y="15"/>
                  </a:lnTo>
                  <a:lnTo>
                    <a:pt x="18" y="16"/>
                  </a:lnTo>
                  <a:lnTo>
                    <a:pt x="14" y="18"/>
                  </a:lnTo>
                  <a:lnTo>
                    <a:pt x="9" y="18"/>
                  </a:lnTo>
                  <a:lnTo>
                    <a:pt x="3" y="16"/>
                  </a:lnTo>
                  <a:lnTo>
                    <a:pt x="0" y="14"/>
                  </a:lnTo>
                  <a:lnTo>
                    <a:pt x="0" y="8"/>
                  </a:lnTo>
                  <a:lnTo>
                    <a:pt x="1" y="4"/>
                  </a:lnTo>
                  <a:lnTo>
                    <a:pt x="1" y="1"/>
                  </a:lnTo>
                  <a:lnTo>
                    <a:pt x="0" y="0"/>
                  </a:lnTo>
                  <a:close/>
                </a:path>
              </a:pathLst>
            </a:custGeom>
            <a:solidFill>
              <a:srgbClr val="BFBFBF"/>
            </a:solidFill>
            <a:ln w="9525">
              <a:noFill/>
              <a:round/>
              <a:headEnd/>
              <a:tailEnd/>
            </a:ln>
          </p:spPr>
          <p:txBody>
            <a:bodyPr/>
            <a:lstStyle/>
            <a:p>
              <a:endParaRPr lang="nl-NL"/>
            </a:p>
          </p:txBody>
        </p:sp>
        <p:sp>
          <p:nvSpPr>
            <p:cNvPr id="7246" name="Freeform 80"/>
            <p:cNvSpPr>
              <a:spLocks/>
            </p:cNvSpPr>
            <p:nvPr/>
          </p:nvSpPr>
          <p:spPr bwMode="ltGray">
            <a:xfrm>
              <a:off x="1153" y="2922"/>
              <a:ext cx="4" cy="4"/>
            </a:xfrm>
            <a:custGeom>
              <a:avLst/>
              <a:gdLst>
                <a:gd name="T0" fmla="*/ 0 w 8"/>
                <a:gd name="T1" fmla="*/ 0 h 10"/>
                <a:gd name="T2" fmla="*/ 1 w 8"/>
                <a:gd name="T3" fmla="*/ 0 h 10"/>
                <a:gd name="T4" fmla="*/ 1 w 8"/>
                <a:gd name="T5" fmla="*/ 0 h 10"/>
                <a:gd name="T6" fmla="*/ 1 w 8"/>
                <a:gd name="T7" fmla="*/ 0 h 10"/>
                <a:gd name="T8" fmla="*/ 1 w 8"/>
                <a:gd name="T9" fmla="*/ 0 h 10"/>
                <a:gd name="T10" fmla="*/ 1 w 8"/>
                <a:gd name="T11" fmla="*/ 0 h 10"/>
                <a:gd name="T12" fmla="*/ 1 w 8"/>
                <a:gd name="T13" fmla="*/ 0 h 10"/>
                <a:gd name="T14" fmla="*/ 1 w 8"/>
                <a:gd name="T15" fmla="*/ 0 h 10"/>
                <a:gd name="T16" fmla="*/ 1 w 8"/>
                <a:gd name="T17" fmla="*/ 0 h 10"/>
                <a:gd name="T18" fmla="*/ 0 w 8"/>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10"/>
                <a:gd name="T32" fmla="*/ 8 w 8"/>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10">
                  <a:moveTo>
                    <a:pt x="0" y="10"/>
                  </a:moveTo>
                  <a:lnTo>
                    <a:pt x="1" y="10"/>
                  </a:lnTo>
                  <a:lnTo>
                    <a:pt x="3" y="10"/>
                  </a:lnTo>
                  <a:lnTo>
                    <a:pt x="5" y="10"/>
                  </a:lnTo>
                  <a:lnTo>
                    <a:pt x="6" y="10"/>
                  </a:lnTo>
                  <a:lnTo>
                    <a:pt x="8" y="7"/>
                  </a:lnTo>
                  <a:lnTo>
                    <a:pt x="8" y="5"/>
                  </a:lnTo>
                  <a:lnTo>
                    <a:pt x="8" y="2"/>
                  </a:lnTo>
                  <a:lnTo>
                    <a:pt x="8" y="0"/>
                  </a:lnTo>
                  <a:lnTo>
                    <a:pt x="0" y="10"/>
                  </a:lnTo>
                  <a:close/>
                </a:path>
              </a:pathLst>
            </a:custGeom>
            <a:solidFill>
              <a:srgbClr val="BFBFBF"/>
            </a:solidFill>
            <a:ln w="9525">
              <a:noFill/>
              <a:round/>
              <a:headEnd/>
              <a:tailEnd/>
            </a:ln>
          </p:spPr>
          <p:txBody>
            <a:bodyPr/>
            <a:lstStyle/>
            <a:p>
              <a:endParaRPr lang="nl-NL"/>
            </a:p>
          </p:txBody>
        </p:sp>
        <p:sp>
          <p:nvSpPr>
            <p:cNvPr id="7247" name="Freeform 81"/>
            <p:cNvSpPr>
              <a:spLocks/>
            </p:cNvSpPr>
            <p:nvPr/>
          </p:nvSpPr>
          <p:spPr bwMode="ltGray">
            <a:xfrm>
              <a:off x="1145" y="2929"/>
              <a:ext cx="10" cy="8"/>
            </a:xfrm>
            <a:custGeom>
              <a:avLst/>
              <a:gdLst>
                <a:gd name="T0" fmla="*/ 0 w 21"/>
                <a:gd name="T1" fmla="*/ 0 h 18"/>
                <a:gd name="T2" fmla="*/ 0 w 21"/>
                <a:gd name="T3" fmla="*/ 0 h 18"/>
                <a:gd name="T4" fmla="*/ 0 w 21"/>
                <a:gd name="T5" fmla="*/ 0 h 18"/>
                <a:gd name="T6" fmla="*/ 0 w 21"/>
                <a:gd name="T7" fmla="*/ 0 h 18"/>
                <a:gd name="T8" fmla="*/ 0 w 21"/>
                <a:gd name="T9" fmla="*/ 0 h 18"/>
                <a:gd name="T10" fmla="*/ 0 w 21"/>
                <a:gd name="T11" fmla="*/ 0 h 18"/>
                <a:gd name="T12" fmla="*/ 0 w 21"/>
                <a:gd name="T13" fmla="*/ 0 h 18"/>
                <a:gd name="T14" fmla="*/ 0 w 21"/>
                <a:gd name="T15" fmla="*/ 0 h 18"/>
                <a:gd name="T16" fmla="*/ 0 w 21"/>
                <a:gd name="T17" fmla="*/ 0 h 18"/>
                <a:gd name="T18" fmla="*/ 0 w 21"/>
                <a:gd name="T19" fmla="*/ 0 h 18"/>
                <a:gd name="T20" fmla="*/ 0 w 21"/>
                <a:gd name="T21" fmla="*/ 0 h 18"/>
                <a:gd name="T22" fmla="*/ 0 w 21"/>
                <a:gd name="T23" fmla="*/ 0 h 18"/>
                <a:gd name="T24" fmla="*/ 0 w 21"/>
                <a:gd name="T25" fmla="*/ 0 h 18"/>
                <a:gd name="T26" fmla="*/ 0 w 21"/>
                <a:gd name="T27" fmla="*/ 0 h 18"/>
                <a:gd name="T28" fmla="*/ 0 w 21"/>
                <a:gd name="T29" fmla="*/ 0 h 18"/>
                <a:gd name="T30" fmla="*/ 0 w 21"/>
                <a:gd name="T31" fmla="*/ 0 h 18"/>
                <a:gd name="T32" fmla="*/ 0 w 21"/>
                <a:gd name="T33" fmla="*/ 0 h 18"/>
                <a:gd name="T34" fmla="*/ 0 w 21"/>
                <a:gd name="T35" fmla="*/ 0 h 18"/>
                <a:gd name="T36" fmla="*/ 0 w 21"/>
                <a:gd name="T37" fmla="*/ 0 h 18"/>
                <a:gd name="T38" fmla="*/ 0 w 21"/>
                <a:gd name="T39" fmla="*/ 0 h 18"/>
                <a:gd name="T40" fmla="*/ 0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8"/>
                <a:gd name="T65" fmla="*/ 21 w 21"/>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8">
                  <a:moveTo>
                    <a:pt x="4" y="0"/>
                  </a:moveTo>
                  <a:lnTo>
                    <a:pt x="6" y="0"/>
                  </a:lnTo>
                  <a:lnTo>
                    <a:pt x="11" y="0"/>
                  </a:lnTo>
                  <a:lnTo>
                    <a:pt x="15" y="1"/>
                  </a:lnTo>
                  <a:lnTo>
                    <a:pt x="18" y="3"/>
                  </a:lnTo>
                  <a:lnTo>
                    <a:pt x="19" y="5"/>
                  </a:lnTo>
                  <a:lnTo>
                    <a:pt x="20" y="7"/>
                  </a:lnTo>
                  <a:lnTo>
                    <a:pt x="21" y="11"/>
                  </a:lnTo>
                  <a:lnTo>
                    <a:pt x="21" y="12"/>
                  </a:lnTo>
                  <a:lnTo>
                    <a:pt x="21" y="13"/>
                  </a:lnTo>
                  <a:lnTo>
                    <a:pt x="20" y="14"/>
                  </a:lnTo>
                  <a:lnTo>
                    <a:pt x="18" y="16"/>
                  </a:lnTo>
                  <a:lnTo>
                    <a:pt x="15" y="18"/>
                  </a:lnTo>
                  <a:lnTo>
                    <a:pt x="12" y="18"/>
                  </a:lnTo>
                  <a:lnTo>
                    <a:pt x="9" y="18"/>
                  </a:lnTo>
                  <a:lnTo>
                    <a:pt x="5" y="18"/>
                  </a:lnTo>
                  <a:lnTo>
                    <a:pt x="2" y="16"/>
                  </a:lnTo>
                  <a:lnTo>
                    <a:pt x="0" y="13"/>
                  </a:lnTo>
                  <a:lnTo>
                    <a:pt x="2" y="7"/>
                  </a:lnTo>
                  <a:lnTo>
                    <a:pt x="3" y="3"/>
                  </a:lnTo>
                  <a:lnTo>
                    <a:pt x="4" y="0"/>
                  </a:lnTo>
                  <a:close/>
                </a:path>
              </a:pathLst>
            </a:custGeom>
            <a:solidFill>
              <a:srgbClr val="BFBFBF"/>
            </a:solidFill>
            <a:ln w="9525">
              <a:noFill/>
              <a:round/>
              <a:headEnd/>
              <a:tailEnd/>
            </a:ln>
          </p:spPr>
          <p:txBody>
            <a:bodyPr/>
            <a:lstStyle/>
            <a:p>
              <a:endParaRPr lang="nl-NL"/>
            </a:p>
          </p:txBody>
        </p:sp>
        <p:sp>
          <p:nvSpPr>
            <p:cNvPr id="7248" name="Freeform 82"/>
            <p:cNvSpPr>
              <a:spLocks/>
            </p:cNvSpPr>
            <p:nvPr/>
          </p:nvSpPr>
          <p:spPr bwMode="ltGray">
            <a:xfrm>
              <a:off x="1130" y="2930"/>
              <a:ext cx="7" cy="4"/>
            </a:xfrm>
            <a:custGeom>
              <a:avLst/>
              <a:gdLst>
                <a:gd name="T0" fmla="*/ 0 w 15"/>
                <a:gd name="T1" fmla="*/ 0 h 8"/>
                <a:gd name="T2" fmla="*/ 0 w 15"/>
                <a:gd name="T3" fmla="*/ 1 h 8"/>
                <a:gd name="T4" fmla="*/ 0 w 15"/>
                <a:gd name="T5" fmla="*/ 1 h 8"/>
                <a:gd name="T6" fmla="*/ 0 w 15"/>
                <a:gd name="T7" fmla="*/ 1 h 8"/>
                <a:gd name="T8" fmla="*/ 0 w 15"/>
                <a:gd name="T9" fmla="*/ 1 h 8"/>
                <a:gd name="T10" fmla="*/ 0 w 15"/>
                <a:gd name="T11" fmla="*/ 1 h 8"/>
                <a:gd name="T12" fmla="*/ 0 w 15"/>
                <a:gd name="T13" fmla="*/ 1 h 8"/>
                <a:gd name="T14" fmla="*/ 0 w 15"/>
                <a:gd name="T15" fmla="*/ 1 h 8"/>
                <a:gd name="T16" fmla="*/ 0 w 15"/>
                <a:gd name="T17" fmla="*/ 1 h 8"/>
                <a:gd name="T18" fmla="*/ 0 w 15"/>
                <a:gd name="T19" fmla="*/ 1 h 8"/>
                <a:gd name="T20" fmla="*/ 0 w 15"/>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8"/>
                <a:gd name="T35" fmla="*/ 15 w 15"/>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8">
                  <a:moveTo>
                    <a:pt x="15" y="0"/>
                  </a:moveTo>
                  <a:lnTo>
                    <a:pt x="0" y="1"/>
                  </a:lnTo>
                  <a:lnTo>
                    <a:pt x="0" y="2"/>
                  </a:lnTo>
                  <a:lnTo>
                    <a:pt x="2" y="4"/>
                  </a:lnTo>
                  <a:lnTo>
                    <a:pt x="4" y="7"/>
                  </a:lnTo>
                  <a:lnTo>
                    <a:pt x="7" y="8"/>
                  </a:lnTo>
                  <a:lnTo>
                    <a:pt x="11" y="8"/>
                  </a:lnTo>
                  <a:lnTo>
                    <a:pt x="13" y="8"/>
                  </a:lnTo>
                  <a:lnTo>
                    <a:pt x="15" y="8"/>
                  </a:lnTo>
                  <a:lnTo>
                    <a:pt x="15" y="0"/>
                  </a:lnTo>
                  <a:close/>
                </a:path>
              </a:pathLst>
            </a:custGeom>
            <a:solidFill>
              <a:srgbClr val="BFBFBF"/>
            </a:solidFill>
            <a:ln w="9525">
              <a:noFill/>
              <a:round/>
              <a:headEnd/>
              <a:tailEnd/>
            </a:ln>
          </p:spPr>
          <p:txBody>
            <a:bodyPr/>
            <a:lstStyle/>
            <a:p>
              <a:endParaRPr lang="nl-NL"/>
            </a:p>
          </p:txBody>
        </p:sp>
        <p:sp>
          <p:nvSpPr>
            <p:cNvPr id="7249" name="Freeform 83"/>
            <p:cNvSpPr>
              <a:spLocks/>
            </p:cNvSpPr>
            <p:nvPr/>
          </p:nvSpPr>
          <p:spPr bwMode="ltGray">
            <a:xfrm>
              <a:off x="1156" y="2931"/>
              <a:ext cx="11" cy="10"/>
            </a:xfrm>
            <a:custGeom>
              <a:avLst/>
              <a:gdLst>
                <a:gd name="T0" fmla="*/ 1 w 22"/>
                <a:gd name="T1" fmla="*/ 1 h 19"/>
                <a:gd name="T2" fmla="*/ 1 w 22"/>
                <a:gd name="T3" fmla="*/ 1 h 19"/>
                <a:gd name="T4" fmla="*/ 1 w 22"/>
                <a:gd name="T5" fmla="*/ 1 h 19"/>
                <a:gd name="T6" fmla="*/ 1 w 22"/>
                <a:gd name="T7" fmla="*/ 0 h 19"/>
                <a:gd name="T8" fmla="*/ 1 w 22"/>
                <a:gd name="T9" fmla="*/ 1 h 19"/>
                <a:gd name="T10" fmla="*/ 1 w 22"/>
                <a:gd name="T11" fmla="*/ 1 h 19"/>
                <a:gd name="T12" fmla="*/ 1 w 22"/>
                <a:gd name="T13" fmla="*/ 1 h 19"/>
                <a:gd name="T14" fmla="*/ 1 w 22"/>
                <a:gd name="T15" fmla="*/ 1 h 19"/>
                <a:gd name="T16" fmla="*/ 1 w 22"/>
                <a:gd name="T17" fmla="*/ 1 h 19"/>
                <a:gd name="T18" fmla="*/ 1 w 22"/>
                <a:gd name="T19" fmla="*/ 1 h 19"/>
                <a:gd name="T20" fmla="*/ 1 w 22"/>
                <a:gd name="T21" fmla="*/ 1 h 19"/>
                <a:gd name="T22" fmla="*/ 1 w 22"/>
                <a:gd name="T23" fmla="*/ 1 h 19"/>
                <a:gd name="T24" fmla="*/ 1 w 22"/>
                <a:gd name="T25" fmla="*/ 1 h 19"/>
                <a:gd name="T26" fmla="*/ 1 w 22"/>
                <a:gd name="T27" fmla="*/ 1 h 19"/>
                <a:gd name="T28" fmla="*/ 0 w 22"/>
                <a:gd name="T29" fmla="*/ 1 h 19"/>
                <a:gd name="T30" fmla="*/ 0 w 22"/>
                <a:gd name="T31" fmla="*/ 1 h 19"/>
                <a:gd name="T32" fmla="*/ 1 w 22"/>
                <a:gd name="T33" fmla="*/ 1 h 19"/>
                <a:gd name="T34" fmla="*/ 1 w 22"/>
                <a:gd name="T35" fmla="*/ 1 h 19"/>
                <a:gd name="T36" fmla="*/ 1 w 22"/>
                <a:gd name="T37" fmla="*/ 1 h 19"/>
                <a:gd name="T38" fmla="*/ 1 w 22"/>
                <a:gd name="T39" fmla="*/ 1 h 19"/>
                <a:gd name="T40" fmla="*/ 1 w 22"/>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19"/>
                <a:gd name="T65" fmla="*/ 22 w 22"/>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19">
                  <a:moveTo>
                    <a:pt x="3" y="2"/>
                  </a:moveTo>
                  <a:lnTo>
                    <a:pt x="6" y="2"/>
                  </a:lnTo>
                  <a:lnTo>
                    <a:pt x="12" y="1"/>
                  </a:lnTo>
                  <a:lnTo>
                    <a:pt x="19" y="0"/>
                  </a:lnTo>
                  <a:lnTo>
                    <a:pt x="22" y="1"/>
                  </a:lnTo>
                  <a:lnTo>
                    <a:pt x="22" y="4"/>
                  </a:lnTo>
                  <a:lnTo>
                    <a:pt x="22" y="8"/>
                  </a:lnTo>
                  <a:lnTo>
                    <a:pt x="21" y="13"/>
                  </a:lnTo>
                  <a:lnTo>
                    <a:pt x="19" y="15"/>
                  </a:lnTo>
                  <a:lnTo>
                    <a:pt x="15" y="17"/>
                  </a:lnTo>
                  <a:lnTo>
                    <a:pt x="12" y="18"/>
                  </a:lnTo>
                  <a:lnTo>
                    <a:pt x="9" y="19"/>
                  </a:lnTo>
                  <a:lnTo>
                    <a:pt x="5" y="18"/>
                  </a:lnTo>
                  <a:lnTo>
                    <a:pt x="2" y="17"/>
                  </a:lnTo>
                  <a:lnTo>
                    <a:pt x="0" y="15"/>
                  </a:lnTo>
                  <a:lnTo>
                    <a:pt x="0" y="13"/>
                  </a:lnTo>
                  <a:lnTo>
                    <a:pt x="2" y="10"/>
                  </a:lnTo>
                  <a:lnTo>
                    <a:pt x="3" y="7"/>
                  </a:lnTo>
                  <a:lnTo>
                    <a:pt x="3" y="4"/>
                  </a:lnTo>
                  <a:lnTo>
                    <a:pt x="3" y="2"/>
                  </a:lnTo>
                  <a:close/>
                </a:path>
              </a:pathLst>
            </a:custGeom>
            <a:solidFill>
              <a:srgbClr val="BFBFBF"/>
            </a:solidFill>
            <a:ln w="9525">
              <a:noFill/>
              <a:round/>
              <a:headEnd/>
              <a:tailEnd/>
            </a:ln>
          </p:spPr>
          <p:txBody>
            <a:bodyPr/>
            <a:lstStyle/>
            <a:p>
              <a:endParaRPr lang="nl-NL"/>
            </a:p>
          </p:txBody>
        </p:sp>
        <p:sp>
          <p:nvSpPr>
            <p:cNvPr id="7250" name="Freeform 84"/>
            <p:cNvSpPr>
              <a:spLocks/>
            </p:cNvSpPr>
            <p:nvPr/>
          </p:nvSpPr>
          <p:spPr bwMode="ltGray">
            <a:xfrm>
              <a:off x="1131" y="2908"/>
              <a:ext cx="6" cy="5"/>
            </a:xfrm>
            <a:custGeom>
              <a:avLst/>
              <a:gdLst>
                <a:gd name="T0" fmla="*/ 1 w 10"/>
                <a:gd name="T1" fmla="*/ 0 h 10"/>
                <a:gd name="T2" fmla="*/ 1 w 10"/>
                <a:gd name="T3" fmla="*/ 0 h 10"/>
                <a:gd name="T4" fmla="*/ 1 w 10"/>
                <a:gd name="T5" fmla="*/ 0 h 10"/>
                <a:gd name="T6" fmla="*/ 0 w 10"/>
                <a:gd name="T7" fmla="*/ 1 h 10"/>
                <a:gd name="T8" fmla="*/ 0 w 10"/>
                <a:gd name="T9" fmla="*/ 1 h 10"/>
                <a:gd name="T10" fmla="*/ 0 w 10"/>
                <a:gd name="T11" fmla="*/ 1 h 10"/>
                <a:gd name="T12" fmla="*/ 1 w 10"/>
                <a:gd name="T13" fmla="*/ 1 h 10"/>
                <a:gd name="T14" fmla="*/ 1 w 10"/>
                <a:gd name="T15" fmla="*/ 1 h 10"/>
                <a:gd name="T16" fmla="*/ 1 w 10"/>
                <a:gd name="T17" fmla="*/ 1 h 10"/>
                <a:gd name="T18" fmla="*/ 1 w 10"/>
                <a:gd name="T19" fmla="*/ 1 h 10"/>
                <a:gd name="T20" fmla="*/ 1 w 10"/>
                <a:gd name="T21" fmla="*/ 1 h 10"/>
                <a:gd name="T22" fmla="*/ 1 w 10"/>
                <a:gd name="T23" fmla="*/ 1 h 10"/>
                <a:gd name="T24" fmla="*/ 1 w 10"/>
                <a:gd name="T25" fmla="*/ 1 h 10"/>
                <a:gd name="T26" fmla="*/ 1 w 10"/>
                <a:gd name="T27" fmla="*/ 1 h 10"/>
                <a:gd name="T28" fmla="*/ 1 w 10"/>
                <a:gd name="T29" fmla="*/ 1 h 10"/>
                <a:gd name="T30" fmla="*/ 1 w 10"/>
                <a:gd name="T31" fmla="*/ 1 h 10"/>
                <a:gd name="T32" fmla="*/ 1 w 10"/>
                <a:gd name="T33" fmla="*/ 0 h 10"/>
                <a:gd name="T34" fmla="*/ 1 w 10"/>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
                <a:gd name="T55" fmla="*/ 0 h 10"/>
                <a:gd name="T56" fmla="*/ 10 w 10"/>
                <a:gd name="T57" fmla="*/ 10 h 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 h="10">
                  <a:moveTo>
                    <a:pt x="7" y="0"/>
                  </a:moveTo>
                  <a:lnTo>
                    <a:pt x="1" y="0"/>
                  </a:lnTo>
                  <a:lnTo>
                    <a:pt x="0" y="2"/>
                  </a:lnTo>
                  <a:lnTo>
                    <a:pt x="0" y="3"/>
                  </a:lnTo>
                  <a:lnTo>
                    <a:pt x="0" y="6"/>
                  </a:lnTo>
                  <a:lnTo>
                    <a:pt x="2" y="7"/>
                  </a:lnTo>
                  <a:lnTo>
                    <a:pt x="5" y="8"/>
                  </a:lnTo>
                  <a:lnTo>
                    <a:pt x="8" y="10"/>
                  </a:lnTo>
                  <a:lnTo>
                    <a:pt x="9" y="10"/>
                  </a:lnTo>
                  <a:lnTo>
                    <a:pt x="10" y="9"/>
                  </a:lnTo>
                  <a:lnTo>
                    <a:pt x="10" y="8"/>
                  </a:lnTo>
                  <a:lnTo>
                    <a:pt x="10" y="6"/>
                  </a:lnTo>
                  <a:lnTo>
                    <a:pt x="10" y="3"/>
                  </a:lnTo>
                  <a:lnTo>
                    <a:pt x="9" y="1"/>
                  </a:lnTo>
                  <a:lnTo>
                    <a:pt x="8" y="0"/>
                  </a:lnTo>
                  <a:lnTo>
                    <a:pt x="7" y="0"/>
                  </a:lnTo>
                  <a:close/>
                </a:path>
              </a:pathLst>
            </a:custGeom>
            <a:solidFill>
              <a:srgbClr val="BFBFBF"/>
            </a:solidFill>
            <a:ln w="9525">
              <a:noFill/>
              <a:round/>
              <a:headEnd/>
              <a:tailEnd/>
            </a:ln>
          </p:spPr>
          <p:txBody>
            <a:bodyPr/>
            <a:lstStyle/>
            <a:p>
              <a:endParaRPr lang="nl-NL"/>
            </a:p>
          </p:txBody>
        </p:sp>
        <p:sp>
          <p:nvSpPr>
            <p:cNvPr id="7251" name="Freeform 85"/>
            <p:cNvSpPr>
              <a:spLocks/>
            </p:cNvSpPr>
            <p:nvPr/>
          </p:nvSpPr>
          <p:spPr bwMode="ltGray">
            <a:xfrm>
              <a:off x="1138" y="2930"/>
              <a:ext cx="7" cy="6"/>
            </a:xfrm>
            <a:custGeom>
              <a:avLst/>
              <a:gdLst>
                <a:gd name="T0" fmla="*/ 0 w 12"/>
                <a:gd name="T1" fmla="*/ 0 h 11"/>
                <a:gd name="T2" fmla="*/ 1 w 12"/>
                <a:gd name="T3" fmla="*/ 0 h 11"/>
                <a:gd name="T4" fmla="*/ 1 w 12"/>
                <a:gd name="T5" fmla="*/ 0 h 11"/>
                <a:gd name="T6" fmla="*/ 1 w 12"/>
                <a:gd name="T7" fmla="*/ 0 h 11"/>
                <a:gd name="T8" fmla="*/ 1 w 12"/>
                <a:gd name="T9" fmla="*/ 0 h 11"/>
                <a:gd name="T10" fmla="*/ 1 w 12"/>
                <a:gd name="T11" fmla="*/ 1 h 11"/>
                <a:gd name="T12" fmla="*/ 1 w 12"/>
                <a:gd name="T13" fmla="*/ 1 h 11"/>
                <a:gd name="T14" fmla="*/ 1 w 12"/>
                <a:gd name="T15" fmla="*/ 1 h 11"/>
                <a:gd name="T16" fmla="*/ 1 w 12"/>
                <a:gd name="T17" fmla="*/ 1 h 11"/>
                <a:gd name="T18" fmla="*/ 1 w 12"/>
                <a:gd name="T19" fmla="*/ 1 h 11"/>
                <a:gd name="T20" fmla="*/ 1 w 12"/>
                <a:gd name="T21" fmla="*/ 1 h 11"/>
                <a:gd name="T22" fmla="*/ 1 w 12"/>
                <a:gd name="T23" fmla="*/ 1 h 11"/>
                <a:gd name="T24" fmla="*/ 1 w 12"/>
                <a:gd name="T25" fmla="*/ 1 h 11"/>
                <a:gd name="T26" fmla="*/ 1 w 12"/>
                <a:gd name="T27" fmla="*/ 1 h 11"/>
                <a:gd name="T28" fmla="*/ 1 w 12"/>
                <a:gd name="T29" fmla="*/ 1 h 11"/>
                <a:gd name="T30" fmla="*/ 1 w 12"/>
                <a:gd name="T31" fmla="*/ 1 h 11"/>
                <a:gd name="T32" fmla="*/ 1 w 12"/>
                <a:gd name="T33" fmla="*/ 1 h 11"/>
                <a:gd name="T34" fmla="*/ 1 w 12"/>
                <a:gd name="T35" fmla="*/ 1 h 11"/>
                <a:gd name="T36" fmla="*/ 0 w 12"/>
                <a:gd name="T37" fmla="*/ 1 h 11"/>
                <a:gd name="T38" fmla="*/ 0 w 12"/>
                <a:gd name="T39" fmla="*/ 1 h 11"/>
                <a:gd name="T40" fmla="*/ 0 w 12"/>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1"/>
                <a:gd name="T65" fmla="*/ 12 w 12"/>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1">
                  <a:moveTo>
                    <a:pt x="0" y="0"/>
                  </a:moveTo>
                  <a:lnTo>
                    <a:pt x="1" y="0"/>
                  </a:lnTo>
                  <a:lnTo>
                    <a:pt x="4" y="0"/>
                  </a:lnTo>
                  <a:lnTo>
                    <a:pt x="8" y="0"/>
                  </a:lnTo>
                  <a:lnTo>
                    <a:pt x="10" y="0"/>
                  </a:lnTo>
                  <a:lnTo>
                    <a:pt x="11" y="1"/>
                  </a:lnTo>
                  <a:lnTo>
                    <a:pt x="12" y="2"/>
                  </a:lnTo>
                  <a:lnTo>
                    <a:pt x="12" y="3"/>
                  </a:lnTo>
                  <a:lnTo>
                    <a:pt x="11" y="4"/>
                  </a:lnTo>
                  <a:lnTo>
                    <a:pt x="10" y="7"/>
                  </a:lnTo>
                  <a:lnTo>
                    <a:pt x="9" y="8"/>
                  </a:lnTo>
                  <a:lnTo>
                    <a:pt x="9" y="10"/>
                  </a:lnTo>
                  <a:lnTo>
                    <a:pt x="10" y="11"/>
                  </a:lnTo>
                  <a:lnTo>
                    <a:pt x="8" y="11"/>
                  </a:lnTo>
                  <a:lnTo>
                    <a:pt x="6" y="11"/>
                  </a:lnTo>
                  <a:lnTo>
                    <a:pt x="2" y="11"/>
                  </a:lnTo>
                  <a:lnTo>
                    <a:pt x="1" y="9"/>
                  </a:lnTo>
                  <a:lnTo>
                    <a:pt x="0" y="5"/>
                  </a:lnTo>
                  <a:lnTo>
                    <a:pt x="0" y="1"/>
                  </a:lnTo>
                  <a:lnTo>
                    <a:pt x="0" y="0"/>
                  </a:lnTo>
                  <a:close/>
                </a:path>
              </a:pathLst>
            </a:custGeom>
            <a:solidFill>
              <a:srgbClr val="BFBFBF"/>
            </a:solidFill>
            <a:ln w="9525">
              <a:noFill/>
              <a:round/>
              <a:headEnd/>
              <a:tailEnd/>
            </a:ln>
          </p:spPr>
          <p:txBody>
            <a:bodyPr/>
            <a:lstStyle/>
            <a:p>
              <a:endParaRPr lang="nl-NL"/>
            </a:p>
          </p:txBody>
        </p:sp>
        <p:sp>
          <p:nvSpPr>
            <p:cNvPr id="7252" name="Freeform 86"/>
            <p:cNvSpPr>
              <a:spLocks/>
            </p:cNvSpPr>
            <p:nvPr/>
          </p:nvSpPr>
          <p:spPr bwMode="ltGray">
            <a:xfrm>
              <a:off x="579" y="2755"/>
              <a:ext cx="109" cy="112"/>
            </a:xfrm>
            <a:custGeom>
              <a:avLst/>
              <a:gdLst>
                <a:gd name="T0" fmla="*/ 0 w 219"/>
                <a:gd name="T1" fmla="*/ 0 h 225"/>
                <a:gd name="T2" fmla="*/ 0 w 219"/>
                <a:gd name="T3" fmla="*/ 0 h 225"/>
                <a:gd name="T4" fmla="*/ 0 w 219"/>
                <a:gd name="T5" fmla="*/ 0 h 225"/>
                <a:gd name="T6" fmla="*/ 0 w 219"/>
                <a:gd name="T7" fmla="*/ 0 h 225"/>
                <a:gd name="T8" fmla="*/ 0 w 219"/>
                <a:gd name="T9" fmla="*/ 0 h 225"/>
                <a:gd name="T10" fmla="*/ 0 w 219"/>
                <a:gd name="T11" fmla="*/ 0 h 225"/>
                <a:gd name="T12" fmla="*/ 0 w 219"/>
                <a:gd name="T13" fmla="*/ 0 h 225"/>
                <a:gd name="T14" fmla="*/ 0 w 219"/>
                <a:gd name="T15" fmla="*/ 0 h 225"/>
                <a:gd name="T16" fmla="*/ 0 w 219"/>
                <a:gd name="T17" fmla="*/ 0 h 225"/>
                <a:gd name="T18" fmla="*/ 0 w 219"/>
                <a:gd name="T19" fmla="*/ 0 h 225"/>
                <a:gd name="T20" fmla="*/ 0 w 219"/>
                <a:gd name="T21" fmla="*/ 0 h 225"/>
                <a:gd name="T22" fmla="*/ 0 w 219"/>
                <a:gd name="T23" fmla="*/ 0 h 225"/>
                <a:gd name="T24" fmla="*/ 0 w 219"/>
                <a:gd name="T25" fmla="*/ 0 h 225"/>
                <a:gd name="T26" fmla="*/ 0 w 219"/>
                <a:gd name="T27" fmla="*/ 0 h 225"/>
                <a:gd name="T28" fmla="*/ 0 w 219"/>
                <a:gd name="T29" fmla="*/ 0 h 225"/>
                <a:gd name="T30" fmla="*/ 0 w 219"/>
                <a:gd name="T31" fmla="*/ 0 h 225"/>
                <a:gd name="T32" fmla="*/ 0 w 219"/>
                <a:gd name="T33" fmla="*/ 0 h 225"/>
                <a:gd name="T34" fmla="*/ 0 w 219"/>
                <a:gd name="T35" fmla="*/ 0 h 225"/>
                <a:gd name="T36" fmla="*/ 0 w 219"/>
                <a:gd name="T37" fmla="*/ 0 h 225"/>
                <a:gd name="T38" fmla="*/ 0 w 219"/>
                <a:gd name="T39" fmla="*/ 0 h 225"/>
                <a:gd name="T40" fmla="*/ 0 w 219"/>
                <a:gd name="T41" fmla="*/ 0 h 225"/>
                <a:gd name="T42" fmla="*/ 0 w 219"/>
                <a:gd name="T43" fmla="*/ 0 h 225"/>
                <a:gd name="T44" fmla="*/ 0 w 219"/>
                <a:gd name="T45" fmla="*/ 0 h 225"/>
                <a:gd name="T46" fmla="*/ 0 w 219"/>
                <a:gd name="T47" fmla="*/ 0 h 225"/>
                <a:gd name="T48" fmla="*/ 0 w 219"/>
                <a:gd name="T49" fmla="*/ 0 h 225"/>
                <a:gd name="T50" fmla="*/ 0 w 219"/>
                <a:gd name="T51" fmla="*/ 0 h 225"/>
                <a:gd name="T52" fmla="*/ 0 w 219"/>
                <a:gd name="T53" fmla="*/ 0 h 225"/>
                <a:gd name="T54" fmla="*/ 0 w 219"/>
                <a:gd name="T55" fmla="*/ 0 h 225"/>
                <a:gd name="T56" fmla="*/ 0 w 219"/>
                <a:gd name="T57" fmla="*/ 0 h 225"/>
                <a:gd name="T58" fmla="*/ 0 w 219"/>
                <a:gd name="T59" fmla="*/ 0 h 225"/>
                <a:gd name="T60" fmla="*/ 0 w 219"/>
                <a:gd name="T61" fmla="*/ 0 h 225"/>
                <a:gd name="T62" fmla="*/ 0 w 219"/>
                <a:gd name="T63" fmla="*/ 0 h 225"/>
                <a:gd name="T64" fmla="*/ 0 w 219"/>
                <a:gd name="T65" fmla="*/ 0 h 225"/>
                <a:gd name="T66" fmla="*/ 0 w 219"/>
                <a:gd name="T67" fmla="*/ 0 h 225"/>
                <a:gd name="T68" fmla="*/ 0 w 219"/>
                <a:gd name="T69" fmla="*/ 0 h 225"/>
                <a:gd name="T70" fmla="*/ 0 w 219"/>
                <a:gd name="T71" fmla="*/ 0 h 225"/>
                <a:gd name="T72" fmla="*/ 0 w 219"/>
                <a:gd name="T73" fmla="*/ 0 h 225"/>
                <a:gd name="T74" fmla="*/ 0 w 219"/>
                <a:gd name="T75" fmla="*/ 0 h 225"/>
                <a:gd name="T76" fmla="*/ 0 w 219"/>
                <a:gd name="T77" fmla="*/ 0 h 225"/>
                <a:gd name="T78" fmla="*/ 0 w 219"/>
                <a:gd name="T79" fmla="*/ 0 h 225"/>
                <a:gd name="T80" fmla="*/ 0 w 219"/>
                <a:gd name="T81" fmla="*/ 0 h 225"/>
                <a:gd name="T82" fmla="*/ 0 w 219"/>
                <a:gd name="T83" fmla="*/ 0 h 225"/>
                <a:gd name="T84" fmla="*/ 0 w 219"/>
                <a:gd name="T85" fmla="*/ 0 h 225"/>
                <a:gd name="T86" fmla="*/ 0 w 219"/>
                <a:gd name="T87" fmla="*/ 0 h 225"/>
                <a:gd name="T88" fmla="*/ 0 w 219"/>
                <a:gd name="T89" fmla="*/ 0 h 225"/>
                <a:gd name="T90" fmla="*/ 0 w 219"/>
                <a:gd name="T91" fmla="*/ 0 h 225"/>
                <a:gd name="T92" fmla="*/ 0 w 219"/>
                <a:gd name="T93" fmla="*/ 0 h 225"/>
                <a:gd name="T94" fmla="*/ 0 w 219"/>
                <a:gd name="T95" fmla="*/ 0 h 225"/>
                <a:gd name="T96" fmla="*/ 0 w 219"/>
                <a:gd name="T97" fmla="*/ 0 h 225"/>
                <a:gd name="T98" fmla="*/ 0 w 219"/>
                <a:gd name="T99" fmla="*/ 0 h 225"/>
                <a:gd name="T100" fmla="*/ 0 w 219"/>
                <a:gd name="T101" fmla="*/ 0 h 225"/>
                <a:gd name="T102" fmla="*/ 0 w 219"/>
                <a:gd name="T103" fmla="*/ 0 h 225"/>
                <a:gd name="T104" fmla="*/ 0 w 219"/>
                <a:gd name="T105" fmla="*/ 0 h 225"/>
                <a:gd name="T106" fmla="*/ 0 w 219"/>
                <a:gd name="T107" fmla="*/ 0 h 225"/>
                <a:gd name="T108" fmla="*/ 0 w 219"/>
                <a:gd name="T109" fmla="*/ 0 h 225"/>
                <a:gd name="T110" fmla="*/ 0 w 219"/>
                <a:gd name="T111" fmla="*/ 0 h 22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
                <a:gd name="T169" fmla="*/ 0 h 225"/>
                <a:gd name="T170" fmla="*/ 219 w 219"/>
                <a:gd name="T171" fmla="*/ 225 h 22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 h="225">
                  <a:moveTo>
                    <a:pt x="55" y="125"/>
                  </a:moveTo>
                  <a:lnTo>
                    <a:pt x="60" y="125"/>
                  </a:lnTo>
                  <a:lnTo>
                    <a:pt x="67" y="124"/>
                  </a:lnTo>
                  <a:lnTo>
                    <a:pt x="77" y="124"/>
                  </a:lnTo>
                  <a:lnTo>
                    <a:pt x="89" y="124"/>
                  </a:lnTo>
                  <a:lnTo>
                    <a:pt x="99" y="124"/>
                  </a:lnTo>
                  <a:lnTo>
                    <a:pt x="108" y="124"/>
                  </a:lnTo>
                  <a:lnTo>
                    <a:pt x="115" y="125"/>
                  </a:lnTo>
                  <a:lnTo>
                    <a:pt x="118" y="125"/>
                  </a:lnTo>
                  <a:lnTo>
                    <a:pt x="125" y="125"/>
                  </a:lnTo>
                  <a:lnTo>
                    <a:pt x="131" y="125"/>
                  </a:lnTo>
                  <a:lnTo>
                    <a:pt x="141" y="127"/>
                  </a:lnTo>
                  <a:lnTo>
                    <a:pt x="150" y="132"/>
                  </a:lnTo>
                  <a:lnTo>
                    <a:pt x="152" y="135"/>
                  </a:lnTo>
                  <a:lnTo>
                    <a:pt x="156" y="140"/>
                  </a:lnTo>
                  <a:lnTo>
                    <a:pt x="159" y="147"/>
                  </a:lnTo>
                  <a:lnTo>
                    <a:pt x="163" y="156"/>
                  </a:lnTo>
                  <a:lnTo>
                    <a:pt x="159" y="159"/>
                  </a:lnTo>
                  <a:lnTo>
                    <a:pt x="157" y="164"/>
                  </a:lnTo>
                  <a:lnTo>
                    <a:pt x="154" y="171"/>
                  </a:lnTo>
                  <a:lnTo>
                    <a:pt x="152" y="178"/>
                  </a:lnTo>
                  <a:lnTo>
                    <a:pt x="143" y="179"/>
                  </a:lnTo>
                  <a:lnTo>
                    <a:pt x="134" y="180"/>
                  </a:lnTo>
                  <a:lnTo>
                    <a:pt x="126" y="182"/>
                  </a:lnTo>
                  <a:lnTo>
                    <a:pt x="119" y="186"/>
                  </a:lnTo>
                  <a:lnTo>
                    <a:pt x="116" y="183"/>
                  </a:lnTo>
                  <a:lnTo>
                    <a:pt x="110" y="182"/>
                  </a:lnTo>
                  <a:lnTo>
                    <a:pt x="99" y="181"/>
                  </a:lnTo>
                  <a:lnTo>
                    <a:pt x="89" y="180"/>
                  </a:lnTo>
                  <a:lnTo>
                    <a:pt x="77" y="181"/>
                  </a:lnTo>
                  <a:lnTo>
                    <a:pt x="68" y="182"/>
                  </a:lnTo>
                  <a:lnTo>
                    <a:pt x="60" y="183"/>
                  </a:lnTo>
                  <a:lnTo>
                    <a:pt x="55" y="186"/>
                  </a:lnTo>
                  <a:lnTo>
                    <a:pt x="59" y="188"/>
                  </a:lnTo>
                  <a:lnTo>
                    <a:pt x="59" y="198"/>
                  </a:lnTo>
                  <a:lnTo>
                    <a:pt x="58" y="213"/>
                  </a:lnTo>
                  <a:lnTo>
                    <a:pt x="55" y="225"/>
                  </a:lnTo>
                  <a:lnTo>
                    <a:pt x="60" y="221"/>
                  </a:lnTo>
                  <a:lnTo>
                    <a:pt x="69" y="219"/>
                  </a:lnTo>
                  <a:lnTo>
                    <a:pt x="81" y="218"/>
                  </a:lnTo>
                  <a:lnTo>
                    <a:pt x="95" y="217"/>
                  </a:lnTo>
                  <a:lnTo>
                    <a:pt x="107" y="218"/>
                  </a:lnTo>
                  <a:lnTo>
                    <a:pt x="119" y="219"/>
                  </a:lnTo>
                  <a:lnTo>
                    <a:pt x="128" y="221"/>
                  </a:lnTo>
                  <a:lnTo>
                    <a:pt x="131" y="225"/>
                  </a:lnTo>
                  <a:lnTo>
                    <a:pt x="137" y="221"/>
                  </a:lnTo>
                  <a:lnTo>
                    <a:pt x="144" y="219"/>
                  </a:lnTo>
                  <a:lnTo>
                    <a:pt x="152" y="217"/>
                  </a:lnTo>
                  <a:lnTo>
                    <a:pt x="160" y="216"/>
                  </a:lnTo>
                  <a:lnTo>
                    <a:pt x="168" y="215"/>
                  </a:lnTo>
                  <a:lnTo>
                    <a:pt x="176" y="213"/>
                  </a:lnTo>
                  <a:lnTo>
                    <a:pt x="186" y="212"/>
                  </a:lnTo>
                  <a:lnTo>
                    <a:pt x="195" y="211"/>
                  </a:lnTo>
                  <a:lnTo>
                    <a:pt x="195" y="202"/>
                  </a:lnTo>
                  <a:lnTo>
                    <a:pt x="198" y="196"/>
                  </a:lnTo>
                  <a:lnTo>
                    <a:pt x="204" y="193"/>
                  </a:lnTo>
                  <a:lnTo>
                    <a:pt x="213" y="192"/>
                  </a:lnTo>
                  <a:lnTo>
                    <a:pt x="210" y="181"/>
                  </a:lnTo>
                  <a:lnTo>
                    <a:pt x="210" y="174"/>
                  </a:lnTo>
                  <a:lnTo>
                    <a:pt x="213" y="168"/>
                  </a:lnTo>
                  <a:lnTo>
                    <a:pt x="219" y="164"/>
                  </a:lnTo>
                  <a:lnTo>
                    <a:pt x="211" y="147"/>
                  </a:lnTo>
                  <a:lnTo>
                    <a:pt x="204" y="133"/>
                  </a:lnTo>
                  <a:lnTo>
                    <a:pt x="197" y="121"/>
                  </a:lnTo>
                  <a:lnTo>
                    <a:pt x="190" y="113"/>
                  </a:lnTo>
                  <a:lnTo>
                    <a:pt x="179" y="111"/>
                  </a:lnTo>
                  <a:lnTo>
                    <a:pt x="172" y="109"/>
                  </a:lnTo>
                  <a:lnTo>
                    <a:pt x="167" y="107"/>
                  </a:lnTo>
                  <a:lnTo>
                    <a:pt x="165" y="106"/>
                  </a:lnTo>
                  <a:lnTo>
                    <a:pt x="167" y="106"/>
                  </a:lnTo>
                  <a:lnTo>
                    <a:pt x="169" y="105"/>
                  </a:lnTo>
                  <a:lnTo>
                    <a:pt x="173" y="104"/>
                  </a:lnTo>
                  <a:lnTo>
                    <a:pt x="178" y="103"/>
                  </a:lnTo>
                  <a:lnTo>
                    <a:pt x="182" y="101"/>
                  </a:lnTo>
                  <a:lnTo>
                    <a:pt x="188" y="97"/>
                  </a:lnTo>
                  <a:lnTo>
                    <a:pt x="195" y="94"/>
                  </a:lnTo>
                  <a:lnTo>
                    <a:pt x="202" y="89"/>
                  </a:lnTo>
                  <a:lnTo>
                    <a:pt x="201" y="84"/>
                  </a:lnTo>
                  <a:lnTo>
                    <a:pt x="202" y="77"/>
                  </a:lnTo>
                  <a:lnTo>
                    <a:pt x="205" y="69"/>
                  </a:lnTo>
                  <a:lnTo>
                    <a:pt x="211" y="60"/>
                  </a:lnTo>
                  <a:lnTo>
                    <a:pt x="205" y="52"/>
                  </a:lnTo>
                  <a:lnTo>
                    <a:pt x="199" y="42"/>
                  </a:lnTo>
                  <a:lnTo>
                    <a:pt x="196" y="30"/>
                  </a:lnTo>
                  <a:lnTo>
                    <a:pt x="192" y="18"/>
                  </a:lnTo>
                  <a:lnTo>
                    <a:pt x="182" y="15"/>
                  </a:lnTo>
                  <a:lnTo>
                    <a:pt x="173" y="13"/>
                  </a:lnTo>
                  <a:lnTo>
                    <a:pt x="163" y="12"/>
                  </a:lnTo>
                  <a:lnTo>
                    <a:pt x="152" y="11"/>
                  </a:lnTo>
                  <a:lnTo>
                    <a:pt x="142" y="8"/>
                  </a:lnTo>
                  <a:lnTo>
                    <a:pt x="131" y="6"/>
                  </a:lnTo>
                  <a:lnTo>
                    <a:pt x="121" y="4"/>
                  </a:lnTo>
                  <a:lnTo>
                    <a:pt x="110" y="0"/>
                  </a:lnTo>
                  <a:lnTo>
                    <a:pt x="105" y="4"/>
                  </a:lnTo>
                  <a:lnTo>
                    <a:pt x="93" y="6"/>
                  </a:lnTo>
                  <a:lnTo>
                    <a:pt x="77" y="7"/>
                  </a:lnTo>
                  <a:lnTo>
                    <a:pt x="59" y="8"/>
                  </a:lnTo>
                  <a:lnTo>
                    <a:pt x="39" y="7"/>
                  </a:lnTo>
                  <a:lnTo>
                    <a:pt x="22" y="6"/>
                  </a:lnTo>
                  <a:lnTo>
                    <a:pt x="8" y="4"/>
                  </a:lnTo>
                  <a:lnTo>
                    <a:pt x="0" y="0"/>
                  </a:lnTo>
                  <a:lnTo>
                    <a:pt x="6" y="38"/>
                  </a:lnTo>
                  <a:lnTo>
                    <a:pt x="8" y="112"/>
                  </a:lnTo>
                  <a:lnTo>
                    <a:pt x="6" y="187"/>
                  </a:lnTo>
                  <a:lnTo>
                    <a:pt x="0" y="225"/>
                  </a:lnTo>
                  <a:lnTo>
                    <a:pt x="6" y="221"/>
                  </a:lnTo>
                  <a:lnTo>
                    <a:pt x="14" y="219"/>
                  </a:lnTo>
                  <a:lnTo>
                    <a:pt x="23" y="218"/>
                  </a:lnTo>
                  <a:lnTo>
                    <a:pt x="34" y="217"/>
                  </a:lnTo>
                  <a:lnTo>
                    <a:pt x="43" y="218"/>
                  </a:lnTo>
                  <a:lnTo>
                    <a:pt x="50" y="219"/>
                  </a:lnTo>
                  <a:lnTo>
                    <a:pt x="54" y="221"/>
                  </a:lnTo>
                  <a:lnTo>
                    <a:pt x="55" y="225"/>
                  </a:lnTo>
                  <a:lnTo>
                    <a:pt x="58" y="213"/>
                  </a:lnTo>
                  <a:lnTo>
                    <a:pt x="59" y="198"/>
                  </a:lnTo>
                  <a:lnTo>
                    <a:pt x="59" y="188"/>
                  </a:lnTo>
                  <a:lnTo>
                    <a:pt x="55" y="186"/>
                  </a:lnTo>
                  <a:lnTo>
                    <a:pt x="59" y="173"/>
                  </a:lnTo>
                  <a:lnTo>
                    <a:pt x="60" y="152"/>
                  </a:lnTo>
                  <a:lnTo>
                    <a:pt x="59" y="133"/>
                  </a:lnTo>
                  <a:lnTo>
                    <a:pt x="55" y="125"/>
                  </a:lnTo>
                  <a:lnTo>
                    <a:pt x="59" y="120"/>
                  </a:lnTo>
                  <a:lnTo>
                    <a:pt x="60" y="110"/>
                  </a:lnTo>
                  <a:lnTo>
                    <a:pt x="59" y="99"/>
                  </a:lnTo>
                  <a:lnTo>
                    <a:pt x="55" y="95"/>
                  </a:lnTo>
                  <a:lnTo>
                    <a:pt x="59" y="88"/>
                  </a:lnTo>
                  <a:lnTo>
                    <a:pt x="60" y="71"/>
                  </a:lnTo>
                  <a:lnTo>
                    <a:pt x="59" y="52"/>
                  </a:lnTo>
                  <a:lnTo>
                    <a:pt x="55" y="41"/>
                  </a:lnTo>
                  <a:lnTo>
                    <a:pt x="60" y="43"/>
                  </a:lnTo>
                  <a:lnTo>
                    <a:pt x="67" y="44"/>
                  </a:lnTo>
                  <a:lnTo>
                    <a:pt x="76" y="45"/>
                  </a:lnTo>
                  <a:lnTo>
                    <a:pt x="87" y="45"/>
                  </a:lnTo>
                  <a:lnTo>
                    <a:pt x="97" y="45"/>
                  </a:lnTo>
                  <a:lnTo>
                    <a:pt x="106" y="44"/>
                  </a:lnTo>
                  <a:lnTo>
                    <a:pt x="112" y="43"/>
                  </a:lnTo>
                  <a:lnTo>
                    <a:pt x="114" y="41"/>
                  </a:lnTo>
                  <a:lnTo>
                    <a:pt x="120" y="44"/>
                  </a:lnTo>
                  <a:lnTo>
                    <a:pt x="127" y="46"/>
                  </a:lnTo>
                  <a:lnTo>
                    <a:pt x="134" y="46"/>
                  </a:lnTo>
                  <a:lnTo>
                    <a:pt x="142" y="45"/>
                  </a:lnTo>
                  <a:lnTo>
                    <a:pt x="145" y="52"/>
                  </a:lnTo>
                  <a:lnTo>
                    <a:pt x="149" y="58"/>
                  </a:lnTo>
                  <a:lnTo>
                    <a:pt x="152" y="64"/>
                  </a:lnTo>
                  <a:lnTo>
                    <a:pt x="156" y="68"/>
                  </a:lnTo>
                  <a:lnTo>
                    <a:pt x="153" y="73"/>
                  </a:lnTo>
                  <a:lnTo>
                    <a:pt x="152" y="76"/>
                  </a:lnTo>
                  <a:lnTo>
                    <a:pt x="152" y="79"/>
                  </a:lnTo>
                  <a:lnTo>
                    <a:pt x="153" y="79"/>
                  </a:lnTo>
                  <a:lnTo>
                    <a:pt x="149" y="84"/>
                  </a:lnTo>
                  <a:lnTo>
                    <a:pt x="144" y="89"/>
                  </a:lnTo>
                  <a:lnTo>
                    <a:pt x="140" y="91"/>
                  </a:lnTo>
                  <a:lnTo>
                    <a:pt x="135" y="94"/>
                  </a:lnTo>
                  <a:lnTo>
                    <a:pt x="129" y="95"/>
                  </a:lnTo>
                  <a:lnTo>
                    <a:pt x="125" y="95"/>
                  </a:lnTo>
                  <a:lnTo>
                    <a:pt x="120" y="95"/>
                  </a:lnTo>
                  <a:lnTo>
                    <a:pt x="116" y="95"/>
                  </a:lnTo>
                  <a:lnTo>
                    <a:pt x="114" y="95"/>
                  </a:lnTo>
                  <a:lnTo>
                    <a:pt x="107" y="96"/>
                  </a:lnTo>
                  <a:lnTo>
                    <a:pt x="98" y="96"/>
                  </a:lnTo>
                  <a:lnTo>
                    <a:pt x="88" y="96"/>
                  </a:lnTo>
                  <a:lnTo>
                    <a:pt x="77" y="96"/>
                  </a:lnTo>
                  <a:lnTo>
                    <a:pt x="67" y="96"/>
                  </a:lnTo>
                  <a:lnTo>
                    <a:pt x="60" y="95"/>
                  </a:lnTo>
                  <a:lnTo>
                    <a:pt x="55" y="95"/>
                  </a:lnTo>
                  <a:lnTo>
                    <a:pt x="59" y="99"/>
                  </a:lnTo>
                  <a:lnTo>
                    <a:pt x="60" y="110"/>
                  </a:lnTo>
                  <a:lnTo>
                    <a:pt x="59" y="120"/>
                  </a:lnTo>
                  <a:lnTo>
                    <a:pt x="55" y="125"/>
                  </a:lnTo>
                  <a:close/>
                </a:path>
              </a:pathLst>
            </a:custGeom>
            <a:solidFill>
              <a:srgbClr val="FF0000"/>
            </a:solidFill>
            <a:ln w="9525">
              <a:noFill/>
              <a:round/>
              <a:headEnd/>
              <a:tailEnd/>
            </a:ln>
          </p:spPr>
          <p:txBody>
            <a:bodyPr/>
            <a:lstStyle/>
            <a:p>
              <a:endParaRPr lang="nl-NL"/>
            </a:p>
          </p:txBody>
        </p:sp>
        <p:sp>
          <p:nvSpPr>
            <p:cNvPr id="7253" name="Freeform 87"/>
            <p:cNvSpPr>
              <a:spLocks/>
            </p:cNvSpPr>
            <p:nvPr/>
          </p:nvSpPr>
          <p:spPr bwMode="ltGray">
            <a:xfrm>
              <a:off x="576" y="2901"/>
              <a:ext cx="109" cy="121"/>
            </a:xfrm>
            <a:custGeom>
              <a:avLst/>
              <a:gdLst>
                <a:gd name="T0" fmla="*/ 1 w 216"/>
                <a:gd name="T1" fmla="*/ 1 h 242"/>
                <a:gd name="T2" fmla="*/ 1 w 216"/>
                <a:gd name="T3" fmla="*/ 1 h 242"/>
                <a:gd name="T4" fmla="*/ 1 w 216"/>
                <a:gd name="T5" fmla="*/ 1 h 242"/>
                <a:gd name="T6" fmla="*/ 1 w 216"/>
                <a:gd name="T7" fmla="*/ 1 h 242"/>
                <a:gd name="T8" fmla="*/ 1 w 216"/>
                <a:gd name="T9" fmla="*/ 1 h 242"/>
                <a:gd name="T10" fmla="*/ 1 w 216"/>
                <a:gd name="T11" fmla="*/ 1 h 242"/>
                <a:gd name="T12" fmla="*/ 1 w 216"/>
                <a:gd name="T13" fmla="*/ 1 h 242"/>
                <a:gd name="T14" fmla="*/ 1 w 216"/>
                <a:gd name="T15" fmla="*/ 1 h 242"/>
                <a:gd name="T16" fmla="*/ 1 w 216"/>
                <a:gd name="T17" fmla="*/ 1 h 242"/>
                <a:gd name="T18" fmla="*/ 1 w 216"/>
                <a:gd name="T19" fmla="*/ 1 h 242"/>
                <a:gd name="T20" fmla="*/ 1 w 216"/>
                <a:gd name="T21" fmla="*/ 1 h 242"/>
                <a:gd name="T22" fmla="*/ 1 w 216"/>
                <a:gd name="T23" fmla="*/ 1 h 242"/>
                <a:gd name="T24" fmla="*/ 1 w 216"/>
                <a:gd name="T25" fmla="*/ 1 h 242"/>
                <a:gd name="T26" fmla="*/ 1 w 216"/>
                <a:gd name="T27" fmla="*/ 1 h 242"/>
                <a:gd name="T28" fmla="*/ 1 w 216"/>
                <a:gd name="T29" fmla="*/ 1 h 242"/>
                <a:gd name="T30" fmla="*/ 1 w 216"/>
                <a:gd name="T31" fmla="*/ 1 h 242"/>
                <a:gd name="T32" fmla="*/ 1 w 216"/>
                <a:gd name="T33" fmla="*/ 1 h 242"/>
                <a:gd name="T34" fmla="*/ 1 w 216"/>
                <a:gd name="T35" fmla="*/ 1 h 242"/>
                <a:gd name="T36" fmla="*/ 1 w 216"/>
                <a:gd name="T37" fmla="*/ 1 h 242"/>
                <a:gd name="T38" fmla="*/ 1 w 216"/>
                <a:gd name="T39" fmla="*/ 1 h 242"/>
                <a:gd name="T40" fmla="*/ 1 w 216"/>
                <a:gd name="T41" fmla="*/ 1 h 242"/>
                <a:gd name="T42" fmla="*/ 1 w 216"/>
                <a:gd name="T43" fmla="*/ 1 h 242"/>
                <a:gd name="T44" fmla="*/ 1 w 216"/>
                <a:gd name="T45" fmla="*/ 1 h 242"/>
                <a:gd name="T46" fmla="*/ 1 w 216"/>
                <a:gd name="T47" fmla="*/ 1 h 242"/>
                <a:gd name="T48" fmla="*/ 1 w 216"/>
                <a:gd name="T49" fmla="*/ 1 h 242"/>
                <a:gd name="T50" fmla="*/ 1 w 216"/>
                <a:gd name="T51" fmla="*/ 1 h 242"/>
                <a:gd name="T52" fmla="*/ 1 w 216"/>
                <a:gd name="T53" fmla="*/ 1 h 242"/>
                <a:gd name="T54" fmla="*/ 1 w 216"/>
                <a:gd name="T55" fmla="*/ 1 h 242"/>
                <a:gd name="T56" fmla="*/ 1 w 216"/>
                <a:gd name="T57" fmla="*/ 1 h 242"/>
                <a:gd name="T58" fmla="*/ 1 w 216"/>
                <a:gd name="T59" fmla="*/ 1 h 242"/>
                <a:gd name="T60" fmla="*/ 1 w 216"/>
                <a:gd name="T61" fmla="*/ 1 h 242"/>
                <a:gd name="T62" fmla="*/ 1 w 216"/>
                <a:gd name="T63" fmla="*/ 1 h 242"/>
                <a:gd name="T64" fmla="*/ 1 w 216"/>
                <a:gd name="T65" fmla="*/ 1 h 242"/>
                <a:gd name="T66" fmla="*/ 1 w 216"/>
                <a:gd name="T67" fmla="*/ 1 h 242"/>
                <a:gd name="T68" fmla="*/ 1 w 216"/>
                <a:gd name="T69" fmla="*/ 1 h 242"/>
                <a:gd name="T70" fmla="*/ 1 w 216"/>
                <a:gd name="T71" fmla="*/ 1 h 242"/>
                <a:gd name="T72" fmla="*/ 1 w 216"/>
                <a:gd name="T73" fmla="*/ 1 h 242"/>
                <a:gd name="T74" fmla="*/ 1 w 216"/>
                <a:gd name="T75" fmla="*/ 1 h 242"/>
                <a:gd name="T76" fmla="*/ 1 w 216"/>
                <a:gd name="T77" fmla="*/ 1 h 242"/>
                <a:gd name="T78" fmla="*/ 1 w 216"/>
                <a:gd name="T79" fmla="*/ 1 h 242"/>
                <a:gd name="T80" fmla="*/ 1 w 216"/>
                <a:gd name="T81" fmla="*/ 1 h 242"/>
                <a:gd name="T82" fmla="*/ 1 w 216"/>
                <a:gd name="T83" fmla="*/ 1 h 242"/>
                <a:gd name="T84" fmla="*/ 1 w 216"/>
                <a:gd name="T85" fmla="*/ 1 h 2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6"/>
                <a:gd name="T130" fmla="*/ 0 h 242"/>
                <a:gd name="T131" fmla="*/ 216 w 216"/>
                <a:gd name="T132" fmla="*/ 242 h 2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6" h="242">
                  <a:moveTo>
                    <a:pt x="216" y="242"/>
                  </a:moveTo>
                  <a:lnTo>
                    <a:pt x="208" y="235"/>
                  </a:lnTo>
                  <a:lnTo>
                    <a:pt x="198" y="230"/>
                  </a:lnTo>
                  <a:lnTo>
                    <a:pt x="186" y="226"/>
                  </a:lnTo>
                  <a:lnTo>
                    <a:pt x="172" y="223"/>
                  </a:lnTo>
                  <a:lnTo>
                    <a:pt x="157" y="222"/>
                  </a:lnTo>
                  <a:lnTo>
                    <a:pt x="141" y="223"/>
                  </a:lnTo>
                  <a:lnTo>
                    <a:pt x="125" y="225"/>
                  </a:lnTo>
                  <a:lnTo>
                    <a:pt x="108" y="228"/>
                  </a:lnTo>
                  <a:lnTo>
                    <a:pt x="91" y="225"/>
                  </a:lnTo>
                  <a:lnTo>
                    <a:pt x="74" y="223"/>
                  </a:lnTo>
                  <a:lnTo>
                    <a:pt x="58" y="222"/>
                  </a:lnTo>
                  <a:lnTo>
                    <a:pt x="43" y="223"/>
                  </a:lnTo>
                  <a:lnTo>
                    <a:pt x="29" y="226"/>
                  </a:lnTo>
                  <a:lnTo>
                    <a:pt x="17" y="230"/>
                  </a:lnTo>
                  <a:lnTo>
                    <a:pt x="8" y="235"/>
                  </a:lnTo>
                  <a:lnTo>
                    <a:pt x="0" y="242"/>
                  </a:lnTo>
                  <a:lnTo>
                    <a:pt x="9" y="227"/>
                  </a:lnTo>
                  <a:lnTo>
                    <a:pt x="13" y="210"/>
                  </a:lnTo>
                  <a:lnTo>
                    <a:pt x="13" y="189"/>
                  </a:lnTo>
                  <a:lnTo>
                    <a:pt x="10" y="167"/>
                  </a:lnTo>
                  <a:lnTo>
                    <a:pt x="16" y="144"/>
                  </a:lnTo>
                  <a:lnTo>
                    <a:pt x="18" y="120"/>
                  </a:lnTo>
                  <a:lnTo>
                    <a:pt x="16" y="97"/>
                  </a:lnTo>
                  <a:lnTo>
                    <a:pt x="10" y="74"/>
                  </a:lnTo>
                  <a:lnTo>
                    <a:pt x="13" y="53"/>
                  </a:lnTo>
                  <a:lnTo>
                    <a:pt x="13" y="32"/>
                  </a:lnTo>
                  <a:lnTo>
                    <a:pt x="9" y="15"/>
                  </a:lnTo>
                  <a:lnTo>
                    <a:pt x="0" y="0"/>
                  </a:lnTo>
                  <a:lnTo>
                    <a:pt x="8" y="6"/>
                  </a:lnTo>
                  <a:lnTo>
                    <a:pt x="17" y="11"/>
                  </a:lnTo>
                  <a:lnTo>
                    <a:pt x="27" y="15"/>
                  </a:lnTo>
                  <a:lnTo>
                    <a:pt x="40" y="17"/>
                  </a:lnTo>
                  <a:lnTo>
                    <a:pt x="54" y="18"/>
                  </a:lnTo>
                  <a:lnTo>
                    <a:pt x="67" y="17"/>
                  </a:lnTo>
                  <a:lnTo>
                    <a:pt x="82" y="16"/>
                  </a:lnTo>
                  <a:lnTo>
                    <a:pt x="97" y="13"/>
                  </a:lnTo>
                  <a:lnTo>
                    <a:pt x="104" y="16"/>
                  </a:lnTo>
                  <a:lnTo>
                    <a:pt x="111" y="18"/>
                  </a:lnTo>
                  <a:lnTo>
                    <a:pt x="118" y="20"/>
                  </a:lnTo>
                  <a:lnTo>
                    <a:pt x="125" y="21"/>
                  </a:lnTo>
                  <a:lnTo>
                    <a:pt x="131" y="20"/>
                  </a:lnTo>
                  <a:lnTo>
                    <a:pt x="138" y="18"/>
                  </a:lnTo>
                  <a:lnTo>
                    <a:pt x="145" y="15"/>
                  </a:lnTo>
                  <a:lnTo>
                    <a:pt x="152" y="11"/>
                  </a:lnTo>
                  <a:lnTo>
                    <a:pt x="160" y="14"/>
                  </a:lnTo>
                  <a:lnTo>
                    <a:pt x="167" y="15"/>
                  </a:lnTo>
                  <a:lnTo>
                    <a:pt x="173" y="16"/>
                  </a:lnTo>
                  <a:lnTo>
                    <a:pt x="180" y="15"/>
                  </a:lnTo>
                  <a:lnTo>
                    <a:pt x="187" y="13"/>
                  </a:lnTo>
                  <a:lnTo>
                    <a:pt x="193" y="9"/>
                  </a:lnTo>
                  <a:lnTo>
                    <a:pt x="199" y="6"/>
                  </a:lnTo>
                  <a:lnTo>
                    <a:pt x="205" y="0"/>
                  </a:lnTo>
                  <a:lnTo>
                    <a:pt x="192" y="22"/>
                  </a:lnTo>
                  <a:lnTo>
                    <a:pt x="187" y="40"/>
                  </a:lnTo>
                  <a:lnTo>
                    <a:pt x="192" y="52"/>
                  </a:lnTo>
                  <a:lnTo>
                    <a:pt x="205" y="48"/>
                  </a:lnTo>
                  <a:lnTo>
                    <a:pt x="192" y="54"/>
                  </a:lnTo>
                  <a:lnTo>
                    <a:pt x="175" y="58"/>
                  </a:lnTo>
                  <a:lnTo>
                    <a:pt x="154" y="60"/>
                  </a:lnTo>
                  <a:lnTo>
                    <a:pt x="131" y="60"/>
                  </a:lnTo>
                  <a:lnTo>
                    <a:pt x="109" y="60"/>
                  </a:lnTo>
                  <a:lnTo>
                    <a:pt x="89" y="58"/>
                  </a:lnTo>
                  <a:lnTo>
                    <a:pt x="76" y="54"/>
                  </a:lnTo>
                  <a:lnTo>
                    <a:pt x="67" y="48"/>
                  </a:lnTo>
                  <a:lnTo>
                    <a:pt x="73" y="62"/>
                  </a:lnTo>
                  <a:lnTo>
                    <a:pt x="74" y="76"/>
                  </a:lnTo>
                  <a:lnTo>
                    <a:pt x="73" y="86"/>
                  </a:lnTo>
                  <a:lnTo>
                    <a:pt x="67" y="88"/>
                  </a:lnTo>
                  <a:lnTo>
                    <a:pt x="71" y="89"/>
                  </a:lnTo>
                  <a:lnTo>
                    <a:pt x="74" y="90"/>
                  </a:lnTo>
                  <a:lnTo>
                    <a:pt x="80" y="91"/>
                  </a:lnTo>
                  <a:lnTo>
                    <a:pt x="86" y="92"/>
                  </a:lnTo>
                  <a:lnTo>
                    <a:pt x="92" y="92"/>
                  </a:lnTo>
                  <a:lnTo>
                    <a:pt x="99" y="92"/>
                  </a:lnTo>
                  <a:lnTo>
                    <a:pt x="105" y="92"/>
                  </a:lnTo>
                  <a:lnTo>
                    <a:pt x="114" y="91"/>
                  </a:lnTo>
                  <a:lnTo>
                    <a:pt x="123" y="92"/>
                  </a:lnTo>
                  <a:lnTo>
                    <a:pt x="132" y="92"/>
                  </a:lnTo>
                  <a:lnTo>
                    <a:pt x="141" y="92"/>
                  </a:lnTo>
                  <a:lnTo>
                    <a:pt x="149" y="92"/>
                  </a:lnTo>
                  <a:lnTo>
                    <a:pt x="157" y="91"/>
                  </a:lnTo>
                  <a:lnTo>
                    <a:pt x="164" y="90"/>
                  </a:lnTo>
                  <a:lnTo>
                    <a:pt x="171" y="89"/>
                  </a:lnTo>
                  <a:lnTo>
                    <a:pt x="176" y="88"/>
                  </a:lnTo>
                  <a:lnTo>
                    <a:pt x="168" y="98"/>
                  </a:lnTo>
                  <a:lnTo>
                    <a:pt x="164" y="113"/>
                  </a:lnTo>
                  <a:lnTo>
                    <a:pt x="168" y="127"/>
                  </a:lnTo>
                  <a:lnTo>
                    <a:pt x="176" y="135"/>
                  </a:lnTo>
                  <a:lnTo>
                    <a:pt x="171" y="134"/>
                  </a:lnTo>
                  <a:lnTo>
                    <a:pt x="165" y="134"/>
                  </a:lnTo>
                  <a:lnTo>
                    <a:pt x="160" y="134"/>
                  </a:lnTo>
                  <a:lnTo>
                    <a:pt x="153" y="132"/>
                  </a:lnTo>
                  <a:lnTo>
                    <a:pt x="145" y="132"/>
                  </a:lnTo>
                  <a:lnTo>
                    <a:pt x="138" y="132"/>
                  </a:lnTo>
                  <a:lnTo>
                    <a:pt x="130" y="134"/>
                  </a:lnTo>
                  <a:lnTo>
                    <a:pt x="122" y="134"/>
                  </a:lnTo>
                  <a:lnTo>
                    <a:pt x="112" y="134"/>
                  </a:lnTo>
                  <a:lnTo>
                    <a:pt x="104" y="132"/>
                  </a:lnTo>
                  <a:lnTo>
                    <a:pt x="95" y="132"/>
                  </a:lnTo>
                  <a:lnTo>
                    <a:pt x="88" y="132"/>
                  </a:lnTo>
                  <a:lnTo>
                    <a:pt x="81" y="134"/>
                  </a:lnTo>
                  <a:lnTo>
                    <a:pt x="76" y="134"/>
                  </a:lnTo>
                  <a:lnTo>
                    <a:pt x="71" y="134"/>
                  </a:lnTo>
                  <a:lnTo>
                    <a:pt x="67" y="135"/>
                  </a:lnTo>
                  <a:lnTo>
                    <a:pt x="73" y="139"/>
                  </a:lnTo>
                  <a:lnTo>
                    <a:pt x="74" y="156"/>
                  </a:lnTo>
                  <a:lnTo>
                    <a:pt x="73" y="175"/>
                  </a:lnTo>
                  <a:lnTo>
                    <a:pt x="67" y="191"/>
                  </a:lnTo>
                  <a:lnTo>
                    <a:pt x="71" y="188"/>
                  </a:lnTo>
                  <a:lnTo>
                    <a:pt x="77" y="184"/>
                  </a:lnTo>
                  <a:lnTo>
                    <a:pt x="84" y="182"/>
                  </a:lnTo>
                  <a:lnTo>
                    <a:pt x="92" y="181"/>
                  </a:lnTo>
                  <a:lnTo>
                    <a:pt x="101" y="180"/>
                  </a:lnTo>
                  <a:lnTo>
                    <a:pt x="111" y="181"/>
                  </a:lnTo>
                  <a:lnTo>
                    <a:pt x="122" y="181"/>
                  </a:lnTo>
                  <a:lnTo>
                    <a:pt x="133" y="183"/>
                  </a:lnTo>
                  <a:lnTo>
                    <a:pt x="145" y="181"/>
                  </a:lnTo>
                  <a:lnTo>
                    <a:pt x="156" y="180"/>
                  </a:lnTo>
                  <a:lnTo>
                    <a:pt x="168" y="180"/>
                  </a:lnTo>
                  <a:lnTo>
                    <a:pt x="179" y="180"/>
                  </a:lnTo>
                  <a:lnTo>
                    <a:pt x="190" y="182"/>
                  </a:lnTo>
                  <a:lnTo>
                    <a:pt x="200" y="184"/>
                  </a:lnTo>
                  <a:lnTo>
                    <a:pt x="208" y="188"/>
                  </a:lnTo>
                  <a:lnTo>
                    <a:pt x="216" y="191"/>
                  </a:lnTo>
                  <a:lnTo>
                    <a:pt x="202" y="189"/>
                  </a:lnTo>
                  <a:lnTo>
                    <a:pt x="198" y="200"/>
                  </a:lnTo>
                  <a:lnTo>
                    <a:pt x="202" y="220"/>
                  </a:lnTo>
                  <a:lnTo>
                    <a:pt x="216" y="242"/>
                  </a:lnTo>
                  <a:close/>
                </a:path>
              </a:pathLst>
            </a:custGeom>
            <a:solidFill>
              <a:srgbClr val="FF0000"/>
            </a:solidFill>
            <a:ln w="9525">
              <a:noFill/>
              <a:round/>
              <a:headEnd/>
              <a:tailEnd/>
            </a:ln>
          </p:spPr>
          <p:txBody>
            <a:bodyPr/>
            <a:lstStyle/>
            <a:p>
              <a:endParaRPr lang="nl-NL"/>
            </a:p>
          </p:txBody>
        </p:sp>
        <p:sp>
          <p:nvSpPr>
            <p:cNvPr id="7254" name="Freeform 88"/>
            <p:cNvSpPr>
              <a:spLocks/>
            </p:cNvSpPr>
            <p:nvPr/>
          </p:nvSpPr>
          <p:spPr bwMode="ltGray">
            <a:xfrm>
              <a:off x="550" y="3055"/>
              <a:ext cx="164" cy="113"/>
            </a:xfrm>
            <a:custGeom>
              <a:avLst/>
              <a:gdLst>
                <a:gd name="T0" fmla="*/ 2 w 327"/>
                <a:gd name="T1" fmla="*/ 1 h 224"/>
                <a:gd name="T2" fmla="*/ 2 w 327"/>
                <a:gd name="T3" fmla="*/ 1 h 224"/>
                <a:gd name="T4" fmla="*/ 2 w 327"/>
                <a:gd name="T5" fmla="*/ 1 h 224"/>
                <a:gd name="T6" fmla="*/ 2 w 327"/>
                <a:gd name="T7" fmla="*/ 1 h 224"/>
                <a:gd name="T8" fmla="*/ 2 w 327"/>
                <a:gd name="T9" fmla="*/ 1 h 224"/>
                <a:gd name="T10" fmla="*/ 2 w 327"/>
                <a:gd name="T11" fmla="*/ 1 h 224"/>
                <a:gd name="T12" fmla="*/ 1 w 327"/>
                <a:gd name="T13" fmla="*/ 1 h 224"/>
                <a:gd name="T14" fmla="*/ 1 w 327"/>
                <a:gd name="T15" fmla="*/ 1 h 224"/>
                <a:gd name="T16" fmla="*/ 1 w 327"/>
                <a:gd name="T17" fmla="*/ 1 h 224"/>
                <a:gd name="T18" fmla="*/ 1 w 327"/>
                <a:gd name="T19" fmla="*/ 1 h 224"/>
                <a:gd name="T20" fmla="*/ 1 w 327"/>
                <a:gd name="T21" fmla="*/ 1 h 224"/>
                <a:gd name="T22" fmla="*/ 1 w 327"/>
                <a:gd name="T23" fmla="*/ 1 h 224"/>
                <a:gd name="T24" fmla="*/ 1 w 327"/>
                <a:gd name="T25" fmla="*/ 1 h 224"/>
                <a:gd name="T26" fmla="*/ 1 w 327"/>
                <a:gd name="T27" fmla="*/ 1 h 224"/>
                <a:gd name="T28" fmla="*/ 1 w 327"/>
                <a:gd name="T29" fmla="*/ 1 h 224"/>
                <a:gd name="T30" fmla="*/ 1 w 327"/>
                <a:gd name="T31" fmla="*/ 1 h 224"/>
                <a:gd name="T32" fmla="*/ 1 w 327"/>
                <a:gd name="T33" fmla="*/ 1 h 224"/>
                <a:gd name="T34" fmla="*/ 1 w 327"/>
                <a:gd name="T35" fmla="*/ 1 h 224"/>
                <a:gd name="T36" fmla="*/ 1 w 327"/>
                <a:gd name="T37" fmla="*/ 1 h 224"/>
                <a:gd name="T38" fmla="*/ 1 w 327"/>
                <a:gd name="T39" fmla="*/ 1 h 224"/>
                <a:gd name="T40" fmla="*/ 1 w 327"/>
                <a:gd name="T41" fmla="*/ 1 h 224"/>
                <a:gd name="T42" fmla="*/ 1 w 327"/>
                <a:gd name="T43" fmla="*/ 1 h 224"/>
                <a:gd name="T44" fmla="*/ 1 w 327"/>
                <a:gd name="T45" fmla="*/ 1 h 224"/>
                <a:gd name="T46" fmla="*/ 1 w 327"/>
                <a:gd name="T47" fmla="*/ 1 h 224"/>
                <a:gd name="T48" fmla="*/ 1 w 327"/>
                <a:gd name="T49" fmla="*/ 1 h 224"/>
                <a:gd name="T50" fmla="*/ 1 w 327"/>
                <a:gd name="T51" fmla="*/ 1 h 224"/>
                <a:gd name="T52" fmla="*/ 1 w 327"/>
                <a:gd name="T53" fmla="*/ 1 h 224"/>
                <a:gd name="T54" fmla="*/ 1 w 327"/>
                <a:gd name="T55" fmla="*/ 1 h 224"/>
                <a:gd name="T56" fmla="*/ 1 w 327"/>
                <a:gd name="T57" fmla="*/ 1 h 224"/>
                <a:gd name="T58" fmla="*/ 1 w 327"/>
                <a:gd name="T59" fmla="*/ 1 h 224"/>
                <a:gd name="T60" fmla="*/ 1 w 327"/>
                <a:gd name="T61" fmla="*/ 1 h 224"/>
                <a:gd name="T62" fmla="*/ 1 w 327"/>
                <a:gd name="T63" fmla="*/ 1 h 224"/>
                <a:gd name="T64" fmla="*/ 1 w 327"/>
                <a:gd name="T65" fmla="*/ 1 h 224"/>
                <a:gd name="T66" fmla="*/ 1 w 327"/>
                <a:gd name="T67" fmla="*/ 1 h 224"/>
                <a:gd name="T68" fmla="*/ 1 w 327"/>
                <a:gd name="T69" fmla="*/ 1 h 224"/>
                <a:gd name="T70" fmla="*/ 1 w 327"/>
                <a:gd name="T71" fmla="*/ 1 h 224"/>
                <a:gd name="T72" fmla="*/ 1 w 327"/>
                <a:gd name="T73" fmla="*/ 1 h 224"/>
                <a:gd name="T74" fmla="*/ 1 w 327"/>
                <a:gd name="T75" fmla="*/ 1 h 224"/>
                <a:gd name="T76" fmla="*/ 1 w 327"/>
                <a:gd name="T77" fmla="*/ 1 h 224"/>
                <a:gd name="T78" fmla="*/ 1 w 327"/>
                <a:gd name="T79" fmla="*/ 1 h 224"/>
                <a:gd name="T80" fmla="*/ 1 w 327"/>
                <a:gd name="T81" fmla="*/ 1 h 224"/>
                <a:gd name="T82" fmla="*/ 1 w 327"/>
                <a:gd name="T83" fmla="*/ 1 h 224"/>
                <a:gd name="T84" fmla="*/ 1 w 327"/>
                <a:gd name="T85" fmla="*/ 1 h 224"/>
                <a:gd name="T86" fmla="*/ 1 w 327"/>
                <a:gd name="T87" fmla="*/ 1 h 224"/>
                <a:gd name="T88" fmla="*/ 1 w 327"/>
                <a:gd name="T89" fmla="*/ 1 h 224"/>
                <a:gd name="T90" fmla="*/ 1 w 327"/>
                <a:gd name="T91" fmla="*/ 1 h 224"/>
                <a:gd name="T92" fmla="*/ 1 w 327"/>
                <a:gd name="T93" fmla="*/ 1 h 224"/>
                <a:gd name="T94" fmla="*/ 1 w 327"/>
                <a:gd name="T95" fmla="*/ 1 h 224"/>
                <a:gd name="T96" fmla="*/ 1 w 327"/>
                <a:gd name="T97" fmla="*/ 1 h 224"/>
                <a:gd name="T98" fmla="*/ 1 w 327"/>
                <a:gd name="T99" fmla="*/ 1 h 224"/>
                <a:gd name="T100" fmla="*/ 1 w 327"/>
                <a:gd name="T101" fmla="*/ 1 h 224"/>
                <a:gd name="T102" fmla="*/ 1 w 327"/>
                <a:gd name="T103" fmla="*/ 1 h 224"/>
                <a:gd name="T104" fmla="*/ 1 w 327"/>
                <a:gd name="T105" fmla="*/ 1 h 224"/>
                <a:gd name="T106" fmla="*/ 2 w 327"/>
                <a:gd name="T107" fmla="*/ 1 h 224"/>
                <a:gd name="T108" fmla="*/ 2 w 327"/>
                <a:gd name="T109" fmla="*/ 1 h 224"/>
                <a:gd name="T110" fmla="*/ 2 w 327"/>
                <a:gd name="T111" fmla="*/ 1 h 224"/>
                <a:gd name="T112" fmla="*/ 2 w 327"/>
                <a:gd name="T113" fmla="*/ 1 h 224"/>
                <a:gd name="T114" fmla="*/ 2 w 327"/>
                <a:gd name="T115" fmla="*/ 1 h 224"/>
                <a:gd name="T116" fmla="*/ 2 w 327"/>
                <a:gd name="T117" fmla="*/ 1 h 224"/>
                <a:gd name="T118" fmla="*/ 2 w 327"/>
                <a:gd name="T119" fmla="*/ 1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7"/>
                <a:gd name="T181" fmla="*/ 0 h 224"/>
                <a:gd name="T182" fmla="*/ 327 w 327"/>
                <a:gd name="T183" fmla="*/ 224 h 22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7" h="224">
                  <a:moveTo>
                    <a:pt x="312" y="53"/>
                  </a:moveTo>
                  <a:lnTo>
                    <a:pt x="306" y="59"/>
                  </a:lnTo>
                  <a:lnTo>
                    <a:pt x="299" y="71"/>
                  </a:lnTo>
                  <a:lnTo>
                    <a:pt x="292" y="88"/>
                  </a:lnTo>
                  <a:lnTo>
                    <a:pt x="285" y="107"/>
                  </a:lnTo>
                  <a:lnTo>
                    <a:pt x="281" y="125"/>
                  </a:lnTo>
                  <a:lnTo>
                    <a:pt x="277" y="141"/>
                  </a:lnTo>
                  <a:lnTo>
                    <a:pt x="276" y="154"/>
                  </a:lnTo>
                  <a:lnTo>
                    <a:pt x="278" y="160"/>
                  </a:lnTo>
                  <a:lnTo>
                    <a:pt x="269" y="167"/>
                  </a:lnTo>
                  <a:lnTo>
                    <a:pt x="261" y="186"/>
                  </a:lnTo>
                  <a:lnTo>
                    <a:pt x="257" y="209"/>
                  </a:lnTo>
                  <a:lnTo>
                    <a:pt x="259" y="224"/>
                  </a:lnTo>
                  <a:lnTo>
                    <a:pt x="253" y="221"/>
                  </a:lnTo>
                  <a:lnTo>
                    <a:pt x="244" y="219"/>
                  </a:lnTo>
                  <a:lnTo>
                    <a:pt x="234" y="218"/>
                  </a:lnTo>
                  <a:lnTo>
                    <a:pt x="222" y="216"/>
                  </a:lnTo>
                  <a:lnTo>
                    <a:pt x="210" y="218"/>
                  </a:lnTo>
                  <a:lnTo>
                    <a:pt x="201" y="219"/>
                  </a:lnTo>
                  <a:lnTo>
                    <a:pt x="196" y="221"/>
                  </a:lnTo>
                  <a:lnTo>
                    <a:pt x="193" y="224"/>
                  </a:lnTo>
                  <a:lnTo>
                    <a:pt x="190" y="209"/>
                  </a:lnTo>
                  <a:lnTo>
                    <a:pt x="184" y="189"/>
                  </a:lnTo>
                  <a:lnTo>
                    <a:pt x="179" y="169"/>
                  </a:lnTo>
                  <a:lnTo>
                    <a:pt x="178" y="163"/>
                  </a:lnTo>
                  <a:lnTo>
                    <a:pt x="176" y="152"/>
                  </a:lnTo>
                  <a:lnTo>
                    <a:pt x="170" y="131"/>
                  </a:lnTo>
                  <a:lnTo>
                    <a:pt x="166" y="112"/>
                  </a:lnTo>
                  <a:lnTo>
                    <a:pt x="163" y="102"/>
                  </a:lnTo>
                  <a:lnTo>
                    <a:pt x="161" y="114"/>
                  </a:lnTo>
                  <a:lnTo>
                    <a:pt x="155" y="139"/>
                  </a:lnTo>
                  <a:lnTo>
                    <a:pt x="148" y="165"/>
                  </a:lnTo>
                  <a:lnTo>
                    <a:pt x="145" y="180"/>
                  </a:lnTo>
                  <a:lnTo>
                    <a:pt x="145" y="182"/>
                  </a:lnTo>
                  <a:lnTo>
                    <a:pt x="141" y="196"/>
                  </a:lnTo>
                  <a:lnTo>
                    <a:pt x="137" y="212"/>
                  </a:lnTo>
                  <a:lnTo>
                    <a:pt x="133" y="224"/>
                  </a:lnTo>
                  <a:lnTo>
                    <a:pt x="132" y="221"/>
                  </a:lnTo>
                  <a:lnTo>
                    <a:pt x="126" y="219"/>
                  </a:lnTo>
                  <a:lnTo>
                    <a:pt x="117" y="218"/>
                  </a:lnTo>
                  <a:lnTo>
                    <a:pt x="106" y="216"/>
                  </a:lnTo>
                  <a:lnTo>
                    <a:pt x="94" y="218"/>
                  </a:lnTo>
                  <a:lnTo>
                    <a:pt x="84" y="219"/>
                  </a:lnTo>
                  <a:lnTo>
                    <a:pt x="75" y="221"/>
                  </a:lnTo>
                  <a:lnTo>
                    <a:pt x="69" y="224"/>
                  </a:lnTo>
                  <a:lnTo>
                    <a:pt x="71" y="209"/>
                  </a:lnTo>
                  <a:lnTo>
                    <a:pt x="66" y="186"/>
                  </a:lnTo>
                  <a:lnTo>
                    <a:pt x="58" y="167"/>
                  </a:lnTo>
                  <a:lnTo>
                    <a:pt x="49" y="160"/>
                  </a:lnTo>
                  <a:lnTo>
                    <a:pt x="52" y="154"/>
                  </a:lnTo>
                  <a:lnTo>
                    <a:pt x="50" y="140"/>
                  </a:lnTo>
                  <a:lnTo>
                    <a:pt x="46" y="123"/>
                  </a:lnTo>
                  <a:lnTo>
                    <a:pt x="40" y="102"/>
                  </a:lnTo>
                  <a:lnTo>
                    <a:pt x="33" y="82"/>
                  </a:lnTo>
                  <a:lnTo>
                    <a:pt x="26" y="63"/>
                  </a:lnTo>
                  <a:lnTo>
                    <a:pt x="19" y="50"/>
                  </a:lnTo>
                  <a:lnTo>
                    <a:pt x="14" y="44"/>
                  </a:lnTo>
                  <a:lnTo>
                    <a:pt x="19" y="41"/>
                  </a:lnTo>
                  <a:lnTo>
                    <a:pt x="18" y="29"/>
                  </a:lnTo>
                  <a:lnTo>
                    <a:pt x="10" y="12"/>
                  </a:lnTo>
                  <a:lnTo>
                    <a:pt x="0" y="0"/>
                  </a:lnTo>
                  <a:lnTo>
                    <a:pt x="8" y="3"/>
                  </a:lnTo>
                  <a:lnTo>
                    <a:pt x="18" y="7"/>
                  </a:lnTo>
                  <a:lnTo>
                    <a:pt x="30" y="8"/>
                  </a:lnTo>
                  <a:lnTo>
                    <a:pt x="41" y="8"/>
                  </a:lnTo>
                  <a:lnTo>
                    <a:pt x="52" y="8"/>
                  </a:lnTo>
                  <a:lnTo>
                    <a:pt x="60" y="7"/>
                  </a:lnTo>
                  <a:lnTo>
                    <a:pt x="64" y="3"/>
                  </a:lnTo>
                  <a:lnTo>
                    <a:pt x="63" y="0"/>
                  </a:lnTo>
                  <a:lnTo>
                    <a:pt x="68" y="9"/>
                  </a:lnTo>
                  <a:lnTo>
                    <a:pt x="73" y="26"/>
                  </a:lnTo>
                  <a:lnTo>
                    <a:pt x="81" y="49"/>
                  </a:lnTo>
                  <a:lnTo>
                    <a:pt x="88" y="75"/>
                  </a:lnTo>
                  <a:lnTo>
                    <a:pt x="95" y="99"/>
                  </a:lnTo>
                  <a:lnTo>
                    <a:pt x="100" y="121"/>
                  </a:lnTo>
                  <a:lnTo>
                    <a:pt x="102" y="136"/>
                  </a:lnTo>
                  <a:lnTo>
                    <a:pt x="102" y="143"/>
                  </a:lnTo>
                  <a:lnTo>
                    <a:pt x="108" y="131"/>
                  </a:lnTo>
                  <a:lnTo>
                    <a:pt x="114" y="108"/>
                  </a:lnTo>
                  <a:lnTo>
                    <a:pt x="117" y="86"/>
                  </a:lnTo>
                  <a:lnTo>
                    <a:pt x="117" y="75"/>
                  </a:lnTo>
                  <a:lnTo>
                    <a:pt x="122" y="67"/>
                  </a:lnTo>
                  <a:lnTo>
                    <a:pt x="129" y="42"/>
                  </a:lnTo>
                  <a:lnTo>
                    <a:pt x="133" y="17"/>
                  </a:lnTo>
                  <a:lnTo>
                    <a:pt x="133" y="0"/>
                  </a:lnTo>
                  <a:lnTo>
                    <a:pt x="137" y="3"/>
                  </a:lnTo>
                  <a:lnTo>
                    <a:pt x="144" y="7"/>
                  </a:lnTo>
                  <a:lnTo>
                    <a:pt x="153" y="8"/>
                  </a:lnTo>
                  <a:lnTo>
                    <a:pt x="163" y="8"/>
                  </a:lnTo>
                  <a:lnTo>
                    <a:pt x="174" y="8"/>
                  </a:lnTo>
                  <a:lnTo>
                    <a:pt x="183" y="7"/>
                  </a:lnTo>
                  <a:lnTo>
                    <a:pt x="190" y="3"/>
                  </a:lnTo>
                  <a:lnTo>
                    <a:pt x="193" y="0"/>
                  </a:lnTo>
                  <a:lnTo>
                    <a:pt x="194" y="15"/>
                  </a:lnTo>
                  <a:lnTo>
                    <a:pt x="198" y="37"/>
                  </a:lnTo>
                  <a:lnTo>
                    <a:pt x="204" y="56"/>
                  </a:lnTo>
                  <a:lnTo>
                    <a:pt x="207" y="62"/>
                  </a:lnTo>
                  <a:lnTo>
                    <a:pt x="208" y="76"/>
                  </a:lnTo>
                  <a:lnTo>
                    <a:pt x="213" y="102"/>
                  </a:lnTo>
                  <a:lnTo>
                    <a:pt x="220" y="129"/>
                  </a:lnTo>
                  <a:lnTo>
                    <a:pt x="225" y="143"/>
                  </a:lnTo>
                  <a:lnTo>
                    <a:pt x="225" y="128"/>
                  </a:lnTo>
                  <a:lnTo>
                    <a:pt x="232" y="99"/>
                  </a:lnTo>
                  <a:lnTo>
                    <a:pt x="242" y="69"/>
                  </a:lnTo>
                  <a:lnTo>
                    <a:pt x="250" y="53"/>
                  </a:lnTo>
                  <a:lnTo>
                    <a:pt x="247" y="48"/>
                  </a:lnTo>
                  <a:lnTo>
                    <a:pt x="250" y="33"/>
                  </a:lnTo>
                  <a:lnTo>
                    <a:pt x="257" y="14"/>
                  </a:lnTo>
                  <a:lnTo>
                    <a:pt x="263" y="0"/>
                  </a:lnTo>
                  <a:lnTo>
                    <a:pt x="263" y="3"/>
                  </a:lnTo>
                  <a:lnTo>
                    <a:pt x="267" y="7"/>
                  </a:lnTo>
                  <a:lnTo>
                    <a:pt x="275" y="8"/>
                  </a:lnTo>
                  <a:lnTo>
                    <a:pt x="287" y="8"/>
                  </a:lnTo>
                  <a:lnTo>
                    <a:pt x="298" y="8"/>
                  </a:lnTo>
                  <a:lnTo>
                    <a:pt x="310" y="7"/>
                  </a:lnTo>
                  <a:lnTo>
                    <a:pt x="320" y="3"/>
                  </a:lnTo>
                  <a:lnTo>
                    <a:pt x="327" y="0"/>
                  </a:lnTo>
                  <a:lnTo>
                    <a:pt x="316" y="14"/>
                  </a:lnTo>
                  <a:lnTo>
                    <a:pt x="308" y="33"/>
                  </a:lnTo>
                  <a:lnTo>
                    <a:pt x="306" y="48"/>
                  </a:lnTo>
                  <a:lnTo>
                    <a:pt x="312" y="53"/>
                  </a:lnTo>
                  <a:close/>
                </a:path>
              </a:pathLst>
            </a:custGeom>
            <a:solidFill>
              <a:srgbClr val="FF0000"/>
            </a:solidFill>
            <a:ln w="9525">
              <a:noFill/>
              <a:round/>
              <a:headEnd/>
              <a:tailEnd/>
            </a:ln>
          </p:spPr>
          <p:txBody>
            <a:bodyPr/>
            <a:lstStyle/>
            <a:p>
              <a:endParaRPr lang="nl-NL"/>
            </a:p>
          </p:txBody>
        </p:sp>
        <p:sp>
          <p:nvSpPr>
            <p:cNvPr id="7255" name="Freeform 89"/>
            <p:cNvSpPr>
              <a:spLocks/>
            </p:cNvSpPr>
            <p:nvPr/>
          </p:nvSpPr>
          <p:spPr bwMode="ltGray">
            <a:xfrm>
              <a:off x="562" y="3206"/>
              <a:ext cx="123" cy="112"/>
            </a:xfrm>
            <a:custGeom>
              <a:avLst/>
              <a:gdLst>
                <a:gd name="T0" fmla="*/ 1 w 245"/>
                <a:gd name="T1" fmla="*/ 1 h 223"/>
                <a:gd name="T2" fmla="*/ 1 w 245"/>
                <a:gd name="T3" fmla="*/ 1 h 223"/>
                <a:gd name="T4" fmla="*/ 1 w 245"/>
                <a:gd name="T5" fmla="*/ 1 h 223"/>
                <a:gd name="T6" fmla="*/ 1 w 245"/>
                <a:gd name="T7" fmla="*/ 1 h 223"/>
                <a:gd name="T8" fmla="*/ 1 w 245"/>
                <a:gd name="T9" fmla="*/ 1 h 223"/>
                <a:gd name="T10" fmla="*/ 1 w 245"/>
                <a:gd name="T11" fmla="*/ 1 h 223"/>
                <a:gd name="T12" fmla="*/ 1 w 245"/>
                <a:gd name="T13" fmla="*/ 1 h 223"/>
                <a:gd name="T14" fmla="*/ 1 w 245"/>
                <a:gd name="T15" fmla="*/ 1 h 223"/>
                <a:gd name="T16" fmla="*/ 1 w 245"/>
                <a:gd name="T17" fmla="*/ 1 h 223"/>
                <a:gd name="T18" fmla="*/ 1 w 245"/>
                <a:gd name="T19" fmla="*/ 1 h 223"/>
                <a:gd name="T20" fmla="*/ 1 w 245"/>
                <a:gd name="T21" fmla="*/ 1 h 223"/>
                <a:gd name="T22" fmla="*/ 1 w 245"/>
                <a:gd name="T23" fmla="*/ 1 h 223"/>
                <a:gd name="T24" fmla="*/ 1 w 245"/>
                <a:gd name="T25" fmla="*/ 1 h 223"/>
                <a:gd name="T26" fmla="*/ 1 w 245"/>
                <a:gd name="T27" fmla="*/ 1 h 223"/>
                <a:gd name="T28" fmla="*/ 1 w 245"/>
                <a:gd name="T29" fmla="*/ 1 h 223"/>
                <a:gd name="T30" fmla="*/ 1 w 245"/>
                <a:gd name="T31" fmla="*/ 1 h 223"/>
                <a:gd name="T32" fmla="*/ 1 w 245"/>
                <a:gd name="T33" fmla="*/ 1 h 223"/>
                <a:gd name="T34" fmla="*/ 1 w 245"/>
                <a:gd name="T35" fmla="*/ 1 h 223"/>
                <a:gd name="T36" fmla="*/ 1 w 245"/>
                <a:gd name="T37" fmla="*/ 1 h 223"/>
                <a:gd name="T38" fmla="*/ 1 w 245"/>
                <a:gd name="T39" fmla="*/ 1 h 223"/>
                <a:gd name="T40" fmla="*/ 1 w 245"/>
                <a:gd name="T41" fmla="*/ 1 h 223"/>
                <a:gd name="T42" fmla="*/ 1 w 245"/>
                <a:gd name="T43" fmla="*/ 1 h 223"/>
                <a:gd name="T44" fmla="*/ 1 w 245"/>
                <a:gd name="T45" fmla="*/ 1 h 223"/>
                <a:gd name="T46" fmla="*/ 1 w 245"/>
                <a:gd name="T47" fmla="*/ 1 h 223"/>
                <a:gd name="T48" fmla="*/ 1 w 245"/>
                <a:gd name="T49" fmla="*/ 1 h 223"/>
                <a:gd name="T50" fmla="*/ 1 w 245"/>
                <a:gd name="T51" fmla="*/ 1 h 223"/>
                <a:gd name="T52" fmla="*/ 1 w 245"/>
                <a:gd name="T53" fmla="*/ 1 h 223"/>
                <a:gd name="T54" fmla="*/ 1 w 245"/>
                <a:gd name="T55" fmla="*/ 1 h 223"/>
                <a:gd name="T56" fmla="*/ 1 w 245"/>
                <a:gd name="T57" fmla="*/ 1 h 223"/>
                <a:gd name="T58" fmla="*/ 1 w 245"/>
                <a:gd name="T59" fmla="*/ 1 h 223"/>
                <a:gd name="T60" fmla="*/ 1 w 245"/>
                <a:gd name="T61" fmla="*/ 1 h 223"/>
                <a:gd name="T62" fmla="*/ 1 w 245"/>
                <a:gd name="T63" fmla="*/ 1 h 223"/>
                <a:gd name="T64" fmla="*/ 1 w 245"/>
                <a:gd name="T65" fmla="*/ 1 h 223"/>
                <a:gd name="T66" fmla="*/ 1 w 245"/>
                <a:gd name="T67" fmla="*/ 1 h 223"/>
                <a:gd name="T68" fmla="*/ 1 w 245"/>
                <a:gd name="T69" fmla="*/ 1 h 223"/>
                <a:gd name="T70" fmla="*/ 1 w 245"/>
                <a:gd name="T71" fmla="*/ 1 h 223"/>
                <a:gd name="T72" fmla="*/ 1 w 245"/>
                <a:gd name="T73" fmla="*/ 1 h 223"/>
                <a:gd name="T74" fmla="*/ 1 w 245"/>
                <a:gd name="T75" fmla="*/ 1 h 223"/>
                <a:gd name="T76" fmla="*/ 1 w 245"/>
                <a:gd name="T77" fmla="*/ 1 h 223"/>
                <a:gd name="T78" fmla="*/ 1 w 245"/>
                <a:gd name="T79" fmla="*/ 1 h 223"/>
                <a:gd name="T80" fmla="*/ 1 w 245"/>
                <a:gd name="T81" fmla="*/ 1 h 223"/>
                <a:gd name="T82" fmla="*/ 1 w 245"/>
                <a:gd name="T83" fmla="*/ 1 h 223"/>
                <a:gd name="T84" fmla="*/ 1 w 245"/>
                <a:gd name="T85" fmla="*/ 1 h 223"/>
                <a:gd name="T86" fmla="*/ 1 w 245"/>
                <a:gd name="T87" fmla="*/ 1 h 223"/>
                <a:gd name="T88" fmla="*/ 1 w 245"/>
                <a:gd name="T89" fmla="*/ 1 h 223"/>
                <a:gd name="T90" fmla="*/ 1 w 245"/>
                <a:gd name="T91" fmla="*/ 1 h 223"/>
                <a:gd name="T92" fmla="*/ 1 w 245"/>
                <a:gd name="T93" fmla="*/ 1 h 223"/>
                <a:gd name="T94" fmla="*/ 1 w 245"/>
                <a:gd name="T95" fmla="*/ 1 h 223"/>
                <a:gd name="T96" fmla="*/ 1 w 245"/>
                <a:gd name="T97" fmla="*/ 1 h 223"/>
                <a:gd name="T98" fmla="*/ 1 w 245"/>
                <a:gd name="T99" fmla="*/ 1 h 223"/>
                <a:gd name="T100" fmla="*/ 1 w 245"/>
                <a:gd name="T101" fmla="*/ 1 h 223"/>
                <a:gd name="T102" fmla="*/ 1 w 245"/>
                <a:gd name="T103" fmla="*/ 1 h 223"/>
                <a:gd name="T104" fmla="*/ 1 w 245"/>
                <a:gd name="T105" fmla="*/ 1 h 223"/>
                <a:gd name="T106" fmla="*/ 1 w 245"/>
                <a:gd name="T107" fmla="*/ 1 h 2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5"/>
                <a:gd name="T163" fmla="*/ 0 h 223"/>
                <a:gd name="T164" fmla="*/ 245 w 245"/>
                <a:gd name="T165" fmla="*/ 223 h 22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5" h="223">
                  <a:moveTo>
                    <a:pt x="167" y="193"/>
                  </a:moveTo>
                  <a:lnTo>
                    <a:pt x="166" y="193"/>
                  </a:lnTo>
                  <a:lnTo>
                    <a:pt x="169" y="201"/>
                  </a:lnTo>
                  <a:lnTo>
                    <a:pt x="174" y="213"/>
                  </a:lnTo>
                  <a:lnTo>
                    <a:pt x="178" y="223"/>
                  </a:lnTo>
                  <a:lnTo>
                    <a:pt x="180" y="220"/>
                  </a:lnTo>
                  <a:lnTo>
                    <a:pt x="185" y="217"/>
                  </a:lnTo>
                  <a:lnTo>
                    <a:pt x="195" y="216"/>
                  </a:lnTo>
                  <a:lnTo>
                    <a:pt x="205" y="215"/>
                  </a:lnTo>
                  <a:lnTo>
                    <a:pt x="218" y="216"/>
                  </a:lnTo>
                  <a:lnTo>
                    <a:pt x="229" y="217"/>
                  </a:lnTo>
                  <a:lnTo>
                    <a:pt x="238" y="220"/>
                  </a:lnTo>
                  <a:lnTo>
                    <a:pt x="245" y="223"/>
                  </a:lnTo>
                  <a:lnTo>
                    <a:pt x="236" y="211"/>
                  </a:lnTo>
                  <a:lnTo>
                    <a:pt x="228" y="193"/>
                  </a:lnTo>
                  <a:lnTo>
                    <a:pt x="223" y="179"/>
                  </a:lnTo>
                  <a:lnTo>
                    <a:pt x="226" y="177"/>
                  </a:lnTo>
                  <a:lnTo>
                    <a:pt x="221" y="170"/>
                  </a:lnTo>
                  <a:lnTo>
                    <a:pt x="214" y="158"/>
                  </a:lnTo>
                  <a:lnTo>
                    <a:pt x="206" y="141"/>
                  </a:lnTo>
                  <a:lnTo>
                    <a:pt x="198" y="122"/>
                  </a:lnTo>
                  <a:lnTo>
                    <a:pt x="190" y="103"/>
                  </a:lnTo>
                  <a:lnTo>
                    <a:pt x="184" y="87"/>
                  </a:lnTo>
                  <a:lnTo>
                    <a:pt x="181" y="75"/>
                  </a:lnTo>
                  <a:lnTo>
                    <a:pt x="181" y="69"/>
                  </a:lnTo>
                  <a:lnTo>
                    <a:pt x="174" y="62"/>
                  </a:lnTo>
                  <a:lnTo>
                    <a:pt x="163" y="40"/>
                  </a:lnTo>
                  <a:lnTo>
                    <a:pt x="154" y="16"/>
                  </a:lnTo>
                  <a:lnTo>
                    <a:pt x="152" y="0"/>
                  </a:lnTo>
                  <a:lnTo>
                    <a:pt x="148" y="3"/>
                  </a:lnTo>
                  <a:lnTo>
                    <a:pt x="142" y="5"/>
                  </a:lnTo>
                  <a:lnTo>
                    <a:pt x="131" y="7"/>
                  </a:lnTo>
                  <a:lnTo>
                    <a:pt x="121" y="8"/>
                  </a:lnTo>
                  <a:lnTo>
                    <a:pt x="110" y="7"/>
                  </a:lnTo>
                  <a:lnTo>
                    <a:pt x="100" y="5"/>
                  </a:lnTo>
                  <a:lnTo>
                    <a:pt x="93" y="3"/>
                  </a:lnTo>
                  <a:lnTo>
                    <a:pt x="90" y="0"/>
                  </a:lnTo>
                  <a:lnTo>
                    <a:pt x="90" y="11"/>
                  </a:lnTo>
                  <a:lnTo>
                    <a:pt x="85" y="26"/>
                  </a:lnTo>
                  <a:lnTo>
                    <a:pt x="78" y="38"/>
                  </a:lnTo>
                  <a:lnTo>
                    <a:pt x="74" y="40"/>
                  </a:lnTo>
                  <a:lnTo>
                    <a:pt x="74" y="46"/>
                  </a:lnTo>
                  <a:lnTo>
                    <a:pt x="70" y="58"/>
                  </a:lnTo>
                  <a:lnTo>
                    <a:pt x="66" y="75"/>
                  </a:lnTo>
                  <a:lnTo>
                    <a:pt x="59" y="92"/>
                  </a:lnTo>
                  <a:lnTo>
                    <a:pt x="51" y="109"/>
                  </a:lnTo>
                  <a:lnTo>
                    <a:pt x="44" y="124"/>
                  </a:lnTo>
                  <a:lnTo>
                    <a:pt x="38" y="136"/>
                  </a:lnTo>
                  <a:lnTo>
                    <a:pt x="33" y="140"/>
                  </a:lnTo>
                  <a:lnTo>
                    <a:pt x="34" y="143"/>
                  </a:lnTo>
                  <a:lnTo>
                    <a:pt x="33" y="151"/>
                  </a:lnTo>
                  <a:lnTo>
                    <a:pt x="30" y="163"/>
                  </a:lnTo>
                  <a:lnTo>
                    <a:pt x="24" y="177"/>
                  </a:lnTo>
                  <a:lnTo>
                    <a:pt x="17" y="192"/>
                  </a:lnTo>
                  <a:lnTo>
                    <a:pt x="11" y="206"/>
                  </a:lnTo>
                  <a:lnTo>
                    <a:pt x="4" y="216"/>
                  </a:lnTo>
                  <a:lnTo>
                    <a:pt x="0" y="223"/>
                  </a:lnTo>
                  <a:lnTo>
                    <a:pt x="6" y="220"/>
                  </a:lnTo>
                  <a:lnTo>
                    <a:pt x="16" y="217"/>
                  </a:lnTo>
                  <a:lnTo>
                    <a:pt x="26" y="216"/>
                  </a:lnTo>
                  <a:lnTo>
                    <a:pt x="38" y="215"/>
                  </a:lnTo>
                  <a:lnTo>
                    <a:pt x="48" y="216"/>
                  </a:lnTo>
                  <a:lnTo>
                    <a:pt x="57" y="217"/>
                  </a:lnTo>
                  <a:lnTo>
                    <a:pt x="62" y="220"/>
                  </a:lnTo>
                  <a:lnTo>
                    <a:pt x="63" y="223"/>
                  </a:lnTo>
                  <a:lnTo>
                    <a:pt x="68" y="213"/>
                  </a:lnTo>
                  <a:lnTo>
                    <a:pt x="72" y="201"/>
                  </a:lnTo>
                  <a:lnTo>
                    <a:pt x="76" y="193"/>
                  </a:lnTo>
                  <a:lnTo>
                    <a:pt x="75" y="193"/>
                  </a:lnTo>
                  <a:lnTo>
                    <a:pt x="78" y="191"/>
                  </a:lnTo>
                  <a:lnTo>
                    <a:pt x="84" y="190"/>
                  </a:lnTo>
                  <a:lnTo>
                    <a:pt x="92" y="189"/>
                  </a:lnTo>
                  <a:lnTo>
                    <a:pt x="101" y="187"/>
                  </a:lnTo>
                  <a:lnTo>
                    <a:pt x="109" y="189"/>
                  </a:lnTo>
                  <a:lnTo>
                    <a:pt x="117" y="190"/>
                  </a:lnTo>
                  <a:lnTo>
                    <a:pt x="122" y="191"/>
                  </a:lnTo>
                  <a:lnTo>
                    <a:pt x="124" y="193"/>
                  </a:lnTo>
                  <a:lnTo>
                    <a:pt x="125" y="191"/>
                  </a:lnTo>
                  <a:lnTo>
                    <a:pt x="130" y="190"/>
                  </a:lnTo>
                  <a:lnTo>
                    <a:pt x="137" y="189"/>
                  </a:lnTo>
                  <a:lnTo>
                    <a:pt x="144" y="187"/>
                  </a:lnTo>
                  <a:lnTo>
                    <a:pt x="152" y="189"/>
                  </a:lnTo>
                  <a:lnTo>
                    <a:pt x="159" y="190"/>
                  </a:lnTo>
                  <a:lnTo>
                    <a:pt x="163" y="191"/>
                  </a:lnTo>
                  <a:lnTo>
                    <a:pt x="167" y="193"/>
                  </a:lnTo>
                  <a:lnTo>
                    <a:pt x="162" y="183"/>
                  </a:lnTo>
                  <a:lnTo>
                    <a:pt x="155" y="169"/>
                  </a:lnTo>
                  <a:lnTo>
                    <a:pt x="151" y="156"/>
                  </a:lnTo>
                  <a:lnTo>
                    <a:pt x="151" y="152"/>
                  </a:lnTo>
                  <a:lnTo>
                    <a:pt x="147" y="151"/>
                  </a:lnTo>
                  <a:lnTo>
                    <a:pt x="140" y="149"/>
                  </a:lnTo>
                  <a:lnTo>
                    <a:pt x="131" y="149"/>
                  </a:lnTo>
                  <a:lnTo>
                    <a:pt x="121" y="149"/>
                  </a:lnTo>
                  <a:lnTo>
                    <a:pt x="110" y="149"/>
                  </a:lnTo>
                  <a:lnTo>
                    <a:pt x="101" y="149"/>
                  </a:lnTo>
                  <a:lnTo>
                    <a:pt x="94" y="151"/>
                  </a:lnTo>
                  <a:lnTo>
                    <a:pt x="91" y="152"/>
                  </a:lnTo>
                  <a:lnTo>
                    <a:pt x="97" y="139"/>
                  </a:lnTo>
                  <a:lnTo>
                    <a:pt x="107" y="113"/>
                  </a:lnTo>
                  <a:lnTo>
                    <a:pt x="116" y="86"/>
                  </a:lnTo>
                  <a:lnTo>
                    <a:pt x="121" y="73"/>
                  </a:lnTo>
                  <a:lnTo>
                    <a:pt x="125" y="86"/>
                  </a:lnTo>
                  <a:lnTo>
                    <a:pt x="135" y="113"/>
                  </a:lnTo>
                  <a:lnTo>
                    <a:pt x="145" y="139"/>
                  </a:lnTo>
                  <a:lnTo>
                    <a:pt x="151" y="152"/>
                  </a:lnTo>
                  <a:lnTo>
                    <a:pt x="151" y="156"/>
                  </a:lnTo>
                  <a:lnTo>
                    <a:pt x="155" y="169"/>
                  </a:lnTo>
                  <a:lnTo>
                    <a:pt x="162" y="183"/>
                  </a:lnTo>
                  <a:lnTo>
                    <a:pt x="167" y="193"/>
                  </a:lnTo>
                  <a:close/>
                </a:path>
              </a:pathLst>
            </a:custGeom>
            <a:solidFill>
              <a:srgbClr val="FF0000"/>
            </a:solidFill>
            <a:ln w="9525">
              <a:noFill/>
              <a:round/>
              <a:headEnd/>
              <a:tailEnd/>
            </a:ln>
          </p:spPr>
          <p:txBody>
            <a:bodyPr/>
            <a:lstStyle/>
            <a:p>
              <a:endParaRPr lang="nl-NL"/>
            </a:p>
          </p:txBody>
        </p:sp>
        <p:sp>
          <p:nvSpPr>
            <p:cNvPr id="7256" name="Freeform 90"/>
            <p:cNvSpPr>
              <a:spLocks/>
            </p:cNvSpPr>
            <p:nvPr/>
          </p:nvSpPr>
          <p:spPr bwMode="ltGray">
            <a:xfrm>
              <a:off x="573" y="3356"/>
              <a:ext cx="106" cy="112"/>
            </a:xfrm>
            <a:custGeom>
              <a:avLst/>
              <a:gdLst>
                <a:gd name="T0" fmla="*/ 0 w 213"/>
                <a:gd name="T1" fmla="*/ 0 h 225"/>
                <a:gd name="T2" fmla="*/ 0 w 213"/>
                <a:gd name="T3" fmla="*/ 0 h 225"/>
                <a:gd name="T4" fmla="*/ 0 w 213"/>
                <a:gd name="T5" fmla="*/ 0 h 225"/>
                <a:gd name="T6" fmla="*/ 0 w 213"/>
                <a:gd name="T7" fmla="*/ 0 h 225"/>
                <a:gd name="T8" fmla="*/ 0 w 213"/>
                <a:gd name="T9" fmla="*/ 0 h 225"/>
                <a:gd name="T10" fmla="*/ 0 w 213"/>
                <a:gd name="T11" fmla="*/ 0 h 225"/>
                <a:gd name="T12" fmla="*/ 0 w 213"/>
                <a:gd name="T13" fmla="*/ 0 h 225"/>
                <a:gd name="T14" fmla="*/ 0 w 213"/>
                <a:gd name="T15" fmla="*/ 0 h 225"/>
                <a:gd name="T16" fmla="*/ 0 w 213"/>
                <a:gd name="T17" fmla="*/ 0 h 225"/>
                <a:gd name="T18" fmla="*/ 0 w 213"/>
                <a:gd name="T19" fmla="*/ 0 h 225"/>
                <a:gd name="T20" fmla="*/ 0 w 213"/>
                <a:gd name="T21" fmla="*/ 0 h 225"/>
                <a:gd name="T22" fmla="*/ 0 w 213"/>
                <a:gd name="T23" fmla="*/ 0 h 225"/>
                <a:gd name="T24" fmla="*/ 0 w 213"/>
                <a:gd name="T25" fmla="*/ 0 h 225"/>
                <a:gd name="T26" fmla="*/ 0 w 213"/>
                <a:gd name="T27" fmla="*/ 0 h 225"/>
                <a:gd name="T28" fmla="*/ 0 w 213"/>
                <a:gd name="T29" fmla="*/ 0 h 225"/>
                <a:gd name="T30" fmla="*/ 0 w 213"/>
                <a:gd name="T31" fmla="*/ 0 h 225"/>
                <a:gd name="T32" fmla="*/ 0 w 213"/>
                <a:gd name="T33" fmla="*/ 0 h 225"/>
                <a:gd name="T34" fmla="*/ 0 w 213"/>
                <a:gd name="T35" fmla="*/ 0 h 225"/>
                <a:gd name="T36" fmla="*/ 0 w 213"/>
                <a:gd name="T37" fmla="*/ 0 h 225"/>
                <a:gd name="T38" fmla="*/ 0 w 213"/>
                <a:gd name="T39" fmla="*/ 0 h 225"/>
                <a:gd name="T40" fmla="*/ 0 w 213"/>
                <a:gd name="T41" fmla="*/ 0 h 225"/>
                <a:gd name="T42" fmla="*/ 0 w 213"/>
                <a:gd name="T43" fmla="*/ 0 h 225"/>
                <a:gd name="T44" fmla="*/ 0 w 213"/>
                <a:gd name="T45" fmla="*/ 0 h 225"/>
                <a:gd name="T46" fmla="*/ 0 w 213"/>
                <a:gd name="T47" fmla="*/ 0 h 225"/>
                <a:gd name="T48" fmla="*/ 0 w 213"/>
                <a:gd name="T49" fmla="*/ 0 h 225"/>
                <a:gd name="T50" fmla="*/ 0 w 213"/>
                <a:gd name="T51" fmla="*/ 0 h 225"/>
                <a:gd name="T52" fmla="*/ 0 w 213"/>
                <a:gd name="T53" fmla="*/ 0 h 225"/>
                <a:gd name="T54" fmla="*/ 0 w 213"/>
                <a:gd name="T55" fmla="*/ 0 h 225"/>
                <a:gd name="T56" fmla="*/ 0 w 213"/>
                <a:gd name="T57" fmla="*/ 0 h 225"/>
                <a:gd name="T58" fmla="*/ 0 w 213"/>
                <a:gd name="T59" fmla="*/ 0 h 225"/>
                <a:gd name="T60" fmla="*/ 0 w 213"/>
                <a:gd name="T61" fmla="*/ 0 h 225"/>
                <a:gd name="T62" fmla="*/ 0 w 213"/>
                <a:gd name="T63" fmla="*/ 0 h 225"/>
                <a:gd name="T64" fmla="*/ 0 w 213"/>
                <a:gd name="T65" fmla="*/ 0 h 225"/>
                <a:gd name="T66" fmla="*/ 0 w 213"/>
                <a:gd name="T67" fmla="*/ 0 h 225"/>
                <a:gd name="T68" fmla="*/ 0 w 213"/>
                <a:gd name="T69" fmla="*/ 0 h 225"/>
                <a:gd name="T70" fmla="*/ 0 w 213"/>
                <a:gd name="T71" fmla="*/ 0 h 225"/>
                <a:gd name="T72" fmla="*/ 0 w 213"/>
                <a:gd name="T73" fmla="*/ 0 h 225"/>
                <a:gd name="T74" fmla="*/ 0 w 213"/>
                <a:gd name="T75" fmla="*/ 0 h 225"/>
                <a:gd name="T76" fmla="*/ 0 w 213"/>
                <a:gd name="T77" fmla="*/ 0 h 225"/>
                <a:gd name="T78" fmla="*/ 0 w 213"/>
                <a:gd name="T79" fmla="*/ 0 h 225"/>
                <a:gd name="T80" fmla="*/ 0 w 213"/>
                <a:gd name="T81" fmla="*/ 0 h 225"/>
                <a:gd name="T82" fmla="*/ 0 w 213"/>
                <a:gd name="T83" fmla="*/ 0 h 225"/>
                <a:gd name="T84" fmla="*/ 0 w 213"/>
                <a:gd name="T85" fmla="*/ 0 h 225"/>
                <a:gd name="T86" fmla="*/ 0 w 213"/>
                <a:gd name="T87" fmla="*/ 0 h 225"/>
                <a:gd name="T88" fmla="*/ 0 w 213"/>
                <a:gd name="T89" fmla="*/ 0 h 225"/>
                <a:gd name="T90" fmla="*/ 0 w 213"/>
                <a:gd name="T91" fmla="*/ 0 h 225"/>
                <a:gd name="T92" fmla="*/ 0 w 213"/>
                <a:gd name="T93" fmla="*/ 0 h 225"/>
                <a:gd name="T94" fmla="*/ 0 w 213"/>
                <a:gd name="T95" fmla="*/ 0 h 2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3"/>
                <a:gd name="T145" fmla="*/ 0 h 225"/>
                <a:gd name="T146" fmla="*/ 213 w 213"/>
                <a:gd name="T147" fmla="*/ 225 h 22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3" h="225">
                  <a:moveTo>
                    <a:pt x="63" y="149"/>
                  </a:moveTo>
                  <a:lnTo>
                    <a:pt x="65" y="152"/>
                  </a:lnTo>
                  <a:lnTo>
                    <a:pt x="66" y="165"/>
                  </a:lnTo>
                  <a:lnTo>
                    <a:pt x="65" y="179"/>
                  </a:lnTo>
                  <a:lnTo>
                    <a:pt x="63" y="189"/>
                  </a:lnTo>
                  <a:lnTo>
                    <a:pt x="65" y="189"/>
                  </a:lnTo>
                  <a:lnTo>
                    <a:pt x="66" y="200"/>
                  </a:lnTo>
                  <a:lnTo>
                    <a:pt x="65" y="213"/>
                  </a:lnTo>
                  <a:lnTo>
                    <a:pt x="63" y="225"/>
                  </a:lnTo>
                  <a:lnTo>
                    <a:pt x="62" y="222"/>
                  </a:lnTo>
                  <a:lnTo>
                    <a:pt x="56" y="218"/>
                  </a:lnTo>
                  <a:lnTo>
                    <a:pt x="47" y="217"/>
                  </a:lnTo>
                  <a:lnTo>
                    <a:pt x="36" y="216"/>
                  </a:lnTo>
                  <a:lnTo>
                    <a:pt x="25" y="217"/>
                  </a:lnTo>
                  <a:lnTo>
                    <a:pt x="15" y="218"/>
                  </a:lnTo>
                  <a:lnTo>
                    <a:pt x="5" y="222"/>
                  </a:lnTo>
                  <a:lnTo>
                    <a:pt x="0" y="225"/>
                  </a:lnTo>
                  <a:lnTo>
                    <a:pt x="5" y="210"/>
                  </a:lnTo>
                  <a:lnTo>
                    <a:pt x="7" y="188"/>
                  </a:lnTo>
                  <a:lnTo>
                    <a:pt x="5" y="168"/>
                  </a:lnTo>
                  <a:lnTo>
                    <a:pt x="0" y="163"/>
                  </a:lnTo>
                  <a:lnTo>
                    <a:pt x="5" y="147"/>
                  </a:lnTo>
                  <a:lnTo>
                    <a:pt x="7" y="113"/>
                  </a:lnTo>
                  <a:lnTo>
                    <a:pt x="5" y="81"/>
                  </a:lnTo>
                  <a:lnTo>
                    <a:pt x="0" y="65"/>
                  </a:lnTo>
                  <a:lnTo>
                    <a:pt x="5" y="58"/>
                  </a:lnTo>
                  <a:lnTo>
                    <a:pt x="7" y="38"/>
                  </a:lnTo>
                  <a:lnTo>
                    <a:pt x="5" y="15"/>
                  </a:lnTo>
                  <a:lnTo>
                    <a:pt x="0" y="0"/>
                  </a:lnTo>
                  <a:lnTo>
                    <a:pt x="7" y="4"/>
                  </a:lnTo>
                  <a:lnTo>
                    <a:pt x="19" y="6"/>
                  </a:lnTo>
                  <a:lnTo>
                    <a:pt x="35" y="7"/>
                  </a:lnTo>
                  <a:lnTo>
                    <a:pt x="53" y="8"/>
                  </a:lnTo>
                  <a:lnTo>
                    <a:pt x="70" y="7"/>
                  </a:lnTo>
                  <a:lnTo>
                    <a:pt x="84" y="6"/>
                  </a:lnTo>
                  <a:lnTo>
                    <a:pt x="94" y="4"/>
                  </a:lnTo>
                  <a:lnTo>
                    <a:pt x="98" y="0"/>
                  </a:lnTo>
                  <a:lnTo>
                    <a:pt x="104" y="4"/>
                  </a:lnTo>
                  <a:lnTo>
                    <a:pt x="110" y="6"/>
                  </a:lnTo>
                  <a:lnTo>
                    <a:pt x="116" y="7"/>
                  </a:lnTo>
                  <a:lnTo>
                    <a:pt x="123" y="8"/>
                  </a:lnTo>
                  <a:lnTo>
                    <a:pt x="129" y="8"/>
                  </a:lnTo>
                  <a:lnTo>
                    <a:pt x="134" y="7"/>
                  </a:lnTo>
                  <a:lnTo>
                    <a:pt x="141" y="6"/>
                  </a:lnTo>
                  <a:lnTo>
                    <a:pt x="148" y="4"/>
                  </a:lnTo>
                  <a:lnTo>
                    <a:pt x="155" y="9"/>
                  </a:lnTo>
                  <a:lnTo>
                    <a:pt x="163" y="14"/>
                  </a:lnTo>
                  <a:lnTo>
                    <a:pt x="169" y="19"/>
                  </a:lnTo>
                  <a:lnTo>
                    <a:pt x="176" y="23"/>
                  </a:lnTo>
                  <a:lnTo>
                    <a:pt x="182" y="27"/>
                  </a:lnTo>
                  <a:lnTo>
                    <a:pt x="187" y="29"/>
                  </a:lnTo>
                  <a:lnTo>
                    <a:pt x="193" y="33"/>
                  </a:lnTo>
                  <a:lnTo>
                    <a:pt x="199" y="34"/>
                  </a:lnTo>
                  <a:lnTo>
                    <a:pt x="200" y="49"/>
                  </a:lnTo>
                  <a:lnTo>
                    <a:pt x="202" y="61"/>
                  </a:lnTo>
                  <a:lnTo>
                    <a:pt x="206" y="71"/>
                  </a:lnTo>
                  <a:lnTo>
                    <a:pt x="212" y="75"/>
                  </a:lnTo>
                  <a:lnTo>
                    <a:pt x="205" y="88"/>
                  </a:lnTo>
                  <a:lnTo>
                    <a:pt x="200" y="98"/>
                  </a:lnTo>
                  <a:lnTo>
                    <a:pt x="198" y="107"/>
                  </a:lnTo>
                  <a:lnTo>
                    <a:pt x="198" y="115"/>
                  </a:lnTo>
                  <a:lnTo>
                    <a:pt x="186" y="122"/>
                  </a:lnTo>
                  <a:lnTo>
                    <a:pt x="177" y="128"/>
                  </a:lnTo>
                  <a:lnTo>
                    <a:pt x="170" y="134"/>
                  </a:lnTo>
                  <a:lnTo>
                    <a:pt x="164" y="139"/>
                  </a:lnTo>
                  <a:lnTo>
                    <a:pt x="160" y="137"/>
                  </a:lnTo>
                  <a:lnTo>
                    <a:pt x="159" y="137"/>
                  </a:lnTo>
                  <a:lnTo>
                    <a:pt x="161" y="140"/>
                  </a:lnTo>
                  <a:lnTo>
                    <a:pt x="161" y="144"/>
                  </a:lnTo>
                  <a:lnTo>
                    <a:pt x="169" y="157"/>
                  </a:lnTo>
                  <a:lnTo>
                    <a:pt x="178" y="172"/>
                  </a:lnTo>
                  <a:lnTo>
                    <a:pt x="186" y="182"/>
                  </a:lnTo>
                  <a:lnTo>
                    <a:pt x="186" y="185"/>
                  </a:lnTo>
                  <a:lnTo>
                    <a:pt x="193" y="196"/>
                  </a:lnTo>
                  <a:lnTo>
                    <a:pt x="203" y="212"/>
                  </a:lnTo>
                  <a:lnTo>
                    <a:pt x="213" y="225"/>
                  </a:lnTo>
                  <a:lnTo>
                    <a:pt x="207" y="222"/>
                  </a:lnTo>
                  <a:lnTo>
                    <a:pt x="197" y="218"/>
                  </a:lnTo>
                  <a:lnTo>
                    <a:pt x="185" y="217"/>
                  </a:lnTo>
                  <a:lnTo>
                    <a:pt x="172" y="216"/>
                  </a:lnTo>
                  <a:lnTo>
                    <a:pt x="161" y="217"/>
                  </a:lnTo>
                  <a:lnTo>
                    <a:pt x="151" y="218"/>
                  </a:lnTo>
                  <a:lnTo>
                    <a:pt x="144" y="222"/>
                  </a:lnTo>
                  <a:lnTo>
                    <a:pt x="142" y="225"/>
                  </a:lnTo>
                  <a:lnTo>
                    <a:pt x="139" y="218"/>
                  </a:lnTo>
                  <a:lnTo>
                    <a:pt x="134" y="208"/>
                  </a:lnTo>
                  <a:lnTo>
                    <a:pt x="126" y="195"/>
                  </a:lnTo>
                  <a:lnTo>
                    <a:pt x="118" y="181"/>
                  </a:lnTo>
                  <a:lnTo>
                    <a:pt x="110" y="168"/>
                  </a:lnTo>
                  <a:lnTo>
                    <a:pt x="103" y="158"/>
                  </a:lnTo>
                  <a:lnTo>
                    <a:pt x="99" y="151"/>
                  </a:lnTo>
                  <a:lnTo>
                    <a:pt x="96" y="149"/>
                  </a:lnTo>
                  <a:lnTo>
                    <a:pt x="95" y="148"/>
                  </a:lnTo>
                  <a:lnTo>
                    <a:pt x="92" y="147"/>
                  </a:lnTo>
                  <a:lnTo>
                    <a:pt x="87" y="147"/>
                  </a:lnTo>
                  <a:lnTo>
                    <a:pt x="81" y="147"/>
                  </a:lnTo>
                  <a:lnTo>
                    <a:pt x="76" y="147"/>
                  </a:lnTo>
                  <a:lnTo>
                    <a:pt x="70" y="147"/>
                  </a:lnTo>
                  <a:lnTo>
                    <a:pt x="65" y="148"/>
                  </a:lnTo>
                  <a:lnTo>
                    <a:pt x="63" y="149"/>
                  </a:lnTo>
                  <a:lnTo>
                    <a:pt x="65" y="141"/>
                  </a:lnTo>
                  <a:lnTo>
                    <a:pt x="66" y="125"/>
                  </a:lnTo>
                  <a:lnTo>
                    <a:pt x="66" y="110"/>
                  </a:lnTo>
                  <a:lnTo>
                    <a:pt x="64" y="103"/>
                  </a:lnTo>
                  <a:lnTo>
                    <a:pt x="69" y="104"/>
                  </a:lnTo>
                  <a:lnTo>
                    <a:pt x="77" y="104"/>
                  </a:lnTo>
                  <a:lnTo>
                    <a:pt x="84" y="104"/>
                  </a:lnTo>
                  <a:lnTo>
                    <a:pt x="86" y="103"/>
                  </a:lnTo>
                  <a:lnTo>
                    <a:pt x="94" y="103"/>
                  </a:lnTo>
                  <a:lnTo>
                    <a:pt x="101" y="104"/>
                  </a:lnTo>
                  <a:lnTo>
                    <a:pt x="107" y="104"/>
                  </a:lnTo>
                  <a:lnTo>
                    <a:pt x="112" y="103"/>
                  </a:lnTo>
                  <a:lnTo>
                    <a:pt x="117" y="103"/>
                  </a:lnTo>
                  <a:lnTo>
                    <a:pt x="121" y="102"/>
                  </a:lnTo>
                  <a:lnTo>
                    <a:pt x="125" y="101"/>
                  </a:lnTo>
                  <a:lnTo>
                    <a:pt x="129" y="99"/>
                  </a:lnTo>
                  <a:lnTo>
                    <a:pt x="134" y="96"/>
                  </a:lnTo>
                  <a:lnTo>
                    <a:pt x="139" y="90"/>
                  </a:lnTo>
                  <a:lnTo>
                    <a:pt x="142" y="83"/>
                  </a:lnTo>
                  <a:lnTo>
                    <a:pt x="146" y="75"/>
                  </a:lnTo>
                  <a:lnTo>
                    <a:pt x="142" y="68"/>
                  </a:lnTo>
                  <a:lnTo>
                    <a:pt x="138" y="64"/>
                  </a:lnTo>
                  <a:lnTo>
                    <a:pt x="136" y="58"/>
                  </a:lnTo>
                  <a:lnTo>
                    <a:pt x="133" y="52"/>
                  </a:lnTo>
                  <a:lnTo>
                    <a:pt x="129" y="52"/>
                  </a:lnTo>
                  <a:lnTo>
                    <a:pt x="124" y="52"/>
                  </a:lnTo>
                  <a:lnTo>
                    <a:pt x="118" y="52"/>
                  </a:lnTo>
                  <a:lnTo>
                    <a:pt x="112" y="52"/>
                  </a:lnTo>
                  <a:lnTo>
                    <a:pt x="107" y="51"/>
                  </a:lnTo>
                  <a:lnTo>
                    <a:pt x="101" y="50"/>
                  </a:lnTo>
                  <a:lnTo>
                    <a:pt x="94" y="49"/>
                  </a:lnTo>
                  <a:lnTo>
                    <a:pt x="88" y="46"/>
                  </a:lnTo>
                  <a:lnTo>
                    <a:pt x="86" y="50"/>
                  </a:lnTo>
                  <a:lnTo>
                    <a:pt x="78" y="51"/>
                  </a:lnTo>
                  <a:lnTo>
                    <a:pt x="70" y="50"/>
                  </a:lnTo>
                  <a:lnTo>
                    <a:pt x="64" y="46"/>
                  </a:lnTo>
                  <a:lnTo>
                    <a:pt x="66" y="58"/>
                  </a:lnTo>
                  <a:lnTo>
                    <a:pt x="66" y="77"/>
                  </a:lnTo>
                  <a:lnTo>
                    <a:pt x="66" y="96"/>
                  </a:lnTo>
                  <a:lnTo>
                    <a:pt x="64" y="103"/>
                  </a:lnTo>
                  <a:lnTo>
                    <a:pt x="66" y="110"/>
                  </a:lnTo>
                  <a:lnTo>
                    <a:pt x="66" y="125"/>
                  </a:lnTo>
                  <a:lnTo>
                    <a:pt x="65" y="141"/>
                  </a:lnTo>
                  <a:lnTo>
                    <a:pt x="63" y="149"/>
                  </a:lnTo>
                  <a:close/>
                </a:path>
              </a:pathLst>
            </a:custGeom>
            <a:solidFill>
              <a:srgbClr val="FF0000"/>
            </a:solidFill>
            <a:ln w="9525">
              <a:noFill/>
              <a:round/>
              <a:headEnd/>
              <a:tailEnd/>
            </a:ln>
          </p:spPr>
          <p:txBody>
            <a:bodyPr/>
            <a:lstStyle/>
            <a:p>
              <a:endParaRPr lang="nl-NL"/>
            </a:p>
          </p:txBody>
        </p:sp>
        <p:sp>
          <p:nvSpPr>
            <p:cNvPr id="7257" name="Freeform 91"/>
            <p:cNvSpPr>
              <a:spLocks/>
            </p:cNvSpPr>
            <p:nvPr/>
          </p:nvSpPr>
          <p:spPr bwMode="ltGray">
            <a:xfrm>
              <a:off x="580" y="3507"/>
              <a:ext cx="101" cy="112"/>
            </a:xfrm>
            <a:custGeom>
              <a:avLst/>
              <a:gdLst>
                <a:gd name="T0" fmla="*/ 1 w 200"/>
                <a:gd name="T1" fmla="*/ 0 h 225"/>
                <a:gd name="T2" fmla="*/ 1 w 200"/>
                <a:gd name="T3" fmla="*/ 0 h 225"/>
                <a:gd name="T4" fmla="*/ 1 w 200"/>
                <a:gd name="T5" fmla="*/ 0 h 225"/>
                <a:gd name="T6" fmla="*/ 1 w 200"/>
                <a:gd name="T7" fmla="*/ 0 h 225"/>
                <a:gd name="T8" fmla="*/ 1 w 200"/>
                <a:gd name="T9" fmla="*/ 0 h 225"/>
                <a:gd name="T10" fmla="*/ 1 w 200"/>
                <a:gd name="T11" fmla="*/ 0 h 225"/>
                <a:gd name="T12" fmla="*/ 1 w 200"/>
                <a:gd name="T13" fmla="*/ 0 h 225"/>
                <a:gd name="T14" fmla="*/ 1 w 200"/>
                <a:gd name="T15" fmla="*/ 0 h 225"/>
                <a:gd name="T16" fmla="*/ 1 w 200"/>
                <a:gd name="T17" fmla="*/ 0 h 225"/>
                <a:gd name="T18" fmla="*/ 1 w 200"/>
                <a:gd name="T19" fmla="*/ 0 h 225"/>
                <a:gd name="T20" fmla="*/ 0 w 200"/>
                <a:gd name="T21" fmla="*/ 0 h 225"/>
                <a:gd name="T22" fmla="*/ 1 w 200"/>
                <a:gd name="T23" fmla="*/ 0 h 225"/>
                <a:gd name="T24" fmla="*/ 1 w 200"/>
                <a:gd name="T25" fmla="*/ 0 h 225"/>
                <a:gd name="T26" fmla="*/ 1 w 200"/>
                <a:gd name="T27" fmla="*/ 0 h 225"/>
                <a:gd name="T28" fmla="*/ 1 w 200"/>
                <a:gd name="T29" fmla="*/ 0 h 225"/>
                <a:gd name="T30" fmla="*/ 1 w 200"/>
                <a:gd name="T31" fmla="*/ 0 h 225"/>
                <a:gd name="T32" fmla="*/ 1 w 200"/>
                <a:gd name="T33" fmla="*/ 0 h 225"/>
                <a:gd name="T34" fmla="*/ 1 w 200"/>
                <a:gd name="T35" fmla="*/ 0 h 225"/>
                <a:gd name="T36" fmla="*/ 1 w 200"/>
                <a:gd name="T37" fmla="*/ 0 h 225"/>
                <a:gd name="T38" fmla="*/ 1 w 200"/>
                <a:gd name="T39" fmla="*/ 0 h 225"/>
                <a:gd name="T40" fmla="*/ 1 w 200"/>
                <a:gd name="T41" fmla="*/ 0 h 225"/>
                <a:gd name="T42" fmla="*/ 1 w 200"/>
                <a:gd name="T43" fmla="*/ 0 h 225"/>
                <a:gd name="T44" fmla="*/ 1 w 200"/>
                <a:gd name="T45" fmla="*/ 0 h 225"/>
                <a:gd name="T46" fmla="*/ 1 w 200"/>
                <a:gd name="T47" fmla="*/ 0 h 225"/>
                <a:gd name="T48" fmla="*/ 1 w 200"/>
                <a:gd name="T49" fmla="*/ 0 h 225"/>
                <a:gd name="T50" fmla="*/ 1 w 200"/>
                <a:gd name="T51" fmla="*/ 0 h 225"/>
                <a:gd name="T52" fmla="*/ 1 w 200"/>
                <a:gd name="T53" fmla="*/ 0 h 225"/>
                <a:gd name="T54" fmla="*/ 1 w 200"/>
                <a:gd name="T55" fmla="*/ 0 h 225"/>
                <a:gd name="T56" fmla="*/ 1 w 200"/>
                <a:gd name="T57" fmla="*/ 0 h 225"/>
                <a:gd name="T58" fmla="*/ 1 w 200"/>
                <a:gd name="T59" fmla="*/ 0 h 225"/>
                <a:gd name="T60" fmla="*/ 1 w 200"/>
                <a:gd name="T61" fmla="*/ 0 h 225"/>
                <a:gd name="T62" fmla="*/ 1 w 200"/>
                <a:gd name="T63" fmla="*/ 0 h 225"/>
                <a:gd name="T64" fmla="*/ 1 w 200"/>
                <a:gd name="T65" fmla="*/ 0 h 225"/>
                <a:gd name="T66" fmla="*/ 1 w 200"/>
                <a:gd name="T67" fmla="*/ 0 h 225"/>
                <a:gd name="T68" fmla="*/ 1 w 200"/>
                <a:gd name="T69" fmla="*/ 0 h 225"/>
                <a:gd name="T70" fmla="*/ 1 w 200"/>
                <a:gd name="T71" fmla="*/ 0 h 225"/>
                <a:gd name="T72" fmla="*/ 1 w 200"/>
                <a:gd name="T73" fmla="*/ 0 h 225"/>
                <a:gd name="T74" fmla="*/ 1 w 200"/>
                <a:gd name="T75" fmla="*/ 0 h 225"/>
                <a:gd name="T76" fmla="*/ 1 w 200"/>
                <a:gd name="T77" fmla="*/ 0 h 225"/>
                <a:gd name="T78" fmla="*/ 1 w 200"/>
                <a:gd name="T79" fmla="*/ 0 h 225"/>
                <a:gd name="T80" fmla="*/ 1 w 200"/>
                <a:gd name="T81" fmla="*/ 0 h 225"/>
                <a:gd name="T82" fmla="*/ 1 w 200"/>
                <a:gd name="T83" fmla="*/ 0 h 225"/>
                <a:gd name="T84" fmla="*/ 1 w 200"/>
                <a:gd name="T85" fmla="*/ 0 h 2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0"/>
                <a:gd name="T130" fmla="*/ 0 h 225"/>
                <a:gd name="T131" fmla="*/ 200 w 200"/>
                <a:gd name="T132" fmla="*/ 225 h 2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0" h="225">
                  <a:moveTo>
                    <a:pt x="200" y="225"/>
                  </a:moveTo>
                  <a:lnTo>
                    <a:pt x="194" y="221"/>
                  </a:lnTo>
                  <a:lnTo>
                    <a:pt x="185" y="218"/>
                  </a:lnTo>
                  <a:lnTo>
                    <a:pt x="174" y="217"/>
                  </a:lnTo>
                  <a:lnTo>
                    <a:pt x="161" y="215"/>
                  </a:lnTo>
                  <a:lnTo>
                    <a:pt x="149" y="217"/>
                  </a:lnTo>
                  <a:lnTo>
                    <a:pt x="140" y="218"/>
                  </a:lnTo>
                  <a:lnTo>
                    <a:pt x="133" y="221"/>
                  </a:lnTo>
                  <a:lnTo>
                    <a:pt x="132" y="225"/>
                  </a:lnTo>
                  <a:lnTo>
                    <a:pt x="127" y="221"/>
                  </a:lnTo>
                  <a:lnTo>
                    <a:pt x="119" y="218"/>
                  </a:lnTo>
                  <a:lnTo>
                    <a:pt x="107" y="217"/>
                  </a:lnTo>
                  <a:lnTo>
                    <a:pt x="94" y="215"/>
                  </a:lnTo>
                  <a:lnTo>
                    <a:pt x="80" y="217"/>
                  </a:lnTo>
                  <a:lnTo>
                    <a:pt x="68" y="218"/>
                  </a:lnTo>
                  <a:lnTo>
                    <a:pt x="59" y="221"/>
                  </a:lnTo>
                  <a:lnTo>
                    <a:pt x="55" y="225"/>
                  </a:lnTo>
                  <a:lnTo>
                    <a:pt x="54" y="221"/>
                  </a:lnTo>
                  <a:lnTo>
                    <a:pt x="49" y="218"/>
                  </a:lnTo>
                  <a:lnTo>
                    <a:pt x="41" y="217"/>
                  </a:lnTo>
                  <a:lnTo>
                    <a:pt x="32" y="215"/>
                  </a:lnTo>
                  <a:lnTo>
                    <a:pt x="21" y="217"/>
                  </a:lnTo>
                  <a:lnTo>
                    <a:pt x="12" y="218"/>
                  </a:lnTo>
                  <a:lnTo>
                    <a:pt x="4" y="221"/>
                  </a:lnTo>
                  <a:lnTo>
                    <a:pt x="0" y="225"/>
                  </a:lnTo>
                  <a:lnTo>
                    <a:pt x="5" y="210"/>
                  </a:lnTo>
                  <a:lnTo>
                    <a:pt x="6" y="188"/>
                  </a:lnTo>
                  <a:lnTo>
                    <a:pt x="5" y="169"/>
                  </a:lnTo>
                  <a:lnTo>
                    <a:pt x="0" y="164"/>
                  </a:lnTo>
                  <a:lnTo>
                    <a:pt x="5" y="144"/>
                  </a:lnTo>
                  <a:lnTo>
                    <a:pt x="6" y="104"/>
                  </a:lnTo>
                  <a:lnTo>
                    <a:pt x="5" y="63"/>
                  </a:lnTo>
                  <a:lnTo>
                    <a:pt x="0" y="43"/>
                  </a:lnTo>
                  <a:lnTo>
                    <a:pt x="5" y="40"/>
                  </a:lnTo>
                  <a:lnTo>
                    <a:pt x="6" y="28"/>
                  </a:lnTo>
                  <a:lnTo>
                    <a:pt x="5" y="12"/>
                  </a:lnTo>
                  <a:lnTo>
                    <a:pt x="0" y="0"/>
                  </a:lnTo>
                  <a:lnTo>
                    <a:pt x="6" y="3"/>
                  </a:lnTo>
                  <a:lnTo>
                    <a:pt x="19" y="6"/>
                  </a:lnTo>
                  <a:lnTo>
                    <a:pt x="36" y="7"/>
                  </a:lnTo>
                  <a:lnTo>
                    <a:pt x="55" y="8"/>
                  </a:lnTo>
                  <a:lnTo>
                    <a:pt x="72" y="7"/>
                  </a:lnTo>
                  <a:lnTo>
                    <a:pt x="87" y="6"/>
                  </a:lnTo>
                  <a:lnTo>
                    <a:pt x="99" y="3"/>
                  </a:lnTo>
                  <a:lnTo>
                    <a:pt x="102" y="0"/>
                  </a:lnTo>
                  <a:lnTo>
                    <a:pt x="106" y="3"/>
                  </a:lnTo>
                  <a:lnTo>
                    <a:pt x="115" y="6"/>
                  </a:lnTo>
                  <a:lnTo>
                    <a:pt x="127" y="7"/>
                  </a:lnTo>
                  <a:lnTo>
                    <a:pt x="142" y="8"/>
                  </a:lnTo>
                  <a:lnTo>
                    <a:pt x="157" y="7"/>
                  </a:lnTo>
                  <a:lnTo>
                    <a:pt x="171" y="6"/>
                  </a:lnTo>
                  <a:lnTo>
                    <a:pt x="183" y="3"/>
                  </a:lnTo>
                  <a:lnTo>
                    <a:pt x="188" y="0"/>
                  </a:lnTo>
                  <a:lnTo>
                    <a:pt x="184" y="13"/>
                  </a:lnTo>
                  <a:lnTo>
                    <a:pt x="183" y="29"/>
                  </a:lnTo>
                  <a:lnTo>
                    <a:pt x="184" y="43"/>
                  </a:lnTo>
                  <a:lnTo>
                    <a:pt x="188" y="45"/>
                  </a:lnTo>
                  <a:lnTo>
                    <a:pt x="180" y="47"/>
                  </a:lnTo>
                  <a:lnTo>
                    <a:pt x="165" y="48"/>
                  </a:lnTo>
                  <a:lnTo>
                    <a:pt x="146" y="50"/>
                  </a:lnTo>
                  <a:lnTo>
                    <a:pt x="124" y="50"/>
                  </a:lnTo>
                  <a:lnTo>
                    <a:pt x="102" y="50"/>
                  </a:lnTo>
                  <a:lnTo>
                    <a:pt x="83" y="48"/>
                  </a:lnTo>
                  <a:lnTo>
                    <a:pt x="69" y="47"/>
                  </a:lnTo>
                  <a:lnTo>
                    <a:pt x="63" y="45"/>
                  </a:lnTo>
                  <a:lnTo>
                    <a:pt x="65" y="54"/>
                  </a:lnTo>
                  <a:lnTo>
                    <a:pt x="65" y="67"/>
                  </a:lnTo>
                  <a:lnTo>
                    <a:pt x="65" y="77"/>
                  </a:lnTo>
                  <a:lnTo>
                    <a:pt x="63" y="81"/>
                  </a:lnTo>
                  <a:lnTo>
                    <a:pt x="66" y="82"/>
                  </a:lnTo>
                  <a:lnTo>
                    <a:pt x="71" y="83"/>
                  </a:lnTo>
                  <a:lnTo>
                    <a:pt x="79" y="83"/>
                  </a:lnTo>
                  <a:lnTo>
                    <a:pt x="87" y="83"/>
                  </a:lnTo>
                  <a:lnTo>
                    <a:pt x="95" y="83"/>
                  </a:lnTo>
                  <a:lnTo>
                    <a:pt x="102" y="83"/>
                  </a:lnTo>
                  <a:lnTo>
                    <a:pt x="107" y="82"/>
                  </a:lnTo>
                  <a:lnTo>
                    <a:pt x="109" y="81"/>
                  </a:lnTo>
                  <a:lnTo>
                    <a:pt x="111" y="82"/>
                  </a:lnTo>
                  <a:lnTo>
                    <a:pt x="116" y="83"/>
                  </a:lnTo>
                  <a:lnTo>
                    <a:pt x="124" y="83"/>
                  </a:lnTo>
                  <a:lnTo>
                    <a:pt x="133" y="83"/>
                  </a:lnTo>
                  <a:lnTo>
                    <a:pt x="144" y="83"/>
                  </a:lnTo>
                  <a:lnTo>
                    <a:pt x="152" y="83"/>
                  </a:lnTo>
                  <a:lnTo>
                    <a:pt x="160" y="82"/>
                  </a:lnTo>
                  <a:lnTo>
                    <a:pt x="163" y="81"/>
                  </a:lnTo>
                  <a:lnTo>
                    <a:pt x="160" y="89"/>
                  </a:lnTo>
                  <a:lnTo>
                    <a:pt x="159" y="104"/>
                  </a:lnTo>
                  <a:lnTo>
                    <a:pt x="160" y="118"/>
                  </a:lnTo>
                  <a:lnTo>
                    <a:pt x="163" y="126"/>
                  </a:lnTo>
                  <a:lnTo>
                    <a:pt x="159" y="124"/>
                  </a:lnTo>
                  <a:lnTo>
                    <a:pt x="150" y="124"/>
                  </a:lnTo>
                  <a:lnTo>
                    <a:pt x="140" y="124"/>
                  </a:lnTo>
                  <a:lnTo>
                    <a:pt x="129" y="123"/>
                  </a:lnTo>
                  <a:lnTo>
                    <a:pt x="117" y="124"/>
                  </a:lnTo>
                  <a:lnTo>
                    <a:pt x="107" y="124"/>
                  </a:lnTo>
                  <a:lnTo>
                    <a:pt x="100" y="124"/>
                  </a:lnTo>
                  <a:lnTo>
                    <a:pt x="97" y="126"/>
                  </a:lnTo>
                  <a:lnTo>
                    <a:pt x="96" y="124"/>
                  </a:lnTo>
                  <a:lnTo>
                    <a:pt x="93" y="124"/>
                  </a:lnTo>
                  <a:lnTo>
                    <a:pt x="87" y="124"/>
                  </a:lnTo>
                  <a:lnTo>
                    <a:pt x="81" y="123"/>
                  </a:lnTo>
                  <a:lnTo>
                    <a:pt x="76" y="124"/>
                  </a:lnTo>
                  <a:lnTo>
                    <a:pt x="70" y="124"/>
                  </a:lnTo>
                  <a:lnTo>
                    <a:pt x="65" y="124"/>
                  </a:lnTo>
                  <a:lnTo>
                    <a:pt x="63" y="126"/>
                  </a:lnTo>
                  <a:lnTo>
                    <a:pt x="65" y="131"/>
                  </a:lnTo>
                  <a:lnTo>
                    <a:pt x="65" y="148"/>
                  </a:lnTo>
                  <a:lnTo>
                    <a:pt x="65" y="166"/>
                  </a:lnTo>
                  <a:lnTo>
                    <a:pt x="63" y="177"/>
                  </a:lnTo>
                  <a:lnTo>
                    <a:pt x="68" y="175"/>
                  </a:lnTo>
                  <a:lnTo>
                    <a:pt x="77" y="174"/>
                  </a:lnTo>
                  <a:lnTo>
                    <a:pt x="89" y="173"/>
                  </a:lnTo>
                  <a:lnTo>
                    <a:pt x="104" y="172"/>
                  </a:lnTo>
                  <a:lnTo>
                    <a:pt x="118" y="173"/>
                  </a:lnTo>
                  <a:lnTo>
                    <a:pt x="131" y="174"/>
                  </a:lnTo>
                  <a:lnTo>
                    <a:pt x="141" y="175"/>
                  </a:lnTo>
                  <a:lnTo>
                    <a:pt x="146" y="177"/>
                  </a:lnTo>
                  <a:lnTo>
                    <a:pt x="147" y="175"/>
                  </a:lnTo>
                  <a:lnTo>
                    <a:pt x="150" y="174"/>
                  </a:lnTo>
                  <a:lnTo>
                    <a:pt x="159" y="173"/>
                  </a:lnTo>
                  <a:lnTo>
                    <a:pt x="168" y="172"/>
                  </a:lnTo>
                  <a:lnTo>
                    <a:pt x="177" y="173"/>
                  </a:lnTo>
                  <a:lnTo>
                    <a:pt x="186" y="174"/>
                  </a:lnTo>
                  <a:lnTo>
                    <a:pt x="194" y="175"/>
                  </a:lnTo>
                  <a:lnTo>
                    <a:pt x="200" y="177"/>
                  </a:lnTo>
                  <a:lnTo>
                    <a:pt x="194" y="180"/>
                  </a:lnTo>
                  <a:lnTo>
                    <a:pt x="192" y="194"/>
                  </a:lnTo>
                  <a:lnTo>
                    <a:pt x="194" y="212"/>
                  </a:lnTo>
                  <a:lnTo>
                    <a:pt x="200" y="225"/>
                  </a:lnTo>
                  <a:close/>
                </a:path>
              </a:pathLst>
            </a:custGeom>
            <a:solidFill>
              <a:srgbClr val="FF0000"/>
            </a:solidFill>
            <a:ln w="9525">
              <a:noFill/>
              <a:round/>
              <a:headEnd/>
              <a:tailEnd/>
            </a:ln>
          </p:spPr>
          <p:txBody>
            <a:bodyPr/>
            <a:lstStyle/>
            <a:p>
              <a:endParaRPr lang="nl-NL"/>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2200" smtClean="0"/>
              <a:t>Using named subflows / alternative flows to structure text</a:t>
            </a:r>
          </a:p>
        </p:txBody>
      </p:sp>
      <p:sp>
        <p:nvSpPr>
          <p:cNvPr id="8195" name="Rectangle 3"/>
          <p:cNvSpPr>
            <a:spLocks noGrp="1" noChangeArrowheads="1"/>
          </p:cNvSpPr>
          <p:nvPr>
            <p:ph idx="4294967295"/>
          </p:nvPr>
        </p:nvSpPr>
        <p:spPr>
          <a:xfrm>
            <a:off x="258763" y="1087438"/>
            <a:ext cx="6094412" cy="4619625"/>
          </a:xfrm>
        </p:spPr>
        <p:txBody>
          <a:bodyPr/>
          <a:lstStyle/>
          <a:p>
            <a:pPr eaLnBrk="1" hangingPunct="1"/>
            <a:r>
              <a:rPr lang="en-US" smtClean="0"/>
              <a:t>Named subflows and alternative flows provide powerful techniques for structuring a use case’s flow of events </a:t>
            </a:r>
            <a:r>
              <a:rPr lang="en-US" i="1" smtClean="0"/>
              <a:t>without </a:t>
            </a:r>
            <a:r>
              <a:rPr lang="en-US" smtClean="0"/>
              <a:t>resorting to use case relationships:</a:t>
            </a:r>
          </a:p>
          <a:p>
            <a:pPr eaLnBrk="1" hangingPunct="1"/>
            <a:r>
              <a:rPr lang="en-US" smtClean="0"/>
              <a:t>These techniques should be used to their fullest before additional relationships between use cases are introduced</a:t>
            </a:r>
          </a:p>
          <a:p>
            <a:pPr eaLnBrk="1" hangingPunct="1"/>
            <a:r>
              <a:rPr lang="en-US" smtClean="0"/>
              <a:t>Most systems can be fully described without resorting to use-case relationships</a:t>
            </a:r>
          </a:p>
        </p:txBody>
      </p:sp>
      <p:grpSp>
        <p:nvGrpSpPr>
          <p:cNvPr id="8196" name="Group 4"/>
          <p:cNvGrpSpPr>
            <a:grpSpLocks/>
          </p:cNvGrpSpPr>
          <p:nvPr/>
        </p:nvGrpSpPr>
        <p:grpSpPr bwMode="auto">
          <a:xfrm>
            <a:off x="6583363" y="982663"/>
            <a:ext cx="2406650" cy="2146300"/>
            <a:chOff x="4147" y="697"/>
            <a:chExt cx="1516" cy="1352"/>
          </a:xfrm>
        </p:grpSpPr>
        <p:grpSp>
          <p:nvGrpSpPr>
            <p:cNvPr id="8251" name="Group 5"/>
            <p:cNvGrpSpPr>
              <a:grpSpLocks/>
            </p:cNvGrpSpPr>
            <p:nvPr/>
          </p:nvGrpSpPr>
          <p:grpSpPr bwMode="auto">
            <a:xfrm>
              <a:off x="4263" y="798"/>
              <a:ext cx="1279" cy="1129"/>
              <a:chOff x="4632" y="1116"/>
              <a:chExt cx="916" cy="638"/>
            </a:xfrm>
          </p:grpSpPr>
          <p:grpSp>
            <p:nvGrpSpPr>
              <p:cNvPr id="8253" name="Group 6"/>
              <p:cNvGrpSpPr>
                <a:grpSpLocks/>
              </p:cNvGrpSpPr>
              <p:nvPr/>
            </p:nvGrpSpPr>
            <p:grpSpPr bwMode="auto">
              <a:xfrm>
                <a:off x="4632" y="1116"/>
                <a:ext cx="916" cy="638"/>
                <a:chOff x="4553" y="2947"/>
                <a:chExt cx="916" cy="638"/>
              </a:xfrm>
            </p:grpSpPr>
            <p:sp>
              <p:nvSpPr>
                <p:cNvPr id="8255" name="Line 7"/>
                <p:cNvSpPr>
                  <a:spLocks noChangeShapeType="1"/>
                </p:cNvSpPr>
                <p:nvPr/>
              </p:nvSpPr>
              <p:spPr bwMode="auto">
                <a:xfrm>
                  <a:off x="4553" y="2947"/>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56" name="Line 8"/>
                <p:cNvSpPr>
                  <a:spLocks noChangeShapeType="1"/>
                </p:cNvSpPr>
                <p:nvPr/>
              </p:nvSpPr>
              <p:spPr bwMode="auto">
                <a:xfrm>
                  <a:off x="4553" y="3038"/>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57" name="Line 9"/>
                <p:cNvSpPr>
                  <a:spLocks noChangeShapeType="1"/>
                </p:cNvSpPr>
                <p:nvPr/>
              </p:nvSpPr>
              <p:spPr bwMode="auto">
                <a:xfrm>
                  <a:off x="4553" y="3129"/>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58" name="Line 10"/>
                <p:cNvSpPr>
                  <a:spLocks noChangeShapeType="1"/>
                </p:cNvSpPr>
                <p:nvPr/>
              </p:nvSpPr>
              <p:spPr bwMode="auto">
                <a:xfrm>
                  <a:off x="4553" y="3220"/>
                  <a:ext cx="345" cy="0"/>
                </a:xfrm>
                <a:prstGeom prst="line">
                  <a:avLst/>
                </a:prstGeom>
                <a:noFill/>
                <a:ln w="9525">
                  <a:solidFill>
                    <a:srgbClr val="FF6600"/>
                  </a:solidFill>
                  <a:prstDash val="lgDash"/>
                  <a:round/>
                  <a:headEnd/>
                  <a:tailEnd/>
                </a:ln>
              </p:spPr>
              <p:txBody>
                <a:bodyPr lIns="107950" tIns="53975" rIns="107950" bIns="53975" anchor="ctr"/>
                <a:lstStyle/>
                <a:p>
                  <a:endParaRPr lang="nl-NL"/>
                </a:p>
              </p:txBody>
            </p:sp>
            <p:sp>
              <p:nvSpPr>
                <p:cNvPr id="8259" name="Line 11"/>
                <p:cNvSpPr>
                  <a:spLocks noChangeShapeType="1"/>
                </p:cNvSpPr>
                <p:nvPr/>
              </p:nvSpPr>
              <p:spPr bwMode="auto">
                <a:xfrm>
                  <a:off x="4553" y="3311"/>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60" name="Line 12"/>
                <p:cNvSpPr>
                  <a:spLocks noChangeShapeType="1"/>
                </p:cNvSpPr>
                <p:nvPr/>
              </p:nvSpPr>
              <p:spPr bwMode="auto">
                <a:xfrm>
                  <a:off x="4553" y="3402"/>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61" name="Line 13"/>
                <p:cNvSpPr>
                  <a:spLocks noChangeShapeType="1"/>
                </p:cNvSpPr>
                <p:nvPr/>
              </p:nvSpPr>
              <p:spPr bwMode="auto">
                <a:xfrm>
                  <a:off x="4553" y="3493"/>
                  <a:ext cx="33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62" name="Line 14"/>
                <p:cNvSpPr>
                  <a:spLocks noChangeShapeType="1"/>
                </p:cNvSpPr>
                <p:nvPr/>
              </p:nvSpPr>
              <p:spPr bwMode="auto">
                <a:xfrm>
                  <a:off x="5130" y="3231"/>
                  <a:ext cx="339" cy="0"/>
                </a:xfrm>
                <a:prstGeom prst="line">
                  <a:avLst/>
                </a:prstGeom>
                <a:noFill/>
                <a:ln w="9525">
                  <a:solidFill>
                    <a:srgbClr val="FF6600"/>
                  </a:solidFill>
                  <a:round/>
                  <a:headEnd/>
                  <a:tailEnd/>
                </a:ln>
              </p:spPr>
              <p:txBody>
                <a:bodyPr lIns="107950" tIns="53975" rIns="107950" bIns="53975" anchor="ctr"/>
                <a:lstStyle/>
                <a:p>
                  <a:endParaRPr lang="nl-NL"/>
                </a:p>
              </p:txBody>
            </p:sp>
            <p:sp>
              <p:nvSpPr>
                <p:cNvPr id="8263" name="Line 15"/>
                <p:cNvSpPr>
                  <a:spLocks noChangeShapeType="1"/>
                </p:cNvSpPr>
                <p:nvPr/>
              </p:nvSpPr>
              <p:spPr bwMode="auto">
                <a:xfrm>
                  <a:off x="5130" y="3312"/>
                  <a:ext cx="339" cy="0"/>
                </a:xfrm>
                <a:prstGeom prst="line">
                  <a:avLst/>
                </a:prstGeom>
                <a:noFill/>
                <a:ln w="9525">
                  <a:solidFill>
                    <a:srgbClr val="FF6600"/>
                  </a:solidFill>
                  <a:round/>
                  <a:headEnd/>
                  <a:tailEnd/>
                </a:ln>
              </p:spPr>
              <p:txBody>
                <a:bodyPr lIns="107950" tIns="53975" rIns="107950" bIns="53975" anchor="ctr"/>
                <a:lstStyle/>
                <a:p>
                  <a:endParaRPr lang="nl-NL"/>
                </a:p>
              </p:txBody>
            </p:sp>
            <p:sp>
              <p:nvSpPr>
                <p:cNvPr id="8264" name="Line 16"/>
                <p:cNvSpPr>
                  <a:spLocks noChangeShapeType="1"/>
                </p:cNvSpPr>
                <p:nvPr/>
              </p:nvSpPr>
              <p:spPr bwMode="auto">
                <a:xfrm>
                  <a:off x="5130" y="3403"/>
                  <a:ext cx="339" cy="0"/>
                </a:xfrm>
                <a:prstGeom prst="line">
                  <a:avLst/>
                </a:prstGeom>
                <a:noFill/>
                <a:ln w="9525">
                  <a:solidFill>
                    <a:srgbClr val="FF6600"/>
                  </a:solidFill>
                  <a:round/>
                  <a:headEnd/>
                  <a:tailEnd/>
                </a:ln>
              </p:spPr>
              <p:txBody>
                <a:bodyPr lIns="107950" tIns="53975" rIns="107950" bIns="53975" anchor="ctr"/>
                <a:lstStyle/>
                <a:p>
                  <a:endParaRPr lang="nl-NL"/>
                </a:p>
              </p:txBody>
            </p:sp>
            <p:sp>
              <p:nvSpPr>
                <p:cNvPr id="8265" name="Line 17"/>
                <p:cNvSpPr>
                  <a:spLocks noChangeShapeType="1"/>
                </p:cNvSpPr>
                <p:nvPr/>
              </p:nvSpPr>
              <p:spPr bwMode="auto">
                <a:xfrm>
                  <a:off x="5130" y="3494"/>
                  <a:ext cx="339" cy="0"/>
                </a:xfrm>
                <a:prstGeom prst="line">
                  <a:avLst/>
                </a:prstGeom>
                <a:noFill/>
                <a:ln w="9525">
                  <a:solidFill>
                    <a:srgbClr val="FF6600"/>
                  </a:solidFill>
                  <a:round/>
                  <a:headEnd/>
                  <a:tailEnd/>
                </a:ln>
              </p:spPr>
              <p:txBody>
                <a:bodyPr lIns="107950" tIns="53975" rIns="107950" bIns="53975" anchor="ctr"/>
                <a:lstStyle/>
                <a:p>
                  <a:endParaRPr lang="nl-NL"/>
                </a:p>
              </p:txBody>
            </p:sp>
            <p:sp>
              <p:nvSpPr>
                <p:cNvPr id="8266" name="Line 18"/>
                <p:cNvSpPr>
                  <a:spLocks noChangeShapeType="1"/>
                </p:cNvSpPr>
                <p:nvPr/>
              </p:nvSpPr>
              <p:spPr bwMode="auto">
                <a:xfrm>
                  <a:off x="5130" y="3585"/>
                  <a:ext cx="339" cy="0"/>
                </a:xfrm>
                <a:prstGeom prst="line">
                  <a:avLst/>
                </a:prstGeom>
                <a:noFill/>
                <a:ln w="9525">
                  <a:solidFill>
                    <a:srgbClr val="FF6600"/>
                  </a:solidFill>
                  <a:round/>
                  <a:headEnd/>
                  <a:tailEnd/>
                </a:ln>
              </p:spPr>
              <p:txBody>
                <a:bodyPr lIns="107950" tIns="53975" rIns="107950" bIns="53975" anchor="ctr"/>
                <a:lstStyle/>
                <a:p>
                  <a:endParaRPr lang="nl-NL"/>
                </a:p>
              </p:txBody>
            </p:sp>
            <p:sp>
              <p:nvSpPr>
                <p:cNvPr id="8267" name="Line 19"/>
                <p:cNvSpPr>
                  <a:spLocks noChangeShapeType="1"/>
                </p:cNvSpPr>
                <p:nvPr/>
              </p:nvSpPr>
              <p:spPr bwMode="auto">
                <a:xfrm>
                  <a:off x="4889" y="2952"/>
                  <a:ext cx="0" cy="248"/>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68" name="Line 20"/>
                <p:cNvSpPr>
                  <a:spLocks noChangeShapeType="1"/>
                </p:cNvSpPr>
                <p:nvPr/>
              </p:nvSpPr>
              <p:spPr bwMode="auto">
                <a:xfrm>
                  <a:off x="4889" y="3244"/>
                  <a:ext cx="0" cy="292"/>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69" name="Line 21"/>
                <p:cNvSpPr>
                  <a:spLocks noChangeShapeType="1"/>
                </p:cNvSpPr>
                <p:nvPr/>
              </p:nvSpPr>
              <p:spPr bwMode="auto">
                <a:xfrm>
                  <a:off x="4917" y="3220"/>
                  <a:ext cx="200" cy="0"/>
                </a:xfrm>
                <a:prstGeom prst="line">
                  <a:avLst/>
                </a:prstGeom>
                <a:noFill/>
                <a:ln w="9525">
                  <a:solidFill>
                    <a:schemeClr val="accent1"/>
                  </a:solidFill>
                  <a:prstDash val="lgDash"/>
                  <a:round/>
                  <a:headEnd/>
                  <a:tailEnd type="triangle" w="med" len="med"/>
                </a:ln>
              </p:spPr>
              <p:txBody>
                <a:bodyPr lIns="107950" tIns="53975" rIns="107950" bIns="53975" anchor="ctr"/>
                <a:lstStyle/>
                <a:p>
                  <a:endParaRPr lang="nl-NL"/>
                </a:p>
              </p:txBody>
            </p:sp>
            <p:sp>
              <p:nvSpPr>
                <p:cNvPr id="8270" name="Line 22"/>
                <p:cNvSpPr>
                  <a:spLocks noChangeShapeType="1"/>
                </p:cNvSpPr>
                <p:nvPr/>
              </p:nvSpPr>
              <p:spPr bwMode="auto">
                <a:xfrm flipH="1" flipV="1">
                  <a:off x="4893" y="3244"/>
                  <a:ext cx="230" cy="333"/>
                </a:xfrm>
                <a:prstGeom prst="line">
                  <a:avLst/>
                </a:prstGeom>
                <a:noFill/>
                <a:ln w="9525">
                  <a:solidFill>
                    <a:schemeClr val="accent1"/>
                  </a:solidFill>
                  <a:prstDash val="lgDash"/>
                  <a:round/>
                  <a:headEnd/>
                  <a:tailEnd type="triangle" w="med" len="med"/>
                </a:ln>
              </p:spPr>
              <p:txBody>
                <a:bodyPr lIns="107950" tIns="53975" rIns="107950" bIns="53975" anchor="ctr"/>
                <a:lstStyle/>
                <a:p>
                  <a:endParaRPr lang="nl-NL"/>
                </a:p>
              </p:txBody>
            </p:sp>
            <p:sp>
              <p:nvSpPr>
                <p:cNvPr id="8271" name="Line 23"/>
                <p:cNvSpPr>
                  <a:spLocks noChangeShapeType="1"/>
                </p:cNvSpPr>
                <p:nvPr/>
              </p:nvSpPr>
              <p:spPr bwMode="auto">
                <a:xfrm>
                  <a:off x="5129" y="3214"/>
                  <a:ext cx="0" cy="357"/>
                </a:xfrm>
                <a:prstGeom prst="line">
                  <a:avLst/>
                </a:prstGeom>
                <a:noFill/>
                <a:ln w="9525">
                  <a:solidFill>
                    <a:schemeClr val="accent1"/>
                  </a:solidFill>
                  <a:prstDash val="lgDash"/>
                  <a:round/>
                  <a:headEnd/>
                  <a:tailEnd type="triangle" w="med" len="med"/>
                </a:ln>
              </p:spPr>
              <p:txBody>
                <a:bodyPr lIns="107950" tIns="53975" rIns="107950" bIns="53975" anchor="ctr"/>
                <a:lstStyle/>
                <a:p>
                  <a:endParaRPr lang="nl-NL"/>
                </a:p>
              </p:txBody>
            </p:sp>
          </p:grpSp>
          <p:sp>
            <p:nvSpPr>
              <p:cNvPr id="8254" name="Text Box 24"/>
              <p:cNvSpPr txBox="1">
                <a:spLocks noChangeArrowheads="1"/>
              </p:cNvSpPr>
              <p:nvPr/>
            </p:nvSpPr>
            <p:spPr bwMode="auto">
              <a:xfrm>
                <a:off x="5137" y="1255"/>
                <a:ext cx="303" cy="93"/>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GB" sz="1000"/>
                  <a:t>S1</a:t>
                </a:r>
              </a:p>
            </p:txBody>
          </p:sp>
        </p:grpSp>
        <p:sp>
          <p:nvSpPr>
            <p:cNvPr id="8252" name="Rectangle 25"/>
            <p:cNvSpPr>
              <a:spLocks noChangeArrowheads="1"/>
            </p:cNvSpPr>
            <p:nvPr/>
          </p:nvSpPr>
          <p:spPr bwMode="auto">
            <a:xfrm>
              <a:off x="4147" y="697"/>
              <a:ext cx="1516" cy="1352"/>
            </a:xfrm>
            <a:prstGeom prst="rect">
              <a:avLst/>
            </a:prstGeom>
            <a:noFill/>
            <a:ln w="9525">
              <a:solidFill>
                <a:schemeClr val="accent1"/>
              </a:solidFill>
              <a:miter lim="800000"/>
              <a:headEnd/>
              <a:tailEnd/>
            </a:ln>
          </p:spPr>
          <p:txBody>
            <a:bodyPr wrap="none" lIns="107950" tIns="53975" rIns="107950" bIns="53975" anchor="ctr"/>
            <a:lstStyle/>
            <a:p>
              <a:endParaRPr lang="en-AU"/>
            </a:p>
          </p:txBody>
        </p:sp>
      </p:grpSp>
      <p:grpSp>
        <p:nvGrpSpPr>
          <p:cNvPr id="8197" name="Group 26"/>
          <p:cNvGrpSpPr>
            <a:grpSpLocks/>
          </p:cNvGrpSpPr>
          <p:nvPr/>
        </p:nvGrpSpPr>
        <p:grpSpPr bwMode="auto">
          <a:xfrm>
            <a:off x="6583363" y="3368675"/>
            <a:ext cx="2406650" cy="2811463"/>
            <a:chOff x="4147" y="2122"/>
            <a:chExt cx="1516" cy="1771"/>
          </a:xfrm>
        </p:grpSpPr>
        <p:sp>
          <p:nvSpPr>
            <p:cNvPr id="8198" name="Line 27"/>
            <p:cNvSpPr>
              <a:spLocks noChangeShapeType="1"/>
            </p:cNvSpPr>
            <p:nvPr/>
          </p:nvSpPr>
          <p:spPr bwMode="auto">
            <a:xfrm>
              <a:off x="4639" y="2697"/>
              <a:ext cx="83" cy="0"/>
            </a:xfrm>
            <a:prstGeom prst="line">
              <a:avLst/>
            </a:prstGeom>
            <a:noFill/>
            <a:ln w="9525">
              <a:solidFill>
                <a:schemeClr val="tx1"/>
              </a:solidFill>
              <a:round/>
              <a:headEnd/>
              <a:tailEnd/>
            </a:ln>
          </p:spPr>
          <p:txBody>
            <a:bodyPr lIns="107950" tIns="53975" rIns="107950" bIns="53975" anchor="ctr"/>
            <a:lstStyle/>
            <a:p>
              <a:endParaRPr lang="nl-NL"/>
            </a:p>
          </p:txBody>
        </p:sp>
        <p:sp>
          <p:nvSpPr>
            <p:cNvPr id="8199" name="Line 28"/>
            <p:cNvSpPr>
              <a:spLocks noChangeShapeType="1"/>
            </p:cNvSpPr>
            <p:nvPr/>
          </p:nvSpPr>
          <p:spPr bwMode="auto">
            <a:xfrm>
              <a:off x="4722" y="2697"/>
              <a:ext cx="0" cy="274"/>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00" name="Oval 29"/>
            <p:cNvSpPr>
              <a:spLocks noChangeAspect="1" noChangeArrowheads="1"/>
            </p:cNvSpPr>
            <p:nvPr/>
          </p:nvSpPr>
          <p:spPr bwMode="auto">
            <a:xfrm>
              <a:off x="4700" y="2968"/>
              <a:ext cx="39" cy="43"/>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01" name="Oval 30"/>
            <p:cNvSpPr>
              <a:spLocks noChangeAspect="1" noChangeArrowheads="1"/>
            </p:cNvSpPr>
            <p:nvPr/>
          </p:nvSpPr>
          <p:spPr bwMode="auto">
            <a:xfrm>
              <a:off x="4619" y="3592"/>
              <a:ext cx="38" cy="42"/>
            </a:xfrm>
            <a:prstGeom prst="ellipse">
              <a:avLst/>
            </a:prstGeom>
            <a:solidFill>
              <a:srgbClr val="FF0000"/>
            </a:solidFill>
            <a:ln w="9525">
              <a:solidFill>
                <a:schemeClr val="tx1"/>
              </a:solidFill>
              <a:round/>
              <a:headEnd/>
              <a:tailEnd/>
            </a:ln>
          </p:spPr>
          <p:txBody>
            <a:bodyPr wrap="none" lIns="107950" tIns="53975" rIns="107950" bIns="53975" anchor="ctr"/>
            <a:lstStyle/>
            <a:p>
              <a:endParaRPr lang="en-AU"/>
            </a:p>
          </p:txBody>
        </p:sp>
        <p:sp>
          <p:nvSpPr>
            <p:cNvPr id="8202" name="Line 31"/>
            <p:cNvSpPr>
              <a:spLocks noChangeShapeType="1"/>
            </p:cNvSpPr>
            <p:nvPr/>
          </p:nvSpPr>
          <p:spPr bwMode="auto">
            <a:xfrm>
              <a:off x="4548" y="2535"/>
              <a:ext cx="83"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03" name="Line 32"/>
            <p:cNvSpPr>
              <a:spLocks noChangeShapeType="1"/>
            </p:cNvSpPr>
            <p:nvPr/>
          </p:nvSpPr>
          <p:spPr bwMode="auto">
            <a:xfrm>
              <a:off x="4549" y="2535"/>
              <a:ext cx="0" cy="214"/>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04" name="Oval 33"/>
            <p:cNvSpPr>
              <a:spLocks noChangeAspect="1" noChangeArrowheads="1"/>
            </p:cNvSpPr>
            <p:nvPr/>
          </p:nvSpPr>
          <p:spPr bwMode="auto">
            <a:xfrm>
              <a:off x="4527" y="2752"/>
              <a:ext cx="39" cy="42"/>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05" name="Line 34"/>
            <p:cNvSpPr>
              <a:spLocks noChangeShapeType="1"/>
            </p:cNvSpPr>
            <p:nvPr/>
          </p:nvSpPr>
          <p:spPr bwMode="auto">
            <a:xfrm flipH="1">
              <a:off x="4457" y="2643"/>
              <a:ext cx="8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06" name="Line 35"/>
            <p:cNvSpPr>
              <a:spLocks noChangeShapeType="1"/>
            </p:cNvSpPr>
            <p:nvPr/>
          </p:nvSpPr>
          <p:spPr bwMode="auto">
            <a:xfrm>
              <a:off x="4457" y="2643"/>
              <a:ext cx="0" cy="361"/>
            </a:xfrm>
            <a:prstGeom prst="line">
              <a:avLst/>
            </a:prstGeom>
            <a:noFill/>
            <a:ln w="9525">
              <a:solidFill>
                <a:schemeClr val="tx1"/>
              </a:solidFill>
              <a:round/>
              <a:headEnd/>
              <a:tailEnd/>
            </a:ln>
          </p:spPr>
          <p:txBody>
            <a:bodyPr lIns="107950" tIns="53975" rIns="107950" bIns="53975" anchor="ctr"/>
            <a:lstStyle/>
            <a:p>
              <a:endParaRPr lang="nl-NL"/>
            </a:p>
          </p:txBody>
        </p:sp>
        <p:sp>
          <p:nvSpPr>
            <p:cNvPr id="8207" name="Line 36"/>
            <p:cNvSpPr>
              <a:spLocks noChangeShapeType="1"/>
            </p:cNvSpPr>
            <p:nvPr/>
          </p:nvSpPr>
          <p:spPr bwMode="auto">
            <a:xfrm>
              <a:off x="4457" y="3004"/>
              <a:ext cx="174" cy="0"/>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08" name="Line 37"/>
            <p:cNvSpPr>
              <a:spLocks noChangeShapeType="1"/>
            </p:cNvSpPr>
            <p:nvPr/>
          </p:nvSpPr>
          <p:spPr bwMode="auto">
            <a:xfrm flipH="1" flipV="1">
              <a:off x="4292" y="2728"/>
              <a:ext cx="158" cy="0"/>
            </a:xfrm>
            <a:prstGeom prst="line">
              <a:avLst/>
            </a:prstGeom>
            <a:noFill/>
            <a:ln w="9525">
              <a:solidFill>
                <a:srgbClr val="00FF00"/>
              </a:solidFill>
              <a:prstDash val="lgDash"/>
              <a:round/>
              <a:headEnd/>
              <a:tailEnd/>
            </a:ln>
          </p:spPr>
          <p:txBody>
            <a:bodyPr lIns="107950" tIns="53975" rIns="107950" bIns="53975" anchor="ctr"/>
            <a:lstStyle/>
            <a:p>
              <a:endParaRPr lang="nl-NL"/>
            </a:p>
          </p:txBody>
        </p:sp>
        <p:sp>
          <p:nvSpPr>
            <p:cNvPr id="8209" name="Line 38"/>
            <p:cNvSpPr>
              <a:spLocks noChangeShapeType="1"/>
            </p:cNvSpPr>
            <p:nvPr/>
          </p:nvSpPr>
          <p:spPr bwMode="auto">
            <a:xfrm>
              <a:off x="4378" y="2730"/>
              <a:ext cx="0" cy="328"/>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10" name="Oval 39"/>
            <p:cNvSpPr>
              <a:spLocks noChangeAspect="1" noChangeArrowheads="1"/>
            </p:cNvSpPr>
            <p:nvPr/>
          </p:nvSpPr>
          <p:spPr bwMode="auto">
            <a:xfrm>
              <a:off x="4359" y="3045"/>
              <a:ext cx="38" cy="43"/>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11" name="Line 40"/>
            <p:cNvSpPr>
              <a:spLocks noChangeShapeType="1"/>
            </p:cNvSpPr>
            <p:nvPr/>
          </p:nvSpPr>
          <p:spPr bwMode="auto">
            <a:xfrm>
              <a:off x="4640" y="2242"/>
              <a:ext cx="0" cy="1346"/>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12" name="Line 41"/>
            <p:cNvSpPr>
              <a:spLocks noChangeShapeType="1"/>
            </p:cNvSpPr>
            <p:nvPr/>
          </p:nvSpPr>
          <p:spPr bwMode="auto">
            <a:xfrm>
              <a:off x="4290" y="2730"/>
              <a:ext cx="0" cy="532"/>
            </a:xfrm>
            <a:prstGeom prst="line">
              <a:avLst/>
            </a:prstGeom>
            <a:noFill/>
            <a:ln w="9525">
              <a:solidFill>
                <a:srgbClr val="00FF00"/>
              </a:solidFill>
              <a:prstDash val="lgDash"/>
              <a:round/>
              <a:headEnd/>
              <a:tailEnd/>
            </a:ln>
          </p:spPr>
          <p:txBody>
            <a:bodyPr lIns="107950" tIns="53975" rIns="107950" bIns="53975" anchor="ctr"/>
            <a:lstStyle/>
            <a:p>
              <a:endParaRPr lang="nl-NL"/>
            </a:p>
          </p:txBody>
        </p:sp>
        <p:sp>
          <p:nvSpPr>
            <p:cNvPr id="8213" name="Line 42"/>
            <p:cNvSpPr>
              <a:spLocks noChangeShapeType="1"/>
            </p:cNvSpPr>
            <p:nvPr/>
          </p:nvSpPr>
          <p:spPr bwMode="auto">
            <a:xfrm>
              <a:off x="4287" y="3267"/>
              <a:ext cx="354" cy="0"/>
            </a:xfrm>
            <a:prstGeom prst="line">
              <a:avLst/>
            </a:prstGeom>
            <a:noFill/>
            <a:ln w="9525">
              <a:solidFill>
                <a:srgbClr val="00FF00"/>
              </a:solidFill>
              <a:prstDash val="lgDash"/>
              <a:round/>
              <a:headEnd/>
              <a:tailEnd type="triangle" w="med" len="med"/>
            </a:ln>
          </p:spPr>
          <p:txBody>
            <a:bodyPr lIns="107950" tIns="53975" rIns="107950" bIns="53975" anchor="ctr"/>
            <a:lstStyle/>
            <a:p>
              <a:endParaRPr lang="nl-NL"/>
            </a:p>
          </p:txBody>
        </p:sp>
        <p:sp>
          <p:nvSpPr>
            <p:cNvPr id="8214" name="Line 43"/>
            <p:cNvSpPr>
              <a:spLocks noChangeShapeType="1"/>
            </p:cNvSpPr>
            <p:nvPr/>
          </p:nvSpPr>
          <p:spPr bwMode="auto">
            <a:xfrm>
              <a:off x="4636" y="2473"/>
              <a:ext cx="286"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15" name="Line 44"/>
            <p:cNvSpPr>
              <a:spLocks noChangeShapeType="1"/>
            </p:cNvSpPr>
            <p:nvPr/>
          </p:nvSpPr>
          <p:spPr bwMode="auto">
            <a:xfrm>
              <a:off x="4922" y="2473"/>
              <a:ext cx="0" cy="350"/>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16" name="Oval 45"/>
            <p:cNvSpPr>
              <a:spLocks noChangeAspect="1" noChangeArrowheads="1"/>
            </p:cNvSpPr>
            <p:nvPr/>
          </p:nvSpPr>
          <p:spPr bwMode="auto">
            <a:xfrm>
              <a:off x="4900" y="2820"/>
              <a:ext cx="39" cy="42"/>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17" name="Line 46"/>
            <p:cNvSpPr>
              <a:spLocks noChangeShapeType="1"/>
            </p:cNvSpPr>
            <p:nvPr/>
          </p:nvSpPr>
          <p:spPr bwMode="auto">
            <a:xfrm>
              <a:off x="4922" y="2571"/>
              <a:ext cx="10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18" name="Line 47"/>
            <p:cNvSpPr>
              <a:spLocks noChangeShapeType="1"/>
            </p:cNvSpPr>
            <p:nvPr/>
          </p:nvSpPr>
          <p:spPr bwMode="auto">
            <a:xfrm>
              <a:off x="5030" y="2657"/>
              <a:ext cx="10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19" name="Line 48"/>
            <p:cNvSpPr>
              <a:spLocks noChangeShapeType="1"/>
            </p:cNvSpPr>
            <p:nvPr/>
          </p:nvSpPr>
          <p:spPr bwMode="auto">
            <a:xfrm>
              <a:off x="5139" y="2748"/>
              <a:ext cx="10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20" name="Line 49"/>
            <p:cNvSpPr>
              <a:spLocks noChangeShapeType="1"/>
            </p:cNvSpPr>
            <p:nvPr/>
          </p:nvSpPr>
          <p:spPr bwMode="auto">
            <a:xfrm>
              <a:off x="5247" y="2845"/>
              <a:ext cx="109"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21" name="Line 50"/>
            <p:cNvSpPr>
              <a:spLocks noChangeShapeType="1"/>
            </p:cNvSpPr>
            <p:nvPr/>
          </p:nvSpPr>
          <p:spPr bwMode="auto">
            <a:xfrm flipH="1">
              <a:off x="5031" y="2567"/>
              <a:ext cx="0" cy="411"/>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22" name="Oval 51"/>
            <p:cNvSpPr>
              <a:spLocks noChangeAspect="1" noChangeArrowheads="1"/>
            </p:cNvSpPr>
            <p:nvPr/>
          </p:nvSpPr>
          <p:spPr bwMode="auto">
            <a:xfrm>
              <a:off x="5008" y="2973"/>
              <a:ext cx="39" cy="42"/>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23" name="Line 52"/>
            <p:cNvSpPr>
              <a:spLocks noChangeShapeType="1"/>
            </p:cNvSpPr>
            <p:nvPr/>
          </p:nvSpPr>
          <p:spPr bwMode="auto">
            <a:xfrm flipH="1">
              <a:off x="5139" y="2658"/>
              <a:ext cx="0" cy="411"/>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24" name="Oval 53"/>
            <p:cNvSpPr>
              <a:spLocks noChangeAspect="1" noChangeArrowheads="1"/>
            </p:cNvSpPr>
            <p:nvPr/>
          </p:nvSpPr>
          <p:spPr bwMode="auto">
            <a:xfrm>
              <a:off x="5116" y="3064"/>
              <a:ext cx="39" cy="42"/>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25" name="Line 54"/>
            <p:cNvSpPr>
              <a:spLocks noChangeShapeType="1"/>
            </p:cNvSpPr>
            <p:nvPr/>
          </p:nvSpPr>
          <p:spPr bwMode="auto">
            <a:xfrm flipH="1">
              <a:off x="5248" y="2749"/>
              <a:ext cx="0" cy="411"/>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26" name="Oval 55"/>
            <p:cNvSpPr>
              <a:spLocks noChangeAspect="1" noChangeArrowheads="1"/>
            </p:cNvSpPr>
            <p:nvPr/>
          </p:nvSpPr>
          <p:spPr bwMode="auto">
            <a:xfrm>
              <a:off x="5225" y="3155"/>
              <a:ext cx="38" cy="43"/>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27" name="Line 56"/>
            <p:cNvSpPr>
              <a:spLocks noChangeShapeType="1"/>
            </p:cNvSpPr>
            <p:nvPr/>
          </p:nvSpPr>
          <p:spPr bwMode="auto">
            <a:xfrm>
              <a:off x="4819" y="2473"/>
              <a:ext cx="0" cy="630"/>
            </a:xfrm>
            <a:prstGeom prst="line">
              <a:avLst/>
            </a:prstGeom>
            <a:noFill/>
            <a:ln w="9525">
              <a:solidFill>
                <a:schemeClr val="tx1"/>
              </a:solidFill>
              <a:round/>
              <a:headEnd/>
              <a:tailEnd/>
            </a:ln>
          </p:spPr>
          <p:txBody>
            <a:bodyPr lIns="107950" tIns="53975" rIns="107950" bIns="53975" anchor="ctr"/>
            <a:lstStyle/>
            <a:p>
              <a:endParaRPr lang="nl-NL"/>
            </a:p>
          </p:txBody>
        </p:sp>
        <p:sp>
          <p:nvSpPr>
            <p:cNvPr id="8228" name="Line 57"/>
            <p:cNvSpPr>
              <a:spLocks noChangeShapeType="1"/>
            </p:cNvSpPr>
            <p:nvPr/>
          </p:nvSpPr>
          <p:spPr bwMode="auto">
            <a:xfrm flipH="1">
              <a:off x="4636" y="3103"/>
              <a:ext cx="183" cy="0"/>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29" name="Line 58"/>
            <p:cNvSpPr>
              <a:spLocks noChangeShapeType="1"/>
            </p:cNvSpPr>
            <p:nvPr/>
          </p:nvSpPr>
          <p:spPr bwMode="auto">
            <a:xfrm>
              <a:off x="5358" y="2846"/>
              <a:ext cx="0" cy="509"/>
            </a:xfrm>
            <a:prstGeom prst="line">
              <a:avLst/>
            </a:prstGeom>
            <a:noFill/>
            <a:ln w="9525">
              <a:solidFill>
                <a:schemeClr val="tx1"/>
              </a:solidFill>
              <a:round/>
              <a:headEnd/>
              <a:tailEnd/>
            </a:ln>
          </p:spPr>
          <p:txBody>
            <a:bodyPr lIns="107950" tIns="53975" rIns="107950" bIns="53975" anchor="ctr"/>
            <a:lstStyle/>
            <a:p>
              <a:endParaRPr lang="nl-NL"/>
            </a:p>
          </p:txBody>
        </p:sp>
        <p:sp>
          <p:nvSpPr>
            <p:cNvPr id="8230" name="Line 59"/>
            <p:cNvSpPr>
              <a:spLocks noChangeShapeType="1"/>
            </p:cNvSpPr>
            <p:nvPr/>
          </p:nvSpPr>
          <p:spPr bwMode="auto">
            <a:xfrm flipH="1">
              <a:off x="4636" y="3359"/>
              <a:ext cx="717" cy="0"/>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31" name="Line 60"/>
            <p:cNvSpPr>
              <a:spLocks noChangeShapeType="1"/>
            </p:cNvSpPr>
            <p:nvPr/>
          </p:nvSpPr>
          <p:spPr bwMode="auto">
            <a:xfrm>
              <a:off x="5190" y="3359"/>
              <a:ext cx="0" cy="428"/>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32" name="Line 61"/>
            <p:cNvSpPr>
              <a:spLocks noChangeShapeType="1"/>
            </p:cNvSpPr>
            <p:nvPr/>
          </p:nvSpPr>
          <p:spPr bwMode="auto">
            <a:xfrm>
              <a:off x="5190" y="3482"/>
              <a:ext cx="268" cy="0"/>
            </a:xfrm>
            <a:prstGeom prst="line">
              <a:avLst/>
            </a:prstGeom>
            <a:noFill/>
            <a:ln w="9525">
              <a:solidFill>
                <a:schemeClr val="tx1"/>
              </a:solidFill>
              <a:round/>
              <a:headEnd/>
              <a:tailEnd/>
            </a:ln>
          </p:spPr>
          <p:txBody>
            <a:bodyPr lIns="107950" tIns="53975" rIns="107950" bIns="53975" anchor="ctr"/>
            <a:lstStyle/>
            <a:p>
              <a:endParaRPr lang="nl-NL"/>
            </a:p>
          </p:txBody>
        </p:sp>
        <p:sp>
          <p:nvSpPr>
            <p:cNvPr id="8233" name="Line 62"/>
            <p:cNvSpPr>
              <a:spLocks noChangeShapeType="1"/>
            </p:cNvSpPr>
            <p:nvPr/>
          </p:nvSpPr>
          <p:spPr bwMode="auto">
            <a:xfrm flipV="1">
              <a:off x="5462" y="2336"/>
              <a:ext cx="0" cy="1145"/>
            </a:xfrm>
            <a:prstGeom prst="line">
              <a:avLst/>
            </a:prstGeom>
            <a:noFill/>
            <a:ln w="9525">
              <a:solidFill>
                <a:schemeClr val="tx1"/>
              </a:solidFill>
              <a:round/>
              <a:headEnd/>
              <a:tailEnd/>
            </a:ln>
          </p:spPr>
          <p:txBody>
            <a:bodyPr lIns="107950" tIns="53975" rIns="107950" bIns="53975" anchor="ctr"/>
            <a:lstStyle/>
            <a:p>
              <a:endParaRPr lang="nl-NL"/>
            </a:p>
          </p:txBody>
        </p:sp>
        <p:sp>
          <p:nvSpPr>
            <p:cNvPr id="8234" name="Line 63"/>
            <p:cNvSpPr>
              <a:spLocks noChangeShapeType="1"/>
            </p:cNvSpPr>
            <p:nvPr/>
          </p:nvSpPr>
          <p:spPr bwMode="auto">
            <a:xfrm flipH="1">
              <a:off x="4636" y="2335"/>
              <a:ext cx="826" cy="0"/>
            </a:xfrm>
            <a:prstGeom prst="line">
              <a:avLst/>
            </a:prstGeom>
            <a:noFill/>
            <a:ln w="9525">
              <a:solidFill>
                <a:schemeClr val="tx1"/>
              </a:solidFill>
              <a:round/>
              <a:headEnd/>
              <a:tailEnd type="triangle" w="med" len="med"/>
            </a:ln>
          </p:spPr>
          <p:txBody>
            <a:bodyPr lIns="107950" tIns="53975" rIns="107950" bIns="53975" anchor="ctr"/>
            <a:lstStyle/>
            <a:p>
              <a:endParaRPr lang="nl-NL"/>
            </a:p>
          </p:txBody>
        </p:sp>
        <p:sp>
          <p:nvSpPr>
            <p:cNvPr id="8235" name="Oval 64"/>
            <p:cNvSpPr>
              <a:spLocks noChangeAspect="1" noChangeArrowheads="1"/>
            </p:cNvSpPr>
            <p:nvPr/>
          </p:nvSpPr>
          <p:spPr bwMode="auto">
            <a:xfrm>
              <a:off x="5171" y="3785"/>
              <a:ext cx="38" cy="42"/>
            </a:xfrm>
            <a:prstGeom prst="ellipse">
              <a:avLst/>
            </a:prstGeom>
            <a:solidFill>
              <a:schemeClr val="tx1"/>
            </a:solidFill>
            <a:ln w="9525">
              <a:solidFill>
                <a:schemeClr val="tx1"/>
              </a:solidFill>
              <a:round/>
              <a:headEnd/>
              <a:tailEnd/>
            </a:ln>
          </p:spPr>
          <p:txBody>
            <a:bodyPr wrap="none" lIns="107950" tIns="53975" rIns="107950" bIns="53975" anchor="ctr"/>
            <a:lstStyle/>
            <a:p>
              <a:endParaRPr lang="en-AU"/>
            </a:p>
          </p:txBody>
        </p:sp>
        <p:sp>
          <p:nvSpPr>
            <p:cNvPr id="8236" name="AutoShape 65"/>
            <p:cNvSpPr>
              <a:spLocks noChangeAspect="1" noChangeArrowheads="1"/>
            </p:cNvSpPr>
            <p:nvPr/>
          </p:nvSpPr>
          <p:spPr bwMode="auto">
            <a:xfrm>
              <a:off x="4430" y="2621"/>
              <a:ext cx="54" cy="41"/>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37" name="AutoShape 66"/>
            <p:cNvSpPr>
              <a:spLocks noChangeAspect="1" noChangeArrowheads="1"/>
            </p:cNvSpPr>
            <p:nvPr/>
          </p:nvSpPr>
          <p:spPr bwMode="auto">
            <a:xfrm>
              <a:off x="4522" y="2516"/>
              <a:ext cx="54"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38" name="AutoShape 67"/>
            <p:cNvSpPr>
              <a:spLocks noChangeAspect="1" noChangeArrowheads="1"/>
            </p:cNvSpPr>
            <p:nvPr/>
          </p:nvSpPr>
          <p:spPr bwMode="auto">
            <a:xfrm>
              <a:off x="5160" y="3467"/>
              <a:ext cx="53"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39" name="AutoShape 68"/>
            <p:cNvSpPr>
              <a:spLocks noChangeAspect="1" noChangeArrowheads="1"/>
            </p:cNvSpPr>
            <p:nvPr/>
          </p:nvSpPr>
          <p:spPr bwMode="auto">
            <a:xfrm>
              <a:off x="5218" y="2824"/>
              <a:ext cx="53" cy="41"/>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0" name="AutoShape 69"/>
            <p:cNvSpPr>
              <a:spLocks noChangeAspect="1" noChangeArrowheads="1"/>
            </p:cNvSpPr>
            <p:nvPr/>
          </p:nvSpPr>
          <p:spPr bwMode="auto">
            <a:xfrm>
              <a:off x="5111" y="2729"/>
              <a:ext cx="54" cy="41"/>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1" name="AutoShape 70"/>
            <p:cNvSpPr>
              <a:spLocks noChangeAspect="1" noChangeArrowheads="1"/>
            </p:cNvSpPr>
            <p:nvPr/>
          </p:nvSpPr>
          <p:spPr bwMode="auto">
            <a:xfrm>
              <a:off x="5006" y="2639"/>
              <a:ext cx="53"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2" name="AutoShape 71"/>
            <p:cNvSpPr>
              <a:spLocks noChangeAspect="1" noChangeArrowheads="1"/>
            </p:cNvSpPr>
            <p:nvPr/>
          </p:nvSpPr>
          <p:spPr bwMode="auto">
            <a:xfrm>
              <a:off x="4895" y="2551"/>
              <a:ext cx="54"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3" name="AutoShape 72"/>
            <p:cNvSpPr>
              <a:spLocks noChangeAspect="1" noChangeArrowheads="1"/>
            </p:cNvSpPr>
            <p:nvPr/>
          </p:nvSpPr>
          <p:spPr bwMode="auto">
            <a:xfrm>
              <a:off x="4795" y="2450"/>
              <a:ext cx="53"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4" name="AutoShape 73"/>
            <p:cNvSpPr>
              <a:spLocks noChangeAspect="1" noChangeArrowheads="1"/>
            </p:cNvSpPr>
            <p:nvPr/>
          </p:nvSpPr>
          <p:spPr bwMode="auto">
            <a:xfrm>
              <a:off x="4351" y="2709"/>
              <a:ext cx="54" cy="41"/>
            </a:xfrm>
            <a:prstGeom prst="diamond">
              <a:avLst/>
            </a:prstGeom>
            <a:solidFill>
              <a:srgbClr val="00FF00"/>
            </a:solidFill>
            <a:ln w="9525">
              <a:solidFill>
                <a:schemeClr val="tx1"/>
              </a:solidFill>
              <a:miter lim="800000"/>
              <a:headEnd/>
              <a:tailEnd/>
            </a:ln>
          </p:spPr>
          <p:txBody>
            <a:bodyPr wrap="none" lIns="107950" tIns="53975" rIns="107950" bIns="53975" anchor="ctr"/>
            <a:lstStyle/>
            <a:p>
              <a:endParaRPr lang="en-AU"/>
            </a:p>
          </p:txBody>
        </p:sp>
        <p:sp>
          <p:nvSpPr>
            <p:cNvPr id="8245" name="AutoShape 74"/>
            <p:cNvSpPr>
              <a:spLocks noChangeAspect="1" noChangeArrowheads="1"/>
            </p:cNvSpPr>
            <p:nvPr/>
          </p:nvSpPr>
          <p:spPr bwMode="auto">
            <a:xfrm>
              <a:off x="5158" y="3339"/>
              <a:ext cx="54"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6" name="AutoShape 75"/>
            <p:cNvSpPr>
              <a:spLocks noChangeAspect="1" noChangeArrowheads="1"/>
            </p:cNvSpPr>
            <p:nvPr/>
          </p:nvSpPr>
          <p:spPr bwMode="auto">
            <a:xfrm>
              <a:off x="4609" y="2677"/>
              <a:ext cx="54"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7" name="AutoShape 76"/>
            <p:cNvSpPr>
              <a:spLocks noChangeAspect="1" noChangeArrowheads="1"/>
            </p:cNvSpPr>
            <p:nvPr/>
          </p:nvSpPr>
          <p:spPr bwMode="auto">
            <a:xfrm>
              <a:off x="4605" y="2519"/>
              <a:ext cx="54"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8" name="AutoShape 77"/>
            <p:cNvSpPr>
              <a:spLocks noChangeAspect="1" noChangeArrowheads="1"/>
            </p:cNvSpPr>
            <p:nvPr/>
          </p:nvSpPr>
          <p:spPr bwMode="auto">
            <a:xfrm>
              <a:off x="4607" y="2449"/>
              <a:ext cx="53" cy="40"/>
            </a:xfrm>
            <a:prstGeom prst="diamond">
              <a:avLst/>
            </a:prstGeom>
            <a:solidFill>
              <a:schemeClr val="tx1"/>
            </a:solidFill>
            <a:ln w="9525">
              <a:solidFill>
                <a:schemeClr val="tx1"/>
              </a:solidFill>
              <a:miter lim="800000"/>
              <a:headEnd/>
              <a:tailEnd/>
            </a:ln>
          </p:spPr>
          <p:txBody>
            <a:bodyPr wrap="none" lIns="107950" tIns="53975" rIns="107950" bIns="53975" anchor="ctr"/>
            <a:lstStyle/>
            <a:p>
              <a:endParaRPr lang="en-AU"/>
            </a:p>
          </p:txBody>
        </p:sp>
        <p:sp>
          <p:nvSpPr>
            <p:cNvPr id="8249" name="Oval 78"/>
            <p:cNvSpPr>
              <a:spLocks noChangeAspect="1" noChangeArrowheads="1"/>
            </p:cNvSpPr>
            <p:nvPr/>
          </p:nvSpPr>
          <p:spPr bwMode="auto">
            <a:xfrm>
              <a:off x="4619" y="2194"/>
              <a:ext cx="38" cy="42"/>
            </a:xfrm>
            <a:prstGeom prst="ellipse">
              <a:avLst/>
            </a:prstGeom>
            <a:solidFill>
              <a:srgbClr val="00FF00"/>
            </a:solidFill>
            <a:ln w="9525">
              <a:solidFill>
                <a:schemeClr val="tx1"/>
              </a:solidFill>
              <a:round/>
              <a:headEnd/>
              <a:tailEnd/>
            </a:ln>
          </p:spPr>
          <p:txBody>
            <a:bodyPr wrap="none" lIns="107950" tIns="53975" rIns="107950" bIns="53975" anchor="ctr"/>
            <a:lstStyle/>
            <a:p>
              <a:endParaRPr lang="en-AU"/>
            </a:p>
          </p:txBody>
        </p:sp>
        <p:sp>
          <p:nvSpPr>
            <p:cNvPr id="8250" name="Rectangle 79"/>
            <p:cNvSpPr>
              <a:spLocks noChangeArrowheads="1"/>
            </p:cNvSpPr>
            <p:nvPr/>
          </p:nvSpPr>
          <p:spPr bwMode="auto">
            <a:xfrm>
              <a:off x="4147" y="2122"/>
              <a:ext cx="1516" cy="1771"/>
            </a:xfrm>
            <a:prstGeom prst="rect">
              <a:avLst/>
            </a:prstGeom>
            <a:noFill/>
            <a:ln w="9525">
              <a:solidFill>
                <a:schemeClr val="accent1"/>
              </a:solidFill>
              <a:miter lim="800000"/>
              <a:headEnd/>
              <a:tailEnd/>
            </a:ln>
          </p:spPr>
          <p:txBody>
            <a:bodyPr wrap="none" lIns="107950" tIns="53975" rIns="107950" bIns="53975" anchor="ctr"/>
            <a:lstStyle/>
            <a:p>
              <a:endParaRPr lang="en-AU"/>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smtClean="0"/>
              <a:t>Defining Relationships Between Use Cases</a:t>
            </a:r>
          </a:p>
        </p:txBody>
      </p:sp>
      <p:sp>
        <p:nvSpPr>
          <p:cNvPr id="9219" name="Rectangle 3"/>
          <p:cNvSpPr>
            <a:spLocks noGrp="1" noChangeArrowheads="1"/>
          </p:cNvSpPr>
          <p:nvPr>
            <p:ph idx="1"/>
          </p:nvPr>
        </p:nvSpPr>
        <p:spPr/>
        <p:txBody>
          <a:bodyPr/>
          <a:lstStyle/>
          <a:p>
            <a:pPr marL="609600" indent="-609600" eaLnBrk="1" hangingPunct="1"/>
            <a:r>
              <a:rPr lang="en-US" smtClean="0"/>
              <a:t>If most systems can be described without them, and most teams get into trouble when they try them, why persevere with use-case relationships?</a:t>
            </a:r>
          </a:p>
          <a:p>
            <a:pPr marL="1330325" lvl="2" indent="-533400" eaLnBrk="1" hangingPunct="1">
              <a:buFont typeface="Wingdings" pitchFamily="2" charset="2"/>
              <a:buChar char="§"/>
            </a:pPr>
            <a:r>
              <a:rPr lang="en-US" smtClean="0"/>
              <a:t>Commonality of behavior between two or more use cases (</a:t>
            </a:r>
            <a:r>
              <a:rPr lang="en-US" i="1" smtClean="0"/>
              <a:t>include</a:t>
            </a:r>
            <a:r>
              <a:rPr lang="en-US" smtClean="0"/>
              <a:t>)</a:t>
            </a:r>
          </a:p>
          <a:p>
            <a:pPr marL="1330325" lvl="2" indent="-533400" eaLnBrk="1" hangingPunct="1">
              <a:buFont typeface="Wingdings" pitchFamily="2" charset="2"/>
              <a:buChar char="§"/>
            </a:pPr>
            <a:r>
              <a:rPr lang="en-US" smtClean="0"/>
              <a:t>Adding additional behavior to an existing use case (</a:t>
            </a:r>
            <a:r>
              <a:rPr lang="en-US" i="1" smtClean="0"/>
              <a:t>extend</a:t>
            </a:r>
            <a:r>
              <a:rPr lang="en-US" smtClean="0"/>
              <a:t>)</a:t>
            </a:r>
          </a:p>
          <a:p>
            <a:pPr marL="1330325" lvl="2" indent="-533400" eaLnBrk="1" hangingPunct="1">
              <a:buFont typeface="Wingdings" pitchFamily="2" charset="2"/>
              <a:buChar char="§"/>
            </a:pPr>
            <a:r>
              <a:rPr lang="en-US" smtClean="0"/>
              <a:t>Reducing complexity by isolating portions of use cases (</a:t>
            </a:r>
            <a:r>
              <a:rPr lang="en-US" i="1" smtClean="0"/>
              <a:t>extend</a:t>
            </a:r>
            <a:r>
              <a:rPr lang="en-US" smtClean="0"/>
              <a:t>)</a:t>
            </a:r>
          </a:p>
          <a:p>
            <a:pPr marL="1330325" lvl="2" indent="-533400" eaLnBrk="1" hangingPunct="1">
              <a:buFont typeface="Wingdings" pitchFamily="2" charset="2"/>
              <a:buChar char="§"/>
            </a:pPr>
            <a:endParaRPr lang="en-US" smtClean="0"/>
          </a:p>
        </p:txBody>
      </p:sp>
      <p:sp>
        <p:nvSpPr>
          <p:cNvPr id="9220" name="Text Box 5"/>
          <p:cNvSpPr txBox="1">
            <a:spLocks noChangeArrowheads="1"/>
          </p:cNvSpPr>
          <p:nvPr/>
        </p:nvSpPr>
        <p:spPr bwMode="auto">
          <a:xfrm>
            <a:off x="5630863" y="4919663"/>
            <a:ext cx="3273425" cy="10858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b="0" i="1">
                <a:solidFill>
                  <a:srgbClr val="000099"/>
                </a:solidFill>
              </a:rPr>
              <a:t>“Never introduce relationships between use cases until you have at least a draft of the flow of events of the use cases”</a:t>
            </a:r>
          </a:p>
        </p:txBody>
      </p:sp>
      <p:pic>
        <p:nvPicPr>
          <p:cNvPr id="9221" name="Picture 7"/>
          <p:cNvPicPr>
            <a:picLocks noChangeAspect="1" noChangeArrowheads="1"/>
          </p:cNvPicPr>
          <p:nvPr/>
        </p:nvPicPr>
        <p:blipFill>
          <a:blip r:embed="rId3" cstate="print"/>
          <a:srcRect/>
          <a:stretch>
            <a:fillRect/>
          </a:stretch>
        </p:blipFill>
        <p:spPr bwMode="grayWhite">
          <a:xfrm>
            <a:off x="3908425" y="4848225"/>
            <a:ext cx="1704975" cy="1257300"/>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smtClean="0"/>
              <a:t>Using the Include Relationship</a:t>
            </a:r>
          </a:p>
        </p:txBody>
      </p:sp>
      <p:sp>
        <p:nvSpPr>
          <p:cNvPr id="10243" name="Freeform 3" descr="text"/>
          <p:cNvSpPr>
            <a:spLocks/>
          </p:cNvSpPr>
          <p:nvPr/>
        </p:nvSpPr>
        <p:spPr bwMode="gray">
          <a:xfrm>
            <a:off x="1073150" y="977900"/>
            <a:ext cx="4129088" cy="3573463"/>
          </a:xfrm>
          <a:custGeom>
            <a:avLst/>
            <a:gdLst>
              <a:gd name="T0" fmla="*/ 2147483647 w 1111"/>
              <a:gd name="T1" fmla="*/ 2147483647 h 738"/>
              <a:gd name="T2" fmla="*/ 2147483647 w 1111"/>
              <a:gd name="T3" fmla="*/ 2147483647 h 738"/>
              <a:gd name="T4" fmla="*/ 2147483647 w 1111"/>
              <a:gd name="T5" fmla="*/ 2147483647 h 738"/>
              <a:gd name="T6" fmla="*/ 2147483647 w 1111"/>
              <a:gd name="T7" fmla="*/ 2147483647 h 738"/>
              <a:gd name="T8" fmla="*/ 2147483647 w 1111"/>
              <a:gd name="T9" fmla="*/ 2147483647 h 738"/>
              <a:gd name="T10" fmla="*/ 2147483647 w 1111"/>
              <a:gd name="T11" fmla="*/ 2147483647 h 738"/>
              <a:gd name="T12" fmla="*/ 2147483647 w 1111"/>
              <a:gd name="T13" fmla="*/ 2147483647 h 738"/>
              <a:gd name="T14" fmla="*/ 2147483647 w 1111"/>
              <a:gd name="T15" fmla="*/ 2147483647 h 738"/>
              <a:gd name="T16" fmla="*/ 2147483647 w 1111"/>
              <a:gd name="T17" fmla="*/ 2147483647 h 738"/>
              <a:gd name="T18" fmla="*/ 2147483647 w 1111"/>
              <a:gd name="T19" fmla="*/ 2147483647 h 738"/>
              <a:gd name="T20" fmla="*/ 2147483647 w 1111"/>
              <a:gd name="T21" fmla="*/ 2147483647 h 738"/>
              <a:gd name="T22" fmla="*/ 2147483647 w 1111"/>
              <a:gd name="T23" fmla="*/ 2147483647 h 738"/>
              <a:gd name="T24" fmla="*/ 2147483647 w 1111"/>
              <a:gd name="T25" fmla="*/ 2147483647 h 738"/>
              <a:gd name="T26" fmla="*/ 2147483647 w 1111"/>
              <a:gd name="T27" fmla="*/ 2147483647 h 738"/>
              <a:gd name="T28" fmla="*/ 2147483647 w 1111"/>
              <a:gd name="T29" fmla="*/ 2147483647 h 738"/>
              <a:gd name="T30" fmla="*/ 2147483647 w 1111"/>
              <a:gd name="T31" fmla="*/ 2147483647 h 738"/>
              <a:gd name="T32" fmla="*/ 2147483647 w 1111"/>
              <a:gd name="T33" fmla="*/ 2147483647 h 738"/>
              <a:gd name="T34" fmla="*/ 2147483647 w 1111"/>
              <a:gd name="T35" fmla="*/ 2147483647 h 738"/>
              <a:gd name="T36" fmla="*/ 2147483647 w 1111"/>
              <a:gd name="T37" fmla="*/ 0 h 738"/>
              <a:gd name="T38" fmla="*/ 2147483647 w 1111"/>
              <a:gd name="T39" fmla="*/ 2147483647 h 738"/>
              <a:gd name="T40" fmla="*/ 2147483647 w 1111"/>
              <a:gd name="T41" fmla="*/ 2147483647 h 738"/>
              <a:gd name="T42" fmla="*/ 2147483647 w 1111"/>
              <a:gd name="T43" fmla="*/ 2147483647 h 738"/>
              <a:gd name="T44" fmla="*/ 2147483647 w 1111"/>
              <a:gd name="T45" fmla="*/ 2147483647 h 738"/>
              <a:gd name="T46" fmla="*/ 2147483647 w 1111"/>
              <a:gd name="T47" fmla="*/ 2147483647 h 738"/>
              <a:gd name="T48" fmla="*/ 2147483647 w 1111"/>
              <a:gd name="T49" fmla="*/ 2147483647 h 738"/>
              <a:gd name="T50" fmla="*/ 2147483647 w 1111"/>
              <a:gd name="T51" fmla="*/ 2147483647 h 738"/>
              <a:gd name="T52" fmla="*/ 2147483647 w 1111"/>
              <a:gd name="T53" fmla="*/ 2147483647 h 738"/>
              <a:gd name="T54" fmla="*/ 2147483647 w 1111"/>
              <a:gd name="T55" fmla="*/ 2147483647 h 738"/>
              <a:gd name="T56" fmla="*/ 2147483647 w 1111"/>
              <a:gd name="T57" fmla="*/ 2147483647 h 738"/>
              <a:gd name="T58" fmla="*/ 2147483647 w 1111"/>
              <a:gd name="T59" fmla="*/ 2147483647 h 738"/>
              <a:gd name="T60" fmla="*/ 2147483647 w 1111"/>
              <a:gd name="T61" fmla="*/ 2147483647 h 738"/>
              <a:gd name="T62" fmla="*/ 2147483647 w 1111"/>
              <a:gd name="T63" fmla="*/ 2147483647 h 738"/>
              <a:gd name="T64" fmla="*/ 2147483647 w 1111"/>
              <a:gd name="T65" fmla="*/ 2147483647 h 738"/>
              <a:gd name="T66" fmla="*/ 2147483647 w 1111"/>
              <a:gd name="T67" fmla="*/ 2147483647 h 738"/>
              <a:gd name="T68" fmla="*/ 2147483647 w 1111"/>
              <a:gd name="T69" fmla="*/ 2147483647 h 738"/>
              <a:gd name="T70" fmla="*/ 2147483647 w 1111"/>
              <a:gd name="T71" fmla="*/ 2147483647 h 738"/>
              <a:gd name="T72" fmla="*/ 2147483647 w 1111"/>
              <a:gd name="T73" fmla="*/ 2147483647 h 738"/>
              <a:gd name="T74" fmla="*/ 2147483647 w 1111"/>
              <a:gd name="T75" fmla="*/ 2147483647 h 738"/>
              <a:gd name="T76" fmla="*/ 2147483647 w 1111"/>
              <a:gd name="T77" fmla="*/ 2147483647 h 738"/>
              <a:gd name="T78" fmla="*/ 2147483647 w 1111"/>
              <a:gd name="T79" fmla="*/ 2147483647 h 738"/>
              <a:gd name="T80" fmla="*/ 2147483647 w 1111"/>
              <a:gd name="T81" fmla="*/ 2147483647 h 738"/>
              <a:gd name="T82" fmla="*/ 2147483647 w 1111"/>
              <a:gd name="T83" fmla="*/ 2147483647 h 738"/>
              <a:gd name="T84" fmla="*/ 2147483647 w 1111"/>
              <a:gd name="T85" fmla="*/ 2147483647 h 738"/>
              <a:gd name="T86" fmla="*/ 2147483647 w 1111"/>
              <a:gd name="T87" fmla="*/ 2147483647 h 738"/>
              <a:gd name="T88" fmla="*/ 2147483647 w 1111"/>
              <a:gd name="T89" fmla="*/ 2147483647 h 738"/>
              <a:gd name="T90" fmla="*/ 2147483647 w 1111"/>
              <a:gd name="T91" fmla="*/ 2147483647 h 738"/>
              <a:gd name="T92" fmla="*/ 2147483647 w 1111"/>
              <a:gd name="T93" fmla="*/ 2147483647 h 738"/>
              <a:gd name="T94" fmla="*/ 2147483647 w 1111"/>
              <a:gd name="T95" fmla="*/ 2147483647 h 738"/>
              <a:gd name="T96" fmla="*/ 2147483647 w 1111"/>
              <a:gd name="T97" fmla="*/ 2147483647 h 738"/>
              <a:gd name="T98" fmla="*/ 2147483647 w 1111"/>
              <a:gd name="T99" fmla="*/ 2147483647 h 738"/>
              <a:gd name="T100" fmla="*/ 2147483647 w 1111"/>
              <a:gd name="T101" fmla="*/ 2147483647 h 738"/>
              <a:gd name="T102" fmla="*/ 2147483647 w 1111"/>
              <a:gd name="T103" fmla="*/ 2147483647 h 738"/>
              <a:gd name="T104" fmla="*/ 2147483647 w 1111"/>
              <a:gd name="T105" fmla="*/ 2147483647 h 738"/>
              <a:gd name="T106" fmla="*/ 2147483647 w 1111"/>
              <a:gd name="T107" fmla="*/ 2147483647 h 738"/>
              <a:gd name="T108" fmla="*/ 2147483647 w 1111"/>
              <a:gd name="T109" fmla="*/ 2147483647 h 738"/>
              <a:gd name="T110" fmla="*/ 2147483647 w 1111"/>
              <a:gd name="T111" fmla="*/ 2147483647 h 738"/>
              <a:gd name="T112" fmla="*/ 2147483647 w 1111"/>
              <a:gd name="T113" fmla="*/ 2147483647 h 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11"/>
              <a:gd name="T172" fmla="*/ 0 h 738"/>
              <a:gd name="T173" fmla="*/ 1111 w 1111"/>
              <a:gd name="T174" fmla="*/ 738 h 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11" h="738">
                <a:moveTo>
                  <a:pt x="129" y="436"/>
                </a:moveTo>
                <a:lnTo>
                  <a:pt x="127" y="424"/>
                </a:lnTo>
                <a:lnTo>
                  <a:pt x="122" y="411"/>
                </a:lnTo>
                <a:lnTo>
                  <a:pt x="115" y="398"/>
                </a:lnTo>
                <a:lnTo>
                  <a:pt x="107" y="385"/>
                </a:lnTo>
                <a:lnTo>
                  <a:pt x="97" y="373"/>
                </a:lnTo>
                <a:lnTo>
                  <a:pt x="87" y="359"/>
                </a:lnTo>
                <a:lnTo>
                  <a:pt x="65" y="334"/>
                </a:lnTo>
                <a:lnTo>
                  <a:pt x="43" y="309"/>
                </a:lnTo>
                <a:lnTo>
                  <a:pt x="33" y="296"/>
                </a:lnTo>
                <a:lnTo>
                  <a:pt x="24" y="284"/>
                </a:lnTo>
                <a:lnTo>
                  <a:pt x="15" y="271"/>
                </a:lnTo>
                <a:lnTo>
                  <a:pt x="8" y="260"/>
                </a:lnTo>
                <a:lnTo>
                  <a:pt x="4" y="248"/>
                </a:lnTo>
                <a:lnTo>
                  <a:pt x="1" y="237"/>
                </a:lnTo>
                <a:lnTo>
                  <a:pt x="0" y="212"/>
                </a:lnTo>
                <a:lnTo>
                  <a:pt x="2" y="188"/>
                </a:lnTo>
                <a:lnTo>
                  <a:pt x="8" y="161"/>
                </a:lnTo>
                <a:lnTo>
                  <a:pt x="17" y="136"/>
                </a:lnTo>
                <a:lnTo>
                  <a:pt x="30" y="114"/>
                </a:lnTo>
                <a:lnTo>
                  <a:pt x="37" y="104"/>
                </a:lnTo>
                <a:lnTo>
                  <a:pt x="45" y="94"/>
                </a:lnTo>
                <a:lnTo>
                  <a:pt x="54" y="86"/>
                </a:lnTo>
                <a:lnTo>
                  <a:pt x="63" y="79"/>
                </a:lnTo>
                <a:lnTo>
                  <a:pt x="75" y="74"/>
                </a:lnTo>
                <a:lnTo>
                  <a:pt x="86" y="70"/>
                </a:lnTo>
                <a:lnTo>
                  <a:pt x="99" y="68"/>
                </a:lnTo>
                <a:lnTo>
                  <a:pt x="113" y="69"/>
                </a:lnTo>
                <a:lnTo>
                  <a:pt x="128" y="71"/>
                </a:lnTo>
                <a:lnTo>
                  <a:pt x="145" y="75"/>
                </a:lnTo>
                <a:lnTo>
                  <a:pt x="163" y="80"/>
                </a:lnTo>
                <a:lnTo>
                  <a:pt x="181" y="86"/>
                </a:lnTo>
                <a:lnTo>
                  <a:pt x="220" y="102"/>
                </a:lnTo>
                <a:lnTo>
                  <a:pt x="261" y="116"/>
                </a:lnTo>
                <a:lnTo>
                  <a:pt x="281" y="123"/>
                </a:lnTo>
                <a:lnTo>
                  <a:pt x="302" y="128"/>
                </a:lnTo>
                <a:lnTo>
                  <a:pt x="323" y="133"/>
                </a:lnTo>
                <a:lnTo>
                  <a:pt x="344" y="136"/>
                </a:lnTo>
                <a:lnTo>
                  <a:pt x="364" y="137"/>
                </a:lnTo>
                <a:lnTo>
                  <a:pt x="385" y="136"/>
                </a:lnTo>
                <a:lnTo>
                  <a:pt x="405" y="133"/>
                </a:lnTo>
                <a:lnTo>
                  <a:pt x="426" y="128"/>
                </a:lnTo>
                <a:lnTo>
                  <a:pt x="446" y="121"/>
                </a:lnTo>
                <a:lnTo>
                  <a:pt x="467" y="113"/>
                </a:lnTo>
                <a:lnTo>
                  <a:pt x="488" y="103"/>
                </a:lnTo>
                <a:lnTo>
                  <a:pt x="510" y="92"/>
                </a:lnTo>
                <a:lnTo>
                  <a:pt x="553" y="70"/>
                </a:lnTo>
                <a:lnTo>
                  <a:pt x="597" y="47"/>
                </a:lnTo>
                <a:lnTo>
                  <a:pt x="618" y="37"/>
                </a:lnTo>
                <a:lnTo>
                  <a:pt x="641" y="27"/>
                </a:lnTo>
                <a:lnTo>
                  <a:pt x="662" y="19"/>
                </a:lnTo>
                <a:lnTo>
                  <a:pt x="684" y="12"/>
                </a:lnTo>
                <a:lnTo>
                  <a:pt x="705" y="6"/>
                </a:lnTo>
                <a:lnTo>
                  <a:pt x="727" y="3"/>
                </a:lnTo>
                <a:lnTo>
                  <a:pt x="749" y="1"/>
                </a:lnTo>
                <a:lnTo>
                  <a:pt x="773" y="0"/>
                </a:lnTo>
                <a:lnTo>
                  <a:pt x="796" y="0"/>
                </a:lnTo>
                <a:lnTo>
                  <a:pt x="822" y="1"/>
                </a:lnTo>
                <a:lnTo>
                  <a:pt x="873" y="5"/>
                </a:lnTo>
                <a:lnTo>
                  <a:pt x="924" y="12"/>
                </a:lnTo>
                <a:lnTo>
                  <a:pt x="948" y="17"/>
                </a:lnTo>
                <a:lnTo>
                  <a:pt x="971" y="22"/>
                </a:lnTo>
                <a:lnTo>
                  <a:pt x="993" y="28"/>
                </a:lnTo>
                <a:lnTo>
                  <a:pt x="1012" y="35"/>
                </a:lnTo>
                <a:lnTo>
                  <a:pt x="1031" y="42"/>
                </a:lnTo>
                <a:lnTo>
                  <a:pt x="1046" y="50"/>
                </a:lnTo>
                <a:lnTo>
                  <a:pt x="1058" y="60"/>
                </a:lnTo>
                <a:lnTo>
                  <a:pt x="1067" y="70"/>
                </a:lnTo>
                <a:lnTo>
                  <a:pt x="1070" y="75"/>
                </a:lnTo>
                <a:lnTo>
                  <a:pt x="1074" y="81"/>
                </a:lnTo>
                <a:lnTo>
                  <a:pt x="1076" y="94"/>
                </a:lnTo>
                <a:lnTo>
                  <a:pt x="1075" y="109"/>
                </a:lnTo>
                <a:lnTo>
                  <a:pt x="1071" y="124"/>
                </a:lnTo>
                <a:lnTo>
                  <a:pt x="1065" y="140"/>
                </a:lnTo>
                <a:lnTo>
                  <a:pt x="1057" y="158"/>
                </a:lnTo>
                <a:lnTo>
                  <a:pt x="1048" y="176"/>
                </a:lnTo>
                <a:lnTo>
                  <a:pt x="1039" y="195"/>
                </a:lnTo>
                <a:lnTo>
                  <a:pt x="1017" y="233"/>
                </a:lnTo>
                <a:lnTo>
                  <a:pt x="1008" y="251"/>
                </a:lnTo>
                <a:lnTo>
                  <a:pt x="999" y="269"/>
                </a:lnTo>
                <a:lnTo>
                  <a:pt x="992" y="287"/>
                </a:lnTo>
                <a:lnTo>
                  <a:pt x="986" y="304"/>
                </a:lnTo>
                <a:lnTo>
                  <a:pt x="982" y="321"/>
                </a:lnTo>
                <a:lnTo>
                  <a:pt x="982" y="336"/>
                </a:lnTo>
                <a:lnTo>
                  <a:pt x="986" y="350"/>
                </a:lnTo>
                <a:lnTo>
                  <a:pt x="991" y="365"/>
                </a:lnTo>
                <a:lnTo>
                  <a:pt x="998" y="379"/>
                </a:lnTo>
                <a:lnTo>
                  <a:pt x="1007" y="392"/>
                </a:lnTo>
                <a:lnTo>
                  <a:pt x="1018" y="405"/>
                </a:lnTo>
                <a:lnTo>
                  <a:pt x="1030" y="419"/>
                </a:lnTo>
                <a:lnTo>
                  <a:pt x="1054" y="444"/>
                </a:lnTo>
                <a:lnTo>
                  <a:pt x="1066" y="457"/>
                </a:lnTo>
                <a:lnTo>
                  <a:pt x="1078" y="469"/>
                </a:lnTo>
                <a:lnTo>
                  <a:pt x="1089" y="480"/>
                </a:lnTo>
                <a:lnTo>
                  <a:pt x="1097" y="491"/>
                </a:lnTo>
                <a:lnTo>
                  <a:pt x="1104" y="503"/>
                </a:lnTo>
                <a:lnTo>
                  <a:pt x="1109" y="514"/>
                </a:lnTo>
                <a:lnTo>
                  <a:pt x="1111" y="525"/>
                </a:lnTo>
                <a:lnTo>
                  <a:pt x="1110" y="535"/>
                </a:lnTo>
                <a:lnTo>
                  <a:pt x="1106" y="547"/>
                </a:lnTo>
                <a:lnTo>
                  <a:pt x="1101" y="557"/>
                </a:lnTo>
                <a:lnTo>
                  <a:pt x="1093" y="569"/>
                </a:lnTo>
                <a:lnTo>
                  <a:pt x="1084" y="580"/>
                </a:lnTo>
                <a:lnTo>
                  <a:pt x="1074" y="592"/>
                </a:lnTo>
                <a:lnTo>
                  <a:pt x="1061" y="603"/>
                </a:lnTo>
                <a:lnTo>
                  <a:pt x="1048" y="613"/>
                </a:lnTo>
                <a:lnTo>
                  <a:pt x="1034" y="623"/>
                </a:lnTo>
                <a:lnTo>
                  <a:pt x="1002" y="642"/>
                </a:lnTo>
                <a:lnTo>
                  <a:pt x="984" y="650"/>
                </a:lnTo>
                <a:lnTo>
                  <a:pt x="968" y="656"/>
                </a:lnTo>
                <a:lnTo>
                  <a:pt x="950" y="662"/>
                </a:lnTo>
                <a:lnTo>
                  <a:pt x="932" y="666"/>
                </a:lnTo>
                <a:lnTo>
                  <a:pt x="915" y="668"/>
                </a:lnTo>
                <a:lnTo>
                  <a:pt x="898" y="669"/>
                </a:lnTo>
                <a:lnTo>
                  <a:pt x="879" y="667"/>
                </a:lnTo>
                <a:lnTo>
                  <a:pt x="861" y="663"/>
                </a:lnTo>
                <a:lnTo>
                  <a:pt x="840" y="656"/>
                </a:lnTo>
                <a:lnTo>
                  <a:pt x="819" y="647"/>
                </a:lnTo>
                <a:lnTo>
                  <a:pt x="797" y="637"/>
                </a:lnTo>
                <a:lnTo>
                  <a:pt x="775" y="624"/>
                </a:lnTo>
                <a:lnTo>
                  <a:pt x="729" y="599"/>
                </a:lnTo>
                <a:lnTo>
                  <a:pt x="683" y="573"/>
                </a:lnTo>
                <a:lnTo>
                  <a:pt x="660" y="562"/>
                </a:lnTo>
                <a:lnTo>
                  <a:pt x="638" y="552"/>
                </a:lnTo>
                <a:lnTo>
                  <a:pt x="616" y="544"/>
                </a:lnTo>
                <a:lnTo>
                  <a:pt x="596" y="538"/>
                </a:lnTo>
                <a:lnTo>
                  <a:pt x="575" y="535"/>
                </a:lnTo>
                <a:lnTo>
                  <a:pt x="556" y="535"/>
                </a:lnTo>
                <a:lnTo>
                  <a:pt x="537" y="539"/>
                </a:lnTo>
                <a:lnTo>
                  <a:pt x="520" y="547"/>
                </a:lnTo>
                <a:lnTo>
                  <a:pt x="502" y="557"/>
                </a:lnTo>
                <a:lnTo>
                  <a:pt x="486" y="569"/>
                </a:lnTo>
                <a:lnTo>
                  <a:pt x="470" y="583"/>
                </a:lnTo>
                <a:lnTo>
                  <a:pt x="453" y="599"/>
                </a:lnTo>
                <a:lnTo>
                  <a:pt x="423" y="634"/>
                </a:lnTo>
                <a:lnTo>
                  <a:pt x="392" y="667"/>
                </a:lnTo>
                <a:lnTo>
                  <a:pt x="377" y="684"/>
                </a:lnTo>
                <a:lnTo>
                  <a:pt x="361" y="699"/>
                </a:lnTo>
                <a:lnTo>
                  <a:pt x="347" y="712"/>
                </a:lnTo>
                <a:lnTo>
                  <a:pt x="332" y="723"/>
                </a:lnTo>
                <a:lnTo>
                  <a:pt x="315" y="731"/>
                </a:lnTo>
                <a:lnTo>
                  <a:pt x="300" y="736"/>
                </a:lnTo>
                <a:lnTo>
                  <a:pt x="283" y="738"/>
                </a:lnTo>
                <a:lnTo>
                  <a:pt x="266" y="738"/>
                </a:lnTo>
                <a:lnTo>
                  <a:pt x="248" y="737"/>
                </a:lnTo>
                <a:lnTo>
                  <a:pt x="228" y="734"/>
                </a:lnTo>
                <a:lnTo>
                  <a:pt x="210" y="730"/>
                </a:lnTo>
                <a:lnTo>
                  <a:pt x="190" y="725"/>
                </a:lnTo>
                <a:lnTo>
                  <a:pt x="171" y="719"/>
                </a:lnTo>
                <a:lnTo>
                  <a:pt x="152" y="710"/>
                </a:lnTo>
                <a:lnTo>
                  <a:pt x="135" y="702"/>
                </a:lnTo>
                <a:lnTo>
                  <a:pt x="118" y="694"/>
                </a:lnTo>
                <a:lnTo>
                  <a:pt x="101" y="685"/>
                </a:lnTo>
                <a:lnTo>
                  <a:pt x="87" y="675"/>
                </a:lnTo>
                <a:lnTo>
                  <a:pt x="74" y="665"/>
                </a:lnTo>
                <a:lnTo>
                  <a:pt x="61" y="655"/>
                </a:lnTo>
                <a:lnTo>
                  <a:pt x="52" y="645"/>
                </a:lnTo>
                <a:lnTo>
                  <a:pt x="44" y="636"/>
                </a:lnTo>
                <a:lnTo>
                  <a:pt x="39" y="625"/>
                </a:lnTo>
                <a:lnTo>
                  <a:pt x="38" y="615"/>
                </a:lnTo>
                <a:lnTo>
                  <a:pt x="39" y="604"/>
                </a:lnTo>
                <a:lnTo>
                  <a:pt x="43" y="593"/>
                </a:lnTo>
                <a:lnTo>
                  <a:pt x="49" y="580"/>
                </a:lnTo>
                <a:lnTo>
                  <a:pt x="57" y="568"/>
                </a:lnTo>
                <a:lnTo>
                  <a:pt x="67" y="555"/>
                </a:lnTo>
                <a:lnTo>
                  <a:pt x="76" y="543"/>
                </a:lnTo>
                <a:lnTo>
                  <a:pt x="96" y="515"/>
                </a:lnTo>
                <a:lnTo>
                  <a:pt x="105" y="502"/>
                </a:lnTo>
                <a:lnTo>
                  <a:pt x="114" y="488"/>
                </a:lnTo>
                <a:lnTo>
                  <a:pt x="121" y="475"/>
                </a:lnTo>
                <a:lnTo>
                  <a:pt x="126" y="462"/>
                </a:lnTo>
                <a:lnTo>
                  <a:pt x="129" y="448"/>
                </a:lnTo>
                <a:lnTo>
                  <a:pt x="129" y="436"/>
                </a:lnTo>
                <a:close/>
              </a:path>
            </a:pathLst>
          </a:custGeom>
          <a:blipFill dpi="0" rotWithShape="1">
            <a:blip r:embed="rId3" cstate="print"/>
            <a:srcRect/>
            <a:tile tx="0" ty="0" sx="100000" sy="100000" flip="none" algn="tl"/>
          </a:blipFill>
          <a:ln w="22225">
            <a:solidFill>
              <a:schemeClr val="tx1"/>
            </a:solidFill>
            <a:round/>
            <a:headEnd/>
            <a:tailEnd/>
          </a:ln>
        </p:spPr>
        <p:txBody>
          <a:bodyPr/>
          <a:lstStyle/>
          <a:p>
            <a:endParaRPr lang="nl-NL"/>
          </a:p>
        </p:txBody>
      </p:sp>
      <p:sp>
        <p:nvSpPr>
          <p:cNvPr id="10244" name="Oval 4"/>
          <p:cNvSpPr>
            <a:spLocks noChangeArrowheads="1"/>
          </p:cNvSpPr>
          <p:nvPr/>
        </p:nvSpPr>
        <p:spPr bwMode="auto">
          <a:xfrm>
            <a:off x="1657350" y="1930400"/>
            <a:ext cx="1254125" cy="728663"/>
          </a:xfrm>
          <a:prstGeom prst="ellipse">
            <a:avLst/>
          </a:prstGeom>
          <a:solidFill>
            <a:srgbClr val="E3EBF1"/>
          </a:solidFill>
          <a:ln w="15875">
            <a:solidFill>
              <a:schemeClr val="tx1"/>
            </a:solidFill>
            <a:round/>
            <a:headEnd/>
            <a:tailEnd/>
          </a:ln>
        </p:spPr>
        <p:txBody>
          <a:bodyPr/>
          <a:lstStyle/>
          <a:p>
            <a:pPr algn="ctr" eaLnBrk="0" hangingPunct="0"/>
            <a:r>
              <a:rPr lang="en-US" sz="1400"/>
              <a:t>Use Case 1</a:t>
            </a:r>
          </a:p>
        </p:txBody>
      </p:sp>
      <p:sp>
        <p:nvSpPr>
          <p:cNvPr id="10245" name="Freeform 5" descr="text"/>
          <p:cNvSpPr>
            <a:spLocks/>
          </p:cNvSpPr>
          <p:nvPr/>
        </p:nvSpPr>
        <p:spPr bwMode="gray">
          <a:xfrm>
            <a:off x="3884613" y="2557463"/>
            <a:ext cx="4129087" cy="3573462"/>
          </a:xfrm>
          <a:custGeom>
            <a:avLst/>
            <a:gdLst>
              <a:gd name="T0" fmla="*/ 2147483647 w 1111"/>
              <a:gd name="T1" fmla="*/ 2147483647 h 738"/>
              <a:gd name="T2" fmla="*/ 2147483647 w 1111"/>
              <a:gd name="T3" fmla="*/ 2147483647 h 738"/>
              <a:gd name="T4" fmla="*/ 2147483647 w 1111"/>
              <a:gd name="T5" fmla="*/ 2147483647 h 738"/>
              <a:gd name="T6" fmla="*/ 2147483647 w 1111"/>
              <a:gd name="T7" fmla="*/ 2147483647 h 738"/>
              <a:gd name="T8" fmla="*/ 2147483647 w 1111"/>
              <a:gd name="T9" fmla="*/ 2147483647 h 738"/>
              <a:gd name="T10" fmla="*/ 2147483647 w 1111"/>
              <a:gd name="T11" fmla="*/ 2147483647 h 738"/>
              <a:gd name="T12" fmla="*/ 2147483647 w 1111"/>
              <a:gd name="T13" fmla="*/ 2147483647 h 738"/>
              <a:gd name="T14" fmla="*/ 2147483647 w 1111"/>
              <a:gd name="T15" fmla="*/ 2147483647 h 738"/>
              <a:gd name="T16" fmla="*/ 2147483647 w 1111"/>
              <a:gd name="T17" fmla="*/ 2147483647 h 738"/>
              <a:gd name="T18" fmla="*/ 2147483647 w 1111"/>
              <a:gd name="T19" fmla="*/ 2147483647 h 738"/>
              <a:gd name="T20" fmla="*/ 2147483647 w 1111"/>
              <a:gd name="T21" fmla="*/ 2147483647 h 738"/>
              <a:gd name="T22" fmla="*/ 2147483647 w 1111"/>
              <a:gd name="T23" fmla="*/ 2147483647 h 738"/>
              <a:gd name="T24" fmla="*/ 2147483647 w 1111"/>
              <a:gd name="T25" fmla="*/ 2147483647 h 738"/>
              <a:gd name="T26" fmla="*/ 2147483647 w 1111"/>
              <a:gd name="T27" fmla="*/ 2147483647 h 738"/>
              <a:gd name="T28" fmla="*/ 2147483647 w 1111"/>
              <a:gd name="T29" fmla="*/ 2147483647 h 738"/>
              <a:gd name="T30" fmla="*/ 2147483647 w 1111"/>
              <a:gd name="T31" fmla="*/ 2147483647 h 738"/>
              <a:gd name="T32" fmla="*/ 2147483647 w 1111"/>
              <a:gd name="T33" fmla="*/ 2147483647 h 738"/>
              <a:gd name="T34" fmla="*/ 2147483647 w 1111"/>
              <a:gd name="T35" fmla="*/ 2147483647 h 738"/>
              <a:gd name="T36" fmla="*/ 2147483647 w 1111"/>
              <a:gd name="T37" fmla="*/ 0 h 738"/>
              <a:gd name="T38" fmla="*/ 2147483647 w 1111"/>
              <a:gd name="T39" fmla="*/ 2147483647 h 738"/>
              <a:gd name="T40" fmla="*/ 2147483647 w 1111"/>
              <a:gd name="T41" fmla="*/ 2147483647 h 738"/>
              <a:gd name="T42" fmla="*/ 2147483647 w 1111"/>
              <a:gd name="T43" fmla="*/ 2147483647 h 738"/>
              <a:gd name="T44" fmla="*/ 2147483647 w 1111"/>
              <a:gd name="T45" fmla="*/ 2147483647 h 738"/>
              <a:gd name="T46" fmla="*/ 2147483647 w 1111"/>
              <a:gd name="T47" fmla="*/ 2147483647 h 738"/>
              <a:gd name="T48" fmla="*/ 2147483647 w 1111"/>
              <a:gd name="T49" fmla="*/ 2147483647 h 738"/>
              <a:gd name="T50" fmla="*/ 2147483647 w 1111"/>
              <a:gd name="T51" fmla="*/ 2147483647 h 738"/>
              <a:gd name="T52" fmla="*/ 2147483647 w 1111"/>
              <a:gd name="T53" fmla="*/ 2147483647 h 738"/>
              <a:gd name="T54" fmla="*/ 2147483647 w 1111"/>
              <a:gd name="T55" fmla="*/ 2147483647 h 738"/>
              <a:gd name="T56" fmla="*/ 2147483647 w 1111"/>
              <a:gd name="T57" fmla="*/ 2147483647 h 738"/>
              <a:gd name="T58" fmla="*/ 2147483647 w 1111"/>
              <a:gd name="T59" fmla="*/ 2147483647 h 738"/>
              <a:gd name="T60" fmla="*/ 2147483647 w 1111"/>
              <a:gd name="T61" fmla="*/ 2147483647 h 738"/>
              <a:gd name="T62" fmla="*/ 2147483647 w 1111"/>
              <a:gd name="T63" fmla="*/ 2147483647 h 738"/>
              <a:gd name="T64" fmla="*/ 2147483647 w 1111"/>
              <a:gd name="T65" fmla="*/ 2147483647 h 738"/>
              <a:gd name="T66" fmla="*/ 2147483647 w 1111"/>
              <a:gd name="T67" fmla="*/ 2147483647 h 738"/>
              <a:gd name="T68" fmla="*/ 2147483647 w 1111"/>
              <a:gd name="T69" fmla="*/ 2147483647 h 738"/>
              <a:gd name="T70" fmla="*/ 2147483647 w 1111"/>
              <a:gd name="T71" fmla="*/ 2147483647 h 738"/>
              <a:gd name="T72" fmla="*/ 2147483647 w 1111"/>
              <a:gd name="T73" fmla="*/ 2147483647 h 738"/>
              <a:gd name="T74" fmla="*/ 2147483647 w 1111"/>
              <a:gd name="T75" fmla="*/ 2147483647 h 738"/>
              <a:gd name="T76" fmla="*/ 2147483647 w 1111"/>
              <a:gd name="T77" fmla="*/ 2147483647 h 738"/>
              <a:gd name="T78" fmla="*/ 2147483647 w 1111"/>
              <a:gd name="T79" fmla="*/ 2147483647 h 738"/>
              <a:gd name="T80" fmla="*/ 2147483647 w 1111"/>
              <a:gd name="T81" fmla="*/ 2147483647 h 738"/>
              <a:gd name="T82" fmla="*/ 2147483647 w 1111"/>
              <a:gd name="T83" fmla="*/ 2147483647 h 738"/>
              <a:gd name="T84" fmla="*/ 2147483647 w 1111"/>
              <a:gd name="T85" fmla="*/ 2147483647 h 738"/>
              <a:gd name="T86" fmla="*/ 2147483647 w 1111"/>
              <a:gd name="T87" fmla="*/ 2147483647 h 738"/>
              <a:gd name="T88" fmla="*/ 2147483647 w 1111"/>
              <a:gd name="T89" fmla="*/ 2147483647 h 738"/>
              <a:gd name="T90" fmla="*/ 2147483647 w 1111"/>
              <a:gd name="T91" fmla="*/ 2147483647 h 738"/>
              <a:gd name="T92" fmla="*/ 2147483647 w 1111"/>
              <a:gd name="T93" fmla="*/ 2147483647 h 738"/>
              <a:gd name="T94" fmla="*/ 2147483647 w 1111"/>
              <a:gd name="T95" fmla="*/ 2147483647 h 738"/>
              <a:gd name="T96" fmla="*/ 2147483647 w 1111"/>
              <a:gd name="T97" fmla="*/ 2147483647 h 738"/>
              <a:gd name="T98" fmla="*/ 2147483647 w 1111"/>
              <a:gd name="T99" fmla="*/ 2147483647 h 738"/>
              <a:gd name="T100" fmla="*/ 2147483647 w 1111"/>
              <a:gd name="T101" fmla="*/ 2147483647 h 738"/>
              <a:gd name="T102" fmla="*/ 2147483647 w 1111"/>
              <a:gd name="T103" fmla="*/ 2147483647 h 738"/>
              <a:gd name="T104" fmla="*/ 2147483647 w 1111"/>
              <a:gd name="T105" fmla="*/ 2147483647 h 738"/>
              <a:gd name="T106" fmla="*/ 2147483647 w 1111"/>
              <a:gd name="T107" fmla="*/ 2147483647 h 738"/>
              <a:gd name="T108" fmla="*/ 2147483647 w 1111"/>
              <a:gd name="T109" fmla="*/ 2147483647 h 738"/>
              <a:gd name="T110" fmla="*/ 2147483647 w 1111"/>
              <a:gd name="T111" fmla="*/ 2147483647 h 738"/>
              <a:gd name="T112" fmla="*/ 2147483647 w 1111"/>
              <a:gd name="T113" fmla="*/ 2147483647 h 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11"/>
              <a:gd name="T172" fmla="*/ 0 h 738"/>
              <a:gd name="T173" fmla="*/ 1111 w 1111"/>
              <a:gd name="T174" fmla="*/ 738 h 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11" h="738">
                <a:moveTo>
                  <a:pt x="129" y="436"/>
                </a:moveTo>
                <a:lnTo>
                  <a:pt x="127" y="424"/>
                </a:lnTo>
                <a:lnTo>
                  <a:pt x="122" y="411"/>
                </a:lnTo>
                <a:lnTo>
                  <a:pt x="115" y="398"/>
                </a:lnTo>
                <a:lnTo>
                  <a:pt x="107" y="385"/>
                </a:lnTo>
                <a:lnTo>
                  <a:pt x="97" y="373"/>
                </a:lnTo>
                <a:lnTo>
                  <a:pt x="87" y="359"/>
                </a:lnTo>
                <a:lnTo>
                  <a:pt x="65" y="334"/>
                </a:lnTo>
                <a:lnTo>
                  <a:pt x="43" y="309"/>
                </a:lnTo>
                <a:lnTo>
                  <a:pt x="33" y="296"/>
                </a:lnTo>
                <a:lnTo>
                  <a:pt x="24" y="284"/>
                </a:lnTo>
                <a:lnTo>
                  <a:pt x="15" y="271"/>
                </a:lnTo>
                <a:lnTo>
                  <a:pt x="8" y="260"/>
                </a:lnTo>
                <a:lnTo>
                  <a:pt x="4" y="248"/>
                </a:lnTo>
                <a:lnTo>
                  <a:pt x="1" y="237"/>
                </a:lnTo>
                <a:lnTo>
                  <a:pt x="0" y="212"/>
                </a:lnTo>
                <a:lnTo>
                  <a:pt x="2" y="188"/>
                </a:lnTo>
                <a:lnTo>
                  <a:pt x="8" y="161"/>
                </a:lnTo>
                <a:lnTo>
                  <a:pt x="17" y="136"/>
                </a:lnTo>
                <a:lnTo>
                  <a:pt x="30" y="114"/>
                </a:lnTo>
                <a:lnTo>
                  <a:pt x="37" y="104"/>
                </a:lnTo>
                <a:lnTo>
                  <a:pt x="45" y="94"/>
                </a:lnTo>
                <a:lnTo>
                  <a:pt x="54" y="86"/>
                </a:lnTo>
                <a:lnTo>
                  <a:pt x="63" y="79"/>
                </a:lnTo>
                <a:lnTo>
                  <a:pt x="75" y="74"/>
                </a:lnTo>
                <a:lnTo>
                  <a:pt x="86" y="70"/>
                </a:lnTo>
                <a:lnTo>
                  <a:pt x="99" y="68"/>
                </a:lnTo>
                <a:lnTo>
                  <a:pt x="113" y="69"/>
                </a:lnTo>
                <a:lnTo>
                  <a:pt x="128" y="71"/>
                </a:lnTo>
                <a:lnTo>
                  <a:pt x="145" y="75"/>
                </a:lnTo>
                <a:lnTo>
                  <a:pt x="163" y="80"/>
                </a:lnTo>
                <a:lnTo>
                  <a:pt x="181" y="86"/>
                </a:lnTo>
                <a:lnTo>
                  <a:pt x="220" y="102"/>
                </a:lnTo>
                <a:lnTo>
                  <a:pt x="261" y="116"/>
                </a:lnTo>
                <a:lnTo>
                  <a:pt x="281" y="123"/>
                </a:lnTo>
                <a:lnTo>
                  <a:pt x="302" y="128"/>
                </a:lnTo>
                <a:lnTo>
                  <a:pt x="323" y="133"/>
                </a:lnTo>
                <a:lnTo>
                  <a:pt x="344" y="136"/>
                </a:lnTo>
                <a:lnTo>
                  <a:pt x="364" y="137"/>
                </a:lnTo>
                <a:lnTo>
                  <a:pt x="385" y="136"/>
                </a:lnTo>
                <a:lnTo>
                  <a:pt x="405" y="133"/>
                </a:lnTo>
                <a:lnTo>
                  <a:pt x="426" y="128"/>
                </a:lnTo>
                <a:lnTo>
                  <a:pt x="446" y="121"/>
                </a:lnTo>
                <a:lnTo>
                  <a:pt x="467" y="113"/>
                </a:lnTo>
                <a:lnTo>
                  <a:pt x="488" y="103"/>
                </a:lnTo>
                <a:lnTo>
                  <a:pt x="510" y="92"/>
                </a:lnTo>
                <a:lnTo>
                  <a:pt x="553" y="70"/>
                </a:lnTo>
                <a:lnTo>
                  <a:pt x="597" y="47"/>
                </a:lnTo>
                <a:lnTo>
                  <a:pt x="618" y="37"/>
                </a:lnTo>
                <a:lnTo>
                  <a:pt x="641" y="27"/>
                </a:lnTo>
                <a:lnTo>
                  <a:pt x="662" y="19"/>
                </a:lnTo>
                <a:lnTo>
                  <a:pt x="684" y="12"/>
                </a:lnTo>
                <a:lnTo>
                  <a:pt x="705" y="6"/>
                </a:lnTo>
                <a:lnTo>
                  <a:pt x="727" y="3"/>
                </a:lnTo>
                <a:lnTo>
                  <a:pt x="749" y="1"/>
                </a:lnTo>
                <a:lnTo>
                  <a:pt x="773" y="0"/>
                </a:lnTo>
                <a:lnTo>
                  <a:pt x="796" y="0"/>
                </a:lnTo>
                <a:lnTo>
                  <a:pt x="822" y="1"/>
                </a:lnTo>
                <a:lnTo>
                  <a:pt x="873" y="5"/>
                </a:lnTo>
                <a:lnTo>
                  <a:pt x="924" y="12"/>
                </a:lnTo>
                <a:lnTo>
                  <a:pt x="948" y="17"/>
                </a:lnTo>
                <a:lnTo>
                  <a:pt x="971" y="22"/>
                </a:lnTo>
                <a:lnTo>
                  <a:pt x="993" y="28"/>
                </a:lnTo>
                <a:lnTo>
                  <a:pt x="1012" y="35"/>
                </a:lnTo>
                <a:lnTo>
                  <a:pt x="1031" y="42"/>
                </a:lnTo>
                <a:lnTo>
                  <a:pt x="1046" y="50"/>
                </a:lnTo>
                <a:lnTo>
                  <a:pt x="1058" y="60"/>
                </a:lnTo>
                <a:lnTo>
                  <a:pt x="1067" y="70"/>
                </a:lnTo>
                <a:lnTo>
                  <a:pt x="1070" y="75"/>
                </a:lnTo>
                <a:lnTo>
                  <a:pt x="1074" y="81"/>
                </a:lnTo>
                <a:lnTo>
                  <a:pt x="1076" y="94"/>
                </a:lnTo>
                <a:lnTo>
                  <a:pt x="1075" y="109"/>
                </a:lnTo>
                <a:lnTo>
                  <a:pt x="1071" y="124"/>
                </a:lnTo>
                <a:lnTo>
                  <a:pt x="1065" y="140"/>
                </a:lnTo>
                <a:lnTo>
                  <a:pt x="1057" y="158"/>
                </a:lnTo>
                <a:lnTo>
                  <a:pt x="1048" y="176"/>
                </a:lnTo>
                <a:lnTo>
                  <a:pt x="1039" y="195"/>
                </a:lnTo>
                <a:lnTo>
                  <a:pt x="1017" y="233"/>
                </a:lnTo>
                <a:lnTo>
                  <a:pt x="1008" y="251"/>
                </a:lnTo>
                <a:lnTo>
                  <a:pt x="999" y="269"/>
                </a:lnTo>
                <a:lnTo>
                  <a:pt x="992" y="287"/>
                </a:lnTo>
                <a:lnTo>
                  <a:pt x="986" y="304"/>
                </a:lnTo>
                <a:lnTo>
                  <a:pt x="982" y="321"/>
                </a:lnTo>
                <a:lnTo>
                  <a:pt x="982" y="336"/>
                </a:lnTo>
                <a:lnTo>
                  <a:pt x="986" y="350"/>
                </a:lnTo>
                <a:lnTo>
                  <a:pt x="991" y="365"/>
                </a:lnTo>
                <a:lnTo>
                  <a:pt x="998" y="379"/>
                </a:lnTo>
                <a:lnTo>
                  <a:pt x="1007" y="392"/>
                </a:lnTo>
                <a:lnTo>
                  <a:pt x="1018" y="405"/>
                </a:lnTo>
                <a:lnTo>
                  <a:pt x="1030" y="419"/>
                </a:lnTo>
                <a:lnTo>
                  <a:pt x="1054" y="444"/>
                </a:lnTo>
                <a:lnTo>
                  <a:pt x="1066" y="457"/>
                </a:lnTo>
                <a:lnTo>
                  <a:pt x="1078" y="469"/>
                </a:lnTo>
                <a:lnTo>
                  <a:pt x="1089" y="480"/>
                </a:lnTo>
                <a:lnTo>
                  <a:pt x="1097" y="491"/>
                </a:lnTo>
                <a:lnTo>
                  <a:pt x="1104" y="503"/>
                </a:lnTo>
                <a:lnTo>
                  <a:pt x="1109" y="514"/>
                </a:lnTo>
                <a:lnTo>
                  <a:pt x="1111" y="525"/>
                </a:lnTo>
                <a:lnTo>
                  <a:pt x="1110" y="535"/>
                </a:lnTo>
                <a:lnTo>
                  <a:pt x="1106" y="547"/>
                </a:lnTo>
                <a:lnTo>
                  <a:pt x="1101" y="557"/>
                </a:lnTo>
                <a:lnTo>
                  <a:pt x="1093" y="569"/>
                </a:lnTo>
                <a:lnTo>
                  <a:pt x="1084" y="580"/>
                </a:lnTo>
                <a:lnTo>
                  <a:pt x="1074" y="592"/>
                </a:lnTo>
                <a:lnTo>
                  <a:pt x="1061" y="603"/>
                </a:lnTo>
                <a:lnTo>
                  <a:pt x="1048" y="613"/>
                </a:lnTo>
                <a:lnTo>
                  <a:pt x="1034" y="623"/>
                </a:lnTo>
                <a:lnTo>
                  <a:pt x="1002" y="642"/>
                </a:lnTo>
                <a:lnTo>
                  <a:pt x="984" y="650"/>
                </a:lnTo>
                <a:lnTo>
                  <a:pt x="968" y="656"/>
                </a:lnTo>
                <a:lnTo>
                  <a:pt x="950" y="662"/>
                </a:lnTo>
                <a:lnTo>
                  <a:pt x="932" y="666"/>
                </a:lnTo>
                <a:lnTo>
                  <a:pt x="915" y="668"/>
                </a:lnTo>
                <a:lnTo>
                  <a:pt x="898" y="669"/>
                </a:lnTo>
                <a:lnTo>
                  <a:pt x="879" y="667"/>
                </a:lnTo>
                <a:lnTo>
                  <a:pt x="861" y="663"/>
                </a:lnTo>
                <a:lnTo>
                  <a:pt x="840" y="656"/>
                </a:lnTo>
                <a:lnTo>
                  <a:pt x="819" y="647"/>
                </a:lnTo>
                <a:lnTo>
                  <a:pt x="797" y="637"/>
                </a:lnTo>
                <a:lnTo>
                  <a:pt x="775" y="624"/>
                </a:lnTo>
                <a:lnTo>
                  <a:pt x="729" y="599"/>
                </a:lnTo>
                <a:lnTo>
                  <a:pt x="683" y="573"/>
                </a:lnTo>
                <a:lnTo>
                  <a:pt x="660" y="562"/>
                </a:lnTo>
                <a:lnTo>
                  <a:pt x="638" y="552"/>
                </a:lnTo>
                <a:lnTo>
                  <a:pt x="616" y="544"/>
                </a:lnTo>
                <a:lnTo>
                  <a:pt x="596" y="538"/>
                </a:lnTo>
                <a:lnTo>
                  <a:pt x="575" y="535"/>
                </a:lnTo>
                <a:lnTo>
                  <a:pt x="556" y="535"/>
                </a:lnTo>
                <a:lnTo>
                  <a:pt x="537" y="539"/>
                </a:lnTo>
                <a:lnTo>
                  <a:pt x="520" y="547"/>
                </a:lnTo>
                <a:lnTo>
                  <a:pt x="502" y="557"/>
                </a:lnTo>
                <a:lnTo>
                  <a:pt x="486" y="569"/>
                </a:lnTo>
                <a:lnTo>
                  <a:pt x="470" y="583"/>
                </a:lnTo>
                <a:lnTo>
                  <a:pt x="453" y="599"/>
                </a:lnTo>
                <a:lnTo>
                  <a:pt x="423" y="634"/>
                </a:lnTo>
                <a:lnTo>
                  <a:pt x="392" y="667"/>
                </a:lnTo>
                <a:lnTo>
                  <a:pt x="377" y="684"/>
                </a:lnTo>
                <a:lnTo>
                  <a:pt x="361" y="699"/>
                </a:lnTo>
                <a:lnTo>
                  <a:pt x="347" y="712"/>
                </a:lnTo>
                <a:lnTo>
                  <a:pt x="332" y="723"/>
                </a:lnTo>
                <a:lnTo>
                  <a:pt x="315" y="731"/>
                </a:lnTo>
                <a:lnTo>
                  <a:pt x="300" y="736"/>
                </a:lnTo>
                <a:lnTo>
                  <a:pt x="283" y="738"/>
                </a:lnTo>
                <a:lnTo>
                  <a:pt x="266" y="738"/>
                </a:lnTo>
                <a:lnTo>
                  <a:pt x="248" y="737"/>
                </a:lnTo>
                <a:lnTo>
                  <a:pt x="228" y="734"/>
                </a:lnTo>
                <a:lnTo>
                  <a:pt x="210" y="730"/>
                </a:lnTo>
                <a:lnTo>
                  <a:pt x="190" y="725"/>
                </a:lnTo>
                <a:lnTo>
                  <a:pt x="171" y="719"/>
                </a:lnTo>
                <a:lnTo>
                  <a:pt x="152" y="710"/>
                </a:lnTo>
                <a:lnTo>
                  <a:pt x="135" y="702"/>
                </a:lnTo>
                <a:lnTo>
                  <a:pt x="118" y="694"/>
                </a:lnTo>
                <a:lnTo>
                  <a:pt x="101" y="685"/>
                </a:lnTo>
                <a:lnTo>
                  <a:pt x="87" y="675"/>
                </a:lnTo>
                <a:lnTo>
                  <a:pt x="74" y="665"/>
                </a:lnTo>
                <a:lnTo>
                  <a:pt x="61" y="655"/>
                </a:lnTo>
                <a:lnTo>
                  <a:pt x="52" y="645"/>
                </a:lnTo>
                <a:lnTo>
                  <a:pt x="44" y="636"/>
                </a:lnTo>
                <a:lnTo>
                  <a:pt x="39" y="625"/>
                </a:lnTo>
                <a:lnTo>
                  <a:pt x="38" y="615"/>
                </a:lnTo>
                <a:lnTo>
                  <a:pt x="39" y="604"/>
                </a:lnTo>
                <a:lnTo>
                  <a:pt x="43" y="593"/>
                </a:lnTo>
                <a:lnTo>
                  <a:pt x="49" y="580"/>
                </a:lnTo>
                <a:lnTo>
                  <a:pt x="57" y="568"/>
                </a:lnTo>
                <a:lnTo>
                  <a:pt x="67" y="555"/>
                </a:lnTo>
                <a:lnTo>
                  <a:pt x="76" y="543"/>
                </a:lnTo>
                <a:lnTo>
                  <a:pt x="96" y="515"/>
                </a:lnTo>
                <a:lnTo>
                  <a:pt x="105" y="502"/>
                </a:lnTo>
                <a:lnTo>
                  <a:pt x="114" y="488"/>
                </a:lnTo>
                <a:lnTo>
                  <a:pt x="121" y="475"/>
                </a:lnTo>
                <a:lnTo>
                  <a:pt x="126" y="462"/>
                </a:lnTo>
                <a:lnTo>
                  <a:pt x="129" y="448"/>
                </a:lnTo>
                <a:lnTo>
                  <a:pt x="129" y="436"/>
                </a:lnTo>
                <a:close/>
              </a:path>
            </a:pathLst>
          </a:custGeom>
          <a:blipFill dpi="0" rotWithShape="1">
            <a:blip r:embed="rId3" cstate="print"/>
            <a:srcRect/>
            <a:tile tx="0" ty="0" sx="100000" sy="100000" flip="none" algn="tl"/>
          </a:blipFill>
          <a:ln w="22225">
            <a:solidFill>
              <a:schemeClr val="tx1"/>
            </a:solidFill>
            <a:round/>
            <a:headEnd/>
            <a:tailEnd/>
          </a:ln>
        </p:spPr>
        <p:txBody>
          <a:bodyPr/>
          <a:lstStyle/>
          <a:p>
            <a:endParaRPr lang="nl-NL"/>
          </a:p>
        </p:txBody>
      </p:sp>
      <p:sp>
        <p:nvSpPr>
          <p:cNvPr id="10246" name="Oval 6"/>
          <p:cNvSpPr>
            <a:spLocks noChangeArrowheads="1"/>
          </p:cNvSpPr>
          <p:nvPr/>
        </p:nvSpPr>
        <p:spPr bwMode="auto">
          <a:xfrm>
            <a:off x="6445250" y="4537075"/>
            <a:ext cx="1206500" cy="708025"/>
          </a:xfrm>
          <a:prstGeom prst="ellipse">
            <a:avLst/>
          </a:prstGeom>
          <a:solidFill>
            <a:srgbClr val="E3EBF1"/>
          </a:solidFill>
          <a:ln w="15875">
            <a:solidFill>
              <a:schemeClr val="tx1"/>
            </a:solidFill>
            <a:round/>
            <a:headEnd/>
            <a:tailEnd/>
          </a:ln>
        </p:spPr>
        <p:txBody>
          <a:bodyPr/>
          <a:lstStyle/>
          <a:p>
            <a:pPr algn="ctr" eaLnBrk="0" hangingPunct="0"/>
            <a:r>
              <a:rPr lang="en-US" sz="1400"/>
              <a:t>Use case 2</a:t>
            </a:r>
          </a:p>
        </p:txBody>
      </p:sp>
      <p:sp>
        <p:nvSpPr>
          <p:cNvPr id="10247" name="Freeform 7"/>
          <p:cNvSpPr>
            <a:spLocks/>
          </p:cNvSpPr>
          <p:nvPr/>
        </p:nvSpPr>
        <p:spPr bwMode="auto">
          <a:xfrm>
            <a:off x="4052888" y="3186113"/>
            <a:ext cx="1157287" cy="1216025"/>
          </a:xfrm>
          <a:custGeom>
            <a:avLst/>
            <a:gdLst>
              <a:gd name="T0" fmla="*/ 0 w 729"/>
              <a:gd name="T1" fmla="*/ 2147483647 h 766"/>
              <a:gd name="T2" fmla="*/ 2147483647 w 729"/>
              <a:gd name="T3" fmla="*/ 2147483647 h 766"/>
              <a:gd name="T4" fmla="*/ 2147483647 w 729"/>
              <a:gd name="T5" fmla="*/ 2147483647 h 766"/>
              <a:gd name="T6" fmla="*/ 2147483647 w 729"/>
              <a:gd name="T7" fmla="*/ 2147483647 h 766"/>
              <a:gd name="T8" fmla="*/ 2147483647 w 729"/>
              <a:gd name="T9" fmla="*/ 2147483647 h 766"/>
              <a:gd name="T10" fmla="*/ 2147483647 w 729"/>
              <a:gd name="T11" fmla="*/ 2147483647 h 766"/>
              <a:gd name="T12" fmla="*/ 2147483647 w 729"/>
              <a:gd name="T13" fmla="*/ 2147483647 h 766"/>
              <a:gd name="T14" fmla="*/ 2147483647 w 729"/>
              <a:gd name="T15" fmla="*/ 2147483647 h 766"/>
              <a:gd name="T16" fmla="*/ 2147483647 w 729"/>
              <a:gd name="T17" fmla="*/ 0 h 7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9"/>
              <a:gd name="T28" fmla="*/ 0 h 766"/>
              <a:gd name="T29" fmla="*/ 729 w 729"/>
              <a:gd name="T30" fmla="*/ 766 h 7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9" h="766">
                <a:moveTo>
                  <a:pt x="0" y="570"/>
                </a:moveTo>
                <a:cubicBezTo>
                  <a:pt x="112" y="642"/>
                  <a:pt x="225" y="714"/>
                  <a:pt x="303" y="740"/>
                </a:cubicBezTo>
                <a:cubicBezTo>
                  <a:pt x="381" y="766"/>
                  <a:pt x="405" y="747"/>
                  <a:pt x="466" y="727"/>
                </a:cubicBezTo>
                <a:cubicBezTo>
                  <a:pt x="527" y="707"/>
                  <a:pt x="626" y="673"/>
                  <a:pt x="667" y="618"/>
                </a:cubicBezTo>
                <a:cubicBezTo>
                  <a:pt x="708" y="563"/>
                  <a:pt x="705" y="449"/>
                  <a:pt x="715" y="394"/>
                </a:cubicBezTo>
                <a:cubicBezTo>
                  <a:pt x="725" y="339"/>
                  <a:pt x="729" y="321"/>
                  <a:pt x="727" y="285"/>
                </a:cubicBezTo>
                <a:cubicBezTo>
                  <a:pt x="725" y="249"/>
                  <a:pt x="711" y="200"/>
                  <a:pt x="703" y="176"/>
                </a:cubicBezTo>
                <a:cubicBezTo>
                  <a:pt x="695" y="152"/>
                  <a:pt x="694" y="168"/>
                  <a:pt x="679" y="139"/>
                </a:cubicBezTo>
                <a:cubicBezTo>
                  <a:pt x="664" y="110"/>
                  <a:pt x="638" y="55"/>
                  <a:pt x="612" y="0"/>
                </a:cubicBezTo>
              </a:path>
            </a:pathLst>
          </a:custGeom>
          <a:noFill/>
          <a:ln w="22225">
            <a:solidFill>
              <a:srgbClr val="FF0000"/>
            </a:solidFill>
            <a:prstDash val="lgDash"/>
            <a:round/>
            <a:headEnd/>
            <a:tailEnd/>
          </a:ln>
        </p:spPr>
        <p:txBody>
          <a:bodyPr lIns="107950" tIns="53975" rIns="107950" bIns="53975" anchor="ctr"/>
          <a:lstStyle/>
          <a:p>
            <a:endParaRPr lang="nl-NL"/>
          </a:p>
        </p:txBody>
      </p:sp>
      <p:sp>
        <p:nvSpPr>
          <p:cNvPr id="10248" name="Line 8"/>
          <p:cNvSpPr>
            <a:spLocks noChangeShapeType="1"/>
          </p:cNvSpPr>
          <p:nvPr/>
        </p:nvSpPr>
        <p:spPr bwMode="auto">
          <a:xfrm flipV="1">
            <a:off x="4514850" y="2155825"/>
            <a:ext cx="1414463" cy="1530350"/>
          </a:xfrm>
          <a:prstGeom prst="line">
            <a:avLst/>
          </a:prstGeom>
          <a:noFill/>
          <a:ln w="22225">
            <a:solidFill>
              <a:srgbClr val="FF0000"/>
            </a:solidFill>
            <a:prstDash val="lgDash"/>
            <a:round/>
            <a:headEnd/>
            <a:tailEnd type="arrow" w="med" len="med"/>
          </a:ln>
        </p:spPr>
        <p:txBody>
          <a:bodyPr lIns="107950" tIns="53975" rIns="107950" bIns="53975" anchor="ctr"/>
          <a:lstStyle/>
          <a:p>
            <a:endParaRPr lang="nl-NL"/>
          </a:p>
        </p:txBody>
      </p:sp>
      <p:sp>
        <p:nvSpPr>
          <p:cNvPr id="10249" name="Oval 9"/>
          <p:cNvSpPr>
            <a:spLocks noChangeArrowheads="1"/>
          </p:cNvSpPr>
          <p:nvPr/>
        </p:nvSpPr>
        <p:spPr bwMode="auto">
          <a:xfrm>
            <a:off x="5921375" y="1344613"/>
            <a:ext cx="1393825" cy="728662"/>
          </a:xfrm>
          <a:prstGeom prst="ellipse">
            <a:avLst/>
          </a:prstGeom>
          <a:solidFill>
            <a:srgbClr val="E3EBF1"/>
          </a:solidFill>
          <a:ln w="15875">
            <a:solidFill>
              <a:schemeClr val="tx1"/>
            </a:solidFill>
            <a:round/>
            <a:headEnd/>
            <a:tailEnd/>
          </a:ln>
        </p:spPr>
        <p:txBody>
          <a:bodyPr/>
          <a:lstStyle/>
          <a:p>
            <a:pPr algn="ctr" eaLnBrk="0" hangingPunct="0"/>
            <a:r>
              <a:rPr lang="en-US" sz="1400"/>
              <a:t>New </a:t>
            </a:r>
            <a:br>
              <a:rPr lang="en-US" sz="1400"/>
            </a:br>
            <a:r>
              <a:rPr lang="en-US" sz="1400"/>
              <a:t>Use Case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smtClean="0"/>
              <a:t>Using the Include Relationship</a:t>
            </a:r>
          </a:p>
        </p:txBody>
      </p:sp>
      <p:sp>
        <p:nvSpPr>
          <p:cNvPr id="11267" name="Rectangle 3"/>
          <p:cNvSpPr>
            <a:spLocks noGrp="1" noChangeArrowheads="1"/>
          </p:cNvSpPr>
          <p:nvPr>
            <p:ph idx="1"/>
          </p:nvPr>
        </p:nvSpPr>
        <p:spPr/>
        <p:txBody>
          <a:bodyPr/>
          <a:lstStyle/>
          <a:p>
            <a:pPr eaLnBrk="1" hangingPunct="1"/>
            <a:r>
              <a:rPr lang="en-US" dirty="0" smtClean="0"/>
              <a:t>The </a:t>
            </a:r>
            <a:r>
              <a:rPr lang="en-US" i="1" dirty="0" smtClean="0"/>
              <a:t>include</a:t>
            </a:r>
            <a:r>
              <a:rPr lang="en-US" dirty="0" smtClean="0"/>
              <a:t> relationship provides the ability to extract common sections from two or more use-case narratives</a:t>
            </a:r>
          </a:p>
          <a:p>
            <a:pPr eaLnBrk="1" hangingPunct="1"/>
            <a:r>
              <a:rPr lang="en-US" dirty="0" smtClean="0"/>
              <a:t>In order to use the include relationship, you must have the same descriptive text in at least two different use-case narratives</a:t>
            </a:r>
          </a:p>
          <a:p>
            <a:pPr lvl="1" eaLnBrk="1" hangingPunct="1"/>
            <a:r>
              <a:rPr lang="en-US" dirty="0" smtClean="0"/>
              <a:t>Only introduce an </a:t>
            </a:r>
            <a:r>
              <a:rPr lang="en-US" i="1" dirty="0" smtClean="0"/>
              <a:t>include</a:t>
            </a:r>
            <a:r>
              <a:rPr lang="en-US" dirty="0" smtClean="0"/>
              <a:t> </a:t>
            </a:r>
            <a:r>
              <a:rPr lang="en-US" u="sng" dirty="0" smtClean="0"/>
              <a:t>after</a:t>
            </a:r>
            <a:r>
              <a:rPr lang="en-US" dirty="0" smtClean="0"/>
              <a:t> a use-case narrative is written (beware of working only with diagrams)</a:t>
            </a:r>
          </a:p>
          <a:p>
            <a:pPr lvl="1" eaLnBrk="1" hangingPunct="1"/>
            <a:r>
              <a:rPr lang="en-US" dirty="0" smtClean="0"/>
              <a:t>Never introduce an include that is included by only one use case – totally pointless!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noFill/>
        </p:spPr>
        <p:txBody>
          <a:bodyPr/>
          <a:lstStyle/>
          <a:p>
            <a:pPr eaLnBrk="1" hangingPunct="1"/>
            <a:r>
              <a:rPr lang="en-US" smtClean="0"/>
              <a:t>Using the Include Relationship</a:t>
            </a:r>
          </a:p>
        </p:txBody>
      </p:sp>
      <p:graphicFrame>
        <p:nvGraphicFramePr>
          <p:cNvPr id="1026" name="Object 12"/>
          <p:cNvGraphicFramePr>
            <a:graphicFrameLocks noGrp="1" noChangeAspect="1"/>
          </p:cNvGraphicFramePr>
          <p:nvPr>
            <p:ph sz="half" idx="4294967295"/>
          </p:nvPr>
        </p:nvGraphicFramePr>
        <p:xfrm>
          <a:off x="1460500" y="1689100"/>
          <a:ext cx="979488" cy="1912938"/>
        </p:xfrm>
        <a:graphic>
          <a:graphicData uri="http://schemas.openxmlformats.org/presentationml/2006/ole">
            <p:oleObj spid="_x0000_s1032" name="Image" r:id="rId4" imgW="255967" imgH="499661" progId="">
              <p:embed/>
            </p:oleObj>
          </a:graphicData>
        </a:graphic>
      </p:graphicFrame>
      <p:graphicFrame>
        <p:nvGraphicFramePr>
          <p:cNvPr id="1027" name="Object 3"/>
          <p:cNvGraphicFramePr>
            <a:graphicFrameLocks noGrp="1" noChangeAspect="1"/>
          </p:cNvGraphicFramePr>
          <p:nvPr>
            <p:ph sz="half" idx="4294967295"/>
          </p:nvPr>
        </p:nvGraphicFramePr>
        <p:xfrm>
          <a:off x="6459538" y="1727200"/>
          <a:ext cx="974725" cy="1809750"/>
        </p:xfrm>
        <a:graphic>
          <a:graphicData uri="http://schemas.openxmlformats.org/presentationml/2006/ole">
            <p:oleObj spid="_x0000_s1033" name="Image" r:id="rId5" imgW="255967" imgH="475207" progId="">
              <p:embed/>
            </p:oleObj>
          </a:graphicData>
        </a:graphic>
      </p:graphicFrame>
      <p:sp>
        <p:nvSpPr>
          <p:cNvPr id="1029" name="AutoShape 4"/>
          <p:cNvSpPr>
            <a:spLocks noChangeArrowheads="1"/>
          </p:cNvSpPr>
          <p:nvPr/>
        </p:nvSpPr>
        <p:spPr bwMode="auto">
          <a:xfrm rot="10800000" flipH="1">
            <a:off x="5915025" y="1249363"/>
            <a:ext cx="2157413" cy="2508250"/>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030" name="Text Box 5"/>
          <p:cNvSpPr txBox="1">
            <a:spLocks noChangeArrowheads="1"/>
          </p:cNvSpPr>
          <p:nvPr/>
        </p:nvSpPr>
        <p:spPr bwMode="auto">
          <a:xfrm>
            <a:off x="5984875" y="1357313"/>
            <a:ext cx="1874838" cy="320675"/>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400" i="1"/>
              <a:t>Included Use Case</a:t>
            </a:r>
          </a:p>
        </p:txBody>
      </p:sp>
      <p:sp>
        <p:nvSpPr>
          <p:cNvPr id="1031" name="Text Box 6"/>
          <p:cNvSpPr txBox="1">
            <a:spLocks noChangeArrowheads="1"/>
          </p:cNvSpPr>
          <p:nvPr/>
        </p:nvSpPr>
        <p:spPr bwMode="auto">
          <a:xfrm>
            <a:off x="1173163" y="1254125"/>
            <a:ext cx="1636712" cy="320675"/>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400" i="1"/>
              <a:t>Base Use Case</a:t>
            </a:r>
          </a:p>
        </p:txBody>
      </p:sp>
      <p:sp>
        <p:nvSpPr>
          <p:cNvPr id="1032" name="AutoShape 7"/>
          <p:cNvSpPr>
            <a:spLocks noChangeArrowheads="1"/>
          </p:cNvSpPr>
          <p:nvPr/>
        </p:nvSpPr>
        <p:spPr bwMode="auto">
          <a:xfrm rot="10800000" flipH="1">
            <a:off x="1042988" y="1174750"/>
            <a:ext cx="1895475" cy="2590800"/>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033" name="Text Box 8"/>
          <p:cNvSpPr txBox="1">
            <a:spLocks noChangeArrowheads="1"/>
          </p:cNvSpPr>
          <p:nvPr/>
        </p:nvSpPr>
        <p:spPr bwMode="auto">
          <a:xfrm>
            <a:off x="615950" y="3867150"/>
            <a:ext cx="2724150" cy="1327150"/>
          </a:xfrm>
          <a:prstGeom prst="rect">
            <a:avLst/>
          </a:prstGeom>
          <a:noFill/>
          <a:ln w="9525" algn="ctr">
            <a:noFill/>
            <a:miter lim="800000"/>
            <a:headEnd/>
            <a:tailEnd/>
          </a:ln>
        </p:spPr>
        <p:txBody>
          <a:bodyPr lIns="107950" tIns="53975" rIns="107950" bIns="53975">
            <a:spAutoFit/>
          </a:bodyPr>
          <a:lstStyle/>
          <a:p>
            <a:pPr algn="ctr" eaLnBrk="0" hangingPunct="0">
              <a:spcBef>
                <a:spcPct val="50000"/>
              </a:spcBef>
            </a:pPr>
            <a:r>
              <a:rPr lang="en-US" sz="2000" b="0" i="1">
                <a:solidFill>
                  <a:srgbClr val="000099"/>
                </a:solidFill>
              </a:rPr>
              <a:t>I am in charge. Just as with a sub-flow, “I decide when and where I use him”</a:t>
            </a:r>
          </a:p>
        </p:txBody>
      </p:sp>
      <p:sp>
        <p:nvSpPr>
          <p:cNvPr id="1034" name="Text Box 9"/>
          <p:cNvSpPr txBox="1">
            <a:spLocks noChangeArrowheads="1"/>
          </p:cNvSpPr>
          <p:nvPr/>
        </p:nvSpPr>
        <p:spPr bwMode="auto">
          <a:xfrm>
            <a:off x="5661025" y="4021138"/>
            <a:ext cx="2724150" cy="10223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2000" b="0" i="1">
                <a:solidFill>
                  <a:srgbClr val="000099"/>
                </a:solidFill>
              </a:rPr>
              <a:t>I am Just like a sub-flow, “I have no knowledge of him”</a:t>
            </a:r>
          </a:p>
        </p:txBody>
      </p:sp>
      <p:sp>
        <p:nvSpPr>
          <p:cNvPr id="1035" name="AutoShape 10"/>
          <p:cNvSpPr>
            <a:spLocks noChangeArrowheads="1"/>
          </p:cNvSpPr>
          <p:nvPr/>
        </p:nvSpPr>
        <p:spPr bwMode="auto">
          <a:xfrm>
            <a:off x="3470275" y="2051050"/>
            <a:ext cx="1879600" cy="1604963"/>
          </a:xfrm>
          <a:prstGeom prst="rightArrow">
            <a:avLst>
              <a:gd name="adj1" fmla="val 50000"/>
              <a:gd name="adj2" fmla="val 29278"/>
            </a:avLst>
          </a:prstGeom>
          <a:solidFill>
            <a:schemeClr val="accent1"/>
          </a:solidFill>
          <a:ln w="9525" algn="ctr">
            <a:noFill/>
            <a:miter lim="800000"/>
            <a:headEnd/>
            <a:tailEnd/>
          </a:ln>
        </p:spPr>
        <p:txBody>
          <a:bodyPr wrap="none" anchor="ctr"/>
          <a:lstStyle/>
          <a:p>
            <a:pPr algn="ctr"/>
            <a:endParaRPr lang="en-GB"/>
          </a:p>
        </p:txBody>
      </p:sp>
      <p:sp>
        <p:nvSpPr>
          <p:cNvPr id="1036" name="Rectangle 3"/>
          <p:cNvSpPr>
            <a:spLocks noChangeArrowheads="1"/>
          </p:cNvSpPr>
          <p:nvPr/>
        </p:nvSpPr>
        <p:spPr bwMode="auto">
          <a:xfrm>
            <a:off x="587375" y="5395913"/>
            <a:ext cx="8212138" cy="842962"/>
          </a:xfrm>
          <a:prstGeom prst="rect">
            <a:avLst/>
          </a:prstGeom>
          <a:noFill/>
          <a:ln w="12700" algn="ctr">
            <a:solidFill>
              <a:schemeClr val="tx1"/>
            </a:solidFill>
            <a:miter lim="800000"/>
            <a:headEnd/>
            <a:tailEnd/>
          </a:ln>
        </p:spPr>
        <p:txBody>
          <a:bodyPr lIns="107950" tIns="53975" rIns="107950" bIns="53975" anchor="ctr"/>
          <a:lstStyle/>
          <a:p>
            <a:pPr algn="ctr"/>
            <a:r>
              <a:rPr lang="en-US" sz="2400">
                <a:solidFill>
                  <a:schemeClr val="tx2"/>
                </a:solidFill>
                <a:cs typeface="Arial" charset="0"/>
              </a:rPr>
              <a:t>The included use case has no knowledge of the base, including use case.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smtClean="0"/>
              <a:t>Using the Include Relationship</a:t>
            </a:r>
          </a:p>
        </p:txBody>
      </p:sp>
      <p:sp>
        <p:nvSpPr>
          <p:cNvPr id="12291" name="Line 3"/>
          <p:cNvSpPr>
            <a:spLocks noChangeShapeType="1"/>
          </p:cNvSpPr>
          <p:nvPr/>
        </p:nvSpPr>
        <p:spPr bwMode="auto">
          <a:xfrm>
            <a:off x="3481388" y="138906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292" name="Line 4"/>
          <p:cNvSpPr>
            <a:spLocks noChangeShapeType="1"/>
          </p:cNvSpPr>
          <p:nvPr/>
        </p:nvSpPr>
        <p:spPr bwMode="auto">
          <a:xfrm>
            <a:off x="3481388" y="14954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293" name="Line 5"/>
          <p:cNvSpPr>
            <a:spLocks noChangeShapeType="1"/>
          </p:cNvSpPr>
          <p:nvPr/>
        </p:nvSpPr>
        <p:spPr bwMode="auto">
          <a:xfrm>
            <a:off x="3481388" y="1601788"/>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294" name="Line 6"/>
          <p:cNvSpPr>
            <a:spLocks noChangeShapeType="1"/>
          </p:cNvSpPr>
          <p:nvPr/>
        </p:nvSpPr>
        <p:spPr bwMode="auto">
          <a:xfrm>
            <a:off x="3481388" y="1706563"/>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295" name="Line 7"/>
          <p:cNvSpPr>
            <a:spLocks noChangeShapeType="1"/>
          </p:cNvSpPr>
          <p:nvPr/>
        </p:nvSpPr>
        <p:spPr bwMode="auto">
          <a:xfrm>
            <a:off x="3481388" y="181292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296" name="Line 8"/>
          <p:cNvSpPr>
            <a:spLocks noChangeShapeType="1"/>
          </p:cNvSpPr>
          <p:nvPr/>
        </p:nvSpPr>
        <p:spPr bwMode="auto">
          <a:xfrm>
            <a:off x="3481388" y="1919288"/>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297" name="Line 9"/>
          <p:cNvSpPr>
            <a:spLocks noChangeShapeType="1"/>
          </p:cNvSpPr>
          <p:nvPr/>
        </p:nvSpPr>
        <p:spPr bwMode="auto">
          <a:xfrm>
            <a:off x="3481388" y="2025650"/>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298" name="Line 10"/>
          <p:cNvSpPr>
            <a:spLocks noChangeShapeType="1"/>
          </p:cNvSpPr>
          <p:nvPr/>
        </p:nvSpPr>
        <p:spPr bwMode="auto">
          <a:xfrm>
            <a:off x="3481388" y="213042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299" name="Line 11"/>
          <p:cNvSpPr>
            <a:spLocks noChangeShapeType="1"/>
          </p:cNvSpPr>
          <p:nvPr/>
        </p:nvSpPr>
        <p:spPr bwMode="auto">
          <a:xfrm>
            <a:off x="3481388" y="2236788"/>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00" name="Line 12"/>
          <p:cNvSpPr>
            <a:spLocks noChangeShapeType="1"/>
          </p:cNvSpPr>
          <p:nvPr/>
        </p:nvSpPr>
        <p:spPr bwMode="auto">
          <a:xfrm>
            <a:off x="3481388" y="23431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1" name="Line 13"/>
          <p:cNvSpPr>
            <a:spLocks noChangeShapeType="1"/>
          </p:cNvSpPr>
          <p:nvPr/>
        </p:nvSpPr>
        <p:spPr bwMode="auto">
          <a:xfrm>
            <a:off x="3481388" y="24495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2" name="Line 14"/>
          <p:cNvSpPr>
            <a:spLocks noChangeShapeType="1"/>
          </p:cNvSpPr>
          <p:nvPr/>
        </p:nvSpPr>
        <p:spPr bwMode="auto">
          <a:xfrm>
            <a:off x="3481388" y="25558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3" name="Line 15"/>
          <p:cNvSpPr>
            <a:spLocks noChangeShapeType="1"/>
          </p:cNvSpPr>
          <p:nvPr/>
        </p:nvSpPr>
        <p:spPr bwMode="auto">
          <a:xfrm>
            <a:off x="3481388" y="26606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4" name="Line 16"/>
          <p:cNvSpPr>
            <a:spLocks noChangeShapeType="1"/>
          </p:cNvSpPr>
          <p:nvPr/>
        </p:nvSpPr>
        <p:spPr bwMode="auto">
          <a:xfrm>
            <a:off x="3481388" y="27670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5" name="Line 17"/>
          <p:cNvSpPr>
            <a:spLocks noChangeShapeType="1"/>
          </p:cNvSpPr>
          <p:nvPr/>
        </p:nvSpPr>
        <p:spPr bwMode="auto">
          <a:xfrm>
            <a:off x="3481388" y="28733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6" name="Line 18"/>
          <p:cNvSpPr>
            <a:spLocks noChangeShapeType="1"/>
          </p:cNvSpPr>
          <p:nvPr/>
        </p:nvSpPr>
        <p:spPr bwMode="auto">
          <a:xfrm>
            <a:off x="3481388" y="29797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7" name="Line 19"/>
          <p:cNvSpPr>
            <a:spLocks noChangeShapeType="1"/>
          </p:cNvSpPr>
          <p:nvPr/>
        </p:nvSpPr>
        <p:spPr bwMode="auto">
          <a:xfrm>
            <a:off x="3481388" y="30845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8" name="Line 20"/>
          <p:cNvSpPr>
            <a:spLocks noChangeShapeType="1"/>
          </p:cNvSpPr>
          <p:nvPr/>
        </p:nvSpPr>
        <p:spPr bwMode="auto">
          <a:xfrm>
            <a:off x="3481388" y="31908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09" name="Line 21"/>
          <p:cNvSpPr>
            <a:spLocks noChangeShapeType="1"/>
          </p:cNvSpPr>
          <p:nvPr/>
        </p:nvSpPr>
        <p:spPr bwMode="auto">
          <a:xfrm>
            <a:off x="3481388" y="32972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0" name="Line 22"/>
          <p:cNvSpPr>
            <a:spLocks noChangeShapeType="1"/>
          </p:cNvSpPr>
          <p:nvPr/>
        </p:nvSpPr>
        <p:spPr bwMode="auto">
          <a:xfrm>
            <a:off x="5291138" y="138906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1" name="Line 23"/>
          <p:cNvSpPr>
            <a:spLocks noChangeShapeType="1"/>
          </p:cNvSpPr>
          <p:nvPr/>
        </p:nvSpPr>
        <p:spPr bwMode="auto">
          <a:xfrm>
            <a:off x="5291138" y="14954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2" name="Line 24"/>
          <p:cNvSpPr>
            <a:spLocks noChangeShapeType="1"/>
          </p:cNvSpPr>
          <p:nvPr/>
        </p:nvSpPr>
        <p:spPr bwMode="auto">
          <a:xfrm>
            <a:off x="5291138" y="16017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3" name="Line 25"/>
          <p:cNvSpPr>
            <a:spLocks noChangeShapeType="1"/>
          </p:cNvSpPr>
          <p:nvPr/>
        </p:nvSpPr>
        <p:spPr bwMode="auto">
          <a:xfrm>
            <a:off x="5291138" y="170656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4" name="Line 26"/>
          <p:cNvSpPr>
            <a:spLocks noChangeShapeType="1"/>
          </p:cNvSpPr>
          <p:nvPr/>
        </p:nvSpPr>
        <p:spPr bwMode="auto">
          <a:xfrm>
            <a:off x="5291138" y="18129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5" name="Line 27"/>
          <p:cNvSpPr>
            <a:spLocks noChangeShapeType="1"/>
          </p:cNvSpPr>
          <p:nvPr/>
        </p:nvSpPr>
        <p:spPr bwMode="auto">
          <a:xfrm>
            <a:off x="5291138" y="19192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6" name="Line 28"/>
          <p:cNvSpPr>
            <a:spLocks noChangeShapeType="1"/>
          </p:cNvSpPr>
          <p:nvPr/>
        </p:nvSpPr>
        <p:spPr bwMode="auto">
          <a:xfrm>
            <a:off x="5291138" y="20256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7" name="Line 29"/>
          <p:cNvSpPr>
            <a:spLocks noChangeShapeType="1"/>
          </p:cNvSpPr>
          <p:nvPr/>
        </p:nvSpPr>
        <p:spPr bwMode="auto">
          <a:xfrm>
            <a:off x="5291138" y="21304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8" name="Line 30"/>
          <p:cNvSpPr>
            <a:spLocks noChangeShapeType="1"/>
          </p:cNvSpPr>
          <p:nvPr/>
        </p:nvSpPr>
        <p:spPr bwMode="auto">
          <a:xfrm>
            <a:off x="5291138" y="22367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19" name="Line 31"/>
          <p:cNvSpPr>
            <a:spLocks noChangeShapeType="1"/>
          </p:cNvSpPr>
          <p:nvPr/>
        </p:nvSpPr>
        <p:spPr bwMode="auto">
          <a:xfrm>
            <a:off x="5291138" y="2343150"/>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20" name="Line 32"/>
          <p:cNvSpPr>
            <a:spLocks noChangeShapeType="1"/>
          </p:cNvSpPr>
          <p:nvPr/>
        </p:nvSpPr>
        <p:spPr bwMode="auto">
          <a:xfrm>
            <a:off x="5291138" y="2449513"/>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21" name="Line 33"/>
          <p:cNvSpPr>
            <a:spLocks noChangeShapeType="1"/>
          </p:cNvSpPr>
          <p:nvPr/>
        </p:nvSpPr>
        <p:spPr bwMode="auto">
          <a:xfrm>
            <a:off x="5291138" y="255587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22" name="Line 34"/>
          <p:cNvSpPr>
            <a:spLocks noChangeShapeType="1"/>
          </p:cNvSpPr>
          <p:nvPr/>
        </p:nvSpPr>
        <p:spPr bwMode="auto">
          <a:xfrm>
            <a:off x="5291138" y="2660650"/>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23" name="Line 35"/>
          <p:cNvSpPr>
            <a:spLocks noChangeShapeType="1"/>
          </p:cNvSpPr>
          <p:nvPr/>
        </p:nvSpPr>
        <p:spPr bwMode="auto">
          <a:xfrm>
            <a:off x="5291138" y="2767013"/>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24" name="Line 36"/>
          <p:cNvSpPr>
            <a:spLocks noChangeShapeType="1"/>
          </p:cNvSpPr>
          <p:nvPr/>
        </p:nvSpPr>
        <p:spPr bwMode="auto">
          <a:xfrm>
            <a:off x="5291138" y="2873375"/>
            <a:ext cx="1406525"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25" name="Line 37"/>
          <p:cNvSpPr>
            <a:spLocks noChangeShapeType="1"/>
          </p:cNvSpPr>
          <p:nvPr/>
        </p:nvSpPr>
        <p:spPr bwMode="auto">
          <a:xfrm>
            <a:off x="5291138" y="2979738"/>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26" name="Line 38"/>
          <p:cNvSpPr>
            <a:spLocks noChangeShapeType="1"/>
          </p:cNvSpPr>
          <p:nvPr/>
        </p:nvSpPr>
        <p:spPr bwMode="auto">
          <a:xfrm>
            <a:off x="5291138" y="30845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27" name="Line 39"/>
          <p:cNvSpPr>
            <a:spLocks noChangeShapeType="1"/>
          </p:cNvSpPr>
          <p:nvPr/>
        </p:nvSpPr>
        <p:spPr bwMode="auto">
          <a:xfrm>
            <a:off x="5291138" y="31908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28" name="Line 40"/>
          <p:cNvSpPr>
            <a:spLocks noChangeShapeType="1"/>
          </p:cNvSpPr>
          <p:nvPr/>
        </p:nvSpPr>
        <p:spPr bwMode="auto">
          <a:xfrm>
            <a:off x="5291138" y="32972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29" name="Text Box 41"/>
          <p:cNvSpPr txBox="1">
            <a:spLocks noChangeArrowheads="1"/>
          </p:cNvSpPr>
          <p:nvPr/>
        </p:nvSpPr>
        <p:spPr bwMode="auto">
          <a:xfrm>
            <a:off x="3433763" y="1079500"/>
            <a:ext cx="1366837"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Use Case 1</a:t>
            </a:r>
          </a:p>
        </p:txBody>
      </p:sp>
      <p:sp>
        <p:nvSpPr>
          <p:cNvPr id="12330" name="AutoShape 42"/>
          <p:cNvSpPr>
            <a:spLocks noChangeArrowheads="1"/>
          </p:cNvSpPr>
          <p:nvPr/>
        </p:nvSpPr>
        <p:spPr bwMode="auto">
          <a:xfrm rot="10800000" flipH="1">
            <a:off x="3392488" y="1071563"/>
            <a:ext cx="1568450" cy="2328862"/>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2331" name="AutoShape 43"/>
          <p:cNvSpPr>
            <a:spLocks noChangeArrowheads="1"/>
          </p:cNvSpPr>
          <p:nvPr/>
        </p:nvSpPr>
        <p:spPr bwMode="auto">
          <a:xfrm rot="10800000" flipH="1">
            <a:off x="5203825" y="1073150"/>
            <a:ext cx="1568450" cy="2328863"/>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2332" name="Text Box 44"/>
          <p:cNvSpPr txBox="1">
            <a:spLocks noChangeArrowheads="1"/>
          </p:cNvSpPr>
          <p:nvPr/>
        </p:nvSpPr>
        <p:spPr bwMode="auto">
          <a:xfrm>
            <a:off x="5226050" y="1081088"/>
            <a:ext cx="1366838"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Use Case 2</a:t>
            </a:r>
          </a:p>
        </p:txBody>
      </p:sp>
      <p:sp>
        <p:nvSpPr>
          <p:cNvPr id="12333" name="Line 45"/>
          <p:cNvSpPr>
            <a:spLocks noChangeShapeType="1"/>
          </p:cNvSpPr>
          <p:nvPr/>
        </p:nvSpPr>
        <p:spPr bwMode="auto">
          <a:xfrm>
            <a:off x="2654300" y="41052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34" name="Line 46"/>
          <p:cNvSpPr>
            <a:spLocks noChangeShapeType="1"/>
          </p:cNvSpPr>
          <p:nvPr/>
        </p:nvSpPr>
        <p:spPr bwMode="auto">
          <a:xfrm>
            <a:off x="2654300" y="42116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35" name="Line 47"/>
          <p:cNvSpPr>
            <a:spLocks noChangeShapeType="1"/>
          </p:cNvSpPr>
          <p:nvPr/>
        </p:nvSpPr>
        <p:spPr bwMode="auto">
          <a:xfrm>
            <a:off x="2654300" y="4318000"/>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36" name="Line 48"/>
          <p:cNvSpPr>
            <a:spLocks noChangeShapeType="1"/>
          </p:cNvSpPr>
          <p:nvPr/>
        </p:nvSpPr>
        <p:spPr bwMode="auto">
          <a:xfrm>
            <a:off x="2654300" y="4429125"/>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37" name="Line 49"/>
          <p:cNvSpPr>
            <a:spLocks noChangeShapeType="1"/>
          </p:cNvSpPr>
          <p:nvPr/>
        </p:nvSpPr>
        <p:spPr bwMode="auto">
          <a:xfrm>
            <a:off x="2654300" y="45354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38" name="Line 50"/>
          <p:cNvSpPr>
            <a:spLocks noChangeShapeType="1"/>
          </p:cNvSpPr>
          <p:nvPr/>
        </p:nvSpPr>
        <p:spPr bwMode="auto">
          <a:xfrm>
            <a:off x="2654300" y="46418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39" name="Line 51"/>
          <p:cNvSpPr>
            <a:spLocks noChangeShapeType="1"/>
          </p:cNvSpPr>
          <p:nvPr/>
        </p:nvSpPr>
        <p:spPr bwMode="auto">
          <a:xfrm>
            <a:off x="2654300" y="47482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0" name="Line 52"/>
          <p:cNvSpPr>
            <a:spLocks noChangeShapeType="1"/>
          </p:cNvSpPr>
          <p:nvPr/>
        </p:nvSpPr>
        <p:spPr bwMode="auto">
          <a:xfrm>
            <a:off x="2654300" y="48529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1" name="Line 53"/>
          <p:cNvSpPr>
            <a:spLocks noChangeShapeType="1"/>
          </p:cNvSpPr>
          <p:nvPr/>
        </p:nvSpPr>
        <p:spPr bwMode="auto">
          <a:xfrm>
            <a:off x="2654300" y="49593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2" name="Line 54"/>
          <p:cNvSpPr>
            <a:spLocks noChangeShapeType="1"/>
          </p:cNvSpPr>
          <p:nvPr/>
        </p:nvSpPr>
        <p:spPr bwMode="auto">
          <a:xfrm>
            <a:off x="2654300" y="50657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3" name="Line 55"/>
          <p:cNvSpPr>
            <a:spLocks noChangeShapeType="1"/>
          </p:cNvSpPr>
          <p:nvPr/>
        </p:nvSpPr>
        <p:spPr bwMode="auto">
          <a:xfrm>
            <a:off x="2654300" y="51720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4" name="Line 56"/>
          <p:cNvSpPr>
            <a:spLocks noChangeShapeType="1"/>
          </p:cNvSpPr>
          <p:nvPr/>
        </p:nvSpPr>
        <p:spPr bwMode="auto">
          <a:xfrm>
            <a:off x="2654300" y="52768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5" name="Line 57"/>
          <p:cNvSpPr>
            <a:spLocks noChangeShapeType="1"/>
          </p:cNvSpPr>
          <p:nvPr/>
        </p:nvSpPr>
        <p:spPr bwMode="auto">
          <a:xfrm>
            <a:off x="2654300" y="538321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6" name="Line 58"/>
          <p:cNvSpPr>
            <a:spLocks noChangeShapeType="1"/>
          </p:cNvSpPr>
          <p:nvPr/>
        </p:nvSpPr>
        <p:spPr bwMode="auto">
          <a:xfrm>
            <a:off x="2654300" y="54895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7" name="Line 59"/>
          <p:cNvSpPr>
            <a:spLocks noChangeShapeType="1"/>
          </p:cNvSpPr>
          <p:nvPr/>
        </p:nvSpPr>
        <p:spPr bwMode="auto">
          <a:xfrm>
            <a:off x="4464050" y="41052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8" name="Line 60"/>
          <p:cNvSpPr>
            <a:spLocks noChangeShapeType="1"/>
          </p:cNvSpPr>
          <p:nvPr/>
        </p:nvSpPr>
        <p:spPr bwMode="auto">
          <a:xfrm>
            <a:off x="4464050" y="42116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49" name="Line 61"/>
          <p:cNvSpPr>
            <a:spLocks noChangeShapeType="1"/>
          </p:cNvSpPr>
          <p:nvPr/>
        </p:nvSpPr>
        <p:spPr bwMode="auto">
          <a:xfrm>
            <a:off x="4464050" y="431800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0" name="Line 62"/>
          <p:cNvSpPr>
            <a:spLocks noChangeShapeType="1"/>
          </p:cNvSpPr>
          <p:nvPr/>
        </p:nvSpPr>
        <p:spPr bwMode="auto">
          <a:xfrm>
            <a:off x="4464050" y="442277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1" name="Line 63"/>
          <p:cNvSpPr>
            <a:spLocks noChangeShapeType="1"/>
          </p:cNvSpPr>
          <p:nvPr/>
        </p:nvSpPr>
        <p:spPr bwMode="auto">
          <a:xfrm>
            <a:off x="4464050" y="45291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2" name="Line 64"/>
          <p:cNvSpPr>
            <a:spLocks noChangeShapeType="1"/>
          </p:cNvSpPr>
          <p:nvPr/>
        </p:nvSpPr>
        <p:spPr bwMode="auto">
          <a:xfrm>
            <a:off x="4464050" y="463550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3" name="Line 65"/>
          <p:cNvSpPr>
            <a:spLocks noChangeShapeType="1"/>
          </p:cNvSpPr>
          <p:nvPr/>
        </p:nvSpPr>
        <p:spPr bwMode="auto">
          <a:xfrm>
            <a:off x="4464050" y="4741863"/>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4" name="Line 66"/>
          <p:cNvSpPr>
            <a:spLocks noChangeShapeType="1"/>
          </p:cNvSpPr>
          <p:nvPr/>
        </p:nvSpPr>
        <p:spPr bwMode="auto">
          <a:xfrm>
            <a:off x="4464050" y="484663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5" name="Line 67"/>
          <p:cNvSpPr>
            <a:spLocks noChangeShapeType="1"/>
          </p:cNvSpPr>
          <p:nvPr/>
        </p:nvSpPr>
        <p:spPr bwMode="auto">
          <a:xfrm>
            <a:off x="4464050" y="495300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6" name="Line 68"/>
          <p:cNvSpPr>
            <a:spLocks noChangeShapeType="1"/>
          </p:cNvSpPr>
          <p:nvPr/>
        </p:nvSpPr>
        <p:spPr bwMode="auto">
          <a:xfrm>
            <a:off x="4464050" y="5059363"/>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57" name="Line 69"/>
          <p:cNvSpPr>
            <a:spLocks noChangeShapeType="1"/>
          </p:cNvSpPr>
          <p:nvPr/>
        </p:nvSpPr>
        <p:spPr bwMode="auto">
          <a:xfrm>
            <a:off x="4464050" y="5162550"/>
            <a:ext cx="1406525" cy="0"/>
          </a:xfrm>
          <a:prstGeom prst="line">
            <a:avLst/>
          </a:prstGeom>
          <a:noFill/>
          <a:ln w="25400">
            <a:solidFill>
              <a:schemeClr val="hlink"/>
            </a:solidFill>
            <a:round/>
            <a:headEnd/>
            <a:tailEnd/>
          </a:ln>
        </p:spPr>
        <p:txBody>
          <a:bodyPr lIns="107950" tIns="53975" rIns="107950" bIns="53975" anchor="ctr"/>
          <a:lstStyle/>
          <a:p>
            <a:endParaRPr lang="nl-NL"/>
          </a:p>
        </p:txBody>
      </p:sp>
      <p:sp>
        <p:nvSpPr>
          <p:cNvPr id="12358" name="Line 70"/>
          <p:cNvSpPr>
            <a:spLocks noChangeShapeType="1"/>
          </p:cNvSpPr>
          <p:nvPr/>
        </p:nvSpPr>
        <p:spPr bwMode="auto">
          <a:xfrm>
            <a:off x="4464050" y="5267325"/>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59" name="Line 71"/>
          <p:cNvSpPr>
            <a:spLocks noChangeShapeType="1"/>
          </p:cNvSpPr>
          <p:nvPr/>
        </p:nvSpPr>
        <p:spPr bwMode="auto">
          <a:xfrm>
            <a:off x="4464050" y="5373688"/>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60" name="Line 72"/>
          <p:cNvSpPr>
            <a:spLocks noChangeShapeType="1"/>
          </p:cNvSpPr>
          <p:nvPr/>
        </p:nvSpPr>
        <p:spPr bwMode="auto">
          <a:xfrm>
            <a:off x="4464050" y="5480050"/>
            <a:ext cx="1406525"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61" name="Text Box 73"/>
          <p:cNvSpPr txBox="1">
            <a:spLocks noChangeArrowheads="1"/>
          </p:cNvSpPr>
          <p:nvPr/>
        </p:nvSpPr>
        <p:spPr bwMode="auto">
          <a:xfrm>
            <a:off x="2606675" y="3795713"/>
            <a:ext cx="1366838"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Use Case 1</a:t>
            </a:r>
          </a:p>
        </p:txBody>
      </p:sp>
      <p:sp>
        <p:nvSpPr>
          <p:cNvPr id="12362" name="AutoShape 74"/>
          <p:cNvSpPr>
            <a:spLocks noChangeArrowheads="1"/>
          </p:cNvSpPr>
          <p:nvPr/>
        </p:nvSpPr>
        <p:spPr bwMode="auto">
          <a:xfrm rot="10800000" flipH="1">
            <a:off x="2565400" y="3787775"/>
            <a:ext cx="1568450" cy="2328863"/>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2363" name="AutoShape 75"/>
          <p:cNvSpPr>
            <a:spLocks noChangeArrowheads="1"/>
          </p:cNvSpPr>
          <p:nvPr/>
        </p:nvSpPr>
        <p:spPr bwMode="auto">
          <a:xfrm rot="10800000" flipH="1">
            <a:off x="4376738" y="3789363"/>
            <a:ext cx="1568450" cy="2328862"/>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2364" name="Text Box 76"/>
          <p:cNvSpPr txBox="1">
            <a:spLocks noChangeArrowheads="1"/>
          </p:cNvSpPr>
          <p:nvPr/>
        </p:nvSpPr>
        <p:spPr bwMode="auto">
          <a:xfrm>
            <a:off x="4398963" y="3797300"/>
            <a:ext cx="1366837"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Use Case 2</a:t>
            </a:r>
          </a:p>
        </p:txBody>
      </p:sp>
      <p:grpSp>
        <p:nvGrpSpPr>
          <p:cNvPr id="12365" name="Group 77"/>
          <p:cNvGrpSpPr>
            <a:grpSpLocks/>
          </p:cNvGrpSpPr>
          <p:nvPr/>
        </p:nvGrpSpPr>
        <p:grpSpPr bwMode="auto">
          <a:xfrm>
            <a:off x="6275388" y="4105275"/>
            <a:ext cx="1406525" cy="423863"/>
            <a:chOff x="2619" y="3255"/>
            <a:chExt cx="886" cy="267"/>
          </a:xfrm>
        </p:grpSpPr>
        <p:sp>
          <p:nvSpPr>
            <p:cNvPr id="12383" name="Line 78"/>
            <p:cNvSpPr>
              <a:spLocks noChangeShapeType="1"/>
            </p:cNvSpPr>
            <p:nvPr/>
          </p:nvSpPr>
          <p:spPr bwMode="auto">
            <a:xfrm>
              <a:off x="2619" y="3255"/>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84" name="Line 79"/>
            <p:cNvSpPr>
              <a:spLocks noChangeShapeType="1"/>
            </p:cNvSpPr>
            <p:nvPr/>
          </p:nvSpPr>
          <p:spPr bwMode="auto">
            <a:xfrm>
              <a:off x="2619" y="3322"/>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85" name="Line 80"/>
            <p:cNvSpPr>
              <a:spLocks noChangeShapeType="1"/>
            </p:cNvSpPr>
            <p:nvPr/>
          </p:nvSpPr>
          <p:spPr bwMode="auto">
            <a:xfrm>
              <a:off x="2619" y="3388"/>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86" name="Line 81"/>
            <p:cNvSpPr>
              <a:spLocks noChangeShapeType="1"/>
            </p:cNvSpPr>
            <p:nvPr/>
          </p:nvSpPr>
          <p:spPr bwMode="auto">
            <a:xfrm>
              <a:off x="2619" y="3455"/>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sp>
          <p:nvSpPr>
            <p:cNvPr id="12387" name="Line 82"/>
            <p:cNvSpPr>
              <a:spLocks noChangeShapeType="1"/>
            </p:cNvSpPr>
            <p:nvPr/>
          </p:nvSpPr>
          <p:spPr bwMode="auto">
            <a:xfrm>
              <a:off x="2619" y="3522"/>
              <a:ext cx="886" cy="0"/>
            </a:xfrm>
            <a:prstGeom prst="line">
              <a:avLst/>
            </a:prstGeom>
            <a:noFill/>
            <a:ln w="9525">
              <a:solidFill>
                <a:schemeClr val="accent1"/>
              </a:solidFill>
              <a:prstDash val="lgDash"/>
              <a:round/>
              <a:headEnd/>
              <a:tailEnd/>
            </a:ln>
          </p:spPr>
          <p:txBody>
            <a:bodyPr lIns="107950" tIns="53975" rIns="107950" bIns="53975" anchor="ctr"/>
            <a:lstStyle/>
            <a:p>
              <a:endParaRPr lang="nl-NL"/>
            </a:p>
          </p:txBody>
        </p:sp>
      </p:grpSp>
      <p:sp>
        <p:nvSpPr>
          <p:cNvPr id="12366" name="AutoShape 83"/>
          <p:cNvSpPr>
            <a:spLocks noChangeArrowheads="1"/>
          </p:cNvSpPr>
          <p:nvPr/>
        </p:nvSpPr>
        <p:spPr bwMode="auto">
          <a:xfrm rot="10800000" flipH="1">
            <a:off x="6188075" y="3790950"/>
            <a:ext cx="1568450" cy="2328863"/>
          </a:xfrm>
          <a:prstGeom prst="foldedCorner">
            <a:avLst>
              <a:gd name="adj" fmla="val 12500"/>
            </a:avLst>
          </a:prstGeom>
          <a:noFill/>
          <a:ln w="19050">
            <a:solidFill>
              <a:schemeClr val="accent1"/>
            </a:solidFill>
            <a:round/>
            <a:headEnd/>
            <a:tailEnd/>
          </a:ln>
        </p:spPr>
        <p:txBody>
          <a:bodyPr rot="10800000" wrap="none" lIns="107950" tIns="53975" rIns="107950" bIns="53975" anchor="ctr"/>
          <a:lstStyle/>
          <a:p>
            <a:pPr algn="ctr"/>
            <a:endParaRPr lang="en-GB"/>
          </a:p>
        </p:txBody>
      </p:sp>
      <p:sp>
        <p:nvSpPr>
          <p:cNvPr id="12367" name="Text Box 84"/>
          <p:cNvSpPr txBox="1">
            <a:spLocks noChangeArrowheads="1"/>
          </p:cNvSpPr>
          <p:nvPr/>
        </p:nvSpPr>
        <p:spPr bwMode="auto">
          <a:xfrm>
            <a:off x="6210300" y="3798888"/>
            <a:ext cx="1366838" cy="260350"/>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sz="1000" i="1"/>
              <a:t>New Use Case</a:t>
            </a:r>
          </a:p>
        </p:txBody>
      </p:sp>
      <p:sp>
        <p:nvSpPr>
          <p:cNvPr id="12368" name="Line 85"/>
          <p:cNvSpPr>
            <a:spLocks noChangeShapeType="1"/>
          </p:cNvSpPr>
          <p:nvPr/>
        </p:nvSpPr>
        <p:spPr bwMode="auto">
          <a:xfrm>
            <a:off x="461963" y="3570288"/>
            <a:ext cx="8509000" cy="0"/>
          </a:xfrm>
          <a:prstGeom prst="line">
            <a:avLst/>
          </a:prstGeom>
          <a:noFill/>
          <a:ln w="9525">
            <a:solidFill>
              <a:schemeClr val="tx1"/>
            </a:solidFill>
            <a:round/>
            <a:headEnd/>
            <a:tailEnd/>
          </a:ln>
        </p:spPr>
        <p:txBody>
          <a:bodyPr lIns="107950" tIns="53975" rIns="107950" bIns="53975" anchor="ctr"/>
          <a:lstStyle/>
          <a:p>
            <a:endParaRPr lang="nl-NL"/>
          </a:p>
        </p:txBody>
      </p:sp>
      <p:sp>
        <p:nvSpPr>
          <p:cNvPr id="12369" name="Text Box 86"/>
          <p:cNvSpPr txBox="1">
            <a:spLocks noChangeArrowheads="1"/>
          </p:cNvSpPr>
          <p:nvPr/>
        </p:nvSpPr>
        <p:spPr bwMode="auto">
          <a:xfrm>
            <a:off x="654050" y="984250"/>
            <a:ext cx="2222500" cy="7175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2000" b="0">
                <a:solidFill>
                  <a:schemeClr val="accent1"/>
                </a:solidFill>
              </a:rPr>
              <a:t>Before &lt;&lt;</a:t>
            </a:r>
            <a:r>
              <a:rPr lang="en-US" sz="2000" b="0" i="1">
                <a:solidFill>
                  <a:schemeClr val="accent1"/>
                </a:solidFill>
              </a:rPr>
              <a:t>Include&gt;&gt;</a:t>
            </a:r>
          </a:p>
        </p:txBody>
      </p:sp>
      <p:sp>
        <p:nvSpPr>
          <p:cNvPr id="12370" name="Text Box 87"/>
          <p:cNvSpPr txBox="1">
            <a:spLocks noChangeArrowheads="1"/>
          </p:cNvSpPr>
          <p:nvPr/>
        </p:nvSpPr>
        <p:spPr bwMode="auto">
          <a:xfrm>
            <a:off x="655638" y="3671888"/>
            <a:ext cx="1895475" cy="7175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2000" b="0">
                <a:solidFill>
                  <a:schemeClr val="accent1"/>
                </a:solidFill>
              </a:rPr>
              <a:t>After &lt;&lt;</a:t>
            </a:r>
            <a:r>
              <a:rPr lang="en-US" sz="2000" b="0" i="1">
                <a:solidFill>
                  <a:schemeClr val="accent1"/>
                </a:solidFill>
              </a:rPr>
              <a:t>Include&gt;&gt;</a:t>
            </a:r>
          </a:p>
        </p:txBody>
      </p:sp>
      <p:sp>
        <p:nvSpPr>
          <p:cNvPr id="12371" name="AutoShape 88"/>
          <p:cNvSpPr>
            <a:spLocks/>
          </p:cNvSpPr>
          <p:nvPr/>
        </p:nvSpPr>
        <p:spPr bwMode="auto">
          <a:xfrm>
            <a:off x="4994275" y="1674813"/>
            <a:ext cx="125413" cy="461962"/>
          </a:xfrm>
          <a:prstGeom prst="rightBrace">
            <a:avLst>
              <a:gd name="adj1" fmla="val 30696"/>
              <a:gd name="adj2" fmla="val 50000"/>
            </a:avLst>
          </a:prstGeom>
          <a:noFill/>
          <a:ln w="9525">
            <a:solidFill>
              <a:schemeClr val="tx1"/>
            </a:solidFill>
            <a:round/>
            <a:headEnd/>
            <a:tailEnd/>
          </a:ln>
        </p:spPr>
        <p:txBody>
          <a:bodyPr wrap="none" lIns="107950" tIns="53975" rIns="107950" bIns="53975" anchor="ctr"/>
          <a:lstStyle/>
          <a:p>
            <a:pPr algn="ctr"/>
            <a:endParaRPr lang="en-GB"/>
          </a:p>
        </p:txBody>
      </p:sp>
      <p:sp>
        <p:nvSpPr>
          <p:cNvPr id="12372" name="AutoShape 89"/>
          <p:cNvSpPr>
            <a:spLocks/>
          </p:cNvSpPr>
          <p:nvPr/>
        </p:nvSpPr>
        <p:spPr bwMode="auto">
          <a:xfrm>
            <a:off x="6832600" y="2416175"/>
            <a:ext cx="125413" cy="461963"/>
          </a:xfrm>
          <a:prstGeom prst="rightBrace">
            <a:avLst>
              <a:gd name="adj1" fmla="val 30696"/>
              <a:gd name="adj2" fmla="val 50000"/>
            </a:avLst>
          </a:prstGeom>
          <a:noFill/>
          <a:ln w="9525">
            <a:solidFill>
              <a:schemeClr val="tx1"/>
            </a:solidFill>
            <a:round/>
            <a:headEnd/>
            <a:tailEnd/>
          </a:ln>
        </p:spPr>
        <p:txBody>
          <a:bodyPr wrap="none" lIns="107950" tIns="53975" rIns="107950" bIns="53975" anchor="ctr"/>
          <a:lstStyle/>
          <a:p>
            <a:pPr algn="ctr"/>
            <a:endParaRPr lang="en-GB"/>
          </a:p>
        </p:txBody>
      </p:sp>
      <p:sp>
        <p:nvSpPr>
          <p:cNvPr id="12373" name="Freeform 90"/>
          <p:cNvSpPr>
            <a:spLocks/>
          </p:cNvSpPr>
          <p:nvPr/>
        </p:nvSpPr>
        <p:spPr bwMode="auto">
          <a:xfrm>
            <a:off x="5233988" y="1906588"/>
            <a:ext cx="1058862" cy="2165350"/>
          </a:xfrm>
          <a:custGeom>
            <a:avLst/>
            <a:gdLst>
              <a:gd name="T0" fmla="*/ 0 w 667"/>
              <a:gd name="T1" fmla="*/ 0 h 1364"/>
              <a:gd name="T2" fmla="*/ 2147483647 w 667"/>
              <a:gd name="T3" fmla="*/ 2147483647 h 1364"/>
              <a:gd name="T4" fmla="*/ 2147483647 w 667"/>
              <a:gd name="T5" fmla="*/ 2147483647 h 1364"/>
              <a:gd name="T6" fmla="*/ 2147483647 w 667"/>
              <a:gd name="T7" fmla="*/ 2147483647 h 1364"/>
              <a:gd name="T8" fmla="*/ 0 60000 65536"/>
              <a:gd name="T9" fmla="*/ 0 60000 65536"/>
              <a:gd name="T10" fmla="*/ 0 60000 65536"/>
              <a:gd name="T11" fmla="*/ 0 60000 65536"/>
              <a:gd name="T12" fmla="*/ 0 w 667"/>
              <a:gd name="T13" fmla="*/ 0 h 1364"/>
              <a:gd name="T14" fmla="*/ 667 w 667"/>
              <a:gd name="T15" fmla="*/ 1364 h 1364"/>
            </a:gdLst>
            <a:ahLst/>
            <a:cxnLst>
              <a:cxn ang="T8">
                <a:pos x="T0" y="T1"/>
              </a:cxn>
              <a:cxn ang="T9">
                <a:pos x="T2" y="T3"/>
              </a:cxn>
              <a:cxn ang="T10">
                <a:pos x="T4" y="T5"/>
              </a:cxn>
              <a:cxn ang="T11">
                <a:pos x="T6" y="T7"/>
              </a:cxn>
            </a:cxnLst>
            <a:rect l="T12" t="T13" r="T14" b="T15"/>
            <a:pathLst>
              <a:path w="667" h="1364">
                <a:moveTo>
                  <a:pt x="0" y="0"/>
                </a:moveTo>
                <a:cubicBezTo>
                  <a:pt x="126" y="41"/>
                  <a:pt x="252" y="83"/>
                  <a:pt x="273" y="236"/>
                </a:cubicBezTo>
                <a:cubicBezTo>
                  <a:pt x="294" y="389"/>
                  <a:pt x="62" y="733"/>
                  <a:pt x="128" y="921"/>
                </a:cubicBezTo>
                <a:cubicBezTo>
                  <a:pt x="194" y="1109"/>
                  <a:pt x="430" y="1236"/>
                  <a:pt x="667" y="1364"/>
                </a:cubicBezTo>
              </a:path>
            </a:pathLst>
          </a:custGeom>
          <a:noFill/>
          <a:ln w="22225">
            <a:solidFill>
              <a:srgbClr val="00FF00"/>
            </a:solidFill>
            <a:prstDash val="lgDash"/>
            <a:round/>
            <a:headEnd/>
            <a:tailEnd type="arrow" w="med" len="med"/>
          </a:ln>
        </p:spPr>
        <p:txBody>
          <a:bodyPr lIns="107950" tIns="53975" rIns="107950" bIns="53975" anchor="ctr"/>
          <a:lstStyle/>
          <a:p>
            <a:endParaRPr lang="nl-NL"/>
          </a:p>
        </p:txBody>
      </p:sp>
      <p:sp>
        <p:nvSpPr>
          <p:cNvPr id="12374" name="Freeform 91"/>
          <p:cNvSpPr>
            <a:spLocks/>
          </p:cNvSpPr>
          <p:nvPr/>
        </p:nvSpPr>
        <p:spPr bwMode="auto">
          <a:xfrm>
            <a:off x="7064375" y="2665413"/>
            <a:ext cx="1131888" cy="1724025"/>
          </a:xfrm>
          <a:custGeom>
            <a:avLst/>
            <a:gdLst>
              <a:gd name="T0" fmla="*/ 0 w 713"/>
              <a:gd name="T1" fmla="*/ 0 h 1086"/>
              <a:gd name="T2" fmla="*/ 2147483647 w 713"/>
              <a:gd name="T3" fmla="*/ 2147483647 h 1086"/>
              <a:gd name="T4" fmla="*/ 2147483647 w 713"/>
              <a:gd name="T5" fmla="*/ 2147483647 h 1086"/>
              <a:gd name="T6" fmla="*/ 0 60000 65536"/>
              <a:gd name="T7" fmla="*/ 0 60000 65536"/>
              <a:gd name="T8" fmla="*/ 0 60000 65536"/>
              <a:gd name="T9" fmla="*/ 0 w 713"/>
              <a:gd name="T10" fmla="*/ 0 h 1086"/>
              <a:gd name="T11" fmla="*/ 713 w 713"/>
              <a:gd name="T12" fmla="*/ 1086 h 1086"/>
            </a:gdLst>
            <a:ahLst/>
            <a:cxnLst>
              <a:cxn ang="T6">
                <a:pos x="T0" y="T1"/>
              </a:cxn>
              <a:cxn ang="T7">
                <a:pos x="T2" y="T3"/>
              </a:cxn>
              <a:cxn ang="T8">
                <a:pos x="T4" y="T5"/>
              </a:cxn>
            </a:cxnLst>
            <a:rect l="T9" t="T10" r="T11" b="T12"/>
            <a:pathLst>
              <a:path w="713" h="1086">
                <a:moveTo>
                  <a:pt x="0" y="0"/>
                </a:moveTo>
                <a:cubicBezTo>
                  <a:pt x="286" y="310"/>
                  <a:pt x="573" y="620"/>
                  <a:pt x="643" y="801"/>
                </a:cubicBezTo>
                <a:cubicBezTo>
                  <a:pt x="713" y="982"/>
                  <a:pt x="565" y="1034"/>
                  <a:pt x="418" y="1086"/>
                </a:cubicBezTo>
              </a:path>
            </a:pathLst>
          </a:custGeom>
          <a:noFill/>
          <a:ln w="22225">
            <a:solidFill>
              <a:srgbClr val="00FF00"/>
            </a:solidFill>
            <a:prstDash val="lgDash"/>
            <a:round/>
            <a:headEnd/>
            <a:tailEnd type="arrow" w="med" len="med"/>
          </a:ln>
        </p:spPr>
        <p:txBody>
          <a:bodyPr lIns="107950" tIns="53975" rIns="107950" bIns="53975" anchor="ctr"/>
          <a:lstStyle/>
          <a:p>
            <a:endParaRPr lang="nl-NL"/>
          </a:p>
        </p:txBody>
      </p:sp>
      <p:sp>
        <p:nvSpPr>
          <p:cNvPr id="12375" name="Text Box 92"/>
          <p:cNvSpPr txBox="1">
            <a:spLocks noChangeArrowheads="1"/>
          </p:cNvSpPr>
          <p:nvPr/>
        </p:nvSpPr>
        <p:spPr bwMode="auto">
          <a:xfrm>
            <a:off x="3465513" y="1635125"/>
            <a:ext cx="1357312" cy="5397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b="0" i="1">
                <a:solidFill>
                  <a:srgbClr val="000099"/>
                </a:solidFill>
              </a:rPr>
              <a:t>common</a:t>
            </a:r>
            <a:br>
              <a:rPr lang="en-US" sz="1400" b="0" i="1">
                <a:solidFill>
                  <a:srgbClr val="000099"/>
                </a:solidFill>
              </a:rPr>
            </a:br>
            <a:r>
              <a:rPr lang="en-US" sz="1400" b="0" i="1">
                <a:solidFill>
                  <a:srgbClr val="000099"/>
                </a:solidFill>
              </a:rPr>
              <a:t>behavior</a:t>
            </a:r>
          </a:p>
        </p:txBody>
      </p:sp>
      <p:sp>
        <p:nvSpPr>
          <p:cNvPr id="12376" name="Text Box 93"/>
          <p:cNvSpPr txBox="1">
            <a:spLocks noChangeArrowheads="1"/>
          </p:cNvSpPr>
          <p:nvPr/>
        </p:nvSpPr>
        <p:spPr bwMode="auto">
          <a:xfrm>
            <a:off x="5305425" y="2389188"/>
            <a:ext cx="1357313" cy="5397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b="0" i="1">
                <a:solidFill>
                  <a:srgbClr val="000099"/>
                </a:solidFill>
              </a:rPr>
              <a:t>common</a:t>
            </a:r>
            <a:br>
              <a:rPr lang="en-US" sz="1400" b="0" i="1">
                <a:solidFill>
                  <a:srgbClr val="000099"/>
                </a:solidFill>
              </a:rPr>
            </a:br>
            <a:r>
              <a:rPr lang="en-US" sz="1400" b="0" i="1">
                <a:solidFill>
                  <a:srgbClr val="000099"/>
                </a:solidFill>
              </a:rPr>
              <a:t>behavior</a:t>
            </a:r>
          </a:p>
        </p:txBody>
      </p:sp>
      <p:sp>
        <p:nvSpPr>
          <p:cNvPr id="12377" name="Text Box 94"/>
          <p:cNvSpPr txBox="1">
            <a:spLocks noChangeArrowheads="1"/>
          </p:cNvSpPr>
          <p:nvPr/>
        </p:nvSpPr>
        <p:spPr bwMode="auto">
          <a:xfrm>
            <a:off x="6288088" y="4029075"/>
            <a:ext cx="1382712" cy="539750"/>
          </a:xfrm>
          <a:prstGeom prst="rect">
            <a:avLst/>
          </a:prstGeom>
          <a:noFill/>
          <a:ln w="9525">
            <a:noFill/>
            <a:miter lim="800000"/>
            <a:headEnd/>
            <a:tailEnd/>
          </a:ln>
        </p:spPr>
        <p:txBody>
          <a:bodyPr lIns="107950" tIns="53975" rIns="107950" bIns="53975">
            <a:spAutoFit/>
          </a:bodyPr>
          <a:lstStyle/>
          <a:p>
            <a:pPr algn="ctr" eaLnBrk="0" hangingPunct="0">
              <a:spcBef>
                <a:spcPct val="50000"/>
              </a:spcBef>
            </a:pPr>
            <a:r>
              <a:rPr lang="en-US" sz="1400" b="0" i="1">
                <a:solidFill>
                  <a:srgbClr val="000099"/>
                </a:solidFill>
              </a:rPr>
              <a:t>common</a:t>
            </a:r>
            <a:br>
              <a:rPr lang="en-US" sz="1400" b="0" i="1">
                <a:solidFill>
                  <a:srgbClr val="000099"/>
                </a:solidFill>
              </a:rPr>
            </a:br>
            <a:r>
              <a:rPr lang="en-US" sz="1400" b="0" i="1">
                <a:solidFill>
                  <a:srgbClr val="000099"/>
                </a:solidFill>
              </a:rPr>
              <a:t>behavior</a:t>
            </a:r>
          </a:p>
        </p:txBody>
      </p:sp>
      <p:sp>
        <p:nvSpPr>
          <p:cNvPr id="12378" name="AutoShape 95"/>
          <p:cNvSpPr>
            <a:spLocks/>
          </p:cNvSpPr>
          <p:nvPr/>
        </p:nvSpPr>
        <p:spPr bwMode="auto">
          <a:xfrm>
            <a:off x="2587625" y="4254500"/>
            <a:ext cx="88900" cy="230188"/>
          </a:xfrm>
          <a:prstGeom prst="leftBrace">
            <a:avLst>
              <a:gd name="adj1" fmla="val 21577"/>
              <a:gd name="adj2" fmla="val 50000"/>
            </a:avLst>
          </a:prstGeom>
          <a:noFill/>
          <a:ln w="9525">
            <a:solidFill>
              <a:schemeClr val="tx1"/>
            </a:solidFill>
            <a:round/>
            <a:headEnd/>
            <a:tailEnd/>
          </a:ln>
        </p:spPr>
        <p:txBody>
          <a:bodyPr wrap="none" lIns="107950" tIns="53975" rIns="107950" bIns="53975" anchor="ctr"/>
          <a:lstStyle/>
          <a:p>
            <a:pPr algn="ctr"/>
            <a:endParaRPr lang="en-GB"/>
          </a:p>
        </p:txBody>
      </p:sp>
      <p:sp>
        <p:nvSpPr>
          <p:cNvPr id="12379" name="AutoShape 96"/>
          <p:cNvSpPr>
            <a:spLocks/>
          </p:cNvSpPr>
          <p:nvPr/>
        </p:nvSpPr>
        <p:spPr bwMode="auto">
          <a:xfrm>
            <a:off x="595313" y="4573588"/>
            <a:ext cx="1589087" cy="976312"/>
          </a:xfrm>
          <a:prstGeom prst="accentCallout2">
            <a:avLst>
              <a:gd name="adj1" fmla="val 11708"/>
              <a:gd name="adj2" fmla="val 104796"/>
              <a:gd name="adj3" fmla="val 11708"/>
              <a:gd name="adj4" fmla="val 114884"/>
              <a:gd name="adj5" fmla="val -22764"/>
              <a:gd name="adj6" fmla="val 125375"/>
            </a:avLst>
          </a:prstGeom>
          <a:noFill/>
          <a:ln w="22225">
            <a:solidFill>
              <a:schemeClr val="tx1"/>
            </a:solidFill>
            <a:miter lim="800000"/>
            <a:headEnd/>
            <a:tailEnd/>
          </a:ln>
        </p:spPr>
        <p:txBody>
          <a:bodyPr lIns="107950" tIns="53975" rIns="107950" bIns="53975" anchor="ctr"/>
          <a:lstStyle/>
          <a:p>
            <a:pPr algn="ctr" eaLnBrk="0" hangingPunct="0"/>
            <a:r>
              <a:rPr lang="en-US" sz="1400" i="1"/>
              <a:t>…”include use case </a:t>
            </a:r>
            <a:r>
              <a:rPr lang="en-US" sz="1400" i="1">
                <a:solidFill>
                  <a:schemeClr val="accent1"/>
                </a:solidFill>
              </a:rPr>
              <a:t>[New Use Case]</a:t>
            </a:r>
            <a:r>
              <a:rPr lang="en-US" sz="1400" i="1"/>
              <a:t> [reason]”…</a:t>
            </a:r>
          </a:p>
        </p:txBody>
      </p:sp>
      <p:sp>
        <p:nvSpPr>
          <p:cNvPr id="12380" name="AutoShape 97"/>
          <p:cNvSpPr>
            <a:spLocks/>
          </p:cNvSpPr>
          <p:nvPr/>
        </p:nvSpPr>
        <p:spPr bwMode="auto">
          <a:xfrm>
            <a:off x="4379913" y="4999038"/>
            <a:ext cx="88900" cy="230187"/>
          </a:xfrm>
          <a:prstGeom prst="leftBrace">
            <a:avLst>
              <a:gd name="adj1" fmla="val 21577"/>
              <a:gd name="adj2" fmla="val 50000"/>
            </a:avLst>
          </a:prstGeom>
          <a:noFill/>
          <a:ln w="9525">
            <a:solidFill>
              <a:schemeClr val="tx1"/>
            </a:solidFill>
            <a:round/>
            <a:headEnd/>
            <a:tailEnd/>
          </a:ln>
        </p:spPr>
        <p:txBody>
          <a:bodyPr wrap="none" lIns="107950" tIns="53975" rIns="107950" bIns="53975" anchor="ctr"/>
          <a:lstStyle/>
          <a:p>
            <a:pPr algn="ctr"/>
            <a:endParaRPr lang="en-GB"/>
          </a:p>
        </p:txBody>
      </p:sp>
      <p:sp>
        <p:nvSpPr>
          <p:cNvPr id="12381" name="Line 98"/>
          <p:cNvSpPr>
            <a:spLocks noChangeShapeType="1"/>
          </p:cNvSpPr>
          <p:nvPr/>
        </p:nvSpPr>
        <p:spPr bwMode="auto">
          <a:xfrm flipH="1">
            <a:off x="2454275" y="5100638"/>
            <a:ext cx="1924050" cy="298450"/>
          </a:xfrm>
          <a:prstGeom prst="line">
            <a:avLst/>
          </a:prstGeom>
          <a:noFill/>
          <a:ln w="22225">
            <a:solidFill>
              <a:schemeClr val="tx1"/>
            </a:solidFill>
            <a:round/>
            <a:headEnd/>
            <a:tailEnd/>
          </a:ln>
        </p:spPr>
        <p:txBody>
          <a:bodyPr lIns="107950" tIns="53975" rIns="107950" bIns="53975" anchor="ctr"/>
          <a:lstStyle/>
          <a:p>
            <a:endParaRPr lang="nl-NL"/>
          </a:p>
        </p:txBody>
      </p:sp>
      <p:sp>
        <p:nvSpPr>
          <p:cNvPr id="12382" name="Line 99"/>
          <p:cNvSpPr>
            <a:spLocks noChangeShapeType="1"/>
          </p:cNvSpPr>
          <p:nvPr/>
        </p:nvSpPr>
        <p:spPr bwMode="auto">
          <a:xfrm flipH="1">
            <a:off x="2270125" y="5399088"/>
            <a:ext cx="184150" cy="0"/>
          </a:xfrm>
          <a:prstGeom prst="line">
            <a:avLst/>
          </a:prstGeom>
          <a:noFill/>
          <a:ln w="22225">
            <a:solidFill>
              <a:schemeClr val="tx1"/>
            </a:solidFill>
            <a:round/>
            <a:headEnd/>
            <a:tailEnd/>
          </a:ln>
        </p:spPr>
        <p:txBody>
          <a:bodyPr lIns="107950" tIns="53975" rIns="107950" bIns="53975" anchor="ctr"/>
          <a:lstStyle/>
          <a:p>
            <a:endParaRPr lang="nl-N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w course slide master 2010 ver6">
  <a:themeElements>
    <a:clrScheme name="Blank Presentation 14">
      <a:dk1>
        <a:srgbClr val="000000"/>
      </a:dk1>
      <a:lt1>
        <a:srgbClr val="FFFFFF"/>
      </a:lt1>
      <a:dk2>
        <a:srgbClr val="009DDC"/>
      </a:dk2>
      <a:lt2>
        <a:srgbClr val="919194"/>
      </a:lt2>
      <a:accent1>
        <a:srgbClr val="5D86A1"/>
      </a:accent1>
      <a:accent2>
        <a:srgbClr val="9C7EB9"/>
      </a:accent2>
      <a:accent3>
        <a:srgbClr val="FFFFFF"/>
      </a:accent3>
      <a:accent4>
        <a:srgbClr val="000000"/>
      </a:accent4>
      <a:accent5>
        <a:srgbClr val="B6C3CD"/>
      </a:accent5>
      <a:accent6>
        <a:srgbClr val="8D72A7"/>
      </a:accent6>
      <a:hlink>
        <a:srgbClr val="DCCF87"/>
      </a:hlink>
      <a:folHlink>
        <a:srgbClr val="FFFF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7FBB"/>
        </a:dk2>
        <a:lt2>
          <a:srgbClr val="747575"/>
        </a:lt2>
        <a:accent1>
          <a:srgbClr val="486B7F"/>
        </a:accent1>
        <a:accent2>
          <a:srgbClr val="7E6098"/>
        </a:accent2>
        <a:accent3>
          <a:srgbClr val="FFFFFF"/>
        </a:accent3>
        <a:accent4>
          <a:srgbClr val="000000"/>
        </a:accent4>
        <a:accent5>
          <a:srgbClr val="B1BAC0"/>
        </a:accent5>
        <a:accent6>
          <a:srgbClr val="725689"/>
        </a:accent6>
        <a:hlink>
          <a:srgbClr val="CDC371"/>
        </a:hlink>
        <a:folHlink>
          <a:srgbClr val="FFFFFF"/>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9DDC"/>
        </a:dk2>
        <a:lt2>
          <a:srgbClr val="919194"/>
        </a:lt2>
        <a:accent1>
          <a:srgbClr val="5D86A1"/>
        </a:accent1>
        <a:accent2>
          <a:srgbClr val="9C7EB9"/>
        </a:accent2>
        <a:accent3>
          <a:srgbClr val="FFFFFF"/>
        </a:accent3>
        <a:accent4>
          <a:srgbClr val="000000"/>
        </a:accent4>
        <a:accent5>
          <a:srgbClr val="B6C3CD"/>
        </a:accent5>
        <a:accent6>
          <a:srgbClr val="8D72A7"/>
        </a:accent6>
        <a:hlink>
          <a:srgbClr val="DCCF87"/>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336699"/>
      </a:dk2>
      <a:lt2>
        <a:srgbClr val="777777"/>
      </a:lt2>
      <a:accent1>
        <a:srgbClr val="00A5E8"/>
      </a:accent1>
      <a:accent2>
        <a:srgbClr val="468A4B"/>
      </a:accent2>
      <a:accent3>
        <a:srgbClr val="FFFFFF"/>
      </a:accent3>
      <a:accent4>
        <a:srgbClr val="000000"/>
      </a:accent4>
      <a:accent5>
        <a:srgbClr val="AACFF2"/>
      </a:accent5>
      <a:accent6>
        <a:srgbClr val="3F7D43"/>
      </a:accent6>
      <a:hlink>
        <a:srgbClr val="000099"/>
      </a:hlink>
      <a:folHlink>
        <a:srgbClr val="FF99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module_XX_template_iji_11</Template>
  <TotalTime>1017</TotalTime>
  <Pages>13</Pages>
  <Words>2493</Words>
  <Application>Microsoft Macintosh PowerPoint</Application>
  <PresentationFormat>On-screen Show (4:3)</PresentationFormat>
  <Paragraphs>215</Paragraphs>
  <Slides>23</Slides>
  <Notes>23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New course slide master 2010 ver6</vt:lpstr>
      <vt:lpstr>Image</vt:lpstr>
      <vt:lpstr>Use-Case 2.0</vt:lpstr>
      <vt:lpstr>Objectives</vt:lpstr>
      <vt:lpstr>An introduction to use-case relationships</vt:lpstr>
      <vt:lpstr>Using named subflows / alternative flows to structure text</vt:lpstr>
      <vt:lpstr>Defining Relationships Between Use Cases</vt:lpstr>
      <vt:lpstr>Using the Include Relationship</vt:lpstr>
      <vt:lpstr>Using the Include Relationship</vt:lpstr>
      <vt:lpstr>Using the Include Relationship</vt:lpstr>
      <vt:lpstr>Using the Include Relationship</vt:lpstr>
      <vt:lpstr>Using the Include Relationship</vt:lpstr>
      <vt:lpstr>Discussion: Using the Include Relationship</vt:lpstr>
      <vt:lpstr>Common Errors Using the Include Relationship</vt:lpstr>
      <vt:lpstr>Using the Extends Relationship</vt:lpstr>
      <vt:lpstr>Using the Extends Relationship</vt:lpstr>
      <vt:lpstr>Using the Extends Relationship</vt:lpstr>
      <vt:lpstr>Discussion: Using the Extend Relationship</vt:lpstr>
      <vt:lpstr>Using the Extends Relationship</vt:lpstr>
      <vt:lpstr>Making Decisions of Extension Use Case</vt:lpstr>
      <vt:lpstr>Extension Points Revisited</vt:lpstr>
      <vt:lpstr>Extension Points Revisited</vt:lpstr>
      <vt:lpstr>Evaluating the Resulting Use-Case Model</vt:lpstr>
      <vt:lpstr>Defining Relationships Between Actors</vt:lpstr>
      <vt:lpstr>Summary</vt:lpstr>
    </vt:vector>
  </TitlesOfParts>
  <Company>Ivar Jacobson International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07 Adapting your Use-Case Model</dc:title>
  <dc:subject>Use-Case 2.0</dc:subject>
  <dc:creator>IJI</dc:creator>
  <dc:description>Initial IJI slide template</dc:description>
  <cp:lastModifiedBy>Shihong Huang</cp:lastModifiedBy>
  <cp:revision>50</cp:revision>
  <cp:lastPrinted>2000-05-09T22:55:10Z</cp:lastPrinted>
  <dcterms:created xsi:type="dcterms:W3CDTF">2012-10-01T01:42:32Z</dcterms:created>
  <dcterms:modified xsi:type="dcterms:W3CDTF">2012-10-01T14:21:19Z</dcterms:modified>
</cp:coreProperties>
</file>