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68" r:id="rId3"/>
    <p:sldId id="270" r:id="rId4"/>
    <p:sldId id="265" r:id="rId5"/>
    <p:sldId id="271" r:id="rId6"/>
    <p:sldId id="258" r:id="rId7"/>
    <p:sldId id="256" r:id="rId8"/>
    <p:sldId id="257" r:id="rId9"/>
    <p:sldId id="259" r:id="rId10"/>
    <p:sldId id="272" r:id="rId11"/>
    <p:sldId id="274" r:id="rId12"/>
    <p:sldId id="273"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1734A-3180-4349-AE2B-F7D8585626D6}" type="datetimeFigureOut">
              <a:rPr lang="en-GB" smtClean="0"/>
              <a:t>06/07/2020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E0A87-63F0-4B02-9990-F8A5B4659AFA}" type="slidenum">
              <a:rPr lang="en-GB" smtClean="0"/>
              <a:t>‹#›</a:t>
            </a:fld>
            <a:endParaRPr lang="en-GB"/>
          </a:p>
        </p:txBody>
      </p:sp>
    </p:spTree>
    <p:extLst>
      <p:ext uri="{BB962C8B-B14F-4D97-AF65-F5344CB8AC3E}">
        <p14:creationId xmlns:p14="http://schemas.microsoft.com/office/powerpoint/2010/main" val="28659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13600B-FFEA-41C4-8CA3-8F008473866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7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91FE-3305-40DC-AC4B-EFC01645A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8B1B4E7-2B67-48F0-865F-437F94B53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48C653-49F1-4CC3-A64F-8A43EE0FC624}"/>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5" name="Footer Placeholder 4">
            <a:extLst>
              <a:ext uri="{FF2B5EF4-FFF2-40B4-BE49-F238E27FC236}">
                <a16:creationId xmlns:a16="http://schemas.microsoft.com/office/drawing/2014/main" id="{22C87E33-0307-44E2-8DB4-9181A1946C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329558-302E-4D24-B838-8901FC42E0BE}"/>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36884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FCDA-DDA4-4376-9E1A-7B39D6AE2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5753E1-F264-445D-B7D0-3B83E844F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FC2CA-3ECC-450D-B395-AA61B0D5F349}"/>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5" name="Footer Placeholder 4">
            <a:extLst>
              <a:ext uri="{FF2B5EF4-FFF2-40B4-BE49-F238E27FC236}">
                <a16:creationId xmlns:a16="http://schemas.microsoft.com/office/drawing/2014/main" id="{2893D592-F7F4-42E9-AAAF-4494F230CB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3B02AC-98FF-4D31-AD68-84570C0AEDB4}"/>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244996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FA4CE-BAD1-4CAD-B399-DDAA1626D8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8D0E95-4DF7-463F-A75C-EB2148AA2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678078-765A-43E2-AD26-51611C3EFCFE}"/>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5" name="Footer Placeholder 4">
            <a:extLst>
              <a:ext uri="{FF2B5EF4-FFF2-40B4-BE49-F238E27FC236}">
                <a16:creationId xmlns:a16="http://schemas.microsoft.com/office/drawing/2014/main" id="{13E959D8-EB84-4C9E-84E3-8C77108A2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D46CC1-5666-447D-8015-5B9893697842}"/>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390562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8E8A-8AAC-4C48-9CD9-DC818F310D9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2266CF-56DC-44B2-A121-49BF11FA4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F4E699-A6A1-449F-B06A-EE97E85A9D26}"/>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5" name="Footer Placeholder 4">
            <a:extLst>
              <a:ext uri="{FF2B5EF4-FFF2-40B4-BE49-F238E27FC236}">
                <a16:creationId xmlns:a16="http://schemas.microsoft.com/office/drawing/2014/main" id="{7B0F47F9-37EA-49C2-89E4-511D661FB2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17BBE8-718A-4637-8DF1-019DF1607E7C}"/>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305493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5EE5-F02B-42EB-9F0B-6CAFF65AF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124D0A-E5F0-46DD-8544-D9F2315993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D8BA3-2249-4353-837D-CB3D0F7913B3}"/>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5" name="Footer Placeholder 4">
            <a:extLst>
              <a:ext uri="{FF2B5EF4-FFF2-40B4-BE49-F238E27FC236}">
                <a16:creationId xmlns:a16="http://schemas.microsoft.com/office/drawing/2014/main" id="{FF04EBEA-E866-4EC3-9150-E39BE301A7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A0E232-C272-4E99-9F7C-11AFFF58C163}"/>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263223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0E65-C91E-44E0-BF24-061FB45021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495DF7-9D10-442C-A002-7E4D4E51D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645F273-D37B-4402-B0BD-FC0D8B26F2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091B82E-A65F-4CC9-8CEC-96F4E14F9E04}"/>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6" name="Footer Placeholder 5">
            <a:extLst>
              <a:ext uri="{FF2B5EF4-FFF2-40B4-BE49-F238E27FC236}">
                <a16:creationId xmlns:a16="http://schemas.microsoft.com/office/drawing/2014/main" id="{8A87B3CA-DA05-4463-A0A2-28CDA7E178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4E05CC-47DA-45A9-BBEA-4E16BE72EA33}"/>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56905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FA64-2324-43B9-8082-E53EFEE404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2AE794-786A-4E5E-95D7-064C8C94D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E53C74-E33B-457B-924A-D6BC5137A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1E2A23F-5E87-44BA-AAB8-0BE7DBC05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43860C-0CDB-4424-8F25-8426670573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F74B71B-639F-4B5E-9F84-6C54914EC44C}"/>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8" name="Footer Placeholder 7">
            <a:extLst>
              <a:ext uri="{FF2B5EF4-FFF2-40B4-BE49-F238E27FC236}">
                <a16:creationId xmlns:a16="http://schemas.microsoft.com/office/drawing/2014/main" id="{FA6A2A71-8877-489C-8338-5F23EC9384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8BF072-11DC-4445-9D66-E3EF0AFBF3DB}"/>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19024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8559-F3C5-4567-8F16-94C60A46D5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478DEC-D8B8-4100-A636-6EBC61A86E61}"/>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4" name="Footer Placeholder 3">
            <a:extLst>
              <a:ext uri="{FF2B5EF4-FFF2-40B4-BE49-F238E27FC236}">
                <a16:creationId xmlns:a16="http://schemas.microsoft.com/office/drawing/2014/main" id="{2DA04CCF-074E-45C9-A5EF-5A3DBBD5A8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165F3B-6B83-41FC-9F6B-D6A841603C0B}"/>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159474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0F6D2-701F-49DE-AE1E-DA9C0A5A8C00}"/>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3" name="Footer Placeholder 2">
            <a:extLst>
              <a:ext uri="{FF2B5EF4-FFF2-40B4-BE49-F238E27FC236}">
                <a16:creationId xmlns:a16="http://schemas.microsoft.com/office/drawing/2014/main" id="{EF0C9C08-26F0-4A2B-8F72-29007AB6B31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5F2416-2D6A-40FD-BFB8-BABC93CB0728}"/>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417850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1A79-F2EE-4086-BFEF-DBC510065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2209BA-0DE4-4C32-8F78-528F29506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2C227B5-6F3B-482F-BDEF-6363C6E45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00E9E-4901-4567-BEDD-59879B3D9DFB}"/>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6" name="Footer Placeholder 5">
            <a:extLst>
              <a:ext uri="{FF2B5EF4-FFF2-40B4-BE49-F238E27FC236}">
                <a16:creationId xmlns:a16="http://schemas.microsoft.com/office/drawing/2014/main" id="{93870D36-1486-488A-BADC-80217DFFE8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0CE1B9-A77D-43AD-BF1E-968B81ABB0AE}"/>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167919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997C-F12A-4384-9ED8-A2C929707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D267571-FDB6-4BCB-A963-6ADC10B0D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5EEE7A-4C50-4B2D-81C9-67F5A67CE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78E49-B75D-45D5-95C8-08585D32443B}"/>
              </a:ext>
            </a:extLst>
          </p:cNvPr>
          <p:cNvSpPr>
            <a:spLocks noGrp="1"/>
          </p:cNvSpPr>
          <p:nvPr>
            <p:ph type="dt" sz="half" idx="10"/>
          </p:nvPr>
        </p:nvSpPr>
        <p:spPr/>
        <p:txBody>
          <a:bodyPr/>
          <a:lstStyle/>
          <a:p>
            <a:fld id="{51EB3AB5-5944-4837-A8EE-A3BE891E50B8}" type="datetimeFigureOut">
              <a:rPr lang="en-GB" smtClean="0"/>
              <a:t>06/07/2020</a:t>
            </a:fld>
            <a:endParaRPr lang="en-GB"/>
          </a:p>
        </p:txBody>
      </p:sp>
      <p:sp>
        <p:nvSpPr>
          <p:cNvPr id="6" name="Footer Placeholder 5">
            <a:extLst>
              <a:ext uri="{FF2B5EF4-FFF2-40B4-BE49-F238E27FC236}">
                <a16:creationId xmlns:a16="http://schemas.microsoft.com/office/drawing/2014/main" id="{702BFEC9-8C5F-498C-88F7-D89ED5873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2E5BAE-3FFA-4F20-AC74-A9988979DBFF}"/>
              </a:ext>
            </a:extLst>
          </p:cNvPr>
          <p:cNvSpPr>
            <a:spLocks noGrp="1"/>
          </p:cNvSpPr>
          <p:nvPr>
            <p:ph type="sldNum" sz="quarter" idx="12"/>
          </p:nvPr>
        </p:nvSpPr>
        <p:spPr/>
        <p:txBody>
          <a:bodyPr/>
          <a:lstStyle/>
          <a:p>
            <a:fld id="{E5AB58FB-CA83-4618-A395-5A30BACC286F}" type="slidenum">
              <a:rPr lang="en-GB" smtClean="0"/>
              <a:t>‹#›</a:t>
            </a:fld>
            <a:endParaRPr lang="en-GB"/>
          </a:p>
        </p:txBody>
      </p:sp>
    </p:spTree>
    <p:extLst>
      <p:ext uri="{BB962C8B-B14F-4D97-AF65-F5344CB8AC3E}">
        <p14:creationId xmlns:p14="http://schemas.microsoft.com/office/powerpoint/2010/main" val="2862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E7FCE-C3F9-4C7E-8065-3AED1011C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B9CFA4-801A-4DC0-85A5-254004F0E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C14A8E-7330-4FCE-A1CB-BC50CF56D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B3AB5-5944-4837-A8EE-A3BE891E50B8}" type="datetimeFigureOut">
              <a:rPr lang="en-GB" smtClean="0"/>
              <a:t>06/07/2020</a:t>
            </a:fld>
            <a:endParaRPr lang="en-GB"/>
          </a:p>
        </p:txBody>
      </p:sp>
      <p:sp>
        <p:nvSpPr>
          <p:cNvPr id="5" name="Footer Placeholder 4">
            <a:extLst>
              <a:ext uri="{FF2B5EF4-FFF2-40B4-BE49-F238E27FC236}">
                <a16:creationId xmlns:a16="http://schemas.microsoft.com/office/drawing/2014/main" id="{5D2BDF61-4D58-45A5-AFAA-468895422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0EAB8F-47D7-402D-B7CB-98377EB58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B58FB-CA83-4618-A395-5A30BACC286F}" type="slidenum">
              <a:rPr lang="en-GB" smtClean="0"/>
              <a:t>‹#›</a:t>
            </a:fld>
            <a:endParaRPr lang="en-GB"/>
          </a:p>
        </p:txBody>
      </p:sp>
    </p:spTree>
    <p:extLst>
      <p:ext uri="{BB962C8B-B14F-4D97-AF65-F5344CB8AC3E}">
        <p14:creationId xmlns:p14="http://schemas.microsoft.com/office/powerpoint/2010/main" val="19087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A8BC-2DFC-4939-A68C-3AC84DBA95F6}"/>
              </a:ext>
            </a:extLst>
          </p:cNvPr>
          <p:cNvSpPr>
            <a:spLocks noGrp="1"/>
          </p:cNvSpPr>
          <p:nvPr>
            <p:ph type="ctrTitle"/>
          </p:nvPr>
        </p:nvSpPr>
        <p:spPr/>
        <p:txBody>
          <a:bodyPr>
            <a:normAutofit fontScale="90000"/>
          </a:bodyPr>
          <a:lstStyle/>
          <a:p>
            <a:r>
              <a:rPr lang="en-GB" dirty="0"/>
              <a:t>Neural Networks – Hyperparameter optimisation</a:t>
            </a:r>
            <a:br>
              <a:rPr lang="en-GB" dirty="0"/>
            </a:br>
            <a:endParaRPr lang="en-GB" dirty="0"/>
          </a:p>
        </p:txBody>
      </p:sp>
      <p:sp>
        <p:nvSpPr>
          <p:cNvPr id="3" name="Subtitle 2">
            <a:extLst>
              <a:ext uri="{FF2B5EF4-FFF2-40B4-BE49-F238E27FC236}">
                <a16:creationId xmlns:a16="http://schemas.microsoft.com/office/drawing/2014/main" id="{3F2BFF9B-74F4-472C-9B61-ACE49C4E08AF}"/>
              </a:ext>
            </a:extLst>
          </p:cNvPr>
          <p:cNvSpPr>
            <a:spLocks noGrp="1"/>
          </p:cNvSpPr>
          <p:nvPr>
            <p:ph type="subTitle" idx="1"/>
          </p:nvPr>
        </p:nvSpPr>
        <p:spPr/>
        <p:txBody>
          <a:bodyPr/>
          <a:lstStyle/>
          <a:p>
            <a:r>
              <a:rPr lang="en-GB" dirty="0"/>
              <a:t>Finding the optimal optimiser</a:t>
            </a:r>
          </a:p>
        </p:txBody>
      </p:sp>
    </p:spTree>
    <p:extLst>
      <p:ext uri="{BB962C8B-B14F-4D97-AF65-F5344CB8AC3E}">
        <p14:creationId xmlns:p14="http://schemas.microsoft.com/office/powerpoint/2010/main" val="292469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A21787-6FA3-4CDD-9F1D-48A25D7580DB}"/>
              </a:ext>
            </a:extLst>
          </p:cNvPr>
          <p:cNvSpPr>
            <a:spLocks noGrp="1"/>
          </p:cNvSpPr>
          <p:nvPr>
            <p:ph type="subTitle" idx="1"/>
          </p:nvPr>
        </p:nvSpPr>
        <p:spPr>
          <a:xfrm>
            <a:off x="1469293" y="239591"/>
            <a:ext cx="2751015" cy="1655762"/>
          </a:xfrm>
        </p:spPr>
        <p:txBody>
          <a:bodyPr/>
          <a:lstStyle/>
          <a:p>
            <a:r>
              <a:rPr lang="en-GB" dirty="0"/>
              <a:t>Grid search</a:t>
            </a:r>
          </a:p>
        </p:txBody>
      </p:sp>
      <p:sp>
        <p:nvSpPr>
          <p:cNvPr id="4" name="Subtitle 2">
            <a:extLst>
              <a:ext uri="{FF2B5EF4-FFF2-40B4-BE49-F238E27FC236}">
                <a16:creationId xmlns:a16="http://schemas.microsoft.com/office/drawing/2014/main" id="{F978202E-BBBC-45DC-A531-7C20CF9DA89C}"/>
              </a:ext>
            </a:extLst>
          </p:cNvPr>
          <p:cNvSpPr txBox="1">
            <a:spLocks/>
          </p:cNvSpPr>
          <p:nvPr/>
        </p:nvSpPr>
        <p:spPr>
          <a:xfrm>
            <a:off x="7217508" y="147637"/>
            <a:ext cx="275101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Random search</a:t>
            </a:r>
          </a:p>
        </p:txBody>
      </p:sp>
      <p:sp>
        <p:nvSpPr>
          <p:cNvPr id="5" name="TextBox 4">
            <a:extLst>
              <a:ext uri="{FF2B5EF4-FFF2-40B4-BE49-F238E27FC236}">
                <a16:creationId xmlns:a16="http://schemas.microsoft.com/office/drawing/2014/main" id="{5D1E9C42-131D-462C-91A5-904AD8D53B19}"/>
              </a:ext>
            </a:extLst>
          </p:cNvPr>
          <p:cNvSpPr txBox="1"/>
          <p:nvPr/>
        </p:nvSpPr>
        <p:spPr>
          <a:xfrm>
            <a:off x="554890" y="899961"/>
            <a:ext cx="5326188" cy="4785926"/>
          </a:xfrm>
          <a:prstGeom prst="rect">
            <a:avLst/>
          </a:prstGeom>
          <a:noFill/>
        </p:spPr>
        <p:txBody>
          <a:bodyPr wrap="square" rtlCol="0">
            <a:spAutoFit/>
          </a:bodyPr>
          <a:lstStyle/>
          <a:p>
            <a:endParaRPr lang="en-GB" sz="1100" dirty="0"/>
          </a:p>
          <a:p>
            <a:r>
              <a:rPr lang="en-GB" sz="1400" dirty="0"/>
              <a:t>HN = [4,8]</a:t>
            </a:r>
          </a:p>
          <a:p>
            <a:r>
              <a:rPr lang="en-GB" sz="1400" dirty="0"/>
              <a:t>EPOCHS = [50,150,400, 500]</a:t>
            </a:r>
          </a:p>
          <a:p>
            <a:r>
              <a:rPr lang="en-GB" sz="1400" dirty="0"/>
              <a:t>BATCH_SIZE = [50, 300, 400]</a:t>
            </a:r>
          </a:p>
          <a:p>
            <a:r>
              <a:rPr lang="en-GB" sz="1400" dirty="0"/>
              <a:t>LR = [0.0001, 0.0004, 0.0008, 0.001, 0.004, 0.008, 0.01, 0.04, 0.08, 0.1, 0.2, 0.25]</a:t>
            </a:r>
          </a:p>
          <a:p>
            <a:endParaRPr lang="en-GB" sz="1400" dirty="0"/>
          </a:p>
          <a:p>
            <a:endParaRPr lang="en-GB" sz="1400" dirty="0"/>
          </a:p>
          <a:p>
            <a:r>
              <a:rPr lang="en-GB" sz="1400" dirty="0"/>
              <a:t>Grid search algorithm execution time:  1:05:29.37 (</a:t>
            </a:r>
            <a:r>
              <a:rPr lang="en-GB" sz="1400" dirty="0" err="1"/>
              <a:t>hrs:mins:secs</a:t>
            </a:r>
            <a:r>
              <a:rPr lang="en-GB" sz="1400" dirty="0"/>
              <a:t>)</a:t>
            </a:r>
          </a:p>
          <a:p>
            <a:r>
              <a:rPr lang="en-GB" sz="1400" dirty="0"/>
              <a:t>No. of parameter configurations:  288</a:t>
            </a:r>
            <a:br>
              <a:rPr lang="en-GB" sz="1400" dirty="0"/>
            </a:br>
            <a:endParaRPr lang="en-GB" sz="1400" dirty="0"/>
          </a:p>
          <a:p>
            <a:r>
              <a:rPr lang="en-GB" sz="1400" dirty="0"/>
              <a:t>1 ) Params: HN =  8  Epochs =  150  LR =  0.01  Batch Size =  300</a:t>
            </a:r>
          </a:p>
          <a:p>
            <a:r>
              <a:rPr lang="en-GB" sz="1400" dirty="0"/>
              <a:t>MSE:  0.004023… </a:t>
            </a:r>
          </a:p>
          <a:p>
            <a:endParaRPr lang="en-GB" sz="1400" dirty="0"/>
          </a:p>
          <a:p>
            <a:r>
              <a:rPr lang="en-GB" sz="1400" dirty="0"/>
              <a:t>2 ) Params: HN =  4  Epochs =  400  LR =  0.001  Batch Size =  50</a:t>
            </a:r>
          </a:p>
          <a:p>
            <a:r>
              <a:rPr lang="en-GB" sz="1400" dirty="0"/>
              <a:t>MSE:  0.004485… </a:t>
            </a:r>
          </a:p>
          <a:p>
            <a:endParaRPr lang="en-GB" sz="1400" dirty="0"/>
          </a:p>
          <a:p>
            <a:r>
              <a:rPr lang="en-GB" sz="1400" dirty="0"/>
              <a:t>3 ) Params: HN =  8  Epochs =  50  LR =  0.004  Batch Size =  50</a:t>
            </a:r>
          </a:p>
          <a:p>
            <a:r>
              <a:rPr lang="en-GB" sz="1400" dirty="0"/>
              <a:t>MSE:  0.004568… </a:t>
            </a:r>
          </a:p>
          <a:p>
            <a:endParaRPr lang="en-GB" sz="1400" dirty="0"/>
          </a:p>
          <a:p>
            <a:r>
              <a:rPr lang="en-GB" sz="1400" dirty="0"/>
              <a:t>4 ) Params: HN =  4  Epochs =  500  LR =  0.001  Batch Size =  400</a:t>
            </a:r>
          </a:p>
          <a:p>
            <a:r>
              <a:rPr lang="en-GB" sz="1400" dirty="0"/>
              <a:t>MSE:  0.004876… </a:t>
            </a:r>
          </a:p>
        </p:txBody>
      </p:sp>
      <p:sp>
        <p:nvSpPr>
          <p:cNvPr id="6" name="TextBox 5">
            <a:extLst>
              <a:ext uri="{FF2B5EF4-FFF2-40B4-BE49-F238E27FC236}">
                <a16:creationId xmlns:a16="http://schemas.microsoft.com/office/drawing/2014/main" id="{F7FBC954-1897-4E10-B268-6C3486315879}"/>
              </a:ext>
            </a:extLst>
          </p:cNvPr>
          <p:cNvSpPr txBox="1"/>
          <p:nvPr/>
        </p:nvSpPr>
        <p:spPr>
          <a:xfrm>
            <a:off x="5881078" y="704728"/>
            <a:ext cx="5970953" cy="5216813"/>
          </a:xfrm>
          <a:prstGeom prst="rect">
            <a:avLst/>
          </a:prstGeom>
          <a:noFill/>
        </p:spPr>
        <p:txBody>
          <a:bodyPr wrap="square" rtlCol="0">
            <a:spAutoFit/>
          </a:bodyPr>
          <a:lstStyle/>
          <a:p>
            <a:br>
              <a:rPr lang="en-GB" sz="1100" dirty="0"/>
            </a:br>
            <a:r>
              <a:rPr lang="en-GB" sz="1400" dirty="0"/>
              <a:t>Random uniform distributions were used for EPOCHS and Batch Size. A uniform logarithmic distribution was taken for LR.</a:t>
            </a:r>
            <a:br>
              <a:rPr lang="en-GB" sz="1400" dirty="0"/>
            </a:br>
            <a:r>
              <a:rPr lang="en-GB" sz="1400" dirty="0"/>
              <a:t>HN = [4,6,8] (randomly selected)</a:t>
            </a:r>
            <a:br>
              <a:rPr lang="en-GB" sz="1400" dirty="0"/>
            </a:br>
            <a:r>
              <a:rPr lang="en-GB" sz="1400" dirty="0"/>
              <a:t>EPOCHS from 20 to 500</a:t>
            </a:r>
            <a:br>
              <a:rPr lang="en-GB" sz="1400" dirty="0"/>
            </a:br>
            <a:r>
              <a:rPr lang="en-GB" sz="1400" dirty="0"/>
              <a:t>BATCH_SIZE from 10 to 300</a:t>
            </a:r>
            <a:br>
              <a:rPr lang="en-GB" sz="1400" dirty="0"/>
            </a:br>
            <a:r>
              <a:rPr lang="en-GB" sz="1400" dirty="0"/>
              <a:t>LR from 0.0001 to 0.25</a:t>
            </a:r>
            <a:br>
              <a:rPr lang="en-GB" sz="1400" dirty="0"/>
            </a:br>
            <a:br>
              <a:rPr lang="en-GB" sz="1400" dirty="0"/>
            </a:br>
            <a:r>
              <a:rPr lang="en-GB" sz="1400" dirty="0"/>
              <a:t>Random search algorithm execution time:  1:18:18.38 (</a:t>
            </a:r>
            <a:r>
              <a:rPr lang="en-GB" sz="1400" dirty="0" err="1"/>
              <a:t>hrs:mins:secs</a:t>
            </a:r>
            <a:r>
              <a:rPr lang="en-GB" sz="1400" dirty="0"/>
              <a:t>)</a:t>
            </a:r>
          </a:p>
          <a:p>
            <a:r>
              <a:rPr lang="en-GB" sz="1400" dirty="0"/>
              <a:t>No. of parameter configurations:  288</a:t>
            </a:r>
            <a:br>
              <a:rPr lang="en-GB" sz="1400" dirty="0"/>
            </a:br>
            <a:endParaRPr lang="en-GB" sz="1400" dirty="0"/>
          </a:p>
          <a:p>
            <a:r>
              <a:rPr lang="en-GB" sz="1400" dirty="0"/>
              <a:t>1 ) Params: HN =  6  Epochs =  393  LR =  0.001177…  Batch Size =  180</a:t>
            </a:r>
          </a:p>
          <a:p>
            <a:r>
              <a:rPr lang="en-GB" sz="1400" dirty="0"/>
              <a:t>MSE:  0.003786… </a:t>
            </a:r>
          </a:p>
          <a:p>
            <a:endParaRPr lang="en-GB" sz="1400" dirty="0"/>
          </a:p>
          <a:p>
            <a:r>
              <a:rPr lang="en-GB" sz="1400" dirty="0"/>
              <a:t>2 ) Params: HN =  8  Epochs =  444  LR =  0.003883…  Batch Size =  253</a:t>
            </a:r>
          </a:p>
          <a:p>
            <a:r>
              <a:rPr lang="en-GB" sz="1400" dirty="0"/>
              <a:t>MSE:  0.004293… </a:t>
            </a:r>
          </a:p>
          <a:p>
            <a:endParaRPr lang="en-GB" sz="1400" dirty="0"/>
          </a:p>
          <a:p>
            <a:r>
              <a:rPr lang="en-GB" sz="1400" dirty="0"/>
              <a:t>3 ) Params: HN =  6  Epochs =  272  LR =  0.001067…  Batch Size =  54</a:t>
            </a:r>
          </a:p>
          <a:p>
            <a:r>
              <a:rPr lang="en-GB" sz="1400" dirty="0"/>
              <a:t>MSE:  0.004613… </a:t>
            </a:r>
          </a:p>
          <a:p>
            <a:endParaRPr lang="en-GB" sz="1400" dirty="0"/>
          </a:p>
          <a:p>
            <a:r>
              <a:rPr lang="en-GB" sz="1400" dirty="0"/>
              <a:t>4 ) Params: HN =  8  Epochs =  261  LR =  0.001275…  Batch Size =  191</a:t>
            </a:r>
          </a:p>
          <a:p>
            <a:r>
              <a:rPr lang="en-GB" sz="1400" dirty="0"/>
              <a:t>MSE:  0.004687… </a:t>
            </a:r>
            <a:br>
              <a:rPr lang="en-GB" sz="1400" dirty="0"/>
            </a:br>
            <a:br>
              <a:rPr lang="en-GB" sz="1400" dirty="0"/>
            </a:br>
            <a:endParaRPr lang="en-GB" sz="1400" dirty="0"/>
          </a:p>
        </p:txBody>
      </p:sp>
      <p:sp>
        <p:nvSpPr>
          <p:cNvPr id="2" name="TextBox 1">
            <a:extLst>
              <a:ext uri="{FF2B5EF4-FFF2-40B4-BE49-F238E27FC236}">
                <a16:creationId xmlns:a16="http://schemas.microsoft.com/office/drawing/2014/main" id="{6DDF194C-DA05-4517-967F-9C42B88D6022}"/>
              </a:ext>
            </a:extLst>
          </p:cNvPr>
          <p:cNvSpPr txBox="1"/>
          <p:nvPr/>
        </p:nvSpPr>
        <p:spPr>
          <a:xfrm>
            <a:off x="734646" y="5997135"/>
            <a:ext cx="9050216" cy="369332"/>
          </a:xfrm>
          <a:prstGeom prst="rect">
            <a:avLst/>
          </a:prstGeom>
          <a:noFill/>
        </p:spPr>
        <p:txBody>
          <a:bodyPr wrap="square" rtlCol="0">
            <a:spAutoFit/>
          </a:bodyPr>
          <a:lstStyle/>
          <a:p>
            <a:r>
              <a:rPr lang="en-GB" dirty="0">
                <a:solidFill>
                  <a:srgbClr val="0070C0"/>
                </a:solidFill>
              </a:rPr>
              <a:t>Grid search outperformed random search ... And again</a:t>
            </a:r>
          </a:p>
        </p:txBody>
      </p:sp>
    </p:spTree>
    <p:extLst>
      <p:ext uri="{BB962C8B-B14F-4D97-AF65-F5344CB8AC3E}">
        <p14:creationId xmlns:p14="http://schemas.microsoft.com/office/powerpoint/2010/main" val="122571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A21787-6FA3-4CDD-9F1D-48A25D7580DB}"/>
              </a:ext>
            </a:extLst>
          </p:cNvPr>
          <p:cNvSpPr>
            <a:spLocks noGrp="1"/>
          </p:cNvSpPr>
          <p:nvPr>
            <p:ph type="subTitle" idx="1"/>
          </p:nvPr>
        </p:nvSpPr>
        <p:spPr>
          <a:xfrm>
            <a:off x="1469293" y="239591"/>
            <a:ext cx="2751015" cy="1655762"/>
          </a:xfrm>
        </p:spPr>
        <p:txBody>
          <a:bodyPr/>
          <a:lstStyle/>
          <a:p>
            <a:r>
              <a:rPr lang="en-GB" dirty="0"/>
              <a:t>Grid search</a:t>
            </a:r>
          </a:p>
        </p:txBody>
      </p:sp>
      <p:sp>
        <p:nvSpPr>
          <p:cNvPr id="4" name="Subtitle 2">
            <a:extLst>
              <a:ext uri="{FF2B5EF4-FFF2-40B4-BE49-F238E27FC236}">
                <a16:creationId xmlns:a16="http://schemas.microsoft.com/office/drawing/2014/main" id="{F978202E-BBBC-45DC-A531-7C20CF9DA89C}"/>
              </a:ext>
            </a:extLst>
          </p:cNvPr>
          <p:cNvSpPr txBox="1">
            <a:spLocks/>
          </p:cNvSpPr>
          <p:nvPr/>
        </p:nvSpPr>
        <p:spPr>
          <a:xfrm>
            <a:off x="7217508" y="147637"/>
            <a:ext cx="275101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Random search</a:t>
            </a:r>
          </a:p>
        </p:txBody>
      </p:sp>
      <p:sp>
        <p:nvSpPr>
          <p:cNvPr id="5" name="TextBox 4">
            <a:extLst>
              <a:ext uri="{FF2B5EF4-FFF2-40B4-BE49-F238E27FC236}">
                <a16:creationId xmlns:a16="http://schemas.microsoft.com/office/drawing/2014/main" id="{5D1E9C42-131D-462C-91A5-904AD8D53B19}"/>
              </a:ext>
            </a:extLst>
          </p:cNvPr>
          <p:cNvSpPr txBox="1"/>
          <p:nvPr/>
        </p:nvSpPr>
        <p:spPr>
          <a:xfrm>
            <a:off x="554890" y="899961"/>
            <a:ext cx="5326188" cy="4355038"/>
          </a:xfrm>
          <a:prstGeom prst="rect">
            <a:avLst/>
          </a:prstGeom>
          <a:noFill/>
        </p:spPr>
        <p:txBody>
          <a:bodyPr wrap="square" rtlCol="0">
            <a:spAutoFit/>
          </a:bodyPr>
          <a:lstStyle/>
          <a:p>
            <a:endParaRPr lang="en-GB" sz="1100" dirty="0"/>
          </a:p>
          <a:p>
            <a:r>
              <a:rPr lang="en-GB" sz="1400" dirty="0"/>
              <a:t>HN: H1 = 4, H2 = 8</a:t>
            </a:r>
          </a:p>
          <a:p>
            <a:r>
              <a:rPr lang="it-IT" sz="1400" dirty="0"/>
              <a:t>EPOCHS = [30, 60, 90, 120, 150, 180, 210, 240, 270, 300, 330, 360, 390]</a:t>
            </a:r>
            <a:br>
              <a:rPr lang="it-IT" sz="1400" dirty="0"/>
            </a:br>
            <a:r>
              <a:rPr lang="en-GB" sz="1400" dirty="0"/>
              <a:t>BATCH_SIZE = 300</a:t>
            </a:r>
          </a:p>
          <a:p>
            <a:r>
              <a:rPr lang="en-GB" sz="1400" dirty="0"/>
              <a:t>LR = 0.0001 to 0.0009, 0.001 to 0.009, 0.01 to 0.09, 0.1 to 0.25.</a:t>
            </a:r>
          </a:p>
          <a:p>
            <a:endParaRPr lang="en-GB" sz="1400" dirty="0"/>
          </a:p>
          <a:p>
            <a:endParaRPr lang="en-GB" sz="1400" dirty="0"/>
          </a:p>
          <a:p>
            <a:r>
              <a:rPr lang="en-GB" sz="1400" dirty="0"/>
              <a:t>Grid search algorithm execution time:  0:29:17.470747 (</a:t>
            </a:r>
            <a:r>
              <a:rPr lang="en-GB" sz="1400" dirty="0" err="1"/>
              <a:t>hrs:mins:secs</a:t>
            </a:r>
            <a:r>
              <a:rPr lang="en-GB" sz="1400" dirty="0"/>
              <a:t>)</a:t>
            </a:r>
          </a:p>
          <a:p>
            <a:r>
              <a:rPr lang="en-GB" sz="1400" dirty="0"/>
              <a:t>No. of parameter configurations:  403</a:t>
            </a:r>
          </a:p>
          <a:p>
            <a:r>
              <a:rPr lang="en-GB" sz="1400" dirty="0"/>
              <a:t>1 ) Params: HN = (4,8), Epochs =  330  LR =  0.008  Batch Size = 300</a:t>
            </a:r>
          </a:p>
          <a:p>
            <a:r>
              <a:rPr lang="en-GB" sz="1400" dirty="0"/>
              <a:t>MSE:  0.004054 </a:t>
            </a:r>
          </a:p>
          <a:p>
            <a:endParaRPr lang="en-GB" sz="1400" dirty="0"/>
          </a:p>
          <a:p>
            <a:r>
              <a:rPr lang="en-GB" sz="1400" dirty="0"/>
              <a:t>2 ) Params: HN = (4,8), Epochs =  270  LR =  0.002  Batch Size = 300</a:t>
            </a:r>
          </a:p>
          <a:p>
            <a:r>
              <a:rPr lang="en-GB" sz="1400" dirty="0"/>
              <a:t>MSE:  0.004475</a:t>
            </a:r>
          </a:p>
          <a:p>
            <a:endParaRPr lang="en-GB" sz="1400" dirty="0"/>
          </a:p>
          <a:p>
            <a:r>
              <a:rPr lang="en-GB" sz="1400" dirty="0"/>
              <a:t>3 ) Params: HN = (4,8), Epochs =  120  LR =  0.08  Batch Size = 300</a:t>
            </a:r>
          </a:p>
          <a:p>
            <a:r>
              <a:rPr lang="en-GB" sz="1400" dirty="0"/>
              <a:t>MSE:  0.004626 </a:t>
            </a:r>
          </a:p>
          <a:p>
            <a:endParaRPr lang="en-GB" sz="1400" dirty="0"/>
          </a:p>
          <a:p>
            <a:r>
              <a:rPr lang="en-GB" sz="1400" dirty="0"/>
              <a:t>4 ) Params: HN = (4,8), Epochs =  150  LR =  0.03  Batch Size = 300</a:t>
            </a:r>
          </a:p>
          <a:p>
            <a:r>
              <a:rPr lang="en-GB" sz="1400" dirty="0"/>
              <a:t>MSE:  0.004649</a:t>
            </a:r>
          </a:p>
        </p:txBody>
      </p:sp>
      <p:sp>
        <p:nvSpPr>
          <p:cNvPr id="6" name="TextBox 5">
            <a:extLst>
              <a:ext uri="{FF2B5EF4-FFF2-40B4-BE49-F238E27FC236}">
                <a16:creationId xmlns:a16="http://schemas.microsoft.com/office/drawing/2014/main" id="{F7FBC954-1897-4E10-B268-6C3486315879}"/>
              </a:ext>
            </a:extLst>
          </p:cNvPr>
          <p:cNvSpPr txBox="1"/>
          <p:nvPr/>
        </p:nvSpPr>
        <p:spPr>
          <a:xfrm>
            <a:off x="5881078" y="704728"/>
            <a:ext cx="5970953" cy="5032147"/>
          </a:xfrm>
          <a:prstGeom prst="rect">
            <a:avLst/>
          </a:prstGeom>
          <a:noFill/>
        </p:spPr>
        <p:txBody>
          <a:bodyPr wrap="square" rtlCol="0">
            <a:spAutoFit/>
          </a:bodyPr>
          <a:lstStyle/>
          <a:p>
            <a:br>
              <a:rPr lang="en-GB" sz="1100" dirty="0"/>
            </a:br>
            <a:br>
              <a:rPr lang="en-GB" sz="1400" dirty="0"/>
            </a:br>
            <a:r>
              <a:rPr lang="en-GB" sz="1400" dirty="0"/>
              <a:t>HN: H1 = 4, H2 = 8</a:t>
            </a:r>
            <a:br>
              <a:rPr lang="en-GB" sz="1400" dirty="0"/>
            </a:br>
            <a:r>
              <a:rPr lang="en-GB" sz="1400" dirty="0"/>
              <a:t>EPOCHS from 20 to 500</a:t>
            </a:r>
            <a:br>
              <a:rPr lang="en-GB" sz="1400" dirty="0"/>
            </a:br>
            <a:r>
              <a:rPr lang="en-GB" sz="1400" dirty="0"/>
              <a:t>BATCH_SIZE = 300</a:t>
            </a:r>
            <a:br>
              <a:rPr lang="en-GB" sz="1400" dirty="0"/>
            </a:br>
            <a:r>
              <a:rPr lang="en-GB" sz="1400" dirty="0"/>
              <a:t>LR from 0.0001 to 0.25</a:t>
            </a:r>
            <a:br>
              <a:rPr lang="en-GB" sz="1400" dirty="0"/>
            </a:br>
            <a:br>
              <a:rPr lang="en-GB" sz="800" dirty="0"/>
            </a:br>
            <a:r>
              <a:rPr lang="en-GB" sz="1400" dirty="0"/>
              <a:t>Random search algorithm execution time:  0:27:46.021268 (</a:t>
            </a:r>
            <a:r>
              <a:rPr lang="en-GB" sz="1400" dirty="0" err="1"/>
              <a:t>hrs:mins:secs</a:t>
            </a:r>
            <a:r>
              <a:rPr lang="en-GB" sz="1400" dirty="0"/>
              <a:t>)</a:t>
            </a:r>
          </a:p>
          <a:p>
            <a:r>
              <a:rPr lang="en-GB" sz="1400" dirty="0"/>
              <a:t>No. of parameter configurations:  400</a:t>
            </a:r>
          </a:p>
          <a:p>
            <a:endParaRPr lang="en-GB" sz="1400" dirty="0"/>
          </a:p>
          <a:p>
            <a:r>
              <a:rPr lang="en-GB" sz="1400" dirty="0"/>
              <a:t>1 ) Params: HN =  6  Epochs =  296  LR =  0.007606  Batch Size =  300</a:t>
            </a:r>
          </a:p>
          <a:p>
            <a:r>
              <a:rPr lang="en-GB" sz="1400" dirty="0"/>
              <a:t>MSE:  0.003713 </a:t>
            </a:r>
          </a:p>
          <a:p>
            <a:endParaRPr lang="en-GB" sz="1400" dirty="0"/>
          </a:p>
          <a:p>
            <a:r>
              <a:rPr lang="en-GB" sz="1400" dirty="0"/>
              <a:t>2 ) Params: HN =  4  Epochs =  280  LR =  0.004261  Batch Size =  300</a:t>
            </a:r>
          </a:p>
          <a:p>
            <a:r>
              <a:rPr lang="en-GB" sz="1400" dirty="0"/>
              <a:t>MSE:  0.003851 </a:t>
            </a:r>
          </a:p>
          <a:p>
            <a:endParaRPr lang="en-GB" sz="1400" dirty="0"/>
          </a:p>
          <a:p>
            <a:r>
              <a:rPr lang="en-GB" sz="1400" dirty="0"/>
              <a:t>3 ) Params: HN =  6  Epochs =  266  LR =  0.005205  Batch Size =  300</a:t>
            </a:r>
          </a:p>
          <a:p>
            <a:r>
              <a:rPr lang="en-GB" sz="1400" dirty="0"/>
              <a:t>MSE:  0.004444 </a:t>
            </a:r>
          </a:p>
          <a:p>
            <a:endParaRPr lang="en-GB" sz="1400" dirty="0"/>
          </a:p>
          <a:p>
            <a:r>
              <a:rPr lang="en-GB" sz="1400" dirty="0"/>
              <a:t>4 ) Params: HN =  4  Epochs =  109  LR =  0.004678  Batch Size =  300</a:t>
            </a:r>
          </a:p>
          <a:p>
            <a:r>
              <a:rPr lang="en-GB" sz="1400" dirty="0"/>
              <a:t>MSE:  0.004554</a:t>
            </a:r>
          </a:p>
          <a:p>
            <a:br>
              <a:rPr lang="en-GB" sz="800" dirty="0"/>
            </a:br>
            <a:br>
              <a:rPr lang="en-GB" sz="1400" dirty="0"/>
            </a:br>
            <a:endParaRPr lang="en-GB" sz="1400" dirty="0"/>
          </a:p>
        </p:txBody>
      </p:sp>
      <p:sp>
        <p:nvSpPr>
          <p:cNvPr id="2" name="TextBox 1">
            <a:extLst>
              <a:ext uri="{FF2B5EF4-FFF2-40B4-BE49-F238E27FC236}">
                <a16:creationId xmlns:a16="http://schemas.microsoft.com/office/drawing/2014/main" id="{6DDF194C-DA05-4517-967F-9C42B88D6022}"/>
              </a:ext>
            </a:extLst>
          </p:cNvPr>
          <p:cNvSpPr txBox="1"/>
          <p:nvPr/>
        </p:nvSpPr>
        <p:spPr>
          <a:xfrm>
            <a:off x="734646" y="5997135"/>
            <a:ext cx="9050216" cy="369332"/>
          </a:xfrm>
          <a:prstGeom prst="rect">
            <a:avLst/>
          </a:prstGeom>
          <a:noFill/>
        </p:spPr>
        <p:txBody>
          <a:bodyPr wrap="square" rtlCol="0">
            <a:spAutoFit/>
          </a:bodyPr>
          <a:lstStyle/>
          <a:p>
            <a:r>
              <a:rPr lang="en-GB" dirty="0">
                <a:solidFill>
                  <a:srgbClr val="0070C0"/>
                </a:solidFill>
              </a:rPr>
              <a:t>This time, performances were similar. So … again.</a:t>
            </a:r>
          </a:p>
        </p:txBody>
      </p:sp>
    </p:spTree>
    <p:extLst>
      <p:ext uri="{BB962C8B-B14F-4D97-AF65-F5344CB8AC3E}">
        <p14:creationId xmlns:p14="http://schemas.microsoft.com/office/powerpoint/2010/main" val="263790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4D61-0C26-472B-A816-0CB5AAE4FA68}"/>
              </a:ext>
            </a:extLst>
          </p:cNvPr>
          <p:cNvSpPr>
            <a:spLocks noGrp="1"/>
          </p:cNvSpPr>
          <p:nvPr>
            <p:ph type="title"/>
          </p:nvPr>
        </p:nvSpPr>
        <p:spPr/>
        <p:txBody>
          <a:bodyPr/>
          <a:lstStyle/>
          <a:p>
            <a:r>
              <a:rPr lang="en-GB" dirty="0"/>
              <a:t>Grid search better than Random?</a:t>
            </a:r>
          </a:p>
        </p:txBody>
      </p:sp>
      <p:sp>
        <p:nvSpPr>
          <p:cNvPr id="3" name="Content Placeholder 2">
            <a:extLst>
              <a:ext uri="{FF2B5EF4-FFF2-40B4-BE49-F238E27FC236}">
                <a16:creationId xmlns:a16="http://schemas.microsoft.com/office/drawing/2014/main" id="{A8A29FEF-4B6F-4BAC-9867-B8454742D44A}"/>
              </a:ext>
            </a:extLst>
          </p:cNvPr>
          <p:cNvSpPr>
            <a:spLocks noGrp="1"/>
          </p:cNvSpPr>
          <p:nvPr>
            <p:ph idx="1"/>
          </p:nvPr>
        </p:nvSpPr>
        <p:spPr>
          <a:xfrm>
            <a:off x="838200" y="1825625"/>
            <a:ext cx="3749431" cy="2910498"/>
          </a:xfrm>
        </p:spPr>
        <p:txBody>
          <a:bodyPr>
            <a:normAutofit/>
          </a:bodyPr>
          <a:lstStyle/>
          <a:p>
            <a:r>
              <a:rPr lang="en-GB" sz="1800" dirty="0"/>
              <a:t>Random search has no improvement over grid search if the hyperparameter intervals are ‘saturated’. </a:t>
            </a:r>
            <a:br>
              <a:rPr lang="en-GB" sz="1800" dirty="0"/>
            </a:br>
            <a:endParaRPr lang="en-GB" sz="1800" dirty="0"/>
          </a:p>
          <a:p>
            <a:r>
              <a:rPr lang="en-GB" sz="1800" dirty="0"/>
              <a:t>Benefit of Random search only becomes available for extremely large data sets, well over 2000 combinations.</a:t>
            </a:r>
          </a:p>
          <a:p>
            <a:endParaRPr lang="en-GB" sz="1800" dirty="0"/>
          </a:p>
          <a:p>
            <a:endParaRPr lang="en-GB" sz="1800" dirty="0"/>
          </a:p>
          <a:p>
            <a:endParaRPr lang="en-GB" sz="1800" dirty="0"/>
          </a:p>
        </p:txBody>
      </p:sp>
      <p:pic>
        <p:nvPicPr>
          <p:cNvPr id="4" name="Picture 3">
            <a:extLst>
              <a:ext uri="{FF2B5EF4-FFF2-40B4-BE49-F238E27FC236}">
                <a16:creationId xmlns:a16="http://schemas.microsoft.com/office/drawing/2014/main" id="{F7E98FF7-0FAD-4ED4-961A-536F6856CB20}"/>
              </a:ext>
            </a:extLst>
          </p:cNvPr>
          <p:cNvPicPr>
            <a:picLocks noChangeAspect="1"/>
          </p:cNvPicPr>
          <p:nvPr/>
        </p:nvPicPr>
        <p:blipFill>
          <a:blip r:embed="rId2"/>
          <a:stretch>
            <a:fillRect/>
          </a:stretch>
        </p:blipFill>
        <p:spPr>
          <a:xfrm>
            <a:off x="5069123" y="1690688"/>
            <a:ext cx="5792785" cy="2850050"/>
          </a:xfrm>
          <a:prstGeom prst="rect">
            <a:avLst/>
          </a:prstGeom>
        </p:spPr>
      </p:pic>
      <p:sp>
        <p:nvSpPr>
          <p:cNvPr id="5" name="TextBox 4">
            <a:extLst>
              <a:ext uri="{FF2B5EF4-FFF2-40B4-BE49-F238E27FC236}">
                <a16:creationId xmlns:a16="http://schemas.microsoft.com/office/drawing/2014/main" id="{05C8984D-8894-4217-9CB4-D80AE1B9AB8E}"/>
              </a:ext>
            </a:extLst>
          </p:cNvPr>
          <p:cNvSpPr txBox="1"/>
          <p:nvPr/>
        </p:nvSpPr>
        <p:spPr>
          <a:xfrm>
            <a:off x="714260" y="4738549"/>
            <a:ext cx="10763479" cy="1754326"/>
          </a:xfrm>
          <a:prstGeom prst="rect">
            <a:avLst/>
          </a:prstGeom>
          <a:noFill/>
        </p:spPr>
        <p:txBody>
          <a:bodyPr wrap="square" rtlCol="0">
            <a:spAutoFit/>
          </a:bodyPr>
          <a:lstStyle/>
          <a:p>
            <a:pPr marL="285750" indent="-285750">
              <a:buFont typeface="Arial" panose="020B0604020202020204" pitchFamily="34" charset="0"/>
              <a:buChar char="•"/>
            </a:pPr>
            <a:r>
              <a:rPr lang="en-GB" dirty="0"/>
              <a:t>My current Random search algorithm changes the neural network each iterations whereas Grid retains the same network until all of it’s relevant configurations have been tested. However, this network initialisation time appears to be negligible after some crude tests.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Maybe my random sampling method is not erratic enough? </a:t>
            </a:r>
            <a:r>
              <a:rPr lang="en-GB" dirty="0" err="1"/>
              <a:t>np.random.uniform</a:t>
            </a:r>
            <a:r>
              <a:rPr lang="en-GB" dirty="0"/>
              <a:t>()</a:t>
            </a:r>
          </a:p>
          <a:p>
            <a:endParaRPr lang="en-GB" dirty="0"/>
          </a:p>
        </p:txBody>
      </p:sp>
    </p:spTree>
    <p:extLst>
      <p:ext uri="{BB962C8B-B14F-4D97-AF65-F5344CB8AC3E}">
        <p14:creationId xmlns:p14="http://schemas.microsoft.com/office/powerpoint/2010/main" val="416892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1BB5-9CDA-41AF-89D6-E7490A5AD7DE}"/>
              </a:ext>
            </a:extLst>
          </p:cNvPr>
          <p:cNvSpPr>
            <a:spLocks noGrp="1"/>
          </p:cNvSpPr>
          <p:nvPr>
            <p:ph type="title"/>
          </p:nvPr>
        </p:nvSpPr>
        <p:spPr/>
        <p:txBody>
          <a:bodyPr/>
          <a:lstStyle/>
          <a:p>
            <a:r>
              <a:rPr lang="en-GB" dirty="0"/>
              <a:t>Gaussian Process Bayesian Optimisation</a:t>
            </a:r>
          </a:p>
        </p:txBody>
      </p:sp>
      <p:pic>
        <p:nvPicPr>
          <p:cNvPr id="4" name="Picture 3">
            <a:extLst>
              <a:ext uri="{FF2B5EF4-FFF2-40B4-BE49-F238E27FC236}">
                <a16:creationId xmlns:a16="http://schemas.microsoft.com/office/drawing/2014/main" id="{2A8FA103-0D59-4EEA-BDED-97A75DFD8840}"/>
              </a:ext>
            </a:extLst>
          </p:cNvPr>
          <p:cNvPicPr>
            <a:picLocks noChangeAspect="1"/>
          </p:cNvPicPr>
          <p:nvPr/>
        </p:nvPicPr>
        <p:blipFill rotWithShape="1">
          <a:blip r:embed="rId2"/>
          <a:srcRect l="62216" t="5964" r="14573" b="46255"/>
          <a:stretch/>
        </p:blipFill>
        <p:spPr>
          <a:xfrm>
            <a:off x="4404048" y="1802655"/>
            <a:ext cx="5971592" cy="4390344"/>
          </a:xfrm>
          <a:prstGeom prst="rect">
            <a:avLst/>
          </a:prstGeom>
        </p:spPr>
      </p:pic>
      <p:sp>
        <p:nvSpPr>
          <p:cNvPr id="5" name="TextBox 4">
            <a:extLst>
              <a:ext uri="{FF2B5EF4-FFF2-40B4-BE49-F238E27FC236}">
                <a16:creationId xmlns:a16="http://schemas.microsoft.com/office/drawing/2014/main" id="{D9D22CC0-47D0-420E-B59C-F9B3C6AF4F7B}"/>
              </a:ext>
            </a:extLst>
          </p:cNvPr>
          <p:cNvSpPr txBox="1"/>
          <p:nvPr/>
        </p:nvSpPr>
        <p:spPr>
          <a:xfrm>
            <a:off x="625150" y="2063912"/>
            <a:ext cx="3489649" cy="3416320"/>
          </a:xfrm>
          <a:prstGeom prst="rect">
            <a:avLst/>
          </a:prstGeom>
          <a:noFill/>
        </p:spPr>
        <p:txBody>
          <a:bodyPr wrap="square" rtlCol="0">
            <a:spAutoFit/>
          </a:bodyPr>
          <a:lstStyle/>
          <a:p>
            <a:r>
              <a:rPr lang="en-GB" dirty="0"/>
              <a:t>Attempting to make scripts via Python Package APIs. Difficult to implement with current form of neural network.</a:t>
            </a:r>
            <a:br>
              <a:rPr lang="en-GB" dirty="0"/>
            </a:br>
            <a:br>
              <a:rPr lang="en-GB" dirty="0"/>
            </a:br>
            <a:r>
              <a:rPr lang="en-GB" dirty="0"/>
              <a:t>Could either:</a:t>
            </a:r>
            <a:br>
              <a:rPr lang="en-GB" dirty="0"/>
            </a:br>
            <a:br>
              <a:rPr lang="en-GB" dirty="0"/>
            </a:br>
            <a:r>
              <a:rPr lang="en-GB" dirty="0"/>
              <a:t>Code the stats and algorithm from scratch.</a:t>
            </a:r>
            <a:br>
              <a:rPr lang="en-GB" dirty="0"/>
            </a:br>
            <a:br>
              <a:rPr lang="en-GB" dirty="0"/>
            </a:br>
            <a:r>
              <a:rPr lang="en-GB" dirty="0"/>
              <a:t>Find a neural network compatible with a package API (i.e. KERAS?).</a:t>
            </a:r>
          </a:p>
        </p:txBody>
      </p:sp>
    </p:spTree>
    <p:extLst>
      <p:ext uri="{BB962C8B-B14F-4D97-AF65-F5344CB8AC3E}">
        <p14:creationId xmlns:p14="http://schemas.microsoft.com/office/powerpoint/2010/main" val="349386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6FBB-0C23-4004-B467-591DCD9CCC22}"/>
              </a:ext>
            </a:extLst>
          </p:cNvPr>
          <p:cNvSpPr>
            <a:spLocks noGrp="1"/>
          </p:cNvSpPr>
          <p:nvPr>
            <p:ph type="title"/>
          </p:nvPr>
        </p:nvSpPr>
        <p:spPr/>
        <p:txBody>
          <a:bodyPr/>
          <a:lstStyle/>
          <a:p>
            <a:r>
              <a:rPr lang="en-GB" dirty="0"/>
              <a:t>Network Hyperparameters</a:t>
            </a:r>
          </a:p>
        </p:txBody>
      </p:sp>
      <p:sp>
        <p:nvSpPr>
          <p:cNvPr id="3" name="Content Placeholder 2">
            <a:extLst>
              <a:ext uri="{FF2B5EF4-FFF2-40B4-BE49-F238E27FC236}">
                <a16:creationId xmlns:a16="http://schemas.microsoft.com/office/drawing/2014/main" id="{14459E12-390E-40E7-938D-B3E21F3A15DB}"/>
              </a:ext>
            </a:extLst>
          </p:cNvPr>
          <p:cNvSpPr>
            <a:spLocks noGrp="1"/>
          </p:cNvSpPr>
          <p:nvPr>
            <p:ph idx="1"/>
          </p:nvPr>
        </p:nvSpPr>
        <p:spPr>
          <a:xfrm>
            <a:off x="838200" y="1434856"/>
            <a:ext cx="9048262" cy="3090252"/>
          </a:xfrm>
        </p:spPr>
        <p:txBody>
          <a:bodyPr/>
          <a:lstStyle/>
          <a:p>
            <a:r>
              <a:rPr lang="en-GB" sz="1800" dirty="0"/>
              <a:t>Number of layers (usually 2 for an RNN)</a:t>
            </a:r>
          </a:p>
          <a:p>
            <a:r>
              <a:rPr lang="en-GB" sz="1800" dirty="0"/>
              <a:t>Number of neurons per layer (symmetric or asymmetric)</a:t>
            </a:r>
          </a:p>
          <a:p>
            <a:r>
              <a:rPr lang="en-GB" sz="1800" dirty="0"/>
              <a:t>Activation functions</a:t>
            </a:r>
          </a:p>
          <a:p>
            <a:r>
              <a:rPr lang="en-GB" sz="1800" dirty="0"/>
              <a:t>Node/arc weightings</a:t>
            </a:r>
          </a:p>
          <a:p>
            <a:r>
              <a:rPr lang="en-GB" sz="1800" dirty="0"/>
              <a:t>Learning rate</a:t>
            </a:r>
          </a:p>
          <a:p>
            <a:r>
              <a:rPr lang="en-GB" sz="1800" dirty="0"/>
              <a:t>Number of Epochs</a:t>
            </a:r>
          </a:p>
          <a:p>
            <a:r>
              <a:rPr lang="en-GB" sz="1800" dirty="0"/>
              <a:t>Batch size</a:t>
            </a:r>
          </a:p>
          <a:p>
            <a:r>
              <a:rPr lang="en-GB" sz="1800" dirty="0"/>
              <a:t>Context specific variables</a:t>
            </a:r>
          </a:p>
          <a:p>
            <a:endParaRPr lang="en-GB" dirty="0"/>
          </a:p>
        </p:txBody>
      </p:sp>
      <p:sp>
        <p:nvSpPr>
          <p:cNvPr id="4" name="TextBox 3">
            <a:extLst>
              <a:ext uri="{FF2B5EF4-FFF2-40B4-BE49-F238E27FC236}">
                <a16:creationId xmlns:a16="http://schemas.microsoft.com/office/drawing/2014/main" id="{4256DBFB-A502-4E1A-A65B-F78A4DC27B60}"/>
              </a:ext>
            </a:extLst>
          </p:cNvPr>
          <p:cNvSpPr txBox="1"/>
          <p:nvPr/>
        </p:nvSpPr>
        <p:spPr>
          <a:xfrm>
            <a:off x="6869722" y="1825625"/>
            <a:ext cx="483772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Optimising these parameters ensures the neural network is optimal.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Activation functions:</a:t>
            </a:r>
            <a:b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sigmoid or tanh, both suffer from vanishing gradient problem. </a:t>
            </a:r>
            <a:r>
              <a:rPr kumimoji="0" 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ReLU</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linear above 0.</a:t>
            </a:r>
          </a:p>
        </p:txBody>
      </p:sp>
      <p:sp>
        <p:nvSpPr>
          <p:cNvPr id="5" name="TextBox 4">
            <a:extLst>
              <a:ext uri="{FF2B5EF4-FFF2-40B4-BE49-F238E27FC236}">
                <a16:creationId xmlns:a16="http://schemas.microsoft.com/office/drawing/2014/main" id="{1095C090-F65A-4106-BB32-460CFC92B70F}"/>
              </a:ext>
            </a:extLst>
          </p:cNvPr>
          <p:cNvSpPr txBox="1"/>
          <p:nvPr/>
        </p:nvSpPr>
        <p:spPr>
          <a:xfrm>
            <a:off x="838200" y="4689231"/>
            <a:ext cx="9142046" cy="923330"/>
          </a:xfrm>
          <a:prstGeom prst="rect">
            <a:avLst/>
          </a:prstGeom>
          <a:noFill/>
        </p:spPr>
        <p:txBody>
          <a:bodyPr wrap="square" rtlCol="0">
            <a:spAutoFit/>
          </a:bodyPr>
          <a:lstStyle/>
          <a:p>
            <a:r>
              <a:rPr lang="en-GB" dirty="0"/>
              <a:t>Project Aim: Investigate different Hyperparameter Optimisation techniques and evaluate their performance in a biological process context. This will enable us to identify which Optimisers work best for bio-chemical engineering applications.</a:t>
            </a:r>
          </a:p>
        </p:txBody>
      </p:sp>
    </p:spTree>
    <p:extLst>
      <p:ext uri="{BB962C8B-B14F-4D97-AF65-F5344CB8AC3E}">
        <p14:creationId xmlns:p14="http://schemas.microsoft.com/office/powerpoint/2010/main" val="332076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DF45-2235-48BE-BCE0-674A598FE160}"/>
              </a:ext>
            </a:extLst>
          </p:cNvPr>
          <p:cNvSpPr>
            <a:spLocks noGrp="1"/>
          </p:cNvSpPr>
          <p:nvPr>
            <p:ph type="title"/>
          </p:nvPr>
        </p:nvSpPr>
        <p:spPr/>
        <p:txBody>
          <a:bodyPr/>
          <a:lstStyle/>
          <a:p>
            <a:r>
              <a:rPr lang="en-GB" dirty="0"/>
              <a:t>Shortlist of Optimisers</a:t>
            </a:r>
          </a:p>
        </p:txBody>
      </p:sp>
      <p:sp>
        <p:nvSpPr>
          <p:cNvPr id="3" name="Content Placeholder 2">
            <a:extLst>
              <a:ext uri="{FF2B5EF4-FFF2-40B4-BE49-F238E27FC236}">
                <a16:creationId xmlns:a16="http://schemas.microsoft.com/office/drawing/2014/main" id="{E03FB2B6-DDD2-468B-A9C7-39BA30B73EED}"/>
              </a:ext>
            </a:extLst>
          </p:cNvPr>
          <p:cNvSpPr>
            <a:spLocks noGrp="1"/>
          </p:cNvSpPr>
          <p:nvPr>
            <p:ph idx="1"/>
          </p:nvPr>
        </p:nvSpPr>
        <p:spPr>
          <a:xfrm>
            <a:off x="819149" y="2204427"/>
            <a:ext cx="8750520" cy="3559175"/>
          </a:xfrm>
        </p:spPr>
        <p:txBody>
          <a:bodyPr>
            <a:normAutofit/>
          </a:bodyPr>
          <a:lstStyle/>
          <a:p>
            <a:r>
              <a:rPr lang="en-GB" sz="2400" dirty="0"/>
              <a:t>Baseline methods – Grid &amp; Random search</a:t>
            </a:r>
          </a:p>
          <a:p>
            <a:r>
              <a:rPr lang="en-GB" sz="2400" dirty="0"/>
              <a:t>Bayesian Optimisation</a:t>
            </a:r>
            <a:br>
              <a:rPr lang="en-GB" sz="2400" dirty="0"/>
            </a:br>
            <a:r>
              <a:rPr lang="en-GB" sz="2400" dirty="0"/>
              <a:t>	- Gaussian Processes (GP).</a:t>
            </a:r>
            <a:br>
              <a:rPr lang="en-GB" sz="2400" dirty="0"/>
            </a:br>
            <a:r>
              <a:rPr lang="en-GB" sz="2400" dirty="0"/>
              <a:t>	- Tree-structured (Adaptive) </a:t>
            </a:r>
            <a:r>
              <a:rPr lang="en-GB" sz="2400" dirty="0" err="1"/>
              <a:t>Parzen</a:t>
            </a:r>
            <a:r>
              <a:rPr lang="en-GB" sz="2400" dirty="0"/>
              <a:t> Estimator (TPE).</a:t>
            </a:r>
            <a:br>
              <a:rPr lang="en-GB" sz="2400" dirty="0"/>
            </a:br>
            <a:r>
              <a:rPr lang="en-GB" sz="2400" dirty="0"/>
              <a:t>	- Random Forests.</a:t>
            </a:r>
          </a:p>
          <a:p>
            <a:r>
              <a:rPr lang="en-GB" sz="2400" dirty="0"/>
              <a:t>Population/evolutionary methods</a:t>
            </a:r>
          </a:p>
          <a:p>
            <a:pPr marL="0" indent="0">
              <a:buNone/>
            </a:pPr>
            <a:endParaRPr lang="en-GB" dirty="0"/>
          </a:p>
        </p:txBody>
      </p:sp>
      <p:sp>
        <p:nvSpPr>
          <p:cNvPr id="6" name="TextBox 5">
            <a:extLst>
              <a:ext uri="{FF2B5EF4-FFF2-40B4-BE49-F238E27FC236}">
                <a16:creationId xmlns:a16="http://schemas.microsoft.com/office/drawing/2014/main" id="{1387C48B-DDE8-4472-91A0-2328007F6E31}"/>
              </a:ext>
            </a:extLst>
          </p:cNvPr>
          <p:cNvSpPr txBox="1"/>
          <p:nvPr/>
        </p:nvSpPr>
        <p:spPr>
          <a:xfrm>
            <a:off x="711200" y="5322277"/>
            <a:ext cx="101912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It is clear from literature that Grid &lt; Random &lt; GP &lt; TPE. The more interesting comparisons will be between GP/TPE and the evolutionary genetic algorithms (and others I haven’t researched properly yet).</a:t>
            </a:r>
          </a:p>
        </p:txBody>
      </p:sp>
      <p:sp>
        <p:nvSpPr>
          <p:cNvPr id="7" name="TextBox 6">
            <a:extLst>
              <a:ext uri="{FF2B5EF4-FFF2-40B4-BE49-F238E27FC236}">
                <a16:creationId xmlns:a16="http://schemas.microsoft.com/office/drawing/2014/main" id="{A2D5E5D0-4541-40F6-BCB7-1984911A71F4}"/>
              </a:ext>
            </a:extLst>
          </p:cNvPr>
          <p:cNvSpPr txBox="1"/>
          <p:nvPr/>
        </p:nvSpPr>
        <p:spPr>
          <a:xfrm>
            <a:off x="711200" y="1578225"/>
            <a:ext cx="1019126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From initial research and review of the literature, a shortlist was drawn of different Optimiser methods.</a:t>
            </a:r>
          </a:p>
        </p:txBody>
      </p:sp>
    </p:spTree>
    <p:extLst>
      <p:ext uri="{BB962C8B-B14F-4D97-AF65-F5344CB8AC3E}">
        <p14:creationId xmlns:p14="http://schemas.microsoft.com/office/powerpoint/2010/main" val="158564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9A747-6B20-4D80-A3AB-44ABC9E3F697}"/>
              </a:ext>
            </a:extLst>
          </p:cNvPr>
          <p:cNvSpPr>
            <a:spLocks noGrp="1"/>
          </p:cNvSpPr>
          <p:nvPr>
            <p:ph idx="1"/>
          </p:nvPr>
        </p:nvSpPr>
        <p:spPr>
          <a:xfrm>
            <a:off x="838200" y="1289538"/>
            <a:ext cx="10515600" cy="5400431"/>
          </a:xfrm>
        </p:spPr>
        <p:txBody>
          <a:bodyPr>
            <a:normAutofit/>
          </a:bodyPr>
          <a:lstStyle/>
          <a:p>
            <a:r>
              <a:rPr lang="en-GB" sz="2000" dirty="0"/>
              <a:t>Pick a neural network and standardise it’s I/O stream</a:t>
            </a:r>
          </a:p>
          <a:p>
            <a:r>
              <a:rPr lang="en-GB" sz="2000" dirty="0"/>
              <a:t>Implement Grid search, random search and Gaussian Process Bayesian optimisation algorithms, ensuring python modules with standardised I/O.</a:t>
            </a:r>
          </a:p>
          <a:p>
            <a:r>
              <a:rPr lang="en-GB" sz="2000" dirty="0"/>
              <a:t>Create an interface to swap between hyperparameter optimisers modules and different neural networks modules.</a:t>
            </a:r>
          </a:p>
          <a:p>
            <a:endParaRPr lang="en-GB" sz="2000" dirty="0"/>
          </a:p>
          <a:p>
            <a:endParaRPr lang="en-GB" sz="2000" dirty="0"/>
          </a:p>
          <a:p>
            <a:pPr marL="0" indent="0">
              <a:buNone/>
            </a:pPr>
            <a:endParaRPr lang="en-GB" sz="2000" dirty="0"/>
          </a:p>
          <a:p>
            <a:endParaRPr lang="en-GB" sz="2000" dirty="0"/>
          </a:p>
          <a:p>
            <a:endParaRPr lang="en-GB" sz="2000" dirty="0"/>
          </a:p>
          <a:p>
            <a:endParaRPr lang="en-GB" sz="2000" dirty="0"/>
          </a:p>
          <a:p>
            <a:r>
              <a:rPr lang="en-GB" sz="2000" dirty="0"/>
              <a:t>Look at creating more optimiser modules.</a:t>
            </a:r>
          </a:p>
          <a:p>
            <a:r>
              <a:rPr lang="en-GB" sz="2000" dirty="0"/>
              <a:t>Look at more advanced Neural networks</a:t>
            </a:r>
          </a:p>
          <a:p>
            <a:r>
              <a:rPr lang="en-GB" sz="2000" dirty="0"/>
              <a:t>Do a full investigation and ranking of the different optimisers.</a:t>
            </a:r>
          </a:p>
        </p:txBody>
      </p:sp>
      <p:sp>
        <p:nvSpPr>
          <p:cNvPr id="16" name="Rectangle 15">
            <a:extLst>
              <a:ext uri="{FF2B5EF4-FFF2-40B4-BE49-F238E27FC236}">
                <a16:creationId xmlns:a16="http://schemas.microsoft.com/office/drawing/2014/main" id="{E0D94D17-39AA-4AB8-9EF5-CF7507A90774}"/>
              </a:ext>
            </a:extLst>
          </p:cNvPr>
          <p:cNvSpPr/>
          <p:nvPr/>
        </p:nvSpPr>
        <p:spPr>
          <a:xfrm>
            <a:off x="2633785" y="3024554"/>
            <a:ext cx="5931877" cy="22977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39551BAF-0932-447E-B450-DCEF7BE8996F}"/>
              </a:ext>
            </a:extLst>
          </p:cNvPr>
          <p:cNvSpPr txBox="1"/>
          <p:nvPr/>
        </p:nvSpPr>
        <p:spPr>
          <a:xfrm>
            <a:off x="8565662" y="4346513"/>
            <a:ext cx="152253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Optimal</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solution</a:t>
            </a:r>
          </a:p>
        </p:txBody>
      </p:sp>
      <p:sp>
        <p:nvSpPr>
          <p:cNvPr id="21" name="TextBox 20">
            <a:extLst>
              <a:ext uri="{FF2B5EF4-FFF2-40B4-BE49-F238E27FC236}">
                <a16:creationId xmlns:a16="http://schemas.microsoft.com/office/drawing/2014/main" id="{AFD456C3-EEB0-4099-A5B9-4474454BA623}"/>
              </a:ext>
            </a:extLst>
          </p:cNvPr>
          <p:cNvSpPr txBox="1"/>
          <p:nvPr/>
        </p:nvSpPr>
        <p:spPr>
          <a:xfrm>
            <a:off x="4465514" y="3867433"/>
            <a:ext cx="243839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Current hyperparameter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solution</a:t>
            </a:r>
          </a:p>
        </p:txBody>
      </p:sp>
      <p:sp>
        <p:nvSpPr>
          <p:cNvPr id="2" name="Title 1">
            <a:extLst>
              <a:ext uri="{FF2B5EF4-FFF2-40B4-BE49-F238E27FC236}">
                <a16:creationId xmlns:a16="http://schemas.microsoft.com/office/drawing/2014/main" id="{3D419433-7B7F-44C3-97EC-83434D001A3B}"/>
              </a:ext>
            </a:extLst>
          </p:cNvPr>
          <p:cNvSpPr>
            <a:spLocks noGrp="1"/>
          </p:cNvSpPr>
          <p:nvPr>
            <p:ph type="title"/>
          </p:nvPr>
        </p:nvSpPr>
        <p:spPr/>
        <p:txBody>
          <a:bodyPr/>
          <a:lstStyle/>
          <a:p>
            <a:r>
              <a:rPr lang="en-GB" dirty="0"/>
              <a:t>Plan</a:t>
            </a:r>
          </a:p>
        </p:txBody>
      </p:sp>
      <p:sp>
        <p:nvSpPr>
          <p:cNvPr id="4" name="Rectangle 3">
            <a:extLst>
              <a:ext uri="{FF2B5EF4-FFF2-40B4-BE49-F238E27FC236}">
                <a16:creationId xmlns:a16="http://schemas.microsoft.com/office/drawing/2014/main" id="{BDF7B758-9824-4613-A1AD-DCB2D09ABCC8}"/>
              </a:ext>
            </a:extLst>
          </p:cNvPr>
          <p:cNvSpPr/>
          <p:nvPr/>
        </p:nvSpPr>
        <p:spPr>
          <a:xfrm>
            <a:off x="3105637" y="3678603"/>
            <a:ext cx="1359877"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Optimiser method</a:t>
            </a:r>
          </a:p>
        </p:txBody>
      </p:sp>
      <p:sp>
        <p:nvSpPr>
          <p:cNvPr id="5" name="Rectangle 4">
            <a:extLst>
              <a:ext uri="{FF2B5EF4-FFF2-40B4-BE49-F238E27FC236}">
                <a16:creationId xmlns:a16="http://schemas.microsoft.com/office/drawing/2014/main" id="{A0A8C007-346B-471E-8417-7F04D74E6613}"/>
              </a:ext>
            </a:extLst>
          </p:cNvPr>
          <p:cNvSpPr/>
          <p:nvPr/>
        </p:nvSpPr>
        <p:spPr>
          <a:xfrm>
            <a:off x="6565410" y="3596079"/>
            <a:ext cx="1768232" cy="13129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Chosen neural network</a:t>
            </a:r>
          </a:p>
        </p:txBody>
      </p:sp>
      <p:sp>
        <p:nvSpPr>
          <p:cNvPr id="8" name="Oval 7">
            <a:extLst>
              <a:ext uri="{FF2B5EF4-FFF2-40B4-BE49-F238E27FC236}">
                <a16:creationId xmlns:a16="http://schemas.microsoft.com/office/drawing/2014/main" id="{F04D276D-346D-42EF-AFB6-B2F42228601B}"/>
              </a:ext>
            </a:extLst>
          </p:cNvPr>
          <p:cNvSpPr/>
          <p:nvPr/>
        </p:nvSpPr>
        <p:spPr>
          <a:xfrm>
            <a:off x="156794" y="3503852"/>
            <a:ext cx="2175119" cy="13255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Training data and hyperparameter list </a:t>
            </a:r>
          </a:p>
        </p:txBody>
      </p:sp>
      <p:cxnSp>
        <p:nvCxnSpPr>
          <p:cNvPr id="10" name="Straight Arrow Connector 9">
            <a:extLst>
              <a:ext uri="{FF2B5EF4-FFF2-40B4-BE49-F238E27FC236}">
                <a16:creationId xmlns:a16="http://schemas.microsoft.com/office/drawing/2014/main" id="{FB190D1D-2C02-4569-A0D2-B5A462F07B50}"/>
              </a:ext>
            </a:extLst>
          </p:cNvPr>
          <p:cNvCxnSpPr>
            <a:cxnSpLocks/>
            <a:stCxn id="8" idx="6"/>
            <a:endCxn id="16" idx="1"/>
          </p:cNvCxnSpPr>
          <p:nvPr/>
        </p:nvCxnSpPr>
        <p:spPr>
          <a:xfrm>
            <a:off x="2331913" y="4166634"/>
            <a:ext cx="301872" cy="677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BC4FA24-A025-4027-AD1D-70DBF3857B02}"/>
              </a:ext>
            </a:extLst>
          </p:cNvPr>
          <p:cNvCxnSpPr>
            <a:cxnSpLocks/>
            <a:stCxn id="4" idx="3"/>
            <a:endCxn id="5" idx="1"/>
          </p:cNvCxnSpPr>
          <p:nvPr/>
        </p:nvCxnSpPr>
        <p:spPr>
          <a:xfrm>
            <a:off x="4465514" y="4247172"/>
            <a:ext cx="2099896" cy="5399"/>
          </a:xfrm>
          <a:prstGeom prst="straightConnector1">
            <a:avLst/>
          </a:prstGeom>
          <a:ln w="28575">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A380987-D9EB-42F2-A948-9DC1CE549DD7}"/>
              </a:ext>
            </a:extLst>
          </p:cNvPr>
          <p:cNvCxnSpPr>
            <a:cxnSpLocks/>
          </p:cNvCxnSpPr>
          <p:nvPr/>
        </p:nvCxnSpPr>
        <p:spPr>
          <a:xfrm>
            <a:off x="8551498" y="4808178"/>
            <a:ext cx="974726" cy="7560"/>
          </a:xfrm>
          <a:prstGeom prst="straightConnector1">
            <a:avLst/>
          </a:prstGeom>
          <a:ln w="5715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505D69B-42F1-4672-816A-FBCF7C8DFCCA}"/>
              </a:ext>
            </a:extLst>
          </p:cNvPr>
          <p:cNvSpPr txBox="1"/>
          <p:nvPr/>
        </p:nvSpPr>
        <p:spPr>
          <a:xfrm>
            <a:off x="2930770" y="4934409"/>
            <a:ext cx="4407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Main interface for training procedure</a:t>
            </a:r>
          </a:p>
        </p:txBody>
      </p:sp>
      <p:cxnSp>
        <p:nvCxnSpPr>
          <p:cNvPr id="19" name="Connector: Elbow 18">
            <a:extLst>
              <a:ext uri="{FF2B5EF4-FFF2-40B4-BE49-F238E27FC236}">
                <a16:creationId xmlns:a16="http://schemas.microsoft.com/office/drawing/2014/main" id="{277D339F-3384-4081-AEC9-CE1977CF24AB}"/>
              </a:ext>
            </a:extLst>
          </p:cNvPr>
          <p:cNvCxnSpPr>
            <a:stCxn id="5" idx="0"/>
            <a:endCxn id="4" idx="0"/>
          </p:cNvCxnSpPr>
          <p:nvPr/>
        </p:nvCxnSpPr>
        <p:spPr>
          <a:xfrm rot="16200000" flipH="1" flipV="1">
            <a:off x="5576289" y="1805366"/>
            <a:ext cx="82524" cy="3663950"/>
          </a:xfrm>
          <a:prstGeom prst="bentConnector3">
            <a:avLst>
              <a:gd name="adj1" fmla="val -201247"/>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1C96F6A0-5DD9-4C78-A85C-2075C628C7EE}"/>
              </a:ext>
            </a:extLst>
          </p:cNvPr>
          <p:cNvSpPr txBox="1"/>
          <p:nvPr/>
        </p:nvSpPr>
        <p:spPr>
          <a:xfrm>
            <a:off x="4227755" y="3156692"/>
            <a:ext cx="34057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Evaluation of previous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1DBA81A2-3683-453B-930F-282261AF6337}"/>
              </a:ext>
            </a:extLst>
          </p:cNvPr>
          <p:cNvSpPr/>
          <p:nvPr/>
        </p:nvSpPr>
        <p:spPr>
          <a:xfrm>
            <a:off x="9744318" y="2890789"/>
            <a:ext cx="1242647" cy="8270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Testing data</a:t>
            </a:r>
          </a:p>
        </p:txBody>
      </p:sp>
      <p:cxnSp>
        <p:nvCxnSpPr>
          <p:cNvPr id="35" name="Straight Arrow Connector 34">
            <a:extLst>
              <a:ext uri="{FF2B5EF4-FFF2-40B4-BE49-F238E27FC236}">
                <a16:creationId xmlns:a16="http://schemas.microsoft.com/office/drawing/2014/main" id="{E6D91EF6-05A0-408C-A4A5-F2727F390B76}"/>
              </a:ext>
            </a:extLst>
          </p:cNvPr>
          <p:cNvCxnSpPr>
            <a:cxnSpLocks/>
            <a:stCxn id="28" idx="4"/>
          </p:cNvCxnSpPr>
          <p:nvPr/>
        </p:nvCxnSpPr>
        <p:spPr>
          <a:xfrm flipH="1">
            <a:off x="10365641" y="3717832"/>
            <a:ext cx="1" cy="38745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67528B81-9D9F-4177-8439-AF939823B6C3}"/>
              </a:ext>
            </a:extLst>
          </p:cNvPr>
          <p:cNvSpPr/>
          <p:nvPr/>
        </p:nvSpPr>
        <p:spPr>
          <a:xfrm>
            <a:off x="9601441" y="4173412"/>
            <a:ext cx="1768232" cy="13129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Chosen neural network</a:t>
            </a:r>
          </a:p>
        </p:txBody>
      </p:sp>
    </p:spTree>
    <p:extLst>
      <p:ext uri="{BB962C8B-B14F-4D97-AF65-F5344CB8AC3E}">
        <p14:creationId xmlns:p14="http://schemas.microsoft.com/office/powerpoint/2010/main" val="32697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2781-E6DB-4305-9766-2D513858D863}"/>
              </a:ext>
            </a:extLst>
          </p:cNvPr>
          <p:cNvSpPr>
            <a:spLocks noGrp="1"/>
          </p:cNvSpPr>
          <p:nvPr>
            <p:ph type="title"/>
          </p:nvPr>
        </p:nvSpPr>
        <p:spPr/>
        <p:txBody>
          <a:bodyPr/>
          <a:lstStyle/>
          <a:p>
            <a:r>
              <a:rPr lang="en-GB" dirty="0"/>
              <a:t>Week 1</a:t>
            </a:r>
          </a:p>
        </p:txBody>
      </p:sp>
      <p:sp>
        <p:nvSpPr>
          <p:cNvPr id="3" name="Content Placeholder 2">
            <a:extLst>
              <a:ext uri="{FF2B5EF4-FFF2-40B4-BE49-F238E27FC236}">
                <a16:creationId xmlns:a16="http://schemas.microsoft.com/office/drawing/2014/main" id="{F482F671-0723-4D29-AA89-775F2A2C1BE2}"/>
              </a:ext>
            </a:extLst>
          </p:cNvPr>
          <p:cNvSpPr>
            <a:spLocks noGrp="1"/>
          </p:cNvSpPr>
          <p:nvPr>
            <p:ph idx="1"/>
          </p:nvPr>
        </p:nvSpPr>
        <p:spPr/>
        <p:txBody>
          <a:bodyPr>
            <a:normAutofit lnSpcReduction="10000"/>
          </a:bodyPr>
          <a:lstStyle/>
          <a:p>
            <a:pPr marL="0" indent="0">
              <a:buNone/>
            </a:pPr>
            <a:r>
              <a:rPr lang="en-GB" sz="2400" i="1" dirty="0"/>
              <a:t>Previously</a:t>
            </a:r>
            <a:r>
              <a:rPr lang="en-GB" sz="2400" dirty="0"/>
              <a:t>, read up on literature and became familiar with neural net code provided.</a:t>
            </a:r>
          </a:p>
          <a:p>
            <a:pPr marL="0" indent="0">
              <a:buNone/>
            </a:pPr>
            <a:endParaRPr lang="en-GB" sz="2400" dirty="0"/>
          </a:p>
          <a:p>
            <a:pPr marL="0" indent="0">
              <a:buNone/>
            </a:pPr>
            <a:r>
              <a:rPr lang="en-GB" sz="2400" dirty="0"/>
              <a:t>Officially started on 29</a:t>
            </a:r>
            <a:r>
              <a:rPr lang="en-GB" sz="2400" baseline="30000" dirty="0"/>
              <a:t>th</a:t>
            </a:r>
            <a:r>
              <a:rPr lang="en-GB" sz="2400" dirty="0"/>
              <a:t> June 2020. Spent the week developing some crude python scripts to investigate the performance of Grid and Random search. </a:t>
            </a:r>
          </a:p>
          <a:p>
            <a:pPr marL="0" indent="0">
              <a:buNone/>
            </a:pPr>
            <a:endParaRPr lang="en-GB" sz="2400" dirty="0"/>
          </a:p>
          <a:p>
            <a:pPr marL="0" indent="0">
              <a:buNone/>
            </a:pPr>
            <a:r>
              <a:rPr lang="en-GB" sz="2400" dirty="0"/>
              <a:t>I am currently using the same data and pre-processing created by </a:t>
            </a:r>
            <a:r>
              <a:rPr lang="en-GB" sz="2400" dirty="0" err="1"/>
              <a:t>Mostafizor</a:t>
            </a:r>
            <a:r>
              <a:rPr lang="en-GB" sz="2400" dirty="0"/>
              <a:t> Rahman for his thesis work into Neural Networks.</a:t>
            </a:r>
          </a:p>
          <a:p>
            <a:pPr marL="0" indent="0">
              <a:buNone/>
            </a:pPr>
            <a:endParaRPr lang="en-GB" sz="2400" dirty="0"/>
          </a:p>
          <a:p>
            <a:pPr marL="0" indent="0">
              <a:buNone/>
            </a:pPr>
            <a:r>
              <a:rPr lang="en-GB" sz="2400" dirty="0"/>
              <a:t>These scripts will later be formed into standalone modules and integrated into an over-arching “Optimiser-to-Network Interface”.</a:t>
            </a:r>
          </a:p>
          <a:p>
            <a:pPr marL="0" indent="0">
              <a:buNone/>
            </a:pPr>
            <a:endParaRPr lang="en-GB" sz="2400" dirty="0"/>
          </a:p>
        </p:txBody>
      </p:sp>
    </p:spTree>
    <p:extLst>
      <p:ext uri="{BB962C8B-B14F-4D97-AF65-F5344CB8AC3E}">
        <p14:creationId xmlns:p14="http://schemas.microsoft.com/office/powerpoint/2010/main" val="364079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463BE-5213-429F-8CE1-CA859AABB04E}"/>
              </a:ext>
            </a:extLst>
          </p:cNvPr>
          <p:cNvSpPr>
            <a:spLocks noGrp="1"/>
          </p:cNvSpPr>
          <p:nvPr>
            <p:ph idx="1"/>
          </p:nvPr>
        </p:nvSpPr>
        <p:spPr>
          <a:xfrm>
            <a:off x="1252415" y="501660"/>
            <a:ext cx="3499338" cy="1206744"/>
          </a:xfrm>
        </p:spPr>
        <p:txBody>
          <a:bodyPr/>
          <a:lstStyle/>
          <a:p>
            <a:pPr marL="0" indent="0">
              <a:buNone/>
            </a:pPr>
            <a:r>
              <a:rPr lang="en-GB" dirty="0"/>
              <a:t>HPO_grid_search.py</a:t>
            </a:r>
          </a:p>
        </p:txBody>
      </p:sp>
      <p:pic>
        <p:nvPicPr>
          <p:cNvPr id="4" name="Picture 3">
            <a:extLst>
              <a:ext uri="{FF2B5EF4-FFF2-40B4-BE49-F238E27FC236}">
                <a16:creationId xmlns:a16="http://schemas.microsoft.com/office/drawing/2014/main" id="{C58ABBC9-C824-4D48-A3A1-4C95716657D9}"/>
              </a:ext>
            </a:extLst>
          </p:cNvPr>
          <p:cNvPicPr>
            <a:picLocks noChangeAspect="1"/>
          </p:cNvPicPr>
          <p:nvPr/>
        </p:nvPicPr>
        <p:blipFill rotWithShape="1">
          <a:blip r:embed="rId2"/>
          <a:srcRect l="57781" t="16004" r="23601" b="34741"/>
          <a:stretch/>
        </p:blipFill>
        <p:spPr>
          <a:xfrm>
            <a:off x="547780" y="1441916"/>
            <a:ext cx="4908608" cy="4638125"/>
          </a:xfrm>
          <a:prstGeom prst="rect">
            <a:avLst/>
          </a:prstGeom>
        </p:spPr>
      </p:pic>
      <p:sp>
        <p:nvSpPr>
          <p:cNvPr id="5" name="Content Placeholder 2">
            <a:extLst>
              <a:ext uri="{FF2B5EF4-FFF2-40B4-BE49-F238E27FC236}">
                <a16:creationId xmlns:a16="http://schemas.microsoft.com/office/drawing/2014/main" id="{116DE257-46BB-4331-801C-9010076E78FE}"/>
              </a:ext>
            </a:extLst>
          </p:cNvPr>
          <p:cNvSpPr txBox="1">
            <a:spLocks/>
          </p:cNvSpPr>
          <p:nvPr/>
        </p:nvSpPr>
        <p:spPr>
          <a:xfrm>
            <a:off x="6650195" y="501660"/>
            <a:ext cx="3772177" cy="1206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HPO_random_search.py</a:t>
            </a:r>
          </a:p>
        </p:txBody>
      </p:sp>
      <p:pic>
        <p:nvPicPr>
          <p:cNvPr id="6" name="Picture 5">
            <a:extLst>
              <a:ext uri="{FF2B5EF4-FFF2-40B4-BE49-F238E27FC236}">
                <a16:creationId xmlns:a16="http://schemas.microsoft.com/office/drawing/2014/main" id="{3040FE25-CFF7-4BB9-9A1F-836E7A35024B}"/>
              </a:ext>
            </a:extLst>
          </p:cNvPr>
          <p:cNvPicPr>
            <a:picLocks noChangeAspect="1"/>
          </p:cNvPicPr>
          <p:nvPr/>
        </p:nvPicPr>
        <p:blipFill rotWithShape="1">
          <a:blip r:embed="rId3"/>
          <a:srcRect l="57245" t="18673" r="23187" b="34052"/>
          <a:stretch/>
        </p:blipFill>
        <p:spPr>
          <a:xfrm>
            <a:off x="6096000" y="1411292"/>
            <a:ext cx="5411031" cy="4668749"/>
          </a:xfrm>
          <a:prstGeom prst="rect">
            <a:avLst/>
          </a:prstGeom>
        </p:spPr>
      </p:pic>
    </p:spTree>
    <p:extLst>
      <p:ext uri="{BB962C8B-B14F-4D97-AF65-F5344CB8AC3E}">
        <p14:creationId xmlns:p14="http://schemas.microsoft.com/office/powerpoint/2010/main" val="330652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A21787-6FA3-4CDD-9F1D-48A25D7580DB}"/>
              </a:ext>
            </a:extLst>
          </p:cNvPr>
          <p:cNvSpPr>
            <a:spLocks noGrp="1"/>
          </p:cNvSpPr>
          <p:nvPr>
            <p:ph type="subTitle" idx="1"/>
          </p:nvPr>
        </p:nvSpPr>
        <p:spPr>
          <a:xfrm>
            <a:off x="1469293" y="202346"/>
            <a:ext cx="2751015" cy="1655762"/>
          </a:xfrm>
        </p:spPr>
        <p:txBody>
          <a:bodyPr/>
          <a:lstStyle/>
          <a:p>
            <a:r>
              <a:rPr lang="en-GB" dirty="0"/>
              <a:t>Grid search</a:t>
            </a:r>
          </a:p>
        </p:txBody>
      </p:sp>
      <p:sp>
        <p:nvSpPr>
          <p:cNvPr id="4" name="Subtitle 2">
            <a:extLst>
              <a:ext uri="{FF2B5EF4-FFF2-40B4-BE49-F238E27FC236}">
                <a16:creationId xmlns:a16="http://schemas.microsoft.com/office/drawing/2014/main" id="{F978202E-BBBC-45DC-A531-7C20CF9DA89C}"/>
              </a:ext>
            </a:extLst>
          </p:cNvPr>
          <p:cNvSpPr txBox="1">
            <a:spLocks/>
          </p:cNvSpPr>
          <p:nvPr/>
        </p:nvSpPr>
        <p:spPr>
          <a:xfrm>
            <a:off x="7131539" y="202346"/>
            <a:ext cx="275101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Random search</a:t>
            </a:r>
          </a:p>
        </p:txBody>
      </p:sp>
      <p:sp>
        <p:nvSpPr>
          <p:cNvPr id="5" name="TextBox 4">
            <a:extLst>
              <a:ext uri="{FF2B5EF4-FFF2-40B4-BE49-F238E27FC236}">
                <a16:creationId xmlns:a16="http://schemas.microsoft.com/office/drawing/2014/main" id="{5D1E9C42-131D-462C-91A5-904AD8D53B19}"/>
              </a:ext>
            </a:extLst>
          </p:cNvPr>
          <p:cNvSpPr txBox="1"/>
          <p:nvPr/>
        </p:nvSpPr>
        <p:spPr>
          <a:xfrm>
            <a:off x="562705" y="843677"/>
            <a:ext cx="5326188" cy="5170646"/>
          </a:xfrm>
          <a:prstGeom prst="rect">
            <a:avLst/>
          </a:prstGeom>
          <a:noFill/>
        </p:spPr>
        <p:txBody>
          <a:bodyPr wrap="square" rtlCol="0">
            <a:spAutoFit/>
          </a:bodyPr>
          <a:lstStyle/>
          <a:p>
            <a:endParaRPr lang="en-GB" sz="1100" dirty="0"/>
          </a:p>
          <a:p>
            <a:r>
              <a:rPr lang="en-GB" sz="1400" dirty="0"/>
              <a:t>HN = [4,8]</a:t>
            </a:r>
          </a:p>
          <a:p>
            <a:r>
              <a:rPr lang="en-GB" sz="1400" dirty="0"/>
              <a:t>EPOCHS = [50, 100, 150, 200, 300]</a:t>
            </a:r>
          </a:p>
          <a:p>
            <a:r>
              <a:rPr lang="en-GB" sz="1400" dirty="0"/>
              <a:t>BATCH_SIZE = [60,100]</a:t>
            </a:r>
          </a:p>
          <a:p>
            <a:r>
              <a:rPr lang="en-GB" sz="1400" dirty="0"/>
              <a:t>LR = 10 values equally spaced from 0.0002 to 0.020</a:t>
            </a:r>
          </a:p>
          <a:p>
            <a:endParaRPr lang="en-GB" sz="1400" dirty="0"/>
          </a:p>
          <a:p>
            <a:endParaRPr lang="en-GB" sz="1400" dirty="0"/>
          </a:p>
          <a:p>
            <a:endParaRPr lang="en-GB" sz="1400" dirty="0"/>
          </a:p>
          <a:p>
            <a:endParaRPr lang="en-GB" sz="1400" dirty="0"/>
          </a:p>
          <a:p>
            <a:r>
              <a:rPr lang="en-GB" sz="1400" dirty="0"/>
              <a:t>Grid search algorithm execution time:  0:38:53.953573 (</a:t>
            </a:r>
            <a:r>
              <a:rPr lang="en-GB" sz="1400" dirty="0" err="1"/>
              <a:t>hrs:mins:secs</a:t>
            </a:r>
            <a:r>
              <a:rPr lang="en-GB" sz="1400" dirty="0"/>
              <a:t>)</a:t>
            </a:r>
          </a:p>
          <a:p>
            <a:r>
              <a:rPr lang="en-GB" sz="1400" dirty="0"/>
              <a:t>No. of parameter configurations:  200</a:t>
            </a:r>
          </a:p>
          <a:p>
            <a:endParaRPr lang="en-GB" sz="1400" dirty="0"/>
          </a:p>
          <a:p>
            <a:r>
              <a:rPr lang="en-GB" sz="1400" dirty="0"/>
              <a:t>1 ) Params: HN =  8  Epochs =  100  LR =  0.008  Batch Size =  100</a:t>
            </a:r>
          </a:p>
          <a:p>
            <a:r>
              <a:rPr lang="en-GB" sz="1400" dirty="0"/>
              <a:t>MSE:  0.003322… </a:t>
            </a:r>
          </a:p>
          <a:p>
            <a:endParaRPr lang="en-GB" sz="1400" dirty="0"/>
          </a:p>
          <a:p>
            <a:r>
              <a:rPr lang="en-GB" sz="1400" dirty="0"/>
              <a:t>2 ) Params: HN =  8  Epochs =  50  LR =  0.018  Batch Size =  100</a:t>
            </a:r>
          </a:p>
          <a:p>
            <a:r>
              <a:rPr lang="en-GB" sz="1400" dirty="0"/>
              <a:t>MSE:  0.003908… </a:t>
            </a:r>
          </a:p>
          <a:p>
            <a:endParaRPr lang="en-GB" sz="1400" dirty="0"/>
          </a:p>
          <a:p>
            <a:r>
              <a:rPr lang="en-GB" sz="1400" dirty="0"/>
              <a:t>3 ) Params: HN =  8  Epochs =  100  LR =  0.012  Batch Size =  100</a:t>
            </a:r>
          </a:p>
          <a:p>
            <a:r>
              <a:rPr lang="en-GB" sz="1400" dirty="0"/>
              <a:t>MSE:  0.004047… </a:t>
            </a:r>
          </a:p>
          <a:p>
            <a:endParaRPr lang="en-GB" sz="1400" dirty="0"/>
          </a:p>
          <a:p>
            <a:r>
              <a:rPr lang="en-GB" sz="1400" dirty="0"/>
              <a:t>4 ) Params: HN =  8  Epochs =  150  LR =  0.01  Batch Size =  100</a:t>
            </a:r>
          </a:p>
          <a:p>
            <a:r>
              <a:rPr lang="en-GB" sz="1400" dirty="0"/>
              <a:t>MSE:  0.004096… </a:t>
            </a:r>
          </a:p>
          <a:p>
            <a:endParaRPr lang="en-GB" sz="1100" dirty="0"/>
          </a:p>
        </p:txBody>
      </p:sp>
      <p:sp>
        <p:nvSpPr>
          <p:cNvPr id="6" name="TextBox 5">
            <a:extLst>
              <a:ext uri="{FF2B5EF4-FFF2-40B4-BE49-F238E27FC236}">
                <a16:creationId xmlns:a16="http://schemas.microsoft.com/office/drawing/2014/main" id="{F7FBC954-1897-4E10-B268-6C3486315879}"/>
              </a:ext>
            </a:extLst>
          </p:cNvPr>
          <p:cNvSpPr txBox="1"/>
          <p:nvPr/>
        </p:nvSpPr>
        <p:spPr>
          <a:xfrm>
            <a:off x="5888893" y="778589"/>
            <a:ext cx="5970953" cy="5170646"/>
          </a:xfrm>
          <a:prstGeom prst="rect">
            <a:avLst/>
          </a:prstGeom>
          <a:noFill/>
        </p:spPr>
        <p:txBody>
          <a:bodyPr wrap="square" rtlCol="0">
            <a:spAutoFit/>
          </a:bodyPr>
          <a:lstStyle/>
          <a:p>
            <a:br>
              <a:rPr lang="en-GB" sz="1100" dirty="0"/>
            </a:br>
            <a:r>
              <a:rPr lang="en-GB" sz="1400" dirty="0"/>
              <a:t>Random uniform distributions were used for EPOCHS, Batch Size and LR.</a:t>
            </a:r>
            <a:br>
              <a:rPr lang="en-GB" sz="1400" dirty="0"/>
            </a:br>
            <a:r>
              <a:rPr lang="en-GB" sz="1400" dirty="0"/>
              <a:t>HN = [4,8] (randomly selected)</a:t>
            </a:r>
            <a:br>
              <a:rPr lang="en-GB" sz="1400" dirty="0"/>
            </a:br>
            <a:r>
              <a:rPr lang="en-GB" sz="1400" dirty="0"/>
              <a:t>EPOCHS from 1 to 500</a:t>
            </a:r>
            <a:br>
              <a:rPr lang="en-GB" sz="1400" dirty="0"/>
            </a:br>
            <a:r>
              <a:rPr lang="en-GB" sz="1400" dirty="0"/>
              <a:t>BATCH_SIZE from 1 to 300</a:t>
            </a:r>
            <a:br>
              <a:rPr lang="en-GB" sz="1400" dirty="0"/>
            </a:br>
            <a:r>
              <a:rPr lang="en-GB" sz="1400" dirty="0"/>
              <a:t>LR from 0.0001 to 0.1</a:t>
            </a:r>
            <a:br>
              <a:rPr lang="en-GB" sz="1400" dirty="0"/>
            </a:br>
            <a:r>
              <a:rPr lang="en-GB" sz="1400" dirty="0">
                <a:solidFill>
                  <a:srgbClr val="FF0000"/>
                </a:solidFill>
              </a:rPr>
              <a:t>Note, the ranges used mean random search had more computation from larger epoch values which take more time to train.</a:t>
            </a:r>
            <a:br>
              <a:rPr lang="en-GB" sz="1400" dirty="0"/>
            </a:br>
            <a:br>
              <a:rPr lang="en-GB" sz="1400" dirty="0"/>
            </a:br>
            <a:r>
              <a:rPr lang="en-GB" sz="1400" dirty="0"/>
              <a:t>Random search algorithm execution time:  1:12:08.963038 (</a:t>
            </a:r>
            <a:r>
              <a:rPr lang="en-GB" sz="1400" dirty="0" err="1"/>
              <a:t>hrs:mins:secs</a:t>
            </a:r>
            <a:r>
              <a:rPr lang="en-GB" sz="1400" dirty="0"/>
              <a:t>)</a:t>
            </a:r>
          </a:p>
          <a:p>
            <a:r>
              <a:rPr lang="en-GB" sz="1400" dirty="0"/>
              <a:t>No. of parameter configurations:  200</a:t>
            </a:r>
          </a:p>
          <a:p>
            <a:endParaRPr lang="en-GB" sz="1400" dirty="0"/>
          </a:p>
          <a:p>
            <a:r>
              <a:rPr lang="en-GB" sz="1400" dirty="0"/>
              <a:t>1 ) Params: HN =  4  Epochs =  270  LR =  0.0647765…  Batch Size =  49</a:t>
            </a:r>
          </a:p>
          <a:p>
            <a:r>
              <a:rPr lang="en-GB" sz="1400" dirty="0"/>
              <a:t>MSE:  0.004256… </a:t>
            </a:r>
          </a:p>
          <a:p>
            <a:endParaRPr lang="en-GB" sz="1400" dirty="0"/>
          </a:p>
          <a:p>
            <a:r>
              <a:rPr lang="en-GB" sz="1400" dirty="0"/>
              <a:t>2 ) Params: HN =  8  Epochs =  86  LR =  0.06869176…  Batch Size =  282</a:t>
            </a:r>
          </a:p>
          <a:p>
            <a:r>
              <a:rPr lang="en-GB" sz="1400" dirty="0"/>
              <a:t>MSE:  0.004329… </a:t>
            </a:r>
          </a:p>
          <a:p>
            <a:endParaRPr lang="en-GB" sz="1400" dirty="0"/>
          </a:p>
          <a:p>
            <a:r>
              <a:rPr lang="en-GB" sz="1400" dirty="0"/>
              <a:t>3 ) Params: HN =  8  Epochs =  95  LR =  0.09231202…  Batch Size =  150</a:t>
            </a:r>
          </a:p>
          <a:p>
            <a:r>
              <a:rPr lang="en-GB" sz="1400" dirty="0"/>
              <a:t>MSE:  0.004899… </a:t>
            </a:r>
          </a:p>
          <a:p>
            <a:endParaRPr lang="en-GB" sz="1400" dirty="0"/>
          </a:p>
          <a:p>
            <a:r>
              <a:rPr lang="en-GB" sz="1400" dirty="0"/>
              <a:t>4 ) Params: HN =  8  Epochs =  231  LR =  0.00911087…  Batch Size =  242</a:t>
            </a:r>
          </a:p>
          <a:p>
            <a:r>
              <a:rPr lang="en-GB" sz="1400" dirty="0"/>
              <a:t>MSE:  0.004946… </a:t>
            </a:r>
          </a:p>
          <a:p>
            <a:endParaRPr lang="en-GB" sz="1100" dirty="0"/>
          </a:p>
        </p:txBody>
      </p:sp>
      <p:sp>
        <p:nvSpPr>
          <p:cNvPr id="7" name="TextBox 6">
            <a:extLst>
              <a:ext uri="{FF2B5EF4-FFF2-40B4-BE49-F238E27FC236}">
                <a16:creationId xmlns:a16="http://schemas.microsoft.com/office/drawing/2014/main" id="{C8044F56-9AC4-4C1D-B4F7-E3F98BB47E85}"/>
              </a:ext>
            </a:extLst>
          </p:cNvPr>
          <p:cNvSpPr txBox="1"/>
          <p:nvPr/>
        </p:nvSpPr>
        <p:spPr>
          <a:xfrm>
            <a:off x="734646" y="5997135"/>
            <a:ext cx="9050216" cy="369332"/>
          </a:xfrm>
          <a:prstGeom prst="rect">
            <a:avLst/>
          </a:prstGeom>
          <a:noFill/>
        </p:spPr>
        <p:txBody>
          <a:bodyPr wrap="square" rtlCol="0">
            <a:spAutoFit/>
          </a:bodyPr>
          <a:lstStyle/>
          <a:p>
            <a:r>
              <a:rPr lang="en-GB" dirty="0">
                <a:solidFill>
                  <a:srgbClr val="0070C0"/>
                </a:solidFill>
              </a:rPr>
              <a:t>Grid search outperformed random search – However, domain spaces are not equivalent.</a:t>
            </a:r>
          </a:p>
        </p:txBody>
      </p:sp>
    </p:spTree>
    <p:extLst>
      <p:ext uri="{BB962C8B-B14F-4D97-AF65-F5344CB8AC3E}">
        <p14:creationId xmlns:p14="http://schemas.microsoft.com/office/powerpoint/2010/main" val="423370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A21787-6FA3-4CDD-9F1D-48A25D7580DB}"/>
              </a:ext>
            </a:extLst>
          </p:cNvPr>
          <p:cNvSpPr>
            <a:spLocks noGrp="1"/>
          </p:cNvSpPr>
          <p:nvPr>
            <p:ph type="subTitle" idx="1"/>
          </p:nvPr>
        </p:nvSpPr>
        <p:spPr>
          <a:xfrm>
            <a:off x="1469293" y="239591"/>
            <a:ext cx="2751015" cy="1655762"/>
          </a:xfrm>
        </p:spPr>
        <p:txBody>
          <a:bodyPr/>
          <a:lstStyle/>
          <a:p>
            <a:r>
              <a:rPr lang="en-GB" dirty="0"/>
              <a:t>Grid search</a:t>
            </a:r>
          </a:p>
        </p:txBody>
      </p:sp>
      <p:sp>
        <p:nvSpPr>
          <p:cNvPr id="4" name="Subtitle 2">
            <a:extLst>
              <a:ext uri="{FF2B5EF4-FFF2-40B4-BE49-F238E27FC236}">
                <a16:creationId xmlns:a16="http://schemas.microsoft.com/office/drawing/2014/main" id="{F978202E-BBBC-45DC-A531-7C20CF9DA89C}"/>
              </a:ext>
            </a:extLst>
          </p:cNvPr>
          <p:cNvSpPr txBox="1">
            <a:spLocks/>
          </p:cNvSpPr>
          <p:nvPr/>
        </p:nvSpPr>
        <p:spPr>
          <a:xfrm>
            <a:off x="7217508" y="147637"/>
            <a:ext cx="275101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Random search</a:t>
            </a:r>
          </a:p>
        </p:txBody>
      </p:sp>
      <p:sp>
        <p:nvSpPr>
          <p:cNvPr id="5" name="TextBox 4">
            <a:extLst>
              <a:ext uri="{FF2B5EF4-FFF2-40B4-BE49-F238E27FC236}">
                <a16:creationId xmlns:a16="http://schemas.microsoft.com/office/drawing/2014/main" id="{5D1E9C42-131D-462C-91A5-904AD8D53B19}"/>
              </a:ext>
            </a:extLst>
          </p:cNvPr>
          <p:cNvSpPr txBox="1"/>
          <p:nvPr/>
        </p:nvSpPr>
        <p:spPr>
          <a:xfrm>
            <a:off x="554890" y="899961"/>
            <a:ext cx="5326188" cy="4785926"/>
          </a:xfrm>
          <a:prstGeom prst="rect">
            <a:avLst/>
          </a:prstGeom>
          <a:noFill/>
        </p:spPr>
        <p:txBody>
          <a:bodyPr wrap="square" rtlCol="0">
            <a:spAutoFit/>
          </a:bodyPr>
          <a:lstStyle/>
          <a:p>
            <a:endParaRPr lang="en-GB" sz="1100" dirty="0"/>
          </a:p>
          <a:p>
            <a:r>
              <a:rPr lang="en-GB" sz="1400" dirty="0"/>
              <a:t>HN = [4,8]</a:t>
            </a:r>
          </a:p>
          <a:p>
            <a:r>
              <a:rPr lang="en-GB" sz="1400" dirty="0"/>
              <a:t>EPOCHS = [100, 200, 300, 400, 500]</a:t>
            </a:r>
          </a:p>
          <a:p>
            <a:r>
              <a:rPr lang="en-GB" sz="1400" dirty="0"/>
              <a:t>BATCH_SIZE = [50, 100, 200, 300]</a:t>
            </a:r>
          </a:p>
          <a:p>
            <a:r>
              <a:rPr lang="en-GB" sz="1400" dirty="0"/>
              <a:t>LR = [0.002, 0.004, 0.02, 0.04, 0.1]</a:t>
            </a:r>
          </a:p>
          <a:p>
            <a:endParaRPr lang="en-GB" sz="1400" dirty="0"/>
          </a:p>
          <a:p>
            <a:endParaRPr lang="en-GB" sz="1400" dirty="0"/>
          </a:p>
          <a:p>
            <a:endParaRPr lang="en-GB" sz="1400" dirty="0"/>
          </a:p>
          <a:p>
            <a:r>
              <a:rPr lang="en-GB" sz="1400" dirty="0"/>
              <a:t>Grid search algorithm execution time:  0:49:25.28 (</a:t>
            </a:r>
            <a:r>
              <a:rPr lang="en-GB" sz="1400" dirty="0" err="1"/>
              <a:t>hrs:mins:secs</a:t>
            </a:r>
            <a:r>
              <a:rPr lang="en-GB" sz="1400" dirty="0"/>
              <a:t>)</a:t>
            </a:r>
          </a:p>
          <a:p>
            <a:r>
              <a:rPr lang="en-GB" sz="1400" dirty="0"/>
              <a:t>No. of parameter configurations:  200</a:t>
            </a:r>
          </a:p>
          <a:p>
            <a:endParaRPr lang="en-GB" sz="1400" dirty="0"/>
          </a:p>
          <a:p>
            <a:r>
              <a:rPr lang="en-GB" sz="1400" dirty="0"/>
              <a:t>1 ) Params: HN =  4  Epochs =  500  LR =  0.004  Batch Size =  50</a:t>
            </a:r>
          </a:p>
          <a:p>
            <a:r>
              <a:rPr lang="en-GB" sz="1400" dirty="0"/>
              <a:t>MSE:  0.004060… </a:t>
            </a:r>
          </a:p>
          <a:p>
            <a:endParaRPr lang="en-GB" sz="1400" dirty="0"/>
          </a:p>
          <a:p>
            <a:r>
              <a:rPr lang="en-GB" sz="1400" dirty="0"/>
              <a:t>2 ) Params: HN =  4  Epochs =  400  LR =  0.002  Batch Size =  50</a:t>
            </a:r>
          </a:p>
          <a:p>
            <a:r>
              <a:rPr lang="en-GB" sz="1400" dirty="0"/>
              <a:t>MSE:  0.004304…</a:t>
            </a:r>
          </a:p>
          <a:p>
            <a:endParaRPr lang="en-GB" sz="1400" dirty="0"/>
          </a:p>
          <a:p>
            <a:r>
              <a:rPr lang="en-GB" sz="1400" dirty="0"/>
              <a:t>3 ) Params: HN =  4  Epochs =  500  LR =  0.004  Batch Size =  200</a:t>
            </a:r>
          </a:p>
          <a:p>
            <a:r>
              <a:rPr lang="en-GB" sz="1400" dirty="0"/>
              <a:t>MSE:  0.004360… </a:t>
            </a:r>
          </a:p>
          <a:p>
            <a:endParaRPr lang="en-GB" sz="1400" dirty="0"/>
          </a:p>
          <a:p>
            <a:r>
              <a:rPr lang="en-GB" sz="1400" dirty="0"/>
              <a:t>4 ) Params: HN =  8  Epochs =  300  LR =  0.002  Batch Size =  300</a:t>
            </a:r>
          </a:p>
          <a:p>
            <a:r>
              <a:rPr lang="en-GB" sz="1400" dirty="0"/>
              <a:t>MSE:  0.004405… </a:t>
            </a:r>
            <a:endParaRPr lang="en-GB" sz="1100" dirty="0"/>
          </a:p>
        </p:txBody>
      </p:sp>
      <p:sp>
        <p:nvSpPr>
          <p:cNvPr id="6" name="TextBox 5">
            <a:extLst>
              <a:ext uri="{FF2B5EF4-FFF2-40B4-BE49-F238E27FC236}">
                <a16:creationId xmlns:a16="http://schemas.microsoft.com/office/drawing/2014/main" id="{F7FBC954-1897-4E10-B268-6C3486315879}"/>
              </a:ext>
            </a:extLst>
          </p:cNvPr>
          <p:cNvSpPr txBox="1"/>
          <p:nvPr/>
        </p:nvSpPr>
        <p:spPr>
          <a:xfrm>
            <a:off x="5881078" y="704728"/>
            <a:ext cx="5970953" cy="5001369"/>
          </a:xfrm>
          <a:prstGeom prst="rect">
            <a:avLst/>
          </a:prstGeom>
          <a:noFill/>
        </p:spPr>
        <p:txBody>
          <a:bodyPr wrap="square" rtlCol="0">
            <a:spAutoFit/>
          </a:bodyPr>
          <a:lstStyle/>
          <a:p>
            <a:br>
              <a:rPr lang="en-GB" sz="1100" dirty="0"/>
            </a:br>
            <a:r>
              <a:rPr lang="en-GB" sz="1400" dirty="0"/>
              <a:t>Random uniform distributions were used for EPOCHS and Batch Size. A uniform logarithmic distribution was taken for LR.</a:t>
            </a:r>
            <a:br>
              <a:rPr lang="en-GB" sz="1400" dirty="0"/>
            </a:br>
            <a:r>
              <a:rPr lang="en-GB" sz="1400" dirty="0"/>
              <a:t>HN = [4,8] (randomly selected)</a:t>
            </a:r>
            <a:br>
              <a:rPr lang="en-GB" sz="1400" dirty="0"/>
            </a:br>
            <a:r>
              <a:rPr lang="en-GB" sz="1400" dirty="0"/>
              <a:t>EPOCHS from 20 to 500</a:t>
            </a:r>
            <a:br>
              <a:rPr lang="en-GB" sz="1400" dirty="0"/>
            </a:br>
            <a:r>
              <a:rPr lang="en-GB" sz="1400" dirty="0"/>
              <a:t>BATCH_SIZE from 10 to 300</a:t>
            </a:r>
            <a:br>
              <a:rPr lang="en-GB" sz="1400" dirty="0"/>
            </a:br>
            <a:r>
              <a:rPr lang="en-GB" sz="1400" dirty="0"/>
              <a:t>LR from 0.0001 to 0.20</a:t>
            </a:r>
            <a:br>
              <a:rPr lang="en-GB" sz="1400" dirty="0"/>
            </a:br>
            <a:br>
              <a:rPr lang="en-GB" sz="1400" dirty="0"/>
            </a:br>
            <a:r>
              <a:rPr lang="en-GB" sz="1400" dirty="0"/>
              <a:t>Random search algorithm execution time:  0:44:50.54 (</a:t>
            </a:r>
            <a:r>
              <a:rPr lang="en-GB" sz="1400" dirty="0" err="1"/>
              <a:t>hrs:mins:secs</a:t>
            </a:r>
            <a:r>
              <a:rPr lang="en-GB" sz="1400" dirty="0"/>
              <a:t>)</a:t>
            </a:r>
          </a:p>
          <a:p>
            <a:r>
              <a:rPr lang="en-GB" sz="1400" dirty="0"/>
              <a:t>No. of parameter configurations:  200</a:t>
            </a:r>
          </a:p>
          <a:p>
            <a:endParaRPr lang="en-GB" sz="1400" dirty="0"/>
          </a:p>
          <a:p>
            <a:r>
              <a:rPr lang="en-GB" sz="1400" dirty="0"/>
              <a:t>1 ) Params: HN =  8  Epochs =  72  LR =  0.01746…  Batch Size =  215</a:t>
            </a:r>
          </a:p>
          <a:p>
            <a:r>
              <a:rPr lang="en-GB" sz="1400" dirty="0"/>
              <a:t>MSE:  0.004604… </a:t>
            </a:r>
          </a:p>
          <a:p>
            <a:endParaRPr lang="en-GB" sz="1400" dirty="0"/>
          </a:p>
          <a:p>
            <a:r>
              <a:rPr lang="en-GB" sz="1400" dirty="0"/>
              <a:t>2 ) Params: HN =  8  Epochs =  79  LR =  0.008759…  Batch Size =  214</a:t>
            </a:r>
          </a:p>
          <a:p>
            <a:r>
              <a:rPr lang="en-GB" sz="1400" dirty="0"/>
              <a:t>MSE:  0.004694… </a:t>
            </a:r>
          </a:p>
          <a:p>
            <a:endParaRPr lang="en-GB" sz="1400" dirty="0"/>
          </a:p>
          <a:p>
            <a:r>
              <a:rPr lang="en-GB" sz="1400" dirty="0"/>
              <a:t>3 ) Params: HN =  4  Epochs =  54  LR =  0.03934…  Batch Size =  287</a:t>
            </a:r>
          </a:p>
          <a:p>
            <a:r>
              <a:rPr lang="en-GB" sz="1400" dirty="0"/>
              <a:t>MSE:  0.004718… </a:t>
            </a:r>
          </a:p>
          <a:p>
            <a:endParaRPr lang="en-GB" sz="1400" dirty="0"/>
          </a:p>
          <a:p>
            <a:r>
              <a:rPr lang="en-GB" sz="1400" dirty="0"/>
              <a:t>4 ) Params: HN =  8  Epochs =  482  LR =  0.0004220…  Batch Size =  277</a:t>
            </a:r>
          </a:p>
          <a:p>
            <a:r>
              <a:rPr lang="en-GB" sz="1400" dirty="0"/>
              <a:t>MSE:  0.004970… </a:t>
            </a:r>
          </a:p>
          <a:p>
            <a:endParaRPr lang="en-GB" sz="1400" dirty="0"/>
          </a:p>
        </p:txBody>
      </p:sp>
      <p:sp>
        <p:nvSpPr>
          <p:cNvPr id="2" name="TextBox 1">
            <a:extLst>
              <a:ext uri="{FF2B5EF4-FFF2-40B4-BE49-F238E27FC236}">
                <a16:creationId xmlns:a16="http://schemas.microsoft.com/office/drawing/2014/main" id="{6DDF194C-DA05-4517-967F-9C42B88D6022}"/>
              </a:ext>
            </a:extLst>
          </p:cNvPr>
          <p:cNvSpPr txBox="1"/>
          <p:nvPr/>
        </p:nvSpPr>
        <p:spPr>
          <a:xfrm>
            <a:off x="734646" y="5997135"/>
            <a:ext cx="9050216" cy="646331"/>
          </a:xfrm>
          <a:prstGeom prst="rect">
            <a:avLst/>
          </a:prstGeom>
          <a:noFill/>
        </p:spPr>
        <p:txBody>
          <a:bodyPr wrap="square" rtlCol="0">
            <a:spAutoFit/>
          </a:bodyPr>
          <a:lstStyle/>
          <a:p>
            <a:r>
              <a:rPr lang="en-GB" dirty="0">
                <a:solidFill>
                  <a:srgbClr val="0070C0"/>
                </a:solidFill>
              </a:rPr>
              <a:t>Grid search outperformed random search. Domain spaces more appropriate/equal. Need more parameter configurations?</a:t>
            </a:r>
          </a:p>
        </p:txBody>
      </p:sp>
    </p:spTree>
    <p:extLst>
      <p:ext uri="{BB962C8B-B14F-4D97-AF65-F5344CB8AC3E}">
        <p14:creationId xmlns:p14="http://schemas.microsoft.com/office/powerpoint/2010/main" val="208993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A21787-6FA3-4CDD-9F1D-48A25D7580DB}"/>
              </a:ext>
            </a:extLst>
          </p:cNvPr>
          <p:cNvSpPr>
            <a:spLocks noGrp="1"/>
          </p:cNvSpPr>
          <p:nvPr>
            <p:ph type="subTitle" idx="1"/>
          </p:nvPr>
        </p:nvSpPr>
        <p:spPr>
          <a:xfrm>
            <a:off x="1469293" y="239591"/>
            <a:ext cx="2751015" cy="1655762"/>
          </a:xfrm>
        </p:spPr>
        <p:txBody>
          <a:bodyPr/>
          <a:lstStyle/>
          <a:p>
            <a:r>
              <a:rPr lang="en-GB" dirty="0"/>
              <a:t>Grid search</a:t>
            </a:r>
          </a:p>
        </p:txBody>
      </p:sp>
      <p:sp>
        <p:nvSpPr>
          <p:cNvPr id="4" name="Subtitle 2">
            <a:extLst>
              <a:ext uri="{FF2B5EF4-FFF2-40B4-BE49-F238E27FC236}">
                <a16:creationId xmlns:a16="http://schemas.microsoft.com/office/drawing/2014/main" id="{F978202E-BBBC-45DC-A531-7C20CF9DA89C}"/>
              </a:ext>
            </a:extLst>
          </p:cNvPr>
          <p:cNvSpPr txBox="1">
            <a:spLocks/>
          </p:cNvSpPr>
          <p:nvPr/>
        </p:nvSpPr>
        <p:spPr>
          <a:xfrm>
            <a:off x="7217508" y="147637"/>
            <a:ext cx="275101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Random search</a:t>
            </a:r>
          </a:p>
        </p:txBody>
      </p:sp>
      <p:sp>
        <p:nvSpPr>
          <p:cNvPr id="5" name="TextBox 4">
            <a:extLst>
              <a:ext uri="{FF2B5EF4-FFF2-40B4-BE49-F238E27FC236}">
                <a16:creationId xmlns:a16="http://schemas.microsoft.com/office/drawing/2014/main" id="{5D1E9C42-131D-462C-91A5-904AD8D53B19}"/>
              </a:ext>
            </a:extLst>
          </p:cNvPr>
          <p:cNvSpPr txBox="1"/>
          <p:nvPr/>
        </p:nvSpPr>
        <p:spPr>
          <a:xfrm>
            <a:off x="554890" y="899961"/>
            <a:ext cx="5326188" cy="5001369"/>
          </a:xfrm>
          <a:prstGeom prst="rect">
            <a:avLst/>
          </a:prstGeom>
          <a:noFill/>
        </p:spPr>
        <p:txBody>
          <a:bodyPr wrap="square" rtlCol="0">
            <a:spAutoFit/>
          </a:bodyPr>
          <a:lstStyle/>
          <a:p>
            <a:endParaRPr lang="en-GB" sz="1100" dirty="0"/>
          </a:p>
          <a:p>
            <a:r>
              <a:rPr lang="en-GB" sz="1400" dirty="0"/>
              <a:t>HN = [4,6,8]</a:t>
            </a:r>
          </a:p>
          <a:p>
            <a:r>
              <a:rPr lang="en-GB" sz="1400" dirty="0"/>
              <a:t>EPOCHS = [50, 100,150,200,250,300,350,400,450,500]</a:t>
            </a:r>
            <a:br>
              <a:rPr lang="en-GB" sz="1400" dirty="0"/>
            </a:br>
            <a:r>
              <a:rPr lang="en-GB" sz="1400" dirty="0"/>
              <a:t>BATCH_SIZE = [50,100,150, 200,300]</a:t>
            </a:r>
            <a:br>
              <a:rPr lang="en-GB" sz="1400" dirty="0"/>
            </a:br>
            <a:r>
              <a:rPr lang="en-GB" sz="1400" dirty="0"/>
              <a:t>LR = 20 manually selected values from 0.0001 to 0.25</a:t>
            </a:r>
          </a:p>
          <a:p>
            <a:endParaRPr lang="en-GB" sz="1400" dirty="0"/>
          </a:p>
          <a:p>
            <a:endParaRPr lang="en-GB" sz="1400" dirty="0"/>
          </a:p>
          <a:p>
            <a:endParaRPr lang="en-GB" sz="1400" dirty="0"/>
          </a:p>
          <a:p>
            <a:r>
              <a:rPr lang="en-GB" sz="1400" dirty="0"/>
              <a:t>Grid search algorithm execution time: 10:57:39 (</a:t>
            </a:r>
            <a:r>
              <a:rPr lang="en-GB" sz="1400" dirty="0" err="1"/>
              <a:t>hrs:mins:secs</a:t>
            </a:r>
            <a:r>
              <a:rPr lang="en-GB" sz="1400" dirty="0"/>
              <a:t>)</a:t>
            </a:r>
          </a:p>
          <a:p>
            <a:r>
              <a:rPr lang="en-GB" sz="1400" dirty="0"/>
              <a:t>No. of parameter configurations:  3000</a:t>
            </a:r>
          </a:p>
          <a:p>
            <a:endParaRPr lang="en-GB" sz="1400" dirty="0"/>
          </a:p>
          <a:p>
            <a:r>
              <a:rPr lang="en-GB" sz="1400" dirty="0"/>
              <a:t>1 ) Params: HN =  4  Epochs =  150  LR =  0.01  Batch Size =  50</a:t>
            </a:r>
          </a:p>
          <a:p>
            <a:r>
              <a:rPr lang="en-GB" sz="1400" dirty="0"/>
              <a:t>MSE:  0.003392… </a:t>
            </a:r>
          </a:p>
          <a:p>
            <a:endParaRPr lang="en-GB" sz="1400" dirty="0"/>
          </a:p>
          <a:p>
            <a:r>
              <a:rPr lang="en-GB" sz="1400" dirty="0"/>
              <a:t>2 ) Params: HN =  8  Epochs =  250  LR =  0.001  Batch Size =  50</a:t>
            </a:r>
          </a:p>
          <a:p>
            <a:r>
              <a:rPr lang="en-GB" sz="1400" dirty="0"/>
              <a:t>MSE:  0.003953… </a:t>
            </a:r>
          </a:p>
          <a:p>
            <a:endParaRPr lang="en-GB" sz="1400" dirty="0"/>
          </a:p>
          <a:p>
            <a:r>
              <a:rPr lang="en-GB" sz="1400" dirty="0"/>
              <a:t>3 ) Params: HN =  8  Epochs =  450  LR =  0.0006  Batch Size =  50</a:t>
            </a:r>
          </a:p>
          <a:p>
            <a:r>
              <a:rPr lang="en-GB" sz="1400" dirty="0"/>
              <a:t>MSE:  0.004010… </a:t>
            </a:r>
          </a:p>
          <a:p>
            <a:endParaRPr lang="en-GB" sz="1400" dirty="0"/>
          </a:p>
          <a:p>
            <a:r>
              <a:rPr lang="en-GB" sz="1400" dirty="0"/>
              <a:t>4 ) Params: HN =  6  Epochs =  200  LR =  0.001  Batch Size =  50</a:t>
            </a:r>
          </a:p>
          <a:p>
            <a:r>
              <a:rPr lang="en-GB" sz="1400" dirty="0"/>
              <a:t>MSE:  0.004222…</a:t>
            </a:r>
          </a:p>
          <a:p>
            <a:endParaRPr lang="en-GB" sz="1400" dirty="0"/>
          </a:p>
        </p:txBody>
      </p:sp>
      <p:sp>
        <p:nvSpPr>
          <p:cNvPr id="6" name="TextBox 5">
            <a:extLst>
              <a:ext uri="{FF2B5EF4-FFF2-40B4-BE49-F238E27FC236}">
                <a16:creationId xmlns:a16="http://schemas.microsoft.com/office/drawing/2014/main" id="{F7FBC954-1897-4E10-B268-6C3486315879}"/>
              </a:ext>
            </a:extLst>
          </p:cNvPr>
          <p:cNvSpPr txBox="1"/>
          <p:nvPr/>
        </p:nvSpPr>
        <p:spPr>
          <a:xfrm>
            <a:off x="5881078" y="704728"/>
            <a:ext cx="5970953" cy="5863144"/>
          </a:xfrm>
          <a:prstGeom prst="rect">
            <a:avLst/>
          </a:prstGeom>
          <a:noFill/>
        </p:spPr>
        <p:txBody>
          <a:bodyPr wrap="square" rtlCol="0">
            <a:spAutoFit/>
          </a:bodyPr>
          <a:lstStyle/>
          <a:p>
            <a:br>
              <a:rPr lang="en-GB" sz="1100" dirty="0"/>
            </a:br>
            <a:r>
              <a:rPr lang="en-GB" sz="1400" dirty="0"/>
              <a:t>Random uniform distributions were used for EPOCHS and Batch Size. A uniform logarithmic distribution was taken for LR.</a:t>
            </a:r>
            <a:br>
              <a:rPr lang="en-GB" sz="1400" dirty="0"/>
            </a:br>
            <a:r>
              <a:rPr lang="en-GB" sz="1400" dirty="0"/>
              <a:t>HN = [4,6,8] (randomly selected)</a:t>
            </a:r>
            <a:br>
              <a:rPr lang="en-GB" sz="1400" dirty="0"/>
            </a:br>
            <a:r>
              <a:rPr lang="en-GB" sz="1400" dirty="0"/>
              <a:t>EPOCHS from 20 to 500</a:t>
            </a:r>
            <a:br>
              <a:rPr lang="en-GB" sz="1400" dirty="0"/>
            </a:br>
            <a:r>
              <a:rPr lang="en-GB" sz="1400" dirty="0"/>
              <a:t>BATCH_SIZE from 10 to 300</a:t>
            </a:r>
            <a:br>
              <a:rPr lang="en-GB" sz="1400" dirty="0"/>
            </a:br>
            <a:r>
              <a:rPr lang="en-GB" sz="1400" dirty="0"/>
              <a:t>LR from 0.0001 to 0.25</a:t>
            </a:r>
            <a:br>
              <a:rPr lang="en-GB" sz="1400" dirty="0"/>
            </a:br>
            <a:br>
              <a:rPr lang="en-GB" sz="1400" dirty="0"/>
            </a:br>
            <a:r>
              <a:rPr lang="en-GB" sz="1400" dirty="0"/>
              <a:t>Random search algorithm execution time: 13:18:23 and 7:57:26</a:t>
            </a:r>
            <a:br>
              <a:rPr lang="en-GB" sz="1400" dirty="0"/>
            </a:br>
            <a:r>
              <a:rPr lang="en-GB" sz="1400" dirty="0"/>
              <a:t>No. of parameter configurations:  3000 and 2000</a:t>
            </a:r>
          </a:p>
          <a:p>
            <a:endParaRPr lang="en-GB" sz="1400" dirty="0"/>
          </a:p>
          <a:p>
            <a:r>
              <a:rPr lang="en-GB" sz="1400" dirty="0">
                <a:solidFill>
                  <a:srgbClr val="FF0000"/>
                </a:solidFill>
              </a:rPr>
              <a:t>3000 over 13:18:23</a:t>
            </a:r>
          </a:p>
          <a:p>
            <a:r>
              <a:rPr lang="en-GB" sz="1400" dirty="0"/>
              <a:t>1 ) Params: HN =  8  Epochs =  152  LR =  0.003947…  Batch Size =  104</a:t>
            </a:r>
          </a:p>
          <a:p>
            <a:r>
              <a:rPr lang="en-GB" sz="1400" dirty="0"/>
              <a:t>MSE:  0.003672… </a:t>
            </a:r>
          </a:p>
          <a:p>
            <a:endParaRPr lang="en-GB" sz="1400" dirty="0"/>
          </a:p>
          <a:p>
            <a:r>
              <a:rPr lang="en-GB" sz="1400" dirty="0"/>
              <a:t>2 ) Params: HN =  6  Epochs =  379  LR =  0.0005412…  Batch Size =  11</a:t>
            </a:r>
          </a:p>
          <a:p>
            <a:r>
              <a:rPr lang="en-GB" sz="1400" dirty="0"/>
              <a:t>MSE:  0.003905… </a:t>
            </a:r>
          </a:p>
          <a:p>
            <a:endParaRPr lang="en-GB" sz="1400" dirty="0"/>
          </a:p>
          <a:p>
            <a:r>
              <a:rPr lang="en-GB" sz="1400" dirty="0">
                <a:solidFill>
                  <a:srgbClr val="FF0000"/>
                </a:solidFill>
              </a:rPr>
              <a:t>2000 over 7:57:26</a:t>
            </a:r>
          </a:p>
          <a:p>
            <a:r>
              <a:rPr lang="en-GB" sz="1400" dirty="0"/>
              <a:t>1 ) Params: HN = 6 Epochs = 402 LR = 0.0003725… Batch Size = 26</a:t>
            </a:r>
          </a:p>
          <a:p>
            <a:r>
              <a:rPr lang="en-GB" sz="1400" dirty="0"/>
              <a:t>MSE: 0.004061… </a:t>
            </a:r>
            <a:br>
              <a:rPr lang="en-GB" sz="1400" dirty="0"/>
            </a:br>
            <a:endParaRPr lang="en-GB" sz="1400" dirty="0"/>
          </a:p>
          <a:p>
            <a:r>
              <a:rPr lang="en-GB" sz="1400" dirty="0"/>
              <a:t>2 ) Params: HN = 6 Epochs = 117 LR = 0.02716… Batch Size = 76</a:t>
            </a:r>
          </a:p>
          <a:p>
            <a:r>
              <a:rPr lang="en-GB" sz="1400" dirty="0"/>
              <a:t>MSE: 0.004236…</a:t>
            </a:r>
            <a:br>
              <a:rPr lang="en-GB" sz="1400" dirty="0"/>
            </a:br>
            <a:br>
              <a:rPr lang="en-GB" sz="1400" dirty="0"/>
            </a:br>
            <a:endParaRPr lang="en-GB" sz="1400" dirty="0"/>
          </a:p>
        </p:txBody>
      </p:sp>
      <p:sp>
        <p:nvSpPr>
          <p:cNvPr id="2" name="TextBox 1">
            <a:extLst>
              <a:ext uri="{FF2B5EF4-FFF2-40B4-BE49-F238E27FC236}">
                <a16:creationId xmlns:a16="http://schemas.microsoft.com/office/drawing/2014/main" id="{6DDF194C-DA05-4517-967F-9C42B88D6022}"/>
              </a:ext>
            </a:extLst>
          </p:cNvPr>
          <p:cNvSpPr txBox="1"/>
          <p:nvPr/>
        </p:nvSpPr>
        <p:spPr>
          <a:xfrm>
            <a:off x="734646" y="5997135"/>
            <a:ext cx="9050216" cy="369332"/>
          </a:xfrm>
          <a:prstGeom prst="rect">
            <a:avLst/>
          </a:prstGeom>
          <a:noFill/>
        </p:spPr>
        <p:txBody>
          <a:bodyPr wrap="square" rtlCol="0">
            <a:spAutoFit/>
          </a:bodyPr>
          <a:lstStyle/>
          <a:p>
            <a:r>
              <a:rPr lang="en-GB" dirty="0">
                <a:solidFill>
                  <a:srgbClr val="0070C0"/>
                </a:solidFill>
              </a:rPr>
              <a:t>Grid search outperformed random search ... Again. Need more sparse data.</a:t>
            </a:r>
          </a:p>
        </p:txBody>
      </p:sp>
    </p:spTree>
    <p:extLst>
      <p:ext uri="{BB962C8B-B14F-4D97-AF65-F5344CB8AC3E}">
        <p14:creationId xmlns:p14="http://schemas.microsoft.com/office/powerpoint/2010/main" val="245079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2211</Words>
  <Application>Microsoft Office PowerPoint</Application>
  <PresentationFormat>Widescreen</PresentationFormat>
  <Paragraphs>254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Neural Networks – Hyperparameter optimisation </vt:lpstr>
      <vt:lpstr>Network Hyperparameters</vt:lpstr>
      <vt:lpstr>Shortlist of Optimisers</vt:lpstr>
      <vt:lpstr>Plan</vt:lpstr>
      <vt:lpstr>Week 1</vt:lpstr>
      <vt:lpstr>PowerPoint Presentation</vt:lpstr>
      <vt:lpstr>PowerPoint Presentation</vt:lpstr>
      <vt:lpstr>PowerPoint Presentation</vt:lpstr>
      <vt:lpstr>PowerPoint Presentation</vt:lpstr>
      <vt:lpstr>PowerPoint Presentation</vt:lpstr>
      <vt:lpstr>PowerPoint Presentation</vt:lpstr>
      <vt:lpstr>Grid search better than Random?</vt:lpstr>
      <vt:lpstr>Gaussian Process Bayesian Optimisation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Coxson</dc:creator>
  <cp:lastModifiedBy>Adam Coxson</cp:lastModifiedBy>
  <cp:revision>21</cp:revision>
  <dcterms:created xsi:type="dcterms:W3CDTF">2020-07-03T15:16:04Z</dcterms:created>
  <dcterms:modified xsi:type="dcterms:W3CDTF">2020-07-06T14:09:56Z</dcterms:modified>
</cp:coreProperties>
</file>