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2" r:id="rId2"/>
    <p:sldId id="314" r:id="rId3"/>
    <p:sldId id="315" r:id="rId4"/>
    <p:sldId id="316" r:id="rId5"/>
    <p:sldId id="318" r:id="rId6"/>
    <p:sldId id="319" r:id="rId7"/>
    <p:sldId id="317" r:id="rId8"/>
    <p:sldId id="320" r:id="rId9"/>
    <p:sldId id="321" r:id="rId10"/>
    <p:sldId id="322" r:id="rId11"/>
    <p:sldId id="323" r:id="rId12"/>
    <p:sldId id="324" r:id="rId13"/>
    <p:sldId id="325" r:id="rId14"/>
    <p:sldId id="326" r:id="rId15"/>
    <p:sldId id="327" r:id="rId16"/>
    <p:sldId id="328" r:id="rId17"/>
    <p:sldId id="3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3" autoAdjust="0"/>
    <p:restoredTop sz="94660"/>
  </p:normalViewPr>
  <p:slideViewPr>
    <p:cSldViewPr snapToGrid="0">
      <p:cViewPr varScale="1">
        <p:scale>
          <a:sx n="119" d="100"/>
          <a:sy n="119" d="100"/>
        </p:scale>
        <p:origin x="4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0549-5798-452F-94F1-278E585A2F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9B95942-1F33-4474-BA79-55999E6BD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B34550-C0AD-4F2E-AA2A-FBB9FD73A1ED}"/>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5" name="Footer Placeholder 4">
            <a:extLst>
              <a:ext uri="{FF2B5EF4-FFF2-40B4-BE49-F238E27FC236}">
                <a16:creationId xmlns:a16="http://schemas.microsoft.com/office/drawing/2014/main" id="{9D7F435E-7F93-4EC7-9975-54AADE8E5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5CC0A1-710A-4EF5-B98D-D1557EC6D562}"/>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186738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0107-CFFD-4F64-80AC-131B4C283B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A1A244-5006-4F1E-83DF-94C02E97DC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EB7262-1469-4F39-97EF-42858D7DD9D8}"/>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5" name="Footer Placeholder 4">
            <a:extLst>
              <a:ext uri="{FF2B5EF4-FFF2-40B4-BE49-F238E27FC236}">
                <a16:creationId xmlns:a16="http://schemas.microsoft.com/office/drawing/2014/main" id="{A59B5B86-B351-4051-BD95-EE8C55261B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9A1F27-9BE3-4E4E-AF7E-D133E944E0D5}"/>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123103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3A10CB-EE44-4DEB-9F3E-481A395084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AFA0D3-6906-4F3A-BDBF-2354C77AA7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A081EA-A691-45DC-97E1-3987D1DA8DB2}"/>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5" name="Footer Placeholder 4">
            <a:extLst>
              <a:ext uri="{FF2B5EF4-FFF2-40B4-BE49-F238E27FC236}">
                <a16:creationId xmlns:a16="http://schemas.microsoft.com/office/drawing/2014/main" id="{B99FE132-A1BC-45EA-83B0-25B73D1691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8E5613-D8FA-4580-AAB9-B9919DB3E77A}"/>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120002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5EFA-B2DD-4158-9E71-59D118D2FC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5858B-9B7B-4781-AF50-56495523A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81D0D9-BAFB-4FCE-BD40-9B97B5F75202}"/>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5" name="Footer Placeholder 4">
            <a:extLst>
              <a:ext uri="{FF2B5EF4-FFF2-40B4-BE49-F238E27FC236}">
                <a16:creationId xmlns:a16="http://schemas.microsoft.com/office/drawing/2014/main" id="{87A9BFC9-1556-4B10-BE72-2B99982802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8A0CDE-6B7A-498A-A276-DE42547AD734}"/>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125090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CA70-38F8-45E8-9ACC-1439A3A03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751F83-BC63-48D1-BE4B-C2C266CD8A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E6EEDE-8CB0-4514-96BD-942C324A97F8}"/>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5" name="Footer Placeholder 4">
            <a:extLst>
              <a:ext uri="{FF2B5EF4-FFF2-40B4-BE49-F238E27FC236}">
                <a16:creationId xmlns:a16="http://schemas.microsoft.com/office/drawing/2014/main" id="{9B994CB6-4762-44B9-B7EA-340638953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911B55-4998-485E-8A5E-127EEDA70E90}"/>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222447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CA270-0E6B-4E27-A20A-1766AD048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0558DF-1EFB-4FD8-994E-7E6A59D912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72FCE6-27C2-49D1-8E69-FBD36119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542E036-F287-41CD-8A42-0CA89132B912}"/>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6" name="Footer Placeholder 5">
            <a:extLst>
              <a:ext uri="{FF2B5EF4-FFF2-40B4-BE49-F238E27FC236}">
                <a16:creationId xmlns:a16="http://schemas.microsoft.com/office/drawing/2014/main" id="{4B98340A-EC73-4934-B85B-DF56BADE15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B11596-AFEC-4930-A18F-051925273698}"/>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190374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9D54-7B9A-4178-B44B-FB9AF009507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B5FD3A-209A-46EA-957A-3CD8DABCB6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E8135-B302-4B4D-9B11-E6C63430D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69646A-5FCB-4932-AD3E-1B0B1FA9A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6A450-74E5-4C8D-87F4-BACE59ADC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13DFA6E-14DF-4E83-9D2F-44C1FA007B1A}"/>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8" name="Footer Placeholder 7">
            <a:extLst>
              <a:ext uri="{FF2B5EF4-FFF2-40B4-BE49-F238E27FC236}">
                <a16:creationId xmlns:a16="http://schemas.microsoft.com/office/drawing/2014/main" id="{ACEC8BB2-5DD0-4E5F-916C-C96E1716C53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077F1D-DC03-4DCB-A410-99951FB94979}"/>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92743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383C-8787-4A63-BEB1-B05D7BB5E5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C7B93C9-F159-47D8-810E-25103072E024}"/>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4" name="Footer Placeholder 3">
            <a:extLst>
              <a:ext uri="{FF2B5EF4-FFF2-40B4-BE49-F238E27FC236}">
                <a16:creationId xmlns:a16="http://schemas.microsoft.com/office/drawing/2014/main" id="{FFFEAB82-6D84-453F-88E3-6379A223AB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967995-2615-4D1B-A771-A31FFB4A2B93}"/>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11073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3C12F-6A25-4F87-A96E-7A9456549FB1}"/>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3" name="Footer Placeholder 2">
            <a:extLst>
              <a:ext uri="{FF2B5EF4-FFF2-40B4-BE49-F238E27FC236}">
                <a16:creationId xmlns:a16="http://schemas.microsoft.com/office/drawing/2014/main" id="{E1C73BCE-73BB-4E8C-A517-1E1928202A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2AD807-9CB4-42CB-9C55-538E3EFCCC9E}"/>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91409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8E13-F6D8-445D-AB1D-DD6149339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B137F6E-FB55-40AB-B638-AF1786D24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9A3634C-2FA9-4D05-B7E3-2DAAA7BE4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455CD-6BA4-4E05-A55A-344E9627CD57}"/>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6" name="Footer Placeholder 5">
            <a:extLst>
              <a:ext uri="{FF2B5EF4-FFF2-40B4-BE49-F238E27FC236}">
                <a16:creationId xmlns:a16="http://schemas.microsoft.com/office/drawing/2014/main" id="{18E27CA4-B548-47EF-9E02-5F207D7B6D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DC7E7E-CF36-42C5-B124-B7B154471DFB}"/>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77318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8522-DAB7-4A32-B7F3-EAE434D95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81F025-D137-4B23-8EC7-1C469D2A0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E05C794-816C-457D-80F2-BD9395B1B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4D721C-06D5-4349-8F83-0772D21CC112}"/>
              </a:ext>
            </a:extLst>
          </p:cNvPr>
          <p:cNvSpPr>
            <a:spLocks noGrp="1"/>
          </p:cNvSpPr>
          <p:nvPr>
            <p:ph type="dt" sz="half" idx="10"/>
          </p:nvPr>
        </p:nvSpPr>
        <p:spPr/>
        <p:txBody>
          <a:bodyPr/>
          <a:lstStyle/>
          <a:p>
            <a:fld id="{876AEC4F-317F-4D5D-819B-A2773B43981C}" type="datetimeFigureOut">
              <a:rPr lang="en-GB" smtClean="0"/>
              <a:t>15/08/2020</a:t>
            </a:fld>
            <a:endParaRPr lang="en-GB"/>
          </a:p>
        </p:txBody>
      </p:sp>
      <p:sp>
        <p:nvSpPr>
          <p:cNvPr id="6" name="Footer Placeholder 5">
            <a:extLst>
              <a:ext uri="{FF2B5EF4-FFF2-40B4-BE49-F238E27FC236}">
                <a16:creationId xmlns:a16="http://schemas.microsoft.com/office/drawing/2014/main" id="{2791D6B9-2EC2-42F4-A206-3AB1B3E5F9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D4AA31-310C-41EA-B515-6B335E258688}"/>
              </a:ext>
            </a:extLst>
          </p:cNvPr>
          <p:cNvSpPr>
            <a:spLocks noGrp="1"/>
          </p:cNvSpPr>
          <p:nvPr>
            <p:ph type="sldNum" sz="quarter" idx="12"/>
          </p:nvPr>
        </p:nvSpPr>
        <p:spPr/>
        <p:txBody>
          <a:bodyPr/>
          <a:lstStyle/>
          <a:p>
            <a:fld id="{651F26FE-8FD9-48C3-B2FE-F261BB2C29B4}" type="slidenum">
              <a:rPr lang="en-GB" smtClean="0"/>
              <a:t>‹#›</a:t>
            </a:fld>
            <a:endParaRPr lang="en-GB"/>
          </a:p>
        </p:txBody>
      </p:sp>
    </p:spTree>
    <p:extLst>
      <p:ext uri="{BB962C8B-B14F-4D97-AF65-F5344CB8AC3E}">
        <p14:creationId xmlns:p14="http://schemas.microsoft.com/office/powerpoint/2010/main" val="388805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F7B35-EF35-448D-AAB3-80F9D22EA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ED4A0E-B533-4860-AFD2-A3D1D6CE5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83C6AA-079E-4948-BE08-1E8928D49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AEC4F-317F-4D5D-819B-A2773B43981C}" type="datetimeFigureOut">
              <a:rPr lang="en-GB" smtClean="0"/>
              <a:t>15/08/2020</a:t>
            </a:fld>
            <a:endParaRPr lang="en-GB"/>
          </a:p>
        </p:txBody>
      </p:sp>
      <p:sp>
        <p:nvSpPr>
          <p:cNvPr id="5" name="Footer Placeholder 4">
            <a:extLst>
              <a:ext uri="{FF2B5EF4-FFF2-40B4-BE49-F238E27FC236}">
                <a16:creationId xmlns:a16="http://schemas.microsoft.com/office/drawing/2014/main" id="{A3FC09CB-A030-498A-96B8-F7A818777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E71102-593B-4877-8280-9D0E716AB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F26FE-8FD9-48C3-B2FE-F261BB2C29B4}" type="slidenum">
              <a:rPr lang="en-GB" smtClean="0"/>
              <a:t>‹#›</a:t>
            </a:fld>
            <a:endParaRPr lang="en-GB"/>
          </a:p>
        </p:txBody>
      </p:sp>
    </p:spTree>
    <p:extLst>
      <p:ext uri="{BB962C8B-B14F-4D97-AF65-F5344CB8AC3E}">
        <p14:creationId xmlns:p14="http://schemas.microsoft.com/office/powerpoint/2010/main" val="142500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8235-4F71-48FA-82A9-05C88F3071A3}"/>
              </a:ext>
            </a:extLst>
          </p:cNvPr>
          <p:cNvSpPr>
            <a:spLocks noGrp="1"/>
          </p:cNvSpPr>
          <p:nvPr>
            <p:ph type="title"/>
          </p:nvPr>
        </p:nvSpPr>
        <p:spPr/>
        <p:txBody>
          <a:bodyPr/>
          <a:lstStyle/>
          <a:p>
            <a:r>
              <a:rPr lang="en-GB" dirty="0"/>
              <a:t>Week 7 </a:t>
            </a:r>
          </a:p>
        </p:txBody>
      </p:sp>
      <p:sp>
        <p:nvSpPr>
          <p:cNvPr id="3" name="Content Placeholder 2">
            <a:extLst>
              <a:ext uri="{FF2B5EF4-FFF2-40B4-BE49-F238E27FC236}">
                <a16:creationId xmlns:a16="http://schemas.microsoft.com/office/drawing/2014/main" id="{4E1BB998-1489-4ADF-9DB4-ED75379ABF81}"/>
              </a:ext>
            </a:extLst>
          </p:cNvPr>
          <p:cNvSpPr>
            <a:spLocks noGrp="1"/>
          </p:cNvSpPr>
          <p:nvPr>
            <p:ph idx="1"/>
          </p:nvPr>
        </p:nvSpPr>
        <p:spPr/>
        <p:txBody>
          <a:bodyPr/>
          <a:lstStyle/>
          <a:p>
            <a:r>
              <a:rPr lang="en-GB" dirty="0"/>
              <a:t>Continued from week 6</a:t>
            </a:r>
          </a:p>
          <a:p>
            <a:r>
              <a:rPr lang="en-GB" dirty="0"/>
              <a:t>All data has been obtained by this point for both the RNN and FNN.</a:t>
            </a:r>
          </a:p>
          <a:p>
            <a:r>
              <a:rPr lang="en-GB" dirty="0"/>
              <a:t>Multiple sets of optimal hyperparameters have been identified from each tuning method.</a:t>
            </a:r>
          </a:p>
          <a:p>
            <a:r>
              <a:rPr lang="en-GB" dirty="0"/>
              <a:t>The best hyper-parameter configuration needs to be identified for each set. This will be done using a new network evaluation script.</a:t>
            </a:r>
          </a:p>
          <a:p>
            <a:r>
              <a:rPr lang="en-GB" dirty="0"/>
              <a:t>Prediction plots and analysis will be drawn up.</a:t>
            </a:r>
          </a:p>
          <a:p>
            <a:r>
              <a:rPr lang="en-GB" dirty="0"/>
              <a:t>Comparisons between FNN and RNN performance to be made.</a:t>
            </a:r>
          </a:p>
          <a:p>
            <a:endParaRPr lang="en-GB" dirty="0"/>
          </a:p>
        </p:txBody>
      </p:sp>
    </p:spTree>
    <p:extLst>
      <p:ext uri="{BB962C8B-B14F-4D97-AF65-F5344CB8AC3E}">
        <p14:creationId xmlns:p14="http://schemas.microsoft.com/office/powerpoint/2010/main" val="21187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D9C-B9DD-40E2-8E64-FC581CC532AF}"/>
              </a:ext>
            </a:extLst>
          </p:cNvPr>
          <p:cNvSpPr>
            <a:spLocks noGrp="1"/>
          </p:cNvSpPr>
          <p:nvPr>
            <p:ph type="title"/>
          </p:nvPr>
        </p:nvSpPr>
        <p:spPr>
          <a:xfrm>
            <a:off x="92242" y="-212391"/>
            <a:ext cx="10515600" cy="1325563"/>
          </a:xfrm>
        </p:spPr>
        <p:txBody>
          <a:bodyPr>
            <a:normAutofit/>
          </a:bodyPr>
          <a:lstStyle/>
          <a:p>
            <a:r>
              <a:rPr lang="en-GB" sz="2000" dirty="0"/>
              <a:t>FNN Grid Search</a:t>
            </a:r>
          </a:p>
        </p:txBody>
      </p:sp>
      <p:pic>
        <p:nvPicPr>
          <p:cNvPr id="15" name="Picture 14" descr="A screenshot of a cell phone&#10;&#10;Description automatically generated">
            <a:extLst>
              <a:ext uri="{FF2B5EF4-FFF2-40B4-BE49-F238E27FC236}">
                <a16:creationId xmlns:a16="http://schemas.microsoft.com/office/drawing/2014/main" id="{10F64E3D-3C15-4B08-B077-4190623F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201" y="221859"/>
            <a:ext cx="4269598" cy="3188856"/>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B2952A48-4601-488E-A80C-51A3018DC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160" y="240144"/>
            <a:ext cx="4269598" cy="3188856"/>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F5AEF000-4F11-4B94-8736-1A303690F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73222"/>
            <a:ext cx="4269598" cy="3188856"/>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35B13625-8402-4C36-8D6D-F6505223F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1201" y="3567655"/>
            <a:ext cx="4269598" cy="3188856"/>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8D554C38-B890-4BC8-BB7C-802FD7DB92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2402" y="3604225"/>
            <a:ext cx="4269598" cy="3188856"/>
          </a:xfrm>
          <a:prstGeom prst="rect">
            <a:avLst/>
          </a:prstGeom>
        </p:spPr>
      </p:pic>
      <p:sp>
        <p:nvSpPr>
          <p:cNvPr id="24" name="TextBox 23">
            <a:extLst>
              <a:ext uri="{FF2B5EF4-FFF2-40B4-BE49-F238E27FC236}">
                <a16:creationId xmlns:a16="http://schemas.microsoft.com/office/drawing/2014/main" id="{F7003069-2184-47AA-9C07-8C31DCB05059}"/>
              </a:ext>
            </a:extLst>
          </p:cNvPr>
          <p:cNvSpPr txBox="1"/>
          <p:nvPr/>
        </p:nvSpPr>
        <p:spPr>
          <a:xfrm>
            <a:off x="248653" y="784144"/>
            <a:ext cx="3818021" cy="2031325"/>
          </a:xfrm>
          <a:prstGeom prst="rect">
            <a:avLst/>
          </a:prstGeom>
          <a:noFill/>
        </p:spPr>
        <p:txBody>
          <a:bodyPr wrap="square" rtlCol="0">
            <a:spAutoFit/>
          </a:bodyPr>
          <a:lstStyle/>
          <a:p>
            <a:r>
              <a:rPr lang="en-GB" dirty="0"/>
              <a:t>HN: (4, 2), Epochs: 50, Batch Size: 50, Learn rate: 0.0010</a:t>
            </a:r>
          </a:p>
          <a:p>
            <a:r>
              <a:rPr lang="en-GB" dirty="0"/>
              <a:t>MSE: (0.0321 ± 0.0059),</a:t>
            </a:r>
          </a:p>
          <a:p>
            <a:r>
              <a:rPr lang="en-GB" dirty="0"/>
              <a:t>Mean Error: (0.1783 ± 0.0169)</a:t>
            </a:r>
          </a:p>
          <a:p>
            <a:endParaRPr lang="en-GB" dirty="0"/>
          </a:p>
          <a:p>
            <a:r>
              <a:rPr lang="en-GB" dirty="0"/>
              <a:t>3 good plots (7, 18, 22)  A/B</a:t>
            </a:r>
          </a:p>
          <a:p>
            <a:r>
              <a:rPr lang="en-GB" dirty="0"/>
              <a:t>2 decent (3, 9)</a:t>
            </a:r>
          </a:p>
        </p:txBody>
      </p:sp>
    </p:spTree>
    <p:extLst>
      <p:ext uri="{BB962C8B-B14F-4D97-AF65-F5344CB8AC3E}">
        <p14:creationId xmlns:p14="http://schemas.microsoft.com/office/powerpoint/2010/main" val="415654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D9C-B9DD-40E2-8E64-FC581CC532AF}"/>
              </a:ext>
            </a:extLst>
          </p:cNvPr>
          <p:cNvSpPr>
            <a:spLocks noGrp="1"/>
          </p:cNvSpPr>
          <p:nvPr>
            <p:ph type="title"/>
          </p:nvPr>
        </p:nvSpPr>
        <p:spPr>
          <a:xfrm>
            <a:off x="92242" y="-212391"/>
            <a:ext cx="10515600" cy="1325563"/>
          </a:xfrm>
        </p:spPr>
        <p:txBody>
          <a:bodyPr>
            <a:normAutofit/>
          </a:bodyPr>
          <a:lstStyle/>
          <a:p>
            <a:r>
              <a:rPr lang="en-GB" sz="2000" dirty="0"/>
              <a:t>FNN Random Search</a:t>
            </a:r>
          </a:p>
        </p:txBody>
      </p:sp>
      <p:pic>
        <p:nvPicPr>
          <p:cNvPr id="15" name="Picture 14">
            <a:extLst>
              <a:ext uri="{FF2B5EF4-FFF2-40B4-BE49-F238E27FC236}">
                <a16:creationId xmlns:a16="http://schemas.microsoft.com/office/drawing/2014/main" id="{10F64E3D-3C15-4B08-B077-4190623F2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1201" y="221859"/>
            <a:ext cx="4269597" cy="3188856"/>
          </a:xfrm>
          <a:prstGeom prst="rect">
            <a:avLst/>
          </a:prstGeom>
        </p:spPr>
      </p:pic>
      <p:pic>
        <p:nvPicPr>
          <p:cNvPr id="17" name="Picture 16">
            <a:extLst>
              <a:ext uri="{FF2B5EF4-FFF2-40B4-BE49-F238E27FC236}">
                <a16:creationId xmlns:a16="http://schemas.microsoft.com/office/drawing/2014/main" id="{B2952A48-4601-488E-A80C-51A3018DC9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30160" y="240144"/>
            <a:ext cx="4269597" cy="3188856"/>
          </a:xfrm>
          <a:prstGeom prst="rect">
            <a:avLst/>
          </a:prstGeom>
        </p:spPr>
      </p:pic>
      <p:pic>
        <p:nvPicPr>
          <p:cNvPr id="19" name="Picture 18">
            <a:extLst>
              <a:ext uri="{FF2B5EF4-FFF2-40B4-BE49-F238E27FC236}">
                <a16:creationId xmlns:a16="http://schemas.microsoft.com/office/drawing/2014/main" id="{F5AEF000-4F11-4B94-8736-1A303690FF6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573222"/>
            <a:ext cx="4269597" cy="3188856"/>
          </a:xfrm>
          <a:prstGeom prst="rect">
            <a:avLst/>
          </a:prstGeom>
        </p:spPr>
      </p:pic>
      <p:pic>
        <p:nvPicPr>
          <p:cNvPr id="21" name="Picture 20">
            <a:extLst>
              <a:ext uri="{FF2B5EF4-FFF2-40B4-BE49-F238E27FC236}">
                <a16:creationId xmlns:a16="http://schemas.microsoft.com/office/drawing/2014/main" id="{35B13625-8402-4C36-8D6D-F6505223FF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961201" y="3567655"/>
            <a:ext cx="4269597" cy="3188856"/>
          </a:xfrm>
          <a:prstGeom prst="rect">
            <a:avLst/>
          </a:prstGeom>
        </p:spPr>
      </p:pic>
      <p:pic>
        <p:nvPicPr>
          <p:cNvPr id="23" name="Picture 22">
            <a:extLst>
              <a:ext uri="{FF2B5EF4-FFF2-40B4-BE49-F238E27FC236}">
                <a16:creationId xmlns:a16="http://schemas.microsoft.com/office/drawing/2014/main" id="{8D554C38-B890-4BC8-BB7C-802FD7DB92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22402" y="3604225"/>
            <a:ext cx="4269597" cy="3188856"/>
          </a:xfrm>
          <a:prstGeom prst="rect">
            <a:avLst/>
          </a:prstGeom>
        </p:spPr>
      </p:pic>
      <p:sp>
        <p:nvSpPr>
          <p:cNvPr id="3" name="TextBox 2">
            <a:extLst>
              <a:ext uri="{FF2B5EF4-FFF2-40B4-BE49-F238E27FC236}">
                <a16:creationId xmlns:a16="http://schemas.microsoft.com/office/drawing/2014/main" id="{CCABC88B-1489-48C0-887C-CDA6CF5AB3FA}"/>
              </a:ext>
            </a:extLst>
          </p:cNvPr>
          <p:cNvSpPr txBox="1"/>
          <p:nvPr/>
        </p:nvSpPr>
        <p:spPr>
          <a:xfrm>
            <a:off x="184484" y="856334"/>
            <a:ext cx="3776717" cy="2308324"/>
          </a:xfrm>
          <a:prstGeom prst="rect">
            <a:avLst/>
          </a:prstGeom>
          <a:noFill/>
        </p:spPr>
        <p:txBody>
          <a:bodyPr wrap="square" rtlCol="0">
            <a:spAutoFit/>
          </a:bodyPr>
          <a:lstStyle/>
          <a:p>
            <a:r>
              <a:rPr lang="en-GB" dirty="0"/>
              <a:t>HN: (6, 4), Epochs: 113, Batch Size: 73, Learn rate: 0.0004</a:t>
            </a:r>
          </a:p>
          <a:p>
            <a:r>
              <a:rPr lang="en-GB" dirty="0"/>
              <a:t>MSE: (0.0318 ± 0.0051), </a:t>
            </a:r>
          </a:p>
          <a:p>
            <a:r>
              <a:rPr lang="en-GB" dirty="0"/>
              <a:t>Mean Error: (0.1777 ± 0.0144)</a:t>
            </a:r>
          </a:p>
          <a:p>
            <a:endParaRPr lang="en-GB" dirty="0"/>
          </a:p>
          <a:p>
            <a:r>
              <a:rPr lang="en-GB" dirty="0"/>
              <a:t>2 good plots (7,18) C</a:t>
            </a:r>
          </a:p>
          <a:p>
            <a:r>
              <a:rPr lang="en-GB" dirty="0"/>
              <a:t>1 decent plot (9)</a:t>
            </a:r>
          </a:p>
          <a:p>
            <a:r>
              <a:rPr lang="en-GB" dirty="0"/>
              <a:t>2 bad (3,22)</a:t>
            </a:r>
          </a:p>
        </p:txBody>
      </p:sp>
    </p:spTree>
    <p:extLst>
      <p:ext uri="{BB962C8B-B14F-4D97-AF65-F5344CB8AC3E}">
        <p14:creationId xmlns:p14="http://schemas.microsoft.com/office/powerpoint/2010/main" val="143362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D9C-B9DD-40E2-8E64-FC581CC532AF}"/>
              </a:ext>
            </a:extLst>
          </p:cNvPr>
          <p:cNvSpPr>
            <a:spLocks noGrp="1"/>
          </p:cNvSpPr>
          <p:nvPr>
            <p:ph type="title"/>
          </p:nvPr>
        </p:nvSpPr>
        <p:spPr>
          <a:xfrm>
            <a:off x="92242" y="-212391"/>
            <a:ext cx="10515600" cy="1325563"/>
          </a:xfrm>
        </p:spPr>
        <p:txBody>
          <a:bodyPr>
            <a:normAutofit/>
          </a:bodyPr>
          <a:lstStyle/>
          <a:p>
            <a:r>
              <a:rPr lang="en-GB" sz="2000" dirty="0"/>
              <a:t>FNN Random Forest</a:t>
            </a:r>
          </a:p>
        </p:txBody>
      </p:sp>
      <p:pic>
        <p:nvPicPr>
          <p:cNvPr id="15" name="Picture 14">
            <a:extLst>
              <a:ext uri="{FF2B5EF4-FFF2-40B4-BE49-F238E27FC236}">
                <a16:creationId xmlns:a16="http://schemas.microsoft.com/office/drawing/2014/main" id="{10F64E3D-3C15-4B08-B077-4190623F2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1201" y="221859"/>
            <a:ext cx="4269597" cy="3188855"/>
          </a:xfrm>
          <a:prstGeom prst="rect">
            <a:avLst/>
          </a:prstGeom>
        </p:spPr>
      </p:pic>
      <p:pic>
        <p:nvPicPr>
          <p:cNvPr id="17" name="Picture 16">
            <a:extLst>
              <a:ext uri="{FF2B5EF4-FFF2-40B4-BE49-F238E27FC236}">
                <a16:creationId xmlns:a16="http://schemas.microsoft.com/office/drawing/2014/main" id="{B2952A48-4601-488E-A80C-51A3018DC9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30160" y="240144"/>
            <a:ext cx="4269597" cy="3188855"/>
          </a:xfrm>
          <a:prstGeom prst="rect">
            <a:avLst/>
          </a:prstGeom>
        </p:spPr>
      </p:pic>
      <p:pic>
        <p:nvPicPr>
          <p:cNvPr id="19" name="Picture 18">
            <a:extLst>
              <a:ext uri="{FF2B5EF4-FFF2-40B4-BE49-F238E27FC236}">
                <a16:creationId xmlns:a16="http://schemas.microsoft.com/office/drawing/2014/main" id="{F5AEF000-4F11-4B94-8736-1A303690FF6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573222"/>
            <a:ext cx="4269597" cy="3188855"/>
          </a:xfrm>
          <a:prstGeom prst="rect">
            <a:avLst/>
          </a:prstGeom>
        </p:spPr>
      </p:pic>
      <p:pic>
        <p:nvPicPr>
          <p:cNvPr id="21" name="Picture 20">
            <a:extLst>
              <a:ext uri="{FF2B5EF4-FFF2-40B4-BE49-F238E27FC236}">
                <a16:creationId xmlns:a16="http://schemas.microsoft.com/office/drawing/2014/main" id="{35B13625-8402-4C36-8D6D-F6505223FF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961201" y="3567655"/>
            <a:ext cx="4269597" cy="3188855"/>
          </a:xfrm>
          <a:prstGeom prst="rect">
            <a:avLst/>
          </a:prstGeom>
        </p:spPr>
      </p:pic>
      <p:pic>
        <p:nvPicPr>
          <p:cNvPr id="23" name="Picture 22">
            <a:extLst>
              <a:ext uri="{FF2B5EF4-FFF2-40B4-BE49-F238E27FC236}">
                <a16:creationId xmlns:a16="http://schemas.microsoft.com/office/drawing/2014/main" id="{8D554C38-B890-4BC8-BB7C-802FD7DB92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22402" y="3604225"/>
            <a:ext cx="4269597" cy="3188855"/>
          </a:xfrm>
          <a:prstGeom prst="rect">
            <a:avLst/>
          </a:prstGeom>
        </p:spPr>
      </p:pic>
      <p:sp>
        <p:nvSpPr>
          <p:cNvPr id="3" name="TextBox 2">
            <a:extLst>
              <a:ext uri="{FF2B5EF4-FFF2-40B4-BE49-F238E27FC236}">
                <a16:creationId xmlns:a16="http://schemas.microsoft.com/office/drawing/2014/main" id="{6E029C18-20BF-4B12-BE80-5319909BEAE9}"/>
              </a:ext>
            </a:extLst>
          </p:cNvPr>
          <p:cNvSpPr txBox="1"/>
          <p:nvPr/>
        </p:nvSpPr>
        <p:spPr>
          <a:xfrm>
            <a:off x="192505" y="784144"/>
            <a:ext cx="3874169" cy="2585323"/>
          </a:xfrm>
          <a:prstGeom prst="rect">
            <a:avLst/>
          </a:prstGeom>
          <a:noFill/>
        </p:spPr>
        <p:txBody>
          <a:bodyPr wrap="square" rtlCol="0">
            <a:spAutoFit/>
          </a:bodyPr>
          <a:lstStyle/>
          <a:p>
            <a:r>
              <a:rPr lang="en-GB" dirty="0"/>
              <a:t>HN: (4, 10), Epochs: 59, Batch Size: 184, Learn rate: 0.0465</a:t>
            </a:r>
          </a:p>
          <a:p>
            <a:r>
              <a:rPr lang="en-GB" dirty="0"/>
              <a:t>MSE: (0.0416 ± 0.0100), </a:t>
            </a:r>
          </a:p>
          <a:p>
            <a:r>
              <a:rPr lang="en-GB" dirty="0"/>
              <a:t>Mean Error: (0.2026 ± 0.0233)</a:t>
            </a:r>
          </a:p>
          <a:p>
            <a:endParaRPr lang="en-GB" dirty="0"/>
          </a:p>
          <a:p>
            <a:r>
              <a:rPr lang="en-GB" dirty="0"/>
              <a:t>1 good (7) D</a:t>
            </a:r>
          </a:p>
          <a:p>
            <a:r>
              <a:rPr lang="en-GB" dirty="0"/>
              <a:t>2 decent (18,22)</a:t>
            </a:r>
          </a:p>
          <a:p>
            <a:r>
              <a:rPr lang="en-GB" dirty="0"/>
              <a:t>2 bad (3,9)</a:t>
            </a:r>
            <a:br>
              <a:rPr lang="en-GB" dirty="0"/>
            </a:br>
            <a:endParaRPr lang="en-GB" dirty="0"/>
          </a:p>
        </p:txBody>
      </p:sp>
    </p:spTree>
    <p:extLst>
      <p:ext uri="{BB962C8B-B14F-4D97-AF65-F5344CB8AC3E}">
        <p14:creationId xmlns:p14="http://schemas.microsoft.com/office/powerpoint/2010/main" val="311947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D9C-B9DD-40E2-8E64-FC581CC532AF}"/>
              </a:ext>
            </a:extLst>
          </p:cNvPr>
          <p:cNvSpPr>
            <a:spLocks noGrp="1"/>
          </p:cNvSpPr>
          <p:nvPr>
            <p:ph type="title"/>
          </p:nvPr>
        </p:nvSpPr>
        <p:spPr>
          <a:xfrm>
            <a:off x="92242" y="-212391"/>
            <a:ext cx="10515600" cy="1325563"/>
          </a:xfrm>
        </p:spPr>
        <p:txBody>
          <a:bodyPr>
            <a:normAutofit/>
          </a:bodyPr>
          <a:lstStyle/>
          <a:p>
            <a:r>
              <a:rPr lang="en-GB" sz="2000" dirty="0"/>
              <a:t>FNN Bayesian</a:t>
            </a:r>
          </a:p>
        </p:txBody>
      </p:sp>
      <p:pic>
        <p:nvPicPr>
          <p:cNvPr id="15" name="Picture 14">
            <a:extLst>
              <a:ext uri="{FF2B5EF4-FFF2-40B4-BE49-F238E27FC236}">
                <a16:creationId xmlns:a16="http://schemas.microsoft.com/office/drawing/2014/main" id="{10F64E3D-3C15-4B08-B077-4190623F2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1201" y="221859"/>
            <a:ext cx="4269596" cy="3188855"/>
          </a:xfrm>
          <a:prstGeom prst="rect">
            <a:avLst/>
          </a:prstGeom>
        </p:spPr>
      </p:pic>
      <p:pic>
        <p:nvPicPr>
          <p:cNvPr id="17" name="Picture 16">
            <a:extLst>
              <a:ext uri="{FF2B5EF4-FFF2-40B4-BE49-F238E27FC236}">
                <a16:creationId xmlns:a16="http://schemas.microsoft.com/office/drawing/2014/main" id="{B2952A48-4601-488E-A80C-51A3018DC9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30160" y="240144"/>
            <a:ext cx="4269596" cy="3188855"/>
          </a:xfrm>
          <a:prstGeom prst="rect">
            <a:avLst/>
          </a:prstGeom>
        </p:spPr>
      </p:pic>
      <p:pic>
        <p:nvPicPr>
          <p:cNvPr id="19" name="Picture 18">
            <a:extLst>
              <a:ext uri="{FF2B5EF4-FFF2-40B4-BE49-F238E27FC236}">
                <a16:creationId xmlns:a16="http://schemas.microsoft.com/office/drawing/2014/main" id="{F5AEF000-4F11-4B94-8736-1A303690FF6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573222"/>
            <a:ext cx="4269596" cy="3188855"/>
          </a:xfrm>
          <a:prstGeom prst="rect">
            <a:avLst/>
          </a:prstGeom>
        </p:spPr>
      </p:pic>
      <p:pic>
        <p:nvPicPr>
          <p:cNvPr id="21" name="Picture 20">
            <a:extLst>
              <a:ext uri="{FF2B5EF4-FFF2-40B4-BE49-F238E27FC236}">
                <a16:creationId xmlns:a16="http://schemas.microsoft.com/office/drawing/2014/main" id="{35B13625-8402-4C36-8D6D-F6505223FF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961201" y="3567655"/>
            <a:ext cx="4269596" cy="3188855"/>
          </a:xfrm>
          <a:prstGeom prst="rect">
            <a:avLst/>
          </a:prstGeom>
        </p:spPr>
      </p:pic>
      <p:pic>
        <p:nvPicPr>
          <p:cNvPr id="23" name="Picture 22">
            <a:extLst>
              <a:ext uri="{FF2B5EF4-FFF2-40B4-BE49-F238E27FC236}">
                <a16:creationId xmlns:a16="http://schemas.microsoft.com/office/drawing/2014/main" id="{8D554C38-B890-4BC8-BB7C-802FD7DB92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22402" y="3604225"/>
            <a:ext cx="4269596" cy="3188855"/>
          </a:xfrm>
          <a:prstGeom prst="rect">
            <a:avLst/>
          </a:prstGeom>
        </p:spPr>
      </p:pic>
      <p:sp>
        <p:nvSpPr>
          <p:cNvPr id="3" name="TextBox 2">
            <a:extLst>
              <a:ext uri="{FF2B5EF4-FFF2-40B4-BE49-F238E27FC236}">
                <a16:creationId xmlns:a16="http://schemas.microsoft.com/office/drawing/2014/main" id="{7181EE0B-D75F-4D9A-A097-6BDB928EF4CB}"/>
              </a:ext>
            </a:extLst>
          </p:cNvPr>
          <p:cNvSpPr txBox="1"/>
          <p:nvPr/>
        </p:nvSpPr>
        <p:spPr>
          <a:xfrm>
            <a:off x="168442" y="776123"/>
            <a:ext cx="3878386" cy="2585323"/>
          </a:xfrm>
          <a:prstGeom prst="rect">
            <a:avLst/>
          </a:prstGeom>
          <a:noFill/>
        </p:spPr>
        <p:txBody>
          <a:bodyPr wrap="square" rtlCol="0">
            <a:spAutoFit/>
          </a:bodyPr>
          <a:lstStyle/>
          <a:p>
            <a:r>
              <a:rPr lang="en-GB" dirty="0"/>
              <a:t>HN: (4, 2), Epochs: 133, Batch Size: 143, Learn rate: 0.0008</a:t>
            </a:r>
          </a:p>
          <a:p>
            <a:r>
              <a:rPr lang="en-GB" dirty="0"/>
              <a:t>MSE: (0.0332 ± 0.0060), </a:t>
            </a:r>
          </a:p>
          <a:p>
            <a:r>
              <a:rPr lang="en-GB" dirty="0"/>
              <a:t>Mean Error: (0.1814 ± 0.0170)</a:t>
            </a:r>
          </a:p>
          <a:p>
            <a:endParaRPr lang="en-GB" dirty="0"/>
          </a:p>
          <a:p>
            <a:r>
              <a:rPr lang="en-GB" dirty="0"/>
              <a:t>3 good plots (7,18,22) A/B</a:t>
            </a:r>
          </a:p>
          <a:p>
            <a:r>
              <a:rPr lang="en-GB" dirty="0"/>
              <a:t>2 decent (3,9) </a:t>
            </a:r>
          </a:p>
          <a:p>
            <a:r>
              <a:rPr lang="en-GB" dirty="0"/>
              <a:t>(same as grid search)</a:t>
            </a:r>
          </a:p>
          <a:p>
            <a:endParaRPr lang="en-GB" dirty="0"/>
          </a:p>
        </p:txBody>
      </p:sp>
    </p:spTree>
    <p:extLst>
      <p:ext uri="{BB962C8B-B14F-4D97-AF65-F5344CB8AC3E}">
        <p14:creationId xmlns:p14="http://schemas.microsoft.com/office/powerpoint/2010/main" val="40922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D9C-B9DD-40E2-8E64-FC581CC532AF}"/>
              </a:ext>
            </a:extLst>
          </p:cNvPr>
          <p:cNvSpPr>
            <a:spLocks noGrp="1"/>
          </p:cNvSpPr>
          <p:nvPr>
            <p:ph type="title"/>
          </p:nvPr>
        </p:nvSpPr>
        <p:spPr>
          <a:xfrm>
            <a:off x="92242" y="-212391"/>
            <a:ext cx="10515600" cy="1325563"/>
          </a:xfrm>
        </p:spPr>
        <p:txBody>
          <a:bodyPr>
            <a:normAutofit/>
          </a:bodyPr>
          <a:lstStyle/>
          <a:p>
            <a:r>
              <a:rPr lang="en-GB" sz="2000" dirty="0"/>
              <a:t>RNN Grid Search</a:t>
            </a:r>
          </a:p>
        </p:txBody>
      </p:sp>
      <p:pic>
        <p:nvPicPr>
          <p:cNvPr id="15" name="Picture 14">
            <a:extLst>
              <a:ext uri="{FF2B5EF4-FFF2-40B4-BE49-F238E27FC236}">
                <a16:creationId xmlns:a16="http://schemas.microsoft.com/office/drawing/2014/main" id="{10F64E3D-3C15-4B08-B077-4190623F2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1201" y="221859"/>
            <a:ext cx="4269596" cy="3188854"/>
          </a:xfrm>
          <a:prstGeom prst="rect">
            <a:avLst/>
          </a:prstGeom>
        </p:spPr>
      </p:pic>
      <p:pic>
        <p:nvPicPr>
          <p:cNvPr id="17" name="Picture 16">
            <a:extLst>
              <a:ext uri="{FF2B5EF4-FFF2-40B4-BE49-F238E27FC236}">
                <a16:creationId xmlns:a16="http://schemas.microsoft.com/office/drawing/2014/main" id="{B2952A48-4601-488E-A80C-51A3018DC9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30160" y="240144"/>
            <a:ext cx="4269596" cy="3188854"/>
          </a:xfrm>
          <a:prstGeom prst="rect">
            <a:avLst/>
          </a:prstGeom>
        </p:spPr>
      </p:pic>
      <p:pic>
        <p:nvPicPr>
          <p:cNvPr id="19" name="Picture 18">
            <a:extLst>
              <a:ext uri="{FF2B5EF4-FFF2-40B4-BE49-F238E27FC236}">
                <a16:creationId xmlns:a16="http://schemas.microsoft.com/office/drawing/2014/main" id="{F5AEF000-4F11-4B94-8736-1A303690FF6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573222"/>
            <a:ext cx="4269596" cy="3188854"/>
          </a:xfrm>
          <a:prstGeom prst="rect">
            <a:avLst/>
          </a:prstGeom>
        </p:spPr>
      </p:pic>
      <p:pic>
        <p:nvPicPr>
          <p:cNvPr id="21" name="Picture 20">
            <a:extLst>
              <a:ext uri="{FF2B5EF4-FFF2-40B4-BE49-F238E27FC236}">
                <a16:creationId xmlns:a16="http://schemas.microsoft.com/office/drawing/2014/main" id="{35B13625-8402-4C36-8D6D-F6505223FF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961201" y="3567655"/>
            <a:ext cx="4269596" cy="3188854"/>
          </a:xfrm>
          <a:prstGeom prst="rect">
            <a:avLst/>
          </a:prstGeom>
        </p:spPr>
      </p:pic>
      <p:pic>
        <p:nvPicPr>
          <p:cNvPr id="23" name="Picture 22">
            <a:extLst>
              <a:ext uri="{FF2B5EF4-FFF2-40B4-BE49-F238E27FC236}">
                <a16:creationId xmlns:a16="http://schemas.microsoft.com/office/drawing/2014/main" id="{8D554C38-B890-4BC8-BB7C-802FD7DB92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22402" y="3604225"/>
            <a:ext cx="4269596" cy="3188854"/>
          </a:xfrm>
          <a:prstGeom prst="rect">
            <a:avLst/>
          </a:prstGeom>
        </p:spPr>
      </p:pic>
      <p:sp>
        <p:nvSpPr>
          <p:cNvPr id="3" name="TextBox 2">
            <a:extLst>
              <a:ext uri="{FF2B5EF4-FFF2-40B4-BE49-F238E27FC236}">
                <a16:creationId xmlns:a16="http://schemas.microsoft.com/office/drawing/2014/main" id="{43AAA1A3-7957-4CA1-9A67-F2A6FB886DB4}"/>
              </a:ext>
            </a:extLst>
          </p:cNvPr>
          <p:cNvSpPr txBox="1"/>
          <p:nvPr/>
        </p:nvSpPr>
        <p:spPr>
          <a:xfrm>
            <a:off x="368968" y="784144"/>
            <a:ext cx="3697706" cy="2308324"/>
          </a:xfrm>
          <a:prstGeom prst="rect">
            <a:avLst/>
          </a:prstGeom>
          <a:noFill/>
        </p:spPr>
        <p:txBody>
          <a:bodyPr wrap="square" rtlCol="0">
            <a:spAutoFit/>
          </a:bodyPr>
          <a:lstStyle/>
          <a:p>
            <a:r>
              <a:rPr lang="en-GB" dirty="0"/>
              <a:t>HN: 6, Epochs: 350, Batch Size: 10, Learn rate: 0.0001</a:t>
            </a:r>
            <a:br>
              <a:rPr lang="en-GB" dirty="0"/>
            </a:br>
            <a:r>
              <a:rPr lang="en-GB" dirty="0"/>
              <a:t>MSE(0.0425 ± 0.0067), </a:t>
            </a:r>
          </a:p>
          <a:p>
            <a:r>
              <a:rPr lang="en-GB" dirty="0"/>
              <a:t>Mean Error: (0.2056 ± 0.0162)</a:t>
            </a:r>
          </a:p>
          <a:p>
            <a:endParaRPr lang="en-GB" dirty="0"/>
          </a:p>
          <a:p>
            <a:r>
              <a:rPr lang="en-GB" dirty="0"/>
              <a:t>1 good plot (7) C</a:t>
            </a:r>
          </a:p>
          <a:p>
            <a:r>
              <a:rPr lang="en-GB" dirty="0"/>
              <a:t>1 decent (18)</a:t>
            </a:r>
          </a:p>
          <a:p>
            <a:r>
              <a:rPr lang="en-GB" dirty="0"/>
              <a:t>3 bad (3,9,22)</a:t>
            </a:r>
          </a:p>
        </p:txBody>
      </p:sp>
    </p:spTree>
    <p:extLst>
      <p:ext uri="{BB962C8B-B14F-4D97-AF65-F5344CB8AC3E}">
        <p14:creationId xmlns:p14="http://schemas.microsoft.com/office/powerpoint/2010/main" val="13367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D9C-B9DD-40E2-8E64-FC581CC532AF}"/>
              </a:ext>
            </a:extLst>
          </p:cNvPr>
          <p:cNvSpPr>
            <a:spLocks noGrp="1"/>
          </p:cNvSpPr>
          <p:nvPr>
            <p:ph type="title"/>
          </p:nvPr>
        </p:nvSpPr>
        <p:spPr>
          <a:xfrm>
            <a:off x="92242" y="-212391"/>
            <a:ext cx="10515600" cy="1325563"/>
          </a:xfrm>
        </p:spPr>
        <p:txBody>
          <a:bodyPr>
            <a:normAutofit/>
          </a:bodyPr>
          <a:lstStyle/>
          <a:p>
            <a:r>
              <a:rPr lang="en-GB" sz="2000" dirty="0"/>
              <a:t>RNN Random Search</a:t>
            </a:r>
          </a:p>
        </p:txBody>
      </p:sp>
      <p:pic>
        <p:nvPicPr>
          <p:cNvPr id="15" name="Picture 14">
            <a:extLst>
              <a:ext uri="{FF2B5EF4-FFF2-40B4-BE49-F238E27FC236}">
                <a16:creationId xmlns:a16="http://schemas.microsoft.com/office/drawing/2014/main" id="{10F64E3D-3C15-4B08-B077-4190623F2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1201" y="221859"/>
            <a:ext cx="4269595" cy="3188854"/>
          </a:xfrm>
          <a:prstGeom prst="rect">
            <a:avLst/>
          </a:prstGeom>
        </p:spPr>
      </p:pic>
      <p:pic>
        <p:nvPicPr>
          <p:cNvPr id="17" name="Picture 16">
            <a:extLst>
              <a:ext uri="{FF2B5EF4-FFF2-40B4-BE49-F238E27FC236}">
                <a16:creationId xmlns:a16="http://schemas.microsoft.com/office/drawing/2014/main" id="{B2952A48-4601-488E-A80C-51A3018DC9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30160" y="240144"/>
            <a:ext cx="4269595" cy="3188854"/>
          </a:xfrm>
          <a:prstGeom prst="rect">
            <a:avLst/>
          </a:prstGeom>
        </p:spPr>
      </p:pic>
      <p:pic>
        <p:nvPicPr>
          <p:cNvPr id="19" name="Picture 18">
            <a:extLst>
              <a:ext uri="{FF2B5EF4-FFF2-40B4-BE49-F238E27FC236}">
                <a16:creationId xmlns:a16="http://schemas.microsoft.com/office/drawing/2014/main" id="{F5AEF000-4F11-4B94-8736-1A303690FF6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573222"/>
            <a:ext cx="4269595" cy="3188854"/>
          </a:xfrm>
          <a:prstGeom prst="rect">
            <a:avLst/>
          </a:prstGeom>
        </p:spPr>
      </p:pic>
      <p:pic>
        <p:nvPicPr>
          <p:cNvPr id="21" name="Picture 20">
            <a:extLst>
              <a:ext uri="{FF2B5EF4-FFF2-40B4-BE49-F238E27FC236}">
                <a16:creationId xmlns:a16="http://schemas.microsoft.com/office/drawing/2014/main" id="{35B13625-8402-4C36-8D6D-F6505223FF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961201" y="3567655"/>
            <a:ext cx="4269595" cy="3188854"/>
          </a:xfrm>
          <a:prstGeom prst="rect">
            <a:avLst/>
          </a:prstGeom>
        </p:spPr>
      </p:pic>
      <p:pic>
        <p:nvPicPr>
          <p:cNvPr id="23" name="Picture 22">
            <a:extLst>
              <a:ext uri="{FF2B5EF4-FFF2-40B4-BE49-F238E27FC236}">
                <a16:creationId xmlns:a16="http://schemas.microsoft.com/office/drawing/2014/main" id="{8D554C38-B890-4BC8-BB7C-802FD7DB92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22402" y="3604225"/>
            <a:ext cx="4269595" cy="3188854"/>
          </a:xfrm>
          <a:prstGeom prst="rect">
            <a:avLst/>
          </a:prstGeom>
        </p:spPr>
      </p:pic>
      <p:sp>
        <p:nvSpPr>
          <p:cNvPr id="3" name="TextBox 2">
            <a:extLst>
              <a:ext uri="{FF2B5EF4-FFF2-40B4-BE49-F238E27FC236}">
                <a16:creationId xmlns:a16="http://schemas.microsoft.com/office/drawing/2014/main" id="{E52CB824-C2D7-4ACC-B77E-BD8C5DA7A240}"/>
              </a:ext>
            </a:extLst>
          </p:cNvPr>
          <p:cNvSpPr txBox="1"/>
          <p:nvPr/>
        </p:nvSpPr>
        <p:spPr>
          <a:xfrm>
            <a:off x="368968" y="784144"/>
            <a:ext cx="3697706" cy="2862322"/>
          </a:xfrm>
          <a:prstGeom prst="rect">
            <a:avLst/>
          </a:prstGeom>
          <a:noFill/>
        </p:spPr>
        <p:txBody>
          <a:bodyPr wrap="square" rtlCol="0">
            <a:spAutoFit/>
          </a:bodyPr>
          <a:lstStyle/>
          <a:p>
            <a:r>
              <a:rPr lang="en-GB" dirty="0"/>
              <a:t>HN: 4, Epochs: 264, Batch Size: 166, Learn rate: 0.0013</a:t>
            </a:r>
            <a:br>
              <a:rPr lang="en-GB" dirty="0"/>
            </a:br>
            <a:r>
              <a:rPr lang="en-GB" dirty="0"/>
              <a:t>MSE(0.0404 ± 0.0100), </a:t>
            </a:r>
          </a:p>
          <a:p>
            <a:r>
              <a:rPr lang="en-GB" dirty="0"/>
              <a:t>Mean Error: (0.1994 ± 0.0248)</a:t>
            </a:r>
          </a:p>
          <a:p>
            <a:endParaRPr lang="en-GB" dirty="0"/>
          </a:p>
          <a:p>
            <a:r>
              <a:rPr lang="en-GB" dirty="0"/>
              <a:t>3 good plots ( 7, 18, 22) A</a:t>
            </a:r>
          </a:p>
          <a:p>
            <a:r>
              <a:rPr lang="en-GB" dirty="0"/>
              <a:t>2 bad plot (3, 9)</a:t>
            </a:r>
          </a:p>
          <a:p>
            <a:r>
              <a:rPr lang="en-GB" dirty="0"/>
              <a:t>The prediction is very linear and underfitted. No attempt to match the data curving.</a:t>
            </a:r>
          </a:p>
        </p:txBody>
      </p:sp>
    </p:spTree>
    <p:extLst>
      <p:ext uri="{BB962C8B-B14F-4D97-AF65-F5344CB8AC3E}">
        <p14:creationId xmlns:p14="http://schemas.microsoft.com/office/powerpoint/2010/main" val="374117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D9C-B9DD-40E2-8E64-FC581CC532AF}"/>
              </a:ext>
            </a:extLst>
          </p:cNvPr>
          <p:cNvSpPr>
            <a:spLocks noGrp="1"/>
          </p:cNvSpPr>
          <p:nvPr>
            <p:ph type="title"/>
          </p:nvPr>
        </p:nvSpPr>
        <p:spPr>
          <a:xfrm>
            <a:off x="92242" y="-212391"/>
            <a:ext cx="10515600" cy="1325563"/>
          </a:xfrm>
        </p:spPr>
        <p:txBody>
          <a:bodyPr>
            <a:normAutofit/>
          </a:bodyPr>
          <a:lstStyle/>
          <a:p>
            <a:r>
              <a:rPr lang="en-GB" sz="2000" dirty="0"/>
              <a:t>RNN Random Forest</a:t>
            </a:r>
          </a:p>
        </p:txBody>
      </p:sp>
      <p:pic>
        <p:nvPicPr>
          <p:cNvPr id="15" name="Picture 14">
            <a:extLst>
              <a:ext uri="{FF2B5EF4-FFF2-40B4-BE49-F238E27FC236}">
                <a16:creationId xmlns:a16="http://schemas.microsoft.com/office/drawing/2014/main" id="{10F64E3D-3C15-4B08-B077-4190623F2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1201" y="221859"/>
            <a:ext cx="4269595" cy="3188853"/>
          </a:xfrm>
          <a:prstGeom prst="rect">
            <a:avLst/>
          </a:prstGeom>
        </p:spPr>
      </p:pic>
      <p:pic>
        <p:nvPicPr>
          <p:cNvPr id="17" name="Picture 16">
            <a:extLst>
              <a:ext uri="{FF2B5EF4-FFF2-40B4-BE49-F238E27FC236}">
                <a16:creationId xmlns:a16="http://schemas.microsoft.com/office/drawing/2014/main" id="{B2952A48-4601-488E-A80C-51A3018DC9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30160" y="240144"/>
            <a:ext cx="4269595" cy="3188853"/>
          </a:xfrm>
          <a:prstGeom prst="rect">
            <a:avLst/>
          </a:prstGeom>
        </p:spPr>
      </p:pic>
      <p:pic>
        <p:nvPicPr>
          <p:cNvPr id="19" name="Picture 18">
            <a:extLst>
              <a:ext uri="{FF2B5EF4-FFF2-40B4-BE49-F238E27FC236}">
                <a16:creationId xmlns:a16="http://schemas.microsoft.com/office/drawing/2014/main" id="{F5AEF000-4F11-4B94-8736-1A303690FF6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573222"/>
            <a:ext cx="4269595" cy="3188853"/>
          </a:xfrm>
          <a:prstGeom prst="rect">
            <a:avLst/>
          </a:prstGeom>
        </p:spPr>
      </p:pic>
      <p:pic>
        <p:nvPicPr>
          <p:cNvPr id="21" name="Picture 20">
            <a:extLst>
              <a:ext uri="{FF2B5EF4-FFF2-40B4-BE49-F238E27FC236}">
                <a16:creationId xmlns:a16="http://schemas.microsoft.com/office/drawing/2014/main" id="{35B13625-8402-4C36-8D6D-F6505223FF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961201" y="3567655"/>
            <a:ext cx="4269595" cy="3188853"/>
          </a:xfrm>
          <a:prstGeom prst="rect">
            <a:avLst/>
          </a:prstGeom>
        </p:spPr>
      </p:pic>
      <p:pic>
        <p:nvPicPr>
          <p:cNvPr id="23" name="Picture 22">
            <a:extLst>
              <a:ext uri="{FF2B5EF4-FFF2-40B4-BE49-F238E27FC236}">
                <a16:creationId xmlns:a16="http://schemas.microsoft.com/office/drawing/2014/main" id="{8D554C38-B890-4BC8-BB7C-802FD7DB92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22402" y="3604225"/>
            <a:ext cx="4269595" cy="3188853"/>
          </a:xfrm>
          <a:prstGeom prst="rect">
            <a:avLst/>
          </a:prstGeom>
        </p:spPr>
      </p:pic>
      <p:sp>
        <p:nvSpPr>
          <p:cNvPr id="3" name="TextBox 2">
            <a:extLst>
              <a:ext uri="{FF2B5EF4-FFF2-40B4-BE49-F238E27FC236}">
                <a16:creationId xmlns:a16="http://schemas.microsoft.com/office/drawing/2014/main" id="{27CF9F83-CC61-4448-AEE7-2A0D8B22BEE4}"/>
              </a:ext>
            </a:extLst>
          </p:cNvPr>
          <p:cNvSpPr txBox="1"/>
          <p:nvPr/>
        </p:nvSpPr>
        <p:spPr>
          <a:xfrm>
            <a:off x="368968" y="784144"/>
            <a:ext cx="3697706" cy="3139321"/>
          </a:xfrm>
          <a:prstGeom prst="rect">
            <a:avLst/>
          </a:prstGeom>
          <a:noFill/>
        </p:spPr>
        <p:txBody>
          <a:bodyPr wrap="square" rtlCol="0">
            <a:spAutoFit/>
          </a:bodyPr>
          <a:lstStyle/>
          <a:p>
            <a:r>
              <a:rPr lang="en-GB" dirty="0"/>
              <a:t>HN: 9, Epochs: 381, Batch Size: 135, Learn rate: 0.0003</a:t>
            </a:r>
            <a:br>
              <a:rPr lang="en-GB" dirty="0"/>
            </a:br>
            <a:r>
              <a:rPr lang="en-GB" dirty="0"/>
              <a:t>MSE: (0.0384 ± 0.0047), </a:t>
            </a:r>
          </a:p>
          <a:p>
            <a:r>
              <a:rPr lang="en-GB" dirty="0"/>
              <a:t>Mean Error: (0.1956 ± 0.0120)</a:t>
            </a:r>
          </a:p>
          <a:p>
            <a:endParaRPr lang="en-GB" dirty="0"/>
          </a:p>
          <a:p>
            <a:r>
              <a:rPr lang="en-GB" dirty="0"/>
              <a:t>2 good plots (7, 18) B</a:t>
            </a:r>
          </a:p>
          <a:p>
            <a:r>
              <a:rPr lang="en-GB" dirty="0"/>
              <a:t>1 decent (9)</a:t>
            </a:r>
          </a:p>
          <a:p>
            <a:r>
              <a:rPr lang="en-GB" dirty="0"/>
              <a:t>1 bad (3)</a:t>
            </a:r>
          </a:p>
          <a:p>
            <a:r>
              <a:rPr lang="en-GB" dirty="0"/>
              <a:t>1 Really shit one (22) </a:t>
            </a:r>
            <a:r>
              <a:rPr lang="en-GB" i="1" dirty="0"/>
              <a:t>(note the significant change in scale, neural net couldn’t handle it)</a:t>
            </a:r>
          </a:p>
        </p:txBody>
      </p:sp>
    </p:spTree>
    <p:extLst>
      <p:ext uri="{BB962C8B-B14F-4D97-AF65-F5344CB8AC3E}">
        <p14:creationId xmlns:p14="http://schemas.microsoft.com/office/powerpoint/2010/main" val="30873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D9C-B9DD-40E2-8E64-FC581CC532AF}"/>
              </a:ext>
            </a:extLst>
          </p:cNvPr>
          <p:cNvSpPr>
            <a:spLocks noGrp="1"/>
          </p:cNvSpPr>
          <p:nvPr>
            <p:ph type="title"/>
          </p:nvPr>
        </p:nvSpPr>
        <p:spPr>
          <a:xfrm>
            <a:off x="92242" y="-212391"/>
            <a:ext cx="10515600" cy="1325563"/>
          </a:xfrm>
        </p:spPr>
        <p:txBody>
          <a:bodyPr>
            <a:normAutofit/>
          </a:bodyPr>
          <a:lstStyle/>
          <a:p>
            <a:r>
              <a:rPr lang="en-GB" sz="2000" dirty="0"/>
              <a:t>RNN Bayesian</a:t>
            </a:r>
          </a:p>
        </p:txBody>
      </p:sp>
      <p:pic>
        <p:nvPicPr>
          <p:cNvPr id="15" name="Picture 14">
            <a:extLst>
              <a:ext uri="{FF2B5EF4-FFF2-40B4-BE49-F238E27FC236}">
                <a16:creationId xmlns:a16="http://schemas.microsoft.com/office/drawing/2014/main" id="{10F64E3D-3C15-4B08-B077-4190623F2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1202" y="221859"/>
            <a:ext cx="4269593" cy="3188853"/>
          </a:xfrm>
          <a:prstGeom prst="rect">
            <a:avLst/>
          </a:prstGeom>
        </p:spPr>
      </p:pic>
      <p:pic>
        <p:nvPicPr>
          <p:cNvPr id="17" name="Picture 16">
            <a:extLst>
              <a:ext uri="{FF2B5EF4-FFF2-40B4-BE49-F238E27FC236}">
                <a16:creationId xmlns:a16="http://schemas.microsoft.com/office/drawing/2014/main" id="{B2952A48-4601-488E-A80C-51A3018DC9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30161" y="240144"/>
            <a:ext cx="4269593" cy="3188853"/>
          </a:xfrm>
          <a:prstGeom prst="rect">
            <a:avLst/>
          </a:prstGeom>
        </p:spPr>
      </p:pic>
      <p:pic>
        <p:nvPicPr>
          <p:cNvPr id="19" name="Picture 18">
            <a:extLst>
              <a:ext uri="{FF2B5EF4-FFF2-40B4-BE49-F238E27FC236}">
                <a16:creationId xmlns:a16="http://schemas.microsoft.com/office/drawing/2014/main" id="{F5AEF000-4F11-4B94-8736-1A303690FF6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 y="3573222"/>
            <a:ext cx="4269593" cy="3188853"/>
          </a:xfrm>
          <a:prstGeom prst="rect">
            <a:avLst/>
          </a:prstGeom>
        </p:spPr>
      </p:pic>
      <p:pic>
        <p:nvPicPr>
          <p:cNvPr id="21" name="Picture 20">
            <a:extLst>
              <a:ext uri="{FF2B5EF4-FFF2-40B4-BE49-F238E27FC236}">
                <a16:creationId xmlns:a16="http://schemas.microsoft.com/office/drawing/2014/main" id="{35B13625-8402-4C36-8D6D-F6505223FFE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961202" y="3567655"/>
            <a:ext cx="4269593" cy="3188853"/>
          </a:xfrm>
          <a:prstGeom prst="rect">
            <a:avLst/>
          </a:prstGeom>
        </p:spPr>
      </p:pic>
      <p:pic>
        <p:nvPicPr>
          <p:cNvPr id="23" name="Picture 22">
            <a:extLst>
              <a:ext uri="{FF2B5EF4-FFF2-40B4-BE49-F238E27FC236}">
                <a16:creationId xmlns:a16="http://schemas.microsoft.com/office/drawing/2014/main" id="{8D554C38-B890-4BC8-BB7C-802FD7DB92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922403" y="3604225"/>
            <a:ext cx="4269593" cy="3188853"/>
          </a:xfrm>
          <a:prstGeom prst="rect">
            <a:avLst/>
          </a:prstGeom>
        </p:spPr>
      </p:pic>
      <p:sp>
        <p:nvSpPr>
          <p:cNvPr id="3" name="TextBox 2">
            <a:extLst>
              <a:ext uri="{FF2B5EF4-FFF2-40B4-BE49-F238E27FC236}">
                <a16:creationId xmlns:a16="http://schemas.microsoft.com/office/drawing/2014/main" id="{544712E1-FC3C-4844-B5E6-A73E8F098529}"/>
              </a:ext>
            </a:extLst>
          </p:cNvPr>
          <p:cNvSpPr txBox="1"/>
          <p:nvPr/>
        </p:nvSpPr>
        <p:spPr>
          <a:xfrm>
            <a:off x="368968" y="784144"/>
            <a:ext cx="3697706" cy="2031325"/>
          </a:xfrm>
          <a:prstGeom prst="rect">
            <a:avLst/>
          </a:prstGeom>
          <a:noFill/>
        </p:spPr>
        <p:txBody>
          <a:bodyPr wrap="square" rtlCol="0">
            <a:spAutoFit/>
          </a:bodyPr>
          <a:lstStyle/>
          <a:p>
            <a:r>
              <a:rPr lang="en-GB" dirty="0"/>
              <a:t>HN: 2, Epochs: 120, Batch Size: 37, Learn rate: 0.0176</a:t>
            </a:r>
            <a:br>
              <a:rPr lang="en-GB" dirty="0"/>
            </a:br>
            <a:r>
              <a:rPr lang="en-GB" dirty="0"/>
              <a:t>MSE: (0.0581 ± 0.0237), </a:t>
            </a:r>
          </a:p>
          <a:p>
            <a:r>
              <a:rPr lang="en-GB" dirty="0"/>
              <a:t>Mean Error: (0.2364 ± 0.0475)</a:t>
            </a:r>
          </a:p>
          <a:p>
            <a:endParaRPr lang="en-GB" dirty="0"/>
          </a:p>
          <a:p>
            <a:r>
              <a:rPr lang="en-GB" dirty="0"/>
              <a:t>2 decent (18, 22) D</a:t>
            </a:r>
          </a:p>
          <a:p>
            <a:r>
              <a:rPr lang="en-GB" dirty="0"/>
              <a:t>3 bad (3, 7, 9)</a:t>
            </a:r>
          </a:p>
        </p:txBody>
      </p:sp>
    </p:spTree>
    <p:extLst>
      <p:ext uri="{BB962C8B-B14F-4D97-AF65-F5344CB8AC3E}">
        <p14:creationId xmlns:p14="http://schemas.microsoft.com/office/powerpoint/2010/main" val="378428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D2227D-363B-40E2-AF1B-D3707D296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8" y="2166085"/>
            <a:ext cx="6075322" cy="4691916"/>
          </a:xfrm>
          <a:prstGeom prst="rect">
            <a:avLst/>
          </a:prstGeom>
        </p:spPr>
      </p:pic>
      <p:sp>
        <p:nvSpPr>
          <p:cNvPr id="2" name="Title 1">
            <a:extLst>
              <a:ext uri="{FF2B5EF4-FFF2-40B4-BE49-F238E27FC236}">
                <a16:creationId xmlns:a16="http://schemas.microsoft.com/office/drawing/2014/main" id="{79F7896B-2EBF-4AD9-9050-A7188413CF44}"/>
              </a:ext>
            </a:extLst>
          </p:cNvPr>
          <p:cNvSpPr>
            <a:spLocks noGrp="1"/>
          </p:cNvSpPr>
          <p:nvPr>
            <p:ph type="title"/>
          </p:nvPr>
        </p:nvSpPr>
        <p:spPr>
          <a:xfrm>
            <a:off x="300789" y="-172285"/>
            <a:ext cx="10515600" cy="1325563"/>
          </a:xfrm>
        </p:spPr>
        <p:txBody>
          <a:bodyPr/>
          <a:lstStyle/>
          <a:p>
            <a:r>
              <a:rPr lang="en-GB" dirty="0"/>
              <a:t>Prediction plots</a:t>
            </a:r>
          </a:p>
        </p:txBody>
      </p:sp>
      <p:sp>
        <p:nvSpPr>
          <p:cNvPr id="3" name="Content Placeholder 2">
            <a:extLst>
              <a:ext uri="{FF2B5EF4-FFF2-40B4-BE49-F238E27FC236}">
                <a16:creationId xmlns:a16="http://schemas.microsoft.com/office/drawing/2014/main" id="{F4140354-0EF8-4A9F-9825-E1941EFB34DF}"/>
              </a:ext>
            </a:extLst>
          </p:cNvPr>
          <p:cNvSpPr>
            <a:spLocks noGrp="1"/>
          </p:cNvSpPr>
          <p:nvPr>
            <p:ph idx="1"/>
          </p:nvPr>
        </p:nvSpPr>
        <p:spPr>
          <a:xfrm>
            <a:off x="300789" y="823194"/>
            <a:ext cx="11590422" cy="1583322"/>
          </a:xfrm>
        </p:spPr>
        <p:txBody>
          <a:bodyPr>
            <a:noAutofit/>
          </a:bodyPr>
          <a:lstStyle/>
          <a:p>
            <a:pPr marL="0" indent="0">
              <a:buNone/>
            </a:pPr>
            <a:r>
              <a:rPr lang="en-GB" sz="1600" dirty="0"/>
              <a:t>Each set of hyper-parameters will be evaluated 10 times over, this would give 10 different MSE values and 10 corresponding sets of prediction data.  </a:t>
            </a:r>
          </a:p>
          <a:p>
            <a:pPr marL="0" indent="0">
              <a:buNone/>
            </a:pPr>
            <a:r>
              <a:rPr lang="en-GB" sz="1600" dirty="0"/>
              <a:t>Averaging the MSE values is a valid means of analysis but averaging the prediction data is not. This would smooth out any distinct features of the prediction plots.</a:t>
            </a:r>
          </a:p>
          <a:p>
            <a:pPr marL="0" indent="0">
              <a:buNone/>
            </a:pPr>
            <a:r>
              <a:rPr lang="en-GB" sz="1600" dirty="0"/>
              <a:t>To choose which set of prediction plots to use, I find whichever value is closest to the mean from the 10 MSE values (</a:t>
            </a:r>
            <a:r>
              <a:rPr lang="en-GB" sz="1600" i="1" dirty="0" err="1"/>
              <a:t>closest_to_average</a:t>
            </a:r>
            <a:r>
              <a:rPr lang="en-GB" sz="1600" i="1" dirty="0"/>
              <a:t>()</a:t>
            </a:r>
            <a:r>
              <a:rPr lang="en-GB" sz="1600" dirty="0"/>
              <a:t>). I use the 5 prediction plots and 5 individual testing set MSE data from this value.</a:t>
            </a:r>
          </a:p>
        </p:txBody>
      </p:sp>
      <p:pic>
        <p:nvPicPr>
          <p:cNvPr id="4" name="Picture 3">
            <a:extLst>
              <a:ext uri="{FF2B5EF4-FFF2-40B4-BE49-F238E27FC236}">
                <a16:creationId xmlns:a16="http://schemas.microsoft.com/office/drawing/2014/main" id="{C9481AEF-2C41-47E9-A6DD-97ADBCEDFAC6}"/>
              </a:ext>
            </a:extLst>
          </p:cNvPr>
          <p:cNvPicPr>
            <a:picLocks noChangeAspect="1"/>
          </p:cNvPicPr>
          <p:nvPr/>
        </p:nvPicPr>
        <p:blipFill rotWithShape="1">
          <a:blip r:embed="rId3"/>
          <a:srcRect l="2875" t="44631" r="76564" b="40326"/>
          <a:stretch/>
        </p:blipFill>
        <p:spPr>
          <a:xfrm>
            <a:off x="6106231" y="5007446"/>
            <a:ext cx="5784980" cy="1511559"/>
          </a:xfrm>
          <a:prstGeom prst="rect">
            <a:avLst/>
          </a:prstGeom>
        </p:spPr>
      </p:pic>
      <p:pic>
        <p:nvPicPr>
          <p:cNvPr id="8" name="Picture 7">
            <a:extLst>
              <a:ext uri="{FF2B5EF4-FFF2-40B4-BE49-F238E27FC236}">
                <a16:creationId xmlns:a16="http://schemas.microsoft.com/office/drawing/2014/main" id="{165F342A-2E72-408C-9A05-ABEFB15E60DC}"/>
              </a:ext>
            </a:extLst>
          </p:cNvPr>
          <p:cNvPicPr>
            <a:picLocks noChangeAspect="1"/>
          </p:cNvPicPr>
          <p:nvPr/>
        </p:nvPicPr>
        <p:blipFill rotWithShape="1">
          <a:blip r:embed="rId4"/>
          <a:srcRect l="3146" t="4033" r="49919" b="83169"/>
          <a:stretch/>
        </p:blipFill>
        <p:spPr>
          <a:xfrm>
            <a:off x="6106231" y="4171475"/>
            <a:ext cx="3648269" cy="681136"/>
          </a:xfrm>
          <a:prstGeom prst="rect">
            <a:avLst/>
          </a:prstGeom>
        </p:spPr>
      </p:pic>
      <p:sp>
        <p:nvSpPr>
          <p:cNvPr id="11" name="TextBox 10">
            <a:extLst>
              <a:ext uri="{FF2B5EF4-FFF2-40B4-BE49-F238E27FC236}">
                <a16:creationId xmlns:a16="http://schemas.microsoft.com/office/drawing/2014/main" id="{C425A02B-9DEA-4BC3-8708-860C6C9AC6E4}"/>
              </a:ext>
            </a:extLst>
          </p:cNvPr>
          <p:cNvSpPr txBox="1"/>
          <p:nvPr/>
        </p:nvSpPr>
        <p:spPr>
          <a:xfrm>
            <a:off x="6096000" y="2646947"/>
            <a:ext cx="5296678" cy="1384995"/>
          </a:xfrm>
          <a:prstGeom prst="rect">
            <a:avLst/>
          </a:prstGeom>
          <a:noFill/>
        </p:spPr>
        <p:txBody>
          <a:bodyPr wrap="square" rtlCol="0">
            <a:spAutoFit/>
          </a:bodyPr>
          <a:lstStyle/>
          <a:p>
            <a:r>
              <a:rPr lang="en-GB" sz="1200" dirty="0"/>
              <a:t>Images: </a:t>
            </a:r>
            <a:br>
              <a:rPr lang="en-GB" sz="1200" dirty="0"/>
            </a:br>
            <a:r>
              <a:rPr lang="en-GB" sz="1200" dirty="0"/>
              <a:t>Left shows a prediction plot for experiment 3 data for the hyperparameters HN (6, 2), 360 Epochs, 178 Batch size and 0.011 learning rate. The average MSE for all 5 prediction plots was 0.2425.</a:t>
            </a:r>
            <a:br>
              <a:rPr lang="en-GB" sz="1200" dirty="0"/>
            </a:br>
            <a:br>
              <a:rPr lang="en-GB" sz="1200" dirty="0"/>
            </a:br>
            <a:r>
              <a:rPr lang="en-GB" sz="1200" dirty="0"/>
              <a:t>Below shows the functions and relevant code used to select the prediction plot using the value which is closest to the calculated average.</a:t>
            </a:r>
          </a:p>
        </p:txBody>
      </p:sp>
    </p:spTree>
    <p:extLst>
      <p:ext uri="{BB962C8B-B14F-4D97-AF65-F5344CB8AC3E}">
        <p14:creationId xmlns:p14="http://schemas.microsoft.com/office/powerpoint/2010/main" val="316925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1D6-F240-40D4-9853-8AA8DA7D2393}"/>
              </a:ext>
            </a:extLst>
          </p:cNvPr>
          <p:cNvSpPr>
            <a:spLocks noGrp="1"/>
          </p:cNvSpPr>
          <p:nvPr>
            <p:ph type="title"/>
          </p:nvPr>
        </p:nvSpPr>
        <p:spPr>
          <a:xfrm>
            <a:off x="838199" y="365125"/>
            <a:ext cx="7225863" cy="509861"/>
          </a:xfrm>
        </p:spPr>
        <p:txBody>
          <a:bodyPr>
            <a:normAutofit/>
          </a:bodyPr>
          <a:lstStyle/>
          <a:p>
            <a:r>
              <a:rPr lang="en-GB" sz="2800" dirty="0"/>
              <a:t>Optimal hyperparameters: FNN</a:t>
            </a:r>
          </a:p>
        </p:txBody>
      </p:sp>
      <p:sp>
        <p:nvSpPr>
          <p:cNvPr id="3" name="Content Placeholder 2">
            <a:extLst>
              <a:ext uri="{FF2B5EF4-FFF2-40B4-BE49-F238E27FC236}">
                <a16:creationId xmlns:a16="http://schemas.microsoft.com/office/drawing/2014/main" id="{6682E4B3-B971-4582-BA1C-B3D473D52F0F}"/>
              </a:ext>
            </a:extLst>
          </p:cNvPr>
          <p:cNvSpPr>
            <a:spLocks noGrp="1"/>
          </p:cNvSpPr>
          <p:nvPr>
            <p:ph idx="1"/>
          </p:nvPr>
        </p:nvSpPr>
        <p:spPr>
          <a:xfrm>
            <a:off x="838200" y="1127234"/>
            <a:ext cx="10796752" cy="5123794"/>
          </a:xfrm>
        </p:spPr>
        <p:txBody>
          <a:bodyPr>
            <a:normAutofit fontScale="92500" lnSpcReduction="10000"/>
          </a:bodyPr>
          <a:lstStyle/>
          <a:p>
            <a:pPr marL="0" indent="0">
              <a:buNone/>
            </a:pPr>
            <a:r>
              <a:rPr lang="en-GB" sz="2000" dirty="0"/>
              <a:t>Here the 5 lowest MSE values are displayed, in order of lowest to highest, from a grid search and random search of the FNN</a:t>
            </a:r>
          </a:p>
          <a:p>
            <a:endParaRPr lang="en-GB" sz="2000" dirty="0"/>
          </a:p>
          <a:p>
            <a:r>
              <a:rPr lang="en-GB" sz="2000" dirty="0"/>
              <a:t>Grid Search:</a:t>
            </a:r>
            <a:br>
              <a:rPr lang="en-GB" sz="2000" dirty="0"/>
            </a:br>
            <a:br>
              <a:rPr lang="en-GB" sz="2000" dirty="0"/>
            </a:br>
            <a:r>
              <a:rPr lang="en-GB" sz="2000" dirty="0"/>
              <a:t>1) HN: (4, 4), Epochs: 150, Batch Size: 10, Learn rate: 0.0002, MSE:  0.01899 </a:t>
            </a:r>
            <a:br>
              <a:rPr lang="en-GB" sz="2000" dirty="0"/>
            </a:br>
            <a:r>
              <a:rPr lang="en-GB" sz="2000" dirty="0"/>
              <a:t>2) HN: (4, 4), Epochs: 300, Batch Size: 200, Learn rate: 0.0004, MSE:  0.01942 </a:t>
            </a:r>
            <a:br>
              <a:rPr lang="en-GB" sz="2000" dirty="0"/>
            </a:br>
            <a:r>
              <a:rPr lang="en-GB" sz="2000" dirty="0"/>
              <a:t>3) HN: (4, 4), Epochs: 300, Batch Size: 300, Learn rate: 0.0004, MSE:  0.01943 </a:t>
            </a:r>
            <a:br>
              <a:rPr lang="en-GB" sz="2000" dirty="0"/>
            </a:br>
            <a:r>
              <a:rPr lang="en-GB" sz="2000" dirty="0"/>
              <a:t>4) HN: (6, 4), Epochs: 10, Batch Size: 50, Learn rate: 0.0040, MSE:  0.01973 </a:t>
            </a:r>
            <a:br>
              <a:rPr lang="en-GB" sz="2000" dirty="0"/>
            </a:br>
            <a:r>
              <a:rPr lang="en-GB" sz="2000" dirty="0"/>
              <a:t>5) HN: (4, 2), Epochs: 50, Batch Size: 50, Learn rate: 0.0010, MSE:  0.01977 </a:t>
            </a:r>
          </a:p>
          <a:p>
            <a:pPr marL="0" indent="0">
              <a:buNone/>
            </a:pPr>
            <a:endParaRPr lang="en-GB" sz="2000" dirty="0"/>
          </a:p>
          <a:p>
            <a:r>
              <a:rPr lang="en-GB" sz="2000" dirty="0"/>
              <a:t>Random Search:</a:t>
            </a:r>
            <a:br>
              <a:rPr lang="en-GB" sz="2000" dirty="0"/>
            </a:br>
            <a:br>
              <a:rPr lang="en-GB" sz="2000" dirty="0"/>
            </a:br>
            <a:r>
              <a:rPr lang="en-GB" sz="2000" dirty="0"/>
              <a:t>1) HN: (4, 2), Epochs: 389, Batch Size: 121, Learn rate: 0.0003, MSE:  0.01897 </a:t>
            </a:r>
            <a:br>
              <a:rPr lang="en-GB" sz="2000" dirty="0"/>
            </a:br>
            <a:r>
              <a:rPr lang="en-GB" sz="2000" dirty="0"/>
              <a:t>2) HN: (4, 4), Epochs: 256, Batch Size: 245, Learn rate: 0.0004, MSE:  0.02032 </a:t>
            </a:r>
            <a:br>
              <a:rPr lang="en-GB" sz="2000" dirty="0"/>
            </a:br>
            <a:r>
              <a:rPr lang="en-GB" sz="2000" dirty="0"/>
              <a:t>3) HN: (4, 4), Epochs: 52, Batch Size: 234, Learn rate: 0.0017, MSE:  0.02088 </a:t>
            </a:r>
            <a:br>
              <a:rPr lang="en-GB" sz="2000" dirty="0"/>
            </a:br>
            <a:r>
              <a:rPr lang="en-GB" sz="2000" dirty="0"/>
              <a:t>4) HN: (6, 4), Epochs: 113, Batch Size: 73, Learn rate: 0.0004, MSE:  0.02102 </a:t>
            </a:r>
            <a:br>
              <a:rPr lang="en-GB" sz="2000" dirty="0"/>
            </a:br>
            <a:r>
              <a:rPr lang="en-GB" sz="2000" dirty="0"/>
              <a:t>5) HN: (4, 2), Epochs: 366, Batch Size: 239, Learn rate: 0.0005, MSE:  0.0211 </a:t>
            </a:r>
            <a:br>
              <a:rPr lang="en-GB" sz="2000" dirty="0"/>
            </a:br>
            <a:endParaRPr lang="en-GB" sz="2000" dirty="0"/>
          </a:p>
        </p:txBody>
      </p:sp>
    </p:spTree>
    <p:extLst>
      <p:ext uri="{BB962C8B-B14F-4D97-AF65-F5344CB8AC3E}">
        <p14:creationId xmlns:p14="http://schemas.microsoft.com/office/powerpoint/2010/main" val="107296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1D6-F240-40D4-9853-8AA8DA7D2393}"/>
              </a:ext>
            </a:extLst>
          </p:cNvPr>
          <p:cNvSpPr>
            <a:spLocks noGrp="1"/>
          </p:cNvSpPr>
          <p:nvPr>
            <p:ph type="title"/>
          </p:nvPr>
        </p:nvSpPr>
        <p:spPr>
          <a:xfrm>
            <a:off x="838199" y="365125"/>
            <a:ext cx="7225863" cy="509861"/>
          </a:xfrm>
        </p:spPr>
        <p:txBody>
          <a:bodyPr>
            <a:normAutofit/>
          </a:bodyPr>
          <a:lstStyle/>
          <a:p>
            <a:r>
              <a:rPr lang="en-GB" sz="2800" dirty="0"/>
              <a:t>Optimal hyperparameters: FNN</a:t>
            </a:r>
          </a:p>
        </p:txBody>
      </p:sp>
      <p:sp>
        <p:nvSpPr>
          <p:cNvPr id="3" name="Content Placeholder 2">
            <a:extLst>
              <a:ext uri="{FF2B5EF4-FFF2-40B4-BE49-F238E27FC236}">
                <a16:creationId xmlns:a16="http://schemas.microsoft.com/office/drawing/2014/main" id="{6682E4B3-B971-4582-BA1C-B3D473D52F0F}"/>
              </a:ext>
            </a:extLst>
          </p:cNvPr>
          <p:cNvSpPr>
            <a:spLocks noGrp="1"/>
          </p:cNvSpPr>
          <p:nvPr>
            <p:ph idx="1"/>
          </p:nvPr>
        </p:nvSpPr>
        <p:spPr>
          <a:xfrm>
            <a:off x="838200" y="1127234"/>
            <a:ext cx="10796752" cy="5218387"/>
          </a:xfrm>
        </p:spPr>
        <p:txBody>
          <a:bodyPr>
            <a:normAutofit lnSpcReduction="10000"/>
          </a:bodyPr>
          <a:lstStyle/>
          <a:p>
            <a:pPr marL="0" indent="0">
              <a:buNone/>
            </a:pPr>
            <a:r>
              <a:rPr lang="en-GB" sz="2000" dirty="0"/>
              <a:t>Here the optimal configurations identified from 4 runs of 250 evaluations for Bayesian Optimization and Random Forest are shown below.</a:t>
            </a:r>
          </a:p>
          <a:p>
            <a:endParaRPr lang="en-GB" sz="2000" dirty="0"/>
          </a:p>
          <a:p>
            <a:r>
              <a:rPr lang="en-GB" sz="2000" dirty="0"/>
              <a:t>Gaussian Process Bayesian Optimization:</a:t>
            </a:r>
            <a:br>
              <a:rPr lang="en-GB" sz="2000" dirty="0"/>
            </a:br>
            <a:br>
              <a:rPr lang="en-GB" sz="2000" dirty="0"/>
            </a:br>
            <a:r>
              <a:rPr lang="en-GB" sz="2000" dirty="0"/>
              <a:t>HN: (2, 8), Epochs: 71, Batch Size: 106, Learn rate: 0.0114, MSE: 0.0225473 </a:t>
            </a:r>
            <a:br>
              <a:rPr lang="en-GB" sz="2000" dirty="0"/>
            </a:br>
            <a:r>
              <a:rPr lang="en-GB" sz="2000" dirty="0"/>
              <a:t>HN: (6, 2), Epochs: 360, Batch Size: 178, Learn rate: 0.0110, MSE: 0.0240329</a:t>
            </a:r>
            <a:br>
              <a:rPr lang="en-GB" sz="2000" dirty="0"/>
            </a:br>
            <a:r>
              <a:rPr lang="en-GB" sz="2000" dirty="0"/>
              <a:t>HN: (2, 8), Epochs: 318, Batch Size: 89, Learn rate: 0.0701, MSE: 0.0265405</a:t>
            </a:r>
            <a:br>
              <a:rPr lang="en-GB" sz="2000" dirty="0"/>
            </a:br>
            <a:r>
              <a:rPr lang="en-GB" sz="2000" dirty="0"/>
              <a:t>HN: (10, 8), Epochs: 334, Batch Size: 31, Learn rate: 0.1000, MSE: 0.0201380</a:t>
            </a:r>
          </a:p>
          <a:p>
            <a:pPr marL="0" indent="0">
              <a:buNone/>
            </a:pPr>
            <a:endParaRPr lang="en-GB" sz="2000" dirty="0"/>
          </a:p>
          <a:p>
            <a:r>
              <a:rPr lang="en-GB" sz="2000" dirty="0"/>
              <a:t>Random Forest:</a:t>
            </a:r>
            <a:br>
              <a:rPr lang="en-GB" sz="2000" dirty="0"/>
            </a:br>
            <a:br>
              <a:rPr lang="en-GB" sz="2000" dirty="0"/>
            </a:br>
            <a:r>
              <a:rPr lang="en-GB" sz="2000" dirty="0"/>
              <a:t>HN: (6, 8), Epochs: 52, Batch Size: 256, Learn rate: 0.0515, MSE: 0.0246905</a:t>
            </a:r>
            <a:br>
              <a:rPr lang="en-GB" sz="2000" dirty="0"/>
            </a:br>
            <a:r>
              <a:rPr lang="en-GB" sz="2000" dirty="0"/>
              <a:t>HN: (4, 8), Epochs: 119, Batch Size: 265, Learn rate: 0.0912, MSE: 0.0232382</a:t>
            </a:r>
            <a:br>
              <a:rPr lang="en-GB" sz="2000" dirty="0"/>
            </a:br>
            <a:r>
              <a:rPr lang="en-GB" sz="2000" dirty="0"/>
              <a:t>HN: (4, 6), Epochs: 355, Batch Size: 157, Learn rate: 0.0858, MSE: 0.0258024</a:t>
            </a:r>
            <a:br>
              <a:rPr lang="en-GB" sz="2000" dirty="0"/>
            </a:br>
            <a:r>
              <a:rPr lang="en-GB" sz="2000" dirty="0"/>
              <a:t>HN: (4, 10), Epochs: 59, Batch Size: 184, Learn rate: 0.0465, MSE: 0.0277703</a:t>
            </a:r>
          </a:p>
          <a:p>
            <a:pPr marL="0" indent="0">
              <a:buNone/>
            </a:pPr>
            <a:r>
              <a:rPr lang="en-GB" sz="2000" dirty="0"/>
              <a:t>    </a:t>
            </a:r>
          </a:p>
        </p:txBody>
      </p:sp>
    </p:spTree>
    <p:extLst>
      <p:ext uri="{BB962C8B-B14F-4D97-AF65-F5344CB8AC3E}">
        <p14:creationId xmlns:p14="http://schemas.microsoft.com/office/powerpoint/2010/main" val="230764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1D6-F240-40D4-9853-8AA8DA7D2393}"/>
              </a:ext>
            </a:extLst>
          </p:cNvPr>
          <p:cNvSpPr>
            <a:spLocks noGrp="1"/>
          </p:cNvSpPr>
          <p:nvPr>
            <p:ph type="title"/>
          </p:nvPr>
        </p:nvSpPr>
        <p:spPr>
          <a:xfrm>
            <a:off x="838199" y="365125"/>
            <a:ext cx="7225863" cy="509861"/>
          </a:xfrm>
        </p:spPr>
        <p:txBody>
          <a:bodyPr>
            <a:normAutofit/>
          </a:bodyPr>
          <a:lstStyle/>
          <a:p>
            <a:r>
              <a:rPr lang="en-GB" sz="2800" dirty="0"/>
              <a:t>Optimal hyperparameters: RNN</a:t>
            </a:r>
          </a:p>
        </p:txBody>
      </p:sp>
      <p:sp>
        <p:nvSpPr>
          <p:cNvPr id="3" name="Content Placeholder 2">
            <a:extLst>
              <a:ext uri="{FF2B5EF4-FFF2-40B4-BE49-F238E27FC236}">
                <a16:creationId xmlns:a16="http://schemas.microsoft.com/office/drawing/2014/main" id="{6682E4B3-B971-4582-BA1C-B3D473D52F0F}"/>
              </a:ext>
            </a:extLst>
          </p:cNvPr>
          <p:cNvSpPr>
            <a:spLocks noGrp="1"/>
          </p:cNvSpPr>
          <p:nvPr>
            <p:ph idx="1"/>
          </p:nvPr>
        </p:nvSpPr>
        <p:spPr>
          <a:xfrm>
            <a:off x="838200" y="1127233"/>
            <a:ext cx="10407732" cy="5525815"/>
          </a:xfrm>
        </p:spPr>
        <p:txBody>
          <a:bodyPr>
            <a:normAutofit fontScale="92500" lnSpcReduction="20000"/>
          </a:bodyPr>
          <a:lstStyle/>
          <a:p>
            <a:pPr marL="0" indent="0">
              <a:buNone/>
            </a:pPr>
            <a:r>
              <a:rPr lang="en-GB" sz="2000" dirty="0"/>
              <a:t>Here the 5 lowest MSE values are displayed, in order of lowest to highest, from a grid search and random search of the RNN.</a:t>
            </a:r>
          </a:p>
          <a:p>
            <a:endParaRPr lang="en-GB" sz="2000" dirty="0"/>
          </a:p>
          <a:p>
            <a:r>
              <a:rPr lang="en-GB" sz="2000" dirty="0"/>
              <a:t>Grid Search:</a:t>
            </a:r>
          </a:p>
          <a:p>
            <a:pPr marL="0" indent="0">
              <a:buNone/>
            </a:pPr>
            <a:r>
              <a:rPr lang="en-GB" sz="2000" dirty="0"/>
              <a:t>1) HN: 4,  Epochs: 25,  Batch Size: 200,  Learn rate: 0.1000, MSE:  0.02127 </a:t>
            </a:r>
          </a:p>
          <a:p>
            <a:pPr marL="0" indent="0">
              <a:buNone/>
            </a:pPr>
            <a:r>
              <a:rPr lang="en-GB" sz="2000" dirty="0"/>
              <a:t>2) HN: 2,  Epochs: 50,  Batch Size: 250,  Learn rate: 0.1000, MSE:  0.02177 </a:t>
            </a:r>
          </a:p>
          <a:p>
            <a:pPr marL="0" indent="0">
              <a:buNone/>
            </a:pPr>
            <a:r>
              <a:rPr lang="en-GB" sz="2000" dirty="0"/>
              <a:t>3) HN: 6,  Epochs: 350,  Batch Size: 10,  Learn rate: 0.0001, MSE:  0.02245 </a:t>
            </a:r>
          </a:p>
          <a:p>
            <a:pPr marL="0" indent="0">
              <a:buNone/>
            </a:pPr>
            <a:r>
              <a:rPr lang="en-GB" sz="2000" dirty="0"/>
              <a:t>4) HN: 6,  Epochs: 10,  Batch Size: 80,  Learn rate: 0.1000, MSE:  0.02247 </a:t>
            </a:r>
          </a:p>
          <a:p>
            <a:pPr marL="0" indent="0">
              <a:buNone/>
            </a:pPr>
            <a:r>
              <a:rPr lang="en-GB" sz="2000" dirty="0"/>
              <a:t>5) HN: 2,  Epochs: 25,  Batch Size: 50,  Learn rate: 0.0100, MSE:  0.02252 </a:t>
            </a:r>
            <a:br>
              <a:rPr lang="en-GB" sz="2000" dirty="0"/>
            </a:br>
            <a:endParaRPr lang="en-GB" sz="2000" dirty="0"/>
          </a:p>
          <a:p>
            <a:r>
              <a:rPr lang="en-GB" sz="2000" dirty="0"/>
              <a:t>Random Search:</a:t>
            </a:r>
          </a:p>
          <a:p>
            <a:pPr marL="0" indent="0">
              <a:buNone/>
            </a:pPr>
            <a:r>
              <a:rPr lang="en-GB" sz="2000" dirty="0"/>
              <a:t>1) HN: 4, Epochs: 264, Batch Size: 166, Learn rate: 0.0013, MSE:  0.02197 </a:t>
            </a:r>
          </a:p>
          <a:p>
            <a:pPr marL="0" indent="0">
              <a:buNone/>
            </a:pPr>
            <a:r>
              <a:rPr lang="en-GB" sz="2000" dirty="0"/>
              <a:t>2) HN: 3, Epochs: 43, Batch Size: 229, Learn rate: 0.0669, MSE:  0.02269 </a:t>
            </a:r>
          </a:p>
          <a:p>
            <a:pPr marL="0" indent="0">
              <a:buNone/>
            </a:pPr>
            <a:r>
              <a:rPr lang="en-GB" sz="2000" dirty="0"/>
              <a:t>3) HN: 5, Epochs: 295, Batch Size: 195, Learn rate: 0.0013, MSE:  0.02304 </a:t>
            </a:r>
          </a:p>
          <a:p>
            <a:pPr marL="0" indent="0">
              <a:buNone/>
            </a:pPr>
            <a:r>
              <a:rPr lang="en-GB" sz="2000" dirty="0"/>
              <a:t>4) HN: 3, Epochs: 382, Batch Size: 122, Learn rate: 0.0533, MSE:   0.02307 </a:t>
            </a:r>
          </a:p>
          <a:p>
            <a:pPr marL="0" indent="0">
              <a:buNone/>
            </a:pPr>
            <a:r>
              <a:rPr lang="en-GB" sz="2000" dirty="0"/>
              <a:t>5) HN: 2, Epochs: 96, Batch Size: 210, Learn rate: 0.0933, MSE: 0.02322 </a:t>
            </a:r>
            <a:br>
              <a:rPr lang="en-GB" sz="2000" dirty="0"/>
            </a:br>
            <a:endParaRPr lang="en-GB" sz="2000" dirty="0"/>
          </a:p>
        </p:txBody>
      </p:sp>
    </p:spTree>
    <p:extLst>
      <p:ext uri="{BB962C8B-B14F-4D97-AF65-F5344CB8AC3E}">
        <p14:creationId xmlns:p14="http://schemas.microsoft.com/office/powerpoint/2010/main" val="302474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81D6-F240-40D4-9853-8AA8DA7D2393}"/>
              </a:ext>
            </a:extLst>
          </p:cNvPr>
          <p:cNvSpPr>
            <a:spLocks noGrp="1"/>
          </p:cNvSpPr>
          <p:nvPr>
            <p:ph type="title"/>
          </p:nvPr>
        </p:nvSpPr>
        <p:spPr>
          <a:xfrm>
            <a:off x="838199" y="365125"/>
            <a:ext cx="7225863" cy="509861"/>
          </a:xfrm>
        </p:spPr>
        <p:txBody>
          <a:bodyPr>
            <a:normAutofit/>
          </a:bodyPr>
          <a:lstStyle/>
          <a:p>
            <a:r>
              <a:rPr lang="en-GB" sz="2800" dirty="0"/>
              <a:t>Optimal hyperparameters: RNN</a:t>
            </a:r>
          </a:p>
        </p:txBody>
      </p:sp>
      <p:sp>
        <p:nvSpPr>
          <p:cNvPr id="3" name="Content Placeholder 2">
            <a:extLst>
              <a:ext uri="{FF2B5EF4-FFF2-40B4-BE49-F238E27FC236}">
                <a16:creationId xmlns:a16="http://schemas.microsoft.com/office/drawing/2014/main" id="{6682E4B3-B971-4582-BA1C-B3D473D52F0F}"/>
              </a:ext>
            </a:extLst>
          </p:cNvPr>
          <p:cNvSpPr>
            <a:spLocks noGrp="1"/>
          </p:cNvSpPr>
          <p:nvPr>
            <p:ph idx="1"/>
          </p:nvPr>
        </p:nvSpPr>
        <p:spPr>
          <a:xfrm>
            <a:off x="838200" y="1127234"/>
            <a:ext cx="10796752" cy="5218387"/>
          </a:xfrm>
        </p:spPr>
        <p:txBody>
          <a:bodyPr>
            <a:normAutofit/>
          </a:bodyPr>
          <a:lstStyle/>
          <a:p>
            <a:pPr marL="0" indent="0">
              <a:buNone/>
            </a:pPr>
            <a:r>
              <a:rPr lang="en-GB" sz="2000" dirty="0"/>
              <a:t>Here the optimal configurations identified from 4 runs of 250 evaluations for Bayesian Optimization and Random Forest are shown below.</a:t>
            </a:r>
          </a:p>
          <a:p>
            <a:endParaRPr lang="en-GB" sz="2000" dirty="0"/>
          </a:p>
          <a:p>
            <a:r>
              <a:rPr lang="en-GB" sz="2000" dirty="0"/>
              <a:t>Gaussian Process Bayesian Optimization:</a:t>
            </a:r>
            <a:br>
              <a:rPr lang="en-GB" sz="2000" dirty="0"/>
            </a:br>
            <a:br>
              <a:rPr lang="en-GB" sz="2000" dirty="0"/>
            </a:br>
            <a:r>
              <a:rPr lang="en-GB" sz="2000" dirty="0"/>
              <a:t>HN: 2, Epochs: 181, Batch Size: 127, Learn rate: 0.0412, MSE: 0.0265513</a:t>
            </a:r>
            <a:br>
              <a:rPr lang="en-GB" sz="2000" dirty="0"/>
            </a:br>
            <a:r>
              <a:rPr lang="en-GB" sz="2000" dirty="0"/>
              <a:t>HN: 2, Epochs: 120, Batch Size: 37, Learn rate: 0.0176, MSE: 0.0256411</a:t>
            </a:r>
            <a:br>
              <a:rPr lang="en-GB" sz="2000" dirty="0"/>
            </a:br>
            <a:r>
              <a:rPr lang="en-GB" sz="2000" dirty="0"/>
              <a:t>HN: 2, Epochs: 237, Batch Size: 139, Learn rate: 0.0377, MSE: 0.0280923</a:t>
            </a:r>
            <a:br>
              <a:rPr lang="en-GB" sz="2000" dirty="0"/>
            </a:br>
            <a:r>
              <a:rPr lang="en-GB" sz="2000" dirty="0"/>
              <a:t>HN: 7, Epochs: 329, Batch Size: 30, Learn rate: 0.0057, MSE: 0.0247069</a:t>
            </a:r>
          </a:p>
          <a:p>
            <a:pPr marL="0" indent="0">
              <a:buNone/>
            </a:pPr>
            <a:endParaRPr lang="en-GB" sz="2000" dirty="0"/>
          </a:p>
          <a:p>
            <a:r>
              <a:rPr lang="en-GB" sz="2000" dirty="0"/>
              <a:t>Random Forest:</a:t>
            </a:r>
            <a:br>
              <a:rPr lang="en-GB" sz="2000" dirty="0"/>
            </a:br>
            <a:br>
              <a:rPr lang="en-GB" sz="2000" dirty="0"/>
            </a:br>
            <a:r>
              <a:rPr lang="en-GB" sz="2000" dirty="0"/>
              <a:t>HN: 2, Epochs: 260, Batch Size: 195, Learn rate: 0.0318, MSE: 0.0247944</a:t>
            </a:r>
            <a:br>
              <a:rPr lang="en-GB" sz="2000" dirty="0"/>
            </a:br>
            <a:r>
              <a:rPr lang="en-GB" sz="2000" dirty="0"/>
              <a:t>HN: 9, Epochs: 381, Batch Size: 135, Learn rate: 0.0003, MSE: 0.0325094</a:t>
            </a:r>
            <a:br>
              <a:rPr lang="en-GB" sz="2000" dirty="0"/>
            </a:br>
            <a:r>
              <a:rPr lang="en-GB" sz="2000" dirty="0"/>
              <a:t>HN: 2, Epochs: 252, Batch Size: 105, Learn rate: 0.0301, MSE: 0.0264637</a:t>
            </a:r>
            <a:br>
              <a:rPr lang="en-GB" sz="2000" dirty="0"/>
            </a:br>
            <a:r>
              <a:rPr lang="en-GB" sz="2000" dirty="0"/>
              <a:t>HN: 9, Epochs: 348, Batch Size: 82, Learn rate: 0.0989, MSE: 0.0316177    </a:t>
            </a:r>
          </a:p>
        </p:txBody>
      </p:sp>
    </p:spTree>
    <p:extLst>
      <p:ext uri="{BB962C8B-B14F-4D97-AF65-F5344CB8AC3E}">
        <p14:creationId xmlns:p14="http://schemas.microsoft.com/office/powerpoint/2010/main" val="365729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348F-9B6D-4BD6-B1C4-1775EB57F7B8}"/>
              </a:ext>
            </a:extLst>
          </p:cNvPr>
          <p:cNvSpPr>
            <a:spLocks noGrp="1"/>
          </p:cNvSpPr>
          <p:nvPr>
            <p:ph type="title"/>
          </p:nvPr>
        </p:nvSpPr>
        <p:spPr>
          <a:xfrm>
            <a:off x="838200" y="-59990"/>
            <a:ext cx="10515600" cy="1325563"/>
          </a:xfrm>
        </p:spPr>
        <p:txBody>
          <a:bodyPr/>
          <a:lstStyle/>
          <a:p>
            <a:r>
              <a:rPr lang="en-GB" dirty="0"/>
              <a:t>High data variation</a:t>
            </a:r>
          </a:p>
        </p:txBody>
      </p:sp>
      <p:sp>
        <p:nvSpPr>
          <p:cNvPr id="3" name="Content Placeholder 2">
            <a:extLst>
              <a:ext uri="{FF2B5EF4-FFF2-40B4-BE49-F238E27FC236}">
                <a16:creationId xmlns:a16="http://schemas.microsoft.com/office/drawing/2014/main" id="{C2EAF7A5-839E-4DDA-9364-73BFD2CEE703}"/>
              </a:ext>
            </a:extLst>
          </p:cNvPr>
          <p:cNvSpPr>
            <a:spLocks noGrp="1"/>
          </p:cNvSpPr>
          <p:nvPr>
            <p:ph idx="1"/>
          </p:nvPr>
        </p:nvSpPr>
        <p:spPr>
          <a:xfrm>
            <a:off x="725905" y="986589"/>
            <a:ext cx="10515600" cy="5925805"/>
          </a:xfrm>
        </p:spPr>
        <p:txBody>
          <a:bodyPr>
            <a:normAutofit fontScale="55000" lnSpcReduction="20000"/>
          </a:bodyPr>
          <a:lstStyle/>
          <a:p>
            <a:pPr marL="0" indent="0" algn="l" fontAlgn="base">
              <a:buNone/>
            </a:pPr>
            <a:r>
              <a:rPr lang="en-GB" dirty="0">
                <a:solidFill>
                  <a:srgbClr val="000000"/>
                </a:solidFill>
                <a:latin typeface="Calibri" panose="020F0502020204030204" pitchFamily="34" charset="0"/>
              </a:rPr>
              <a:t>Despite looping 10 network evaluations, there is still significant variation in the results. From the results I identified the lowest MSE (average of 10). From two sets of evaluations, I concluded different results. This makes it hard to identify the ‘optimal’ solution from a set of ‘optimal’ solutions. See below.</a:t>
            </a:r>
            <a:endParaRPr lang="en-GB" sz="2800" b="0" i="0" dirty="0">
              <a:solidFill>
                <a:srgbClr val="000000"/>
              </a:solidFill>
              <a:effectLst/>
              <a:latin typeface="Calibri" panose="020F0502020204030204" pitchFamily="34" charset="0"/>
            </a:endParaRPr>
          </a:p>
          <a:p>
            <a:pPr marL="0" indent="0" algn="l" fontAlgn="base">
              <a:buNone/>
            </a:pPr>
            <a:r>
              <a:rPr lang="en-GB" sz="2800" b="0" i="0" dirty="0">
                <a:solidFill>
                  <a:srgbClr val="000000"/>
                </a:solidFill>
                <a:effectLst/>
                <a:latin typeface="Calibri" panose="020F0502020204030204" pitchFamily="34" charset="0"/>
              </a:rPr>
              <a:t>From Network Evaluations 1.txt. Lowest MSE for each method:</a:t>
            </a:r>
          </a:p>
          <a:p>
            <a:pPr fontAlgn="base"/>
            <a:r>
              <a:rPr lang="en-GB" sz="2800" b="0" i="0" dirty="0">
                <a:solidFill>
                  <a:srgbClr val="000000"/>
                </a:solidFill>
                <a:effectLst/>
                <a:latin typeface="Calibri" panose="020F0502020204030204" pitchFamily="34" charset="0"/>
              </a:rPr>
              <a:t>Random Search  MSE 0.0366 HN: (4, 4), Epochs: 256, Batch Size: 245, Learn rate: 0.0004</a:t>
            </a:r>
          </a:p>
          <a:p>
            <a:pPr algn="l" fontAlgn="base"/>
            <a:r>
              <a:rPr lang="en-GB" sz="2800" b="0" i="0" dirty="0">
                <a:solidFill>
                  <a:srgbClr val="000000"/>
                </a:solidFill>
                <a:effectLst/>
                <a:latin typeface="Calibri" panose="020F0502020204030204" pitchFamily="34" charset="0"/>
              </a:rPr>
              <a:t>Grid Search:        MSE 0.0386 HN: (4, 2), Epochs: 50, Batch Size: 50, Learn rate: 0.0010</a:t>
            </a:r>
          </a:p>
          <a:p>
            <a:pPr algn="l" fontAlgn="base"/>
            <a:r>
              <a:rPr lang="en-GB" sz="2800" b="0" i="0" dirty="0">
                <a:solidFill>
                  <a:srgbClr val="000000"/>
                </a:solidFill>
                <a:effectLst/>
                <a:latin typeface="Calibri" panose="020F0502020204030204" pitchFamily="34" charset="0"/>
              </a:rPr>
              <a:t>Random Forest:  MSE 0.0394 HN: (4, 10), Epochs: 59, Batch Size: 184, Learn rate: 0.0465</a:t>
            </a:r>
          </a:p>
          <a:p>
            <a:pPr algn="l" fontAlgn="base"/>
            <a:r>
              <a:rPr lang="en-GB" sz="2800" b="0" i="0" dirty="0">
                <a:solidFill>
                  <a:srgbClr val="000000"/>
                </a:solidFill>
                <a:effectLst/>
                <a:latin typeface="Calibri" panose="020F0502020204030204" pitchFamily="34" charset="0"/>
              </a:rPr>
              <a:t>Bayesian:             MSE 0.0469 HN: (2, 8), Epochs: 71, Batch Size: 106, Learn rate: 0.0114</a:t>
            </a:r>
            <a:br>
              <a:rPr lang="en-GB" sz="2800" b="0" i="0" dirty="0">
                <a:solidFill>
                  <a:srgbClr val="000000"/>
                </a:solidFill>
                <a:effectLst/>
                <a:latin typeface="Calibri" panose="020F0502020204030204" pitchFamily="34" charset="0"/>
              </a:rPr>
            </a:br>
            <a:endParaRPr lang="en-GB" sz="2800" b="0" i="0" dirty="0">
              <a:solidFill>
                <a:srgbClr val="000000"/>
              </a:solidFill>
              <a:effectLst/>
              <a:latin typeface="Calibri" panose="020F0502020204030204" pitchFamily="34" charset="0"/>
            </a:endParaRPr>
          </a:p>
          <a:p>
            <a:pPr marL="0" indent="0" algn="l" fontAlgn="base">
              <a:buNone/>
            </a:pPr>
            <a:r>
              <a:rPr lang="en-GB" sz="2800" b="0" i="0" dirty="0">
                <a:solidFill>
                  <a:srgbClr val="000000"/>
                </a:solidFill>
                <a:effectLst/>
                <a:latin typeface="Calibri" panose="020F0502020204030204" pitchFamily="34" charset="0"/>
              </a:rPr>
              <a:t>From Network Evaluations 2.txt. Lowest MSE for each method:</a:t>
            </a:r>
          </a:p>
          <a:p>
            <a:pPr algn="l" fontAlgn="base"/>
            <a:r>
              <a:rPr lang="en-GB" sz="2800" b="0" i="0" dirty="0">
                <a:solidFill>
                  <a:srgbClr val="000000"/>
                </a:solidFill>
                <a:effectLst/>
                <a:latin typeface="Calibri" panose="020F0502020204030204" pitchFamily="34" charset="0"/>
              </a:rPr>
              <a:t>Grid:                     MSE 0.0351 HN: (4, 4), Epochs: 150, Batch Size: 10, Learn rate: 0.0002</a:t>
            </a:r>
          </a:p>
          <a:p>
            <a:pPr algn="l" fontAlgn="base"/>
            <a:r>
              <a:rPr lang="en-GB" sz="2800" b="0" i="0" dirty="0">
                <a:solidFill>
                  <a:srgbClr val="000000"/>
                </a:solidFill>
                <a:effectLst/>
                <a:latin typeface="Calibri" panose="020F0502020204030204" pitchFamily="34" charset="0"/>
              </a:rPr>
              <a:t>Random:              MSE 0.0396 HN: (4, 4), Epochs: 52, Batch Size: 234, Learn rate: 0.0017</a:t>
            </a:r>
          </a:p>
          <a:p>
            <a:pPr algn="l" fontAlgn="base"/>
            <a:r>
              <a:rPr lang="en-GB" sz="2800" b="0" i="0" dirty="0">
                <a:solidFill>
                  <a:srgbClr val="000000"/>
                </a:solidFill>
                <a:effectLst/>
                <a:latin typeface="Calibri" panose="020F0502020204030204" pitchFamily="34" charset="0"/>
              </a:rPr>
              <a:t>Random Forest:  MSE 0.0390 HN: (4, 6), Epochs: 355, Batch Size: 157, Learn rate: 0.0858</a:t>
            </a:r>
          </a:p>
          <a:p>
            <a:pPr algn="l" fontAlgn="base"/>
            <a:r>
              <a:rPr lang="en-GB" sz="2800" b="0" i="0" dirty="0">
                <a:solidFill>
                  <a:srgbClr val="000000"/>
                </a:solidFill>
                <a:effectLst/>
                <a:latin typeface="Calibri" panose="020F0502020204030204" pitchFamily="34" charset="0"/>
              </a:rPr>
              <a:t>Bayesian:             MSE 0.0397 HN: (10, 8), Epochs: 334, Batch Size: 31, Learn rate: 0.1000</a:t>
            </a:r>
          </a:p>
          <a:p>
            <a:pPr algn="l" fontAlgn="base"/>
            <a:endParaRPr lang="en-GB" dirty="0">
              <a:solidFill>
                <a:srgbClr val="000000"/>
              </a:solidFill>
              <a:latin typeface="Calibri" panose="020F0502020204030204" pitchFamily="34" charset="0"/>
            </a:endParaRPr>
          </a:p>
          <a:p>
            <a:pPr marL="0" indent="0" algn="l" fontAlgn="base">
              <a:buNone/>
            </a:pPr>
            <a:r>
              <a:rPr lang="en-GB" sz="2800" b="0" i="0" dirty="0">
                <a:solidFill>
                  <a:srgbClr val="000000"/>
                </a:solidFill>
                <a:effectLst/>
                <a:latin typeface="Calibri" panose="020F0502020204030204" pitchFamily="34" charset="0"/>
              </a:rPr>
              <a:t>I tested one configuration 12 times, giving a total of 120 evaluations since each test loops 10 times. HN: (2, 8), Epochs: 71, Batch Size: 106, Learn rate: 0.0114. This gave the MSE value results;</a:t>
            </a:r>
          </a:p>
          <a:p>
            <a:pPr marL="0" indent="0">
              <a:buNone/>
            </a:pPr>
            <a:r>
              <a:rPr lang="en-GB" dirty="0"/>
              <a:t>[0.0744,0.0567,0.0742, 0.0811,0.0469,0.0914, 0.0822, 0.0481, 0.0668, 0.0412, 0.0677, 0.0522] (12 runs of script)</a:t>
            </a:r>
          </a:p>
          <a:p>
            <a:pPr marL="0" indent="0">
              <a:buNone/>
            </a:pPr>
            <a:r>
              <a:rPr lang="en-GB" dirty="0"/>
              <a:t>Mean = 0.0652 +/- 0.0154.  i.e. a standard deviations of +/- 24% !!!</a:t>
            </a:r>
          </a:p>
          <a:p>
            <a:pPr marL="0" indent="0">
              <a:buNone/>
            </a:pPr>
            <a:r>
              <a:rPr lang="en-GB" dirty="0"/>
              <a:t>To rectify this, I will instead evaluate each set of hyperparameters 100 times. This will give a statistically significant sample size and much more consistent means and standard deviations. Then I will carefully compare the both mean and the standard deviation to help me pick out optimal hyperparameters. </a:t>
            </a:r>
            <a:r>
              <a:rPr lang="en-GB" dirty="0">
                <a:solidFill>
                  <a:srgbClr val="FF0000"/>
                </a:solidFill>
              </a:rPr>
              <a:t>In following slides, each hyperparameter set was evaluated 100 times, the optimal value found from each tuning method was evaluated a further 200 times.</a:t>
            </a:r>
          </a:p>
          <a:p>
            <a:pPr marL="0" indent="0">
              <a:buNone/>
            </a:pPr>
            <a:endParaRPr lang="en-GB" dirty="0"/>
          </a:p>
        </p:txBody>
      </p:sp>
    </p:spTree>
    <p:extLst>
      <p:ext uri="{BB962C8B-B14F-4D97-AF65-F5344CB8AC3E}">
        <p14:creationId xmlns:p14="http://schemas.microsoft.com/office/powerpoint/2010/main" val="1983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5DD3-E952-40E2-B75A-FBAA93B212D9}"/>
              </a:ext>
            </a:extLst>
          </p:cNvPr>
          <p:cNvSpPr>
            <a:spLocks noGrp="1"/>
          </p:cNvSpPr>
          <p:nvPr>
            <p:ph type="title"/>
          </p:nvPr>
        </p:nvSpPr>
        <p:spPr>
          <a:xfrm>
            <a:off x="605590" y="-229644"/>
            <a:ext cx="10515600" cy="1325563"/>
          </a:xfrm>
        </p:spPr>
        <p:txBody>
          <a:bodyPr>
            <a:normAutofit/>
          </a:bodyPr>
          <a:lstStyle/>
          <a:p>
            <a:r>
              <a:rPr lang="en-GB" sz="2800" b="1" dirty="0"/>
              <a:t>Comparing the optimal solutions</a:t>
            </a:r>
          </a:p>
        </p:txBody>
      </p:sp>
      <p:sp>
        <p:nvSpPr>
          <p:cNvPr id="3" name="Content Placeholder 2">
            <a:extLst>
              <a:ext uri="{FF2B5EF4-FFF2-40B4-BE49-F238E27FC236}">
                <a16:creationId xmlns:a16="http://schemas.microsoft.com/office/drawing/2014/main" id="{4DFBAE3E-40C1-4F71-8206-B69B93F08363}"/>
              </a:ext>
            </a:extLst>
          </p:cNvPr>
          <p:cNvSpPr>
            <a:spLocks noGrp="1"/>
          </p:cNvSpPr>
          <p:nvPr>
            <p:ph idx="1"/>
          </p:nvPr>
        </p:nvSpPr>
        <p:spPr>
          <a:xfrm>
            <a:off x="605590" y="742782"/>
            <a:ext cx="10515600" cy="5802397"/>
          </a:xfrm>
        </p:spPr>
        <p:txBody>
          <a:bodyPr>
            <a:normAutofit/>
          </a:bodyPr>
          <a:lstStyle/>
          <a:p>
            <a:pPr marL="0" indent="0">
              <a:buNone/>
            </a:pPr>
            <a:r>
              <a:rPr lang="en-GB" sz="1600" dirty="0"/>
              <a:t>The optimal solution for each method for both the RNN and FNN was identified. Each of these will undergo 200 further evaluations and have their prediction data plotted. From these plots I will compare between FNN and RNN output for each method. After analysing the prediction plots (shown in following slides) enabled a grade to be given to the performance of each method, relative to the same Network type (FFN grades not correlated to RNN, standalone between networks).</a:t>
            </a:r>
          </a:p>
          <a:p>
            <a:r>
              <a:rPr lang="en-GB" sz="1600" dirty="0"/>
              <a:t>FNN:</a:t>
            </a:r>
            <a:br>
              <a:rPr lang="en-GB" sz="1600" dirty="0"/>
            </a:br>
            <a:r>
              <a:rPr lang="en-GB" sz="1600" dirty="0"/>
              <a:t>Grid -         HN: (4,2), Epochs: 50, Batch Size: 50, Learn rate: 0.001,        MSE: (0.0321 ± 0.0059)  A/B (as good as Bayesian)</a:t>
            </a:r>
            <a:br>
              <a:rPr lang="en-GB" sz="1600" dirty="0"/>
            </a:br>
            <a:r>
              <a:rPr lang="en-GB" sz="1600" dirty="0"/>
              <a:t>Random -  HN: (6,4), Epochs: 113, Batch Size: 73, Learn rate: 0.0004,   MSE: (0.0318 ± 0.0051)    C</a:t>
            </a:r>
            <a:br>
              <a:rPr lang="en-GB" sz="1600" dirty="0"/>
            </a:br>
            <a:r>
              <a:rPr lang="en-GB" sz="1600" dirty="0"/>
              <a:t>R Forest -  HN: (4,10), Epochs: 59, Batch Size: 184, Learn rate: 0.0465, MSE: (0.0416 ± 0.0100)    D</a:t>
            </a:r>
            <a:br>
              <a:rPr lang="en-GB" sz="1600" dirty="0"/>
            </a:br>
            <a:r>
              <a:rPr lang="en-GB" sz="1600" dirty="0"/>
              <a:t>Bayesian - HN: (4,2), Epochs: 133, Batch Size: 143, Learn rate: 0.0008, MSE: (0.0332 ± 0.0060)   A/B</a:t>
            </a:r>
          </a:p>
          <a:p>
            <a:r>
              <a:rPr lang="en-GB" sz="1600" dirty="0"/>
              <a:t>RNN:</a:t>
            </a:r>
            <a:br>
              <a:rPr lang="en-GB" sz="1600" dirty="0"/>
            </a:br>
            <a:r>
              <a:rPr lang="en-GB" sz="1600" dirty="0"/>
              <a:t>Grid -         HN: 6, Epochs: 350, Batch Size: 10, Learn rate: 0.0001,         MSE: (0.0425 ± 0.0067)     C</a:t>
            </a:r>
            <a:br>
              <a:rPr lang="en-GB" sz="1600" dirty="0"/>
            </a:br>
            <a:r>
              <a:rPr lang="en-GB" sz="1600" dirty="0"/>
              <a:t>Random -  HN: 4, Epochs: 264, Batch Size: 166, Learn rate: 0.0013,       MSE: (0.0404 ± 0.0100)    A</a:t>
            </a:r>
            <a:br>
              <a:rPr lang="en-GB" sz="1600" dirty="0"/>
            </a:br>
            <a:r>
              <a:rPr lang="en-GB" sz="1600" dirty="0"/>
              <a:t>R Forest -  HN: 9, Epochs: 381, Batch Size: 135, Learn rate: 0.0003        MSE: (0.0384 ± 0.0047)     B</a:t>
            </a:r>
            <a:br>
              <a:rPr lang="en-GB" sz="1600" dirty="0"/>
            </a:br>
            <a:r>
              <a:rPr lang="en-GB" sz="1600" dirty="0"/>
              <a:t>Bayesian - HN: 2, Epochs: 120, Batch Size: 37, Learn rate: 0.0176,         MSE: (0.0581 ± 0.0237)     D</a:t>
            </a:r>
          </a:p>
          <a:p>
            <a:pPr marL="0" indent="0">
              <a:buNone/>
            </a:pPr>
            <a:r>
              <a:rPr lang="en-GB" sz="1600" dirty="0"/>
              <a:t>For the FNN, each method, besides random forest, identified hyperparameters which consistently gave low errors. It can also be inferred that epochs and learning rate are the two most significant hyperparameters. Batch size is not as significant, if it was, we would see batch sizes lower than 100 in all cases as per the 2D epoch v batch size heat map plot. However, it does still contribute to the overall accuracy to some degree as all batch size values are less than 200 (300 was our upper limit). Hidden neuron configurations do not seem to have too much of an effect, although using the more optimal of these enables access to even lower errors.</a:t>
            </a:r>
          </a:p>
          <a:p>
            <a:pPr marL="0" indent="0">
              <a:buNone/>
            </a:pPr>
            <a:r>
              <a:rPr lang="en-GB" sz="1600" dirty="0"/>
              <a:t>This was not the case for the RNN. Only grid search and random forest found optimal values which gave a reasonably low mean squared error. The random search configuration had a particularly bad performance, with a very high MSE and variance despite lying within the optimal region as would be concluded according to the heat map analysis.</a:t>
            </a:r>
          </a:p>
        </p:txBody>
      </p:sp>
    </p:spTree>
    <p:extLst>
      <p:ext uri="{BB962C8B-B14F-4D97-AF65-F5344CB8AC3E}">
        <p14:creationId xmlns:p14="http://schemas.microsoft.com/office/powerpoint/2010/main" val="360816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065B-87D6-4171-B5BC-20AF2F0B6F64}"/>
              </a:ext>
            </a:extLst>
          </p:cNvPr>
          <p:cNvSpPr>
            <a:spLocks noGrp="1"/>
          </p:cNvSpPr>
          <p:nvPr>
            <p:ph type="title"/>
          </p:nvPr>
        </p:nvSpPr>
        <p:spPr/>
        <p:txBody>
          <a:bodyPr/>
          <a:lstStyle/>
          <a:p>
            <a:r>
              <a:rPr lang="en-GB" dirty="0"/>
              <a:t>Prediction plots</a:t>
            </a:r>
          </a:p>
        </p:txBody>
      </p:sp>
      <p:sp>
        <p:nvSpPr>
          <p:cNvPr id="3" name="Content Placeholder 2">
            <a:extLst>
              <a:ext uri="{FF2B5EF4-FFF2-40B4-BE49-F238E27FC236}">
                <a16:creationId xmlns:a16="http://schemas.microsoft.com/office/drawing/2014/main" id="{7AC26B8A-BF38-49E0-9A21-7661E0897A21}"/>
              </a:ext>
            </a:extLst>
          </p:cNvPr>
          <p:cNvSpPr>
            <a:spLocks noGrp="1"/>
          </p:cNvSpPr>
          <p:nvPr>
            <p:ph idx="1"/>
          </p:nvPr>
        </p:nvSpPr>
        <p:spPr/>
        <p:txBody>
          <a:bodyPr/>
          <a:lstStyle/>
          <a:p>
            <a:pPr marL="0" indent="0">
              <a:buNone/>
            </a:pPr>
            <a:r>
              <a:rPr lang="en-GB" dirty="0"/>
              <a:t>The following slides will show 5 prediction plots for each method, for both the FNN and RNN in turn. The average error from the testing set used for the particular plot, is displayed in the legend.</a:t>
            </a:r>
          </a:p>
          <a:p>
            <a:pPr marL="0" indent="0">
              <a:buNone/>
            </a:pPr>
            <a:endParaRPr lang="en-GB" dirty="0"/>
          </a:p>
          <a:p>
            <a:pPr marL="0" indent="0">
              <a:buNone/>
            </a:pPr>
            <a:r>
              <a:rPr lang="en-GB" dirty="0"/>
              <a:t>Some selected plots will be produced to show the most optimal configuration and to illustrate some comparisons.</a:t>
            </a:r>
          </a:p>
        </p:txBody>
      </p:sp>
    </p:spTree>
    <p:extLst>
      <p:ext uri="{BB962C8B-B14F-4D97-AF65-F5344CB8AC3E}">
        <p14:creationId xmlns:p14="http://schemas.microsoft.com/office/powerpoint/2010/main" val="2519498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2797</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Week 7 </vt:lpstr>
      <vt:lpstr>Prediction plots</vt:lpstr>
      <vt:lpstr>Optimal hyperparameters: FNN</vt:lpstr>
      <vt:lpstr>Optimal hyperparameters: FNN</vt:lpstr>
      <vt:lpstr>Optimal hyperparameters: RNN</vt:lpstr>
      <vt:lpstr>Optimal hyperparameters: RNN</vt:lpstr>
      <vt:lpstr>High data variation</vt:lpstr>
      <vt:lpstr>Comparing the optimal solutions</vt:lpstr>
      <vt:lpstr>Prediction plots</vt:lpstr>
      <vt:lpstr>FNN Grid Search</vt:lpstr>
      <vt:lpstr>FNN Random Search</vt:lpstr>
      <vt:lpstr>FNN Random Forest</vt:lpstr>
      <vt:lpstr>FNN Bayesian</vt:lpstr>
      <vt:lpstr>RNN Grid Search</vt:lpstr>
      <vt:lpstr>RNN Random Search</vt:lpstr>
      <vt:lpstr>RNN Random Forest</vt:lpstr>
      <vt:lpstr>RNN Bayesian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dc:title>
  <dc:creator>Adam Coxson</dc:creator>
  <cp:lastModifiedBy>Adam Coxson</cp:lastModifiedBy>
  <cp:revision>3</cp:revision>
  <dcterms:created xsi:type="dcterms:W3CDTF">2020-08-15T15:39:59Z</dcterms:created>
  <dcterms:modified xsi:type="dcterms:W3CDTF">2020-08-15T16:07:21Z</dcterms:modified>
</cp:coreProperties>
</file>