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0E9E4-B036-3043-6B1F-430D8396349C}" v="856" dt="2025-03-24T10:49:57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March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21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9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1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March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6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pl-PL" sz="4800">
                <a:ea typeface="+mj-lt"/>
                <a:cs typeface="+mj-lt"/>
              </a:rPr>
              <a:t>Algorytm Apriori</a:t>
            </a:r>
            <a:endParaRPr lang="pl-PL" sz="480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C4248669-945F-61E8-0296-3CBBFA9A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9" r="15475" b="8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6FD637-11D8-C09A-9890-3B915D72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Działanie algorytmu </a:t>
            </a:r>
            <a:r>
              <a:rPr lang="pl-PL" err="1"/>
              <a:t>Apriori</a:t>
            </a:r>
            <a:r>
              <a:rPr lang="pl-PL"/>
              <a:t>: Krok 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1EAF05-4CBA-ACB1-62B9-50802F1C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0847"/>
            <a:ext cx="11090274" cy="4651977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buNone/>
            </a:pPr>
            <a:r>
              <a:rPr lang="pl-PL" dirty="0"/>
              <a:t>Krok 2: Generowanie kandydatów na zbiory dwuelementowe (C2)</a:t>
            </a:r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Tworzymy wszystkie możliwe kombinacje z listy L1.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Obliczamy wsparcie dla każdej kombinacji i usuwamy te poniżej progu.</a:t>
            </a: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dirty="0">
                <a:solidFill>
                  <a:srgbClr val="FFFFFF">
                    <a:alpha val="60000"/>
                  </a:srgbClr>
                </a:solidFill>
              </a:rPr>
              <a:t>L2:</a:t>
            </a:r>
            <a: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{{Mleko, Chleb},{Mleko, Masło},{Chleb, Masło}}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5EB959B-1C27-64F0-0653-DC01A5BA0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70046"/>
              </p:ext>
            </p:extLst>
          </p:nvPr>
        </p:nvGraphicFramePr>
        <p:xfrm>
          <a:off x="2011680" y="3355758"/>
          <a:ext cx="81686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58714939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83683293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45657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Zbiór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Wsparcie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Akceptacja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1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{Mleko, Chleb}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{Mleko, Masło}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77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{Chleb, Masło}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0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2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EC2EB-85F0-AB46-2134-9B66F67F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Działanie algorytmu </a:t>
            </a:r>
            <a:r>
              <a:rPr lang="pl-PL" err="1"/>
              <a:t>Apriori</a:t>
            </a:r>
            <a:r>
              <a:rPr lang="pl-PL"/>
              <a:t>: Krok III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F5B45-DB97-EB07-1203-4E383A4D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/>
              <a:t>Krok 3: Generowanie zbiorów trójelementowych (C3)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Tworzymy kombinację trójelementowych zbiorów.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Sprawdzamy wsparcie i odrzucamy poniżej progu.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Lista L3={{Mleko, Chleb, Masło}}</a:t>
            </a:r>
            <a:endParaRPr lang="pl-PL" dirty="0"/>
          </a:p>
          <a:p>
            <a:endParaRPr lang="pl-PL" dirty="0">
              <a:solidFill>
                <a:srgbClr val="FFFFFF">
                  <a:alpha val="60000"/>
                </a:srgb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6570964-647C-95E2-7F82-AEE4B2CB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1504"/>
              </p:ext>
            </p:extLst>
          </p:nvPr>
        </p:nvGraphicFramePr>
        <p:xfrm>
          <a:off x="1854798" y="4106552"/>
          <a:ext cx="81686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46401783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9248652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57571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Zbiór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Wsparcie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Akceptacja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9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{Mleko, Chleb, Masło}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08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F3780F-73FB-5BC4-51FD-18C6D83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Działanie algorytmu </a:t>
            </a:r>
            <a:r>
              <a:rPr lang="pl-PL" err="1"/>
              <a:t>Apriori</a:t>
            </a:r>
            <a:r>
              <a:rPr lang="pl-PL"/>
              <a:t>: Krok IV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9CAD70-73F9-FEA5-F612-D37F8726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b="1" dirty="0"/>
              <a:t>Krok 4: Generowanie reguł asocjacyjnych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Z listy często występujących zbiorów generujemy reguły asocjacyjne, np.: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{Mleko, Chleb} ⇒ {Masło}  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pl-PL" b="1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{Mleko} ⇒ {Chleb} </a:t>
            </a:r>
            <a:endParaRPr lang="pl-PL" b="1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Obraz 3" descr="Obraz zawierający tekst, Czcionka, biały, typograf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C2EEF0A-197A-44AC-5BBC-F62B1012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8" y="3293129"/>
            <a:ext cx="2295525" cy="809625"/>
          </a:xfrm>
          <a:prstGeom prst="rect">
            <a:avLst/>
          </a:prstGeom>
        </p:spPr>
      </p:pic>
      <p:pic>
        <p:nvPicPr>
          <p:cNvPr id="5" name="Obraz 4" descr="Obraz zawierający tekst, Czcionka, biały, typograf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C64D290-E143-4AF5-FFE0-F32CF963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96" y="4489357"/>
            <a:ext cx="2571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7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A95BD5-245E-5C89-1202-3297B7D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Implementcja</a:t>
            </a:r>
            <a:r>
              <a:rPr lang="pl-PL"/>
              <a:t> algorytmu w Python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C50793-06DC-BFD4-2871-8FFDDC1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https://github.com/AdamCzp/PD/blob/main/Apriori.py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28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B422B-2DDD-EDC5-4753-FBCF89F9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Zastosowania algorytmu Apriori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7ED7F0-68A0-2714-221C-37D84F77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pl-PL" dirty="0">
                <a:ea typeface="+mn-lt"/>
                <a:cs typeface="+mn-lt"/>
              </a:rPr>
              <a:t>Znalezienie produktów, które są często kupowane razem.</a:t>
            </a:r>
            <a:r>
              <a:rPr lang="pl-PL" dirty="0"/>
              <a:t> Zastosowanie:</a:t>
            </a:r>
            <a:endParaRPr lang="pl-PL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Sklepy stacjonarne i internetowe analizują paragon lub transakcje, by dowiedzieć się, które produkty warto wystawiać razem lub łączyć w promocje.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dirty="0">
                <a:ea typeface="+mn-lt"/>
                <a:cs typeface="+mn-lt"/>
              </a:rPr>
              <a:t>Optymalizacja rozmieszczenia produktów na półkach – produkty, które często występują razem, umieszcza się blisko siebie.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dirty="0">
                <a:ea typeface="+mn-lt"/>
                <a:cs typeface="+mn-lt"/>
              </a:rPr>
              <a:t>Promocje łączone – np. „Kup kawę, a ciastko dostaniesz 50% taniej”.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dirty="0">
                <a:ea typeface="+mn-lt"/>
                <a:cs typeface="+mn-lt"/>
              </a:rPr>
              <a:t>Kampanie marketingowe – </a:t>
            </a:r>
            <a:r>
              <a:rPr lang="pl-PL" dirty="0" err="1">
                <a:ea typeface="+mn-lt"/>
                <a:cs typeface="+mn-lt"/>
              </a:rPr>
              <a:t>targetowanie</a:t>
            </a:r>
            <a:r>
              <a:rPr lang="pl-PL" dirty="0">
                <a:ea typeface="+mn-lt"/>
                <a:cs typeface="+mn-lt"/>
              </a:rPr>
              <a:t> reklam na podstawie zakupów (np. osoba kupująca pieluchy może dostać reklamę mleka w proszku).</a:t>
            </a:r>
            <a:endParaRPr lang="pl-PL" dirty="0"/>
          </a:p>
          <a:p>
            <a:br>
              <a:rPr lang="pl-PL" dirty="0">
                <a:ea typeface="+mn-lt"/>
                <a:cs typeface="+mn-lt"/>
              </a:rPr>
            </a:br>
            <a:endParaRPr lang="pl-PL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100F27-D2CF-F7DB-CB4A-30658634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Zastosowania algorytmu Apriori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AC57B5-3E4E-91FF-DE5B-2142FA56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sz="2000" dirty="0">
                <a:ea typeface="+mn-lt"/>
                <a:cs typeface="+mn-lt"/>
              </a:rPr>
              <a:t>Personalizacja oferty poprzez sugerowanie klientowi produktów, które mogą go zainteresować na podstawie wcześniejszych zakupów lub aktywności.</a:t>
            </a:r>
            <a:r>
              <a:rPr lang="pl-PL" sz="2000" dirty="0"/>
              <a:t> Zastosowanie:</a:t>
            </a:r>
            <a:endParaRPr lang="pl-PL" sz="200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 dirty="0">
                <a:ea typeface="+mn-lt"/>
                <a:cs typeface="+mn-lt"/>
              </a:rPr>
              <a:t>E-commerce (Allegro, Amazon, OLX) – podpowiedzi „Inni kupili również...”</a:t>
            </a:r>
            <a:endParaRPr lang="pl-PL" sz="20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 dirty="0">
                <a:ea typeface="+mn-lt"/>
                <a:cs typeface="+mn-lt"/>
              </a:rPr>
              <a:t>Platformy </a:t>
            </a:r>
            <a:r>
              <a:rPr lang="pl-PL" sz="2000" err="1">
                <a:ea typeface="+mn-lt"/>
                <a:cs typeface="+mn-lt"/>
              </a:rPr>
              <a:t>streamingowe</a:t>
            </a:r>
            <a:r>
              <a:rPr lang="pl-PL" sz="2000" dirty="0">
                <a:ea typeface="+mn-lt"/>
                <a:cs typeface="+mn-lt"/>
              </a:rPr>
              <a:t> (</a:t>
            </a:r>
            <a:r>
              <a:rPr lang="pl-PL" sz="2000" err="1">
                <a:ea typeface="+mn-lt"/>
                <a:cs typeface="+mn-lt"/>
              </a:rPr>
              <a:t>Netflix</a:t>
            </a:r>
            <a:r>
              <a:rPr lang="pl-PL" sz="2000" dirty="0">
                <a:ea typeface="+mn-lt"/>
                <a:cs typeface="+mn-lt"/>
              </a:rPr>
              <a:t>, </a:t>
            </a:r>
            <a:r>
              <a:rPr lang="pl-PL" sz="2000" err="1">
                <a:ea typeface="+mn-lt"/>
                <a:cs typeface="+mn-lt"/>
              </a:rPr>
              <a:t>Spotify</a:t>
            </a:r>
            <a:r>
              <a:rPr lang="pl-PL" sz="2000" dirty="0">
                <a:ea typeface="+mn-lt"/>
                <a:cs typeface="+mn-lt"/>
              </a:rPr>
              <a:t>, YouTube) – rekomendacje filmów, seriali, utworów muzycznych na podstawie tego, co lubią inni użytkownicy.</a:t>
            </a:r>
            <a:endParaRPr lang="pl-PL" sz="200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 dirty="0">
                <a:ea typeface="+mn-lt"/>
                <a:cs typeface="+mn-lt"/>
              </a:rPr>
              <a:t>Aplikacje mobilne i gry – sugerowanie kolejnych funkcji, przedmiotów czy rozszerzeń.</a:t>
            </a:r>
            <a:endParaRPr lang="pl-PL" sz="2000" dirty="0"/>
          </a:p>
          <a:p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81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FE763-1F18-F567-CD88-D089C925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Zastosowania algorytmu Apriori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039A59-5FD8-A767-25A6-C8D8F2DF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sz="2000" dirty="0">
                <a:ea typeface="+mn-lt"/>
                <a:cs typeface="+mn-lt"/>
              </a:rPr>
              <a:t>Identyfikacja podejrzanych wzorców w danych transakcyjnych lub użytkowych.</a:t>
            </a:r>
            <a:r>
              <a:rPr lang="pl-PL" sz="2000" dirty="0"/>
              <a:t> Zastosowanie:</a:t>
            </a:r>
            <a:endParaRPr lang="pl-PL" sz="2000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>
                <a:ea typeface="+mn-lt"/>
                <a:cs typeface="+mn-lt"/>
              </a:rPr>
              <a:t>Bankowość i finanse: wykrywanie niecodziennych schematów transakcji (np. zakup luksusowego zegarka w nietypowym miejscu przez zwykle oszczędnego klienta).</a:t>
            </a:r>
            <a:endParaRPr lang="pl-PL" sz="200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>
                <a:ea typeface="+mn-lt"/>
                <a:cs typeface="+mn-lt"/>
              </a:rPr>
              <a:t>Ubezpieczenia: znajdowanie podejrzanie podobnych zgłoszeń szkód, które mogą wskazywać na próbę wyłudzenia.</a:t>
            </a:r>
            <a:endParaRPr lang="pl-PL" sz="2000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 sz="2000" err="1">
                <a:ea typeface="+mn-lt"/>
                <a:cs typeface="+mn-lt"/>
              </a:rPr>
              <a:t>Cyberbezpieczeństwo</a:t>
            </a:r>
            <a:r>
              <a:rPr lang="pl-PL" sz="2000" dirty="0">
                <a:ea typeface="+mn-lt"/>
                <a:cs typeface="+mn-lt"/>
              </a:rPr>
              <a:t>: wykrywanie nietypowych sekwencji działań wskazujących na atak lub naruszenie bezpieczeństwa.</a:t>
            </a:r>
            <a:endParaRPr lang="pl-PL" sz="2000">
              <a:solidFill>
                <a:srgbClr val="FFFFFF">
                  <a:alpha val="60000"/>
                </a:srgbClr>
              </a:solidFill>
            </a:endParaRPr>
          </a:p>
          <a:p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14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947D5-0637-75C5-30B2-A2414783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DD34E3-E420-BF0C-E446-D76EF4D3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Algorytm </a:t>
            </a:r>
            <a:r>
              <a:rPr lang="pl-PL" err="1">
                <a:ea typeface="+mn-lt"/>
                <a:cs typeface="+mn-lt"/>
              </a:rPr>
              <a:t>Apriori</a:t>
            </a:r>
            <a:r>
              <a:rPr lang="pl-PL" dirty="0">
                <a:ea typeface="+mn-lt"/>
                <a:cs typeface="+mn-lt"/>
              </a:rPr>
              <a:t> to potężne narzędzie, które nie ogranicza się tylko do sklepów i sprzedaży. Jego elastyczność pozwala na wykorzystanie wszędzie tam, gdzie istnieją duże zbiory danych i potrzeba wykrywania ukrytych zależności lub wzorców – od handlu i marketingu, przez medycynę, po </a:t>
            </a:r>
            <a:r>
              <a:rPr lang="pl-PL" err="1">
                <a:ea typeface="+mn-lt"/>
                <a:cs typeface="+mn-lt"/>
              </a:rPr>
              <a:t>cyberbezpieczeństwo</a:t>
            </a:r>
            <a:r>
              <a:rPr lang="pl-PL" dirty="0">
                <a:ea typeface="+mn-lt"/>
                <a:cs typeface="+mn-lt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34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EB2E0F-0D31-5582-747B-7A50BC0C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>
                <a:latin typeface="Times New Roman"/>
                <a:cs typeface="Times New Roman"/>
              </a:rPr>
              <a:t>Algorytm Apriori</a:t>
            </a:r>
            <a:endParaRPr lang="pl-PL" sz="36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37393E-30B8-2D29-950F-15C7F5D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latin typeface="Times New Roman"/>
                <a:ea typeface="+mn-lt"/>
                <a:cs typeface="+mn-lt"/>
              </a:rPr>
              <a:t> jest jednym z najbardziej znanych algorytmów do odkrywania często współwystępujących zbiorów elementów w dużych zbiorach danych. Jego podstawowym zastosowaniem jest analiza reguł asocjacyjnych (</a:t>
            </a:r>
            <a:r>
              <a:rPr lang="pl-PL" i="1" err="1">
                <a:latin typeface="Times New Roman"/>
                <a:ea typeface="+mn-lt"/>
                <a:cs typeface="+mn-lt"/>
              </a:rPr>
              <a:t>association</a:t>
            </a:r>
            <a:r>
              <a:rPr lang="pl-PL" i="1" dirty="0">
                <a:latin typeface="Times New Roman"/>
                <a:ea typeface="+mn-lt"/>
                <a:cs typeface="+mn-lt"/>
              </a:rPr>
              <a:t> </a:t>
            </a:r>
            <a:r>
              <a:rPr lang="pl-PL" i="1" err="1">
                <a:latin typeface="Times New Roman"/>
                <a:ea typeface="+mn-lt"/>
                <a:cs typeface="+mn-lt"/>
              </a:rPr>
              <a:t>rule</a:t>
            </a:r>
            <a:r>
              <a:rPr lang="pl-PL" i="1" dirty="0">
                <a:latin typeface="Times New Roman"/>
                <a:ea typeface="+mn-lt"/>
                <a:cs typeface="+mn-lt"/>
              </a:rPr>
              <a:t> learning</a:t>
            </a:r>
            <a:r>
              <a:rPr lang="pl-PL" dirty="0">
                <a:latin typeface="Times New Roman"/>
                <a:ea typeface="+mn-lt"/>
                <a:cs typeface="+mn-lt"/>
              </a:rPr>
              <a:t>), czyli poszukiwanie wzorców w danych, np. w analizie koszykowej.</a:t>
            </a:r>
            <a:endParaRPr lang="pl-PL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39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6B81B-F39A-7644-0721-1CE89D4B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Analiza koszykowa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F06BAA-6559-511E-5543-C3497B00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Analiza koszykowa to technika wykorzystywana w eksploracji danych, której celem jest odkrycie wzorców współwystępowania </a:t>
            </a:r>
            <a:r>
              <a:rPr lang="pl-PL" dirty="0" err="1">
                <a:ea typeface="+mn-lt"/>
                <a:cs typeface="+mn-lt"/>
              </a:rPr>
              <a:t>np.:produktów</a:t>
            </a:r>
            <a:r>
              <a:rPr lang="pl-PL" dirty="0">
                <a:ea typeface="+mn-lt"/>
                <a:cs typeface="+mn-lt"/>
              </a:rPr>
              <a:t> w transakcjach zakupowych klientów. Polega na sprawdzeniu, jakie produkty są kupowane razem. Dzięki temu można np. znaleźć zależności typu:</a:t>
            </a:r>
            <a:endParaRPr lang="pl-PL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Jeśli klient kupił chleb, to z dużym prawdopodobieństwem kupił też masło.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Klienci kupujący piwo często kupują też chipsy.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pl-PL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36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D23C48-B9B2-B18E-CC02-9A14449A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Algorytm i podstawowe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DC85EB-04E5-D421-F560-5C9642CFFD7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Rozważmy zbiór transakcji, gdzie każda transakcja T zawiera zbiór przedmiotów I.</a:t>
            </a:r>
            <a:br>
              <a:rPr lang="pl-PL" dirty="0">
                <a:ea typeface="+mn-lt"/>
                <a:cs typeface="+mn-lt"/>
              </a:rPr>
            </a:br>
            <a:endParaRPr lang="pl-PL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4927AB0-91F8-21C3-8E3B-7DDC62762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25253"/>
              </p:ext>
            </p:extLst>
          </p:nvPr>
        </p:nvGraphicFramePr>
        <p:xfrm>
          <a:off x="1910827" y="3254905"/>
          <a:ext cx="81686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39316374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54498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chemeClr val="bg1"/>
                          </a:solidFill>
                          <a:latin typeface="Avenir Next LT Pro"/>
                        </a:rPr>
                        <a:t>ID transakcji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Produkty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6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Mleko, Chleb, Masło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Mleko, Chleb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5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Mleko, Masło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2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Chleb, Masło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Mleko, Chleb, Masło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7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8EC846-CDD4-5595-47B6-C06521FB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Miary jakości reguł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8F77B2-E9A3-72B4-17AA-B66E6D44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Aby określić, które reguły asocjacyjne są istotne, korzysta się z kilku miar: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Wsparcie</a:t>
            </a:r>
            <a:r>
              <a:rPr lang="pl-PL" dirty="0">
                <a:ea typeface="+mn-lt"/>
                <a:cs typeface="+mn-lt"/>
              </a:rPr>
              <a:t> (</a:t>
            </a:r>
            <a:r>
              <a:rPr lang="pl-PL" i="1" dirty="0" err="1">
                <a:ea typeface="+mn-lt"/>
                <a:cs typeface="+mn-lt"/>
              </a:rPr>
              <a:t>support</a:t>
            </a:r>
            <a:r>
              <a:rPr lang="pl-PL" dirty="0">
                <a:ea typeface="+mn-lt"/>
                <a:cs typeface="+mn-lt"/>
              </a:rPr>
              <a:t>)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Ufność</a:t>
            </a:r>
            <a:r>
              <a:rPr lang="pl-PL" dirty="0">
                <a:ea typeface="+mn-lt"/>
                <a:cs typeface="+mn-lt"/>
              </a:rPr>
              <a:t> (</a:t>
            </a:r>
            <a:r>
              <a:rPr lang="pl-PL" i="1" dirty="0" err="1">
                <a:ea typeface="+mn-lt"/>
                <a:cs typeface="+mn-lt"/>
              </a:rPr>
              <a:t>confidence</a:t>
            </a:r>
            <a:r>
              <a:rPr lang="pl-PL" dirty="0">
                <a:ea typeface="+mn-lt"/>
                <a:cs typeface="+mn-lt"/>
              </a:rPr>
              <a:t>)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Lift</a:t>
            </a:r>
            <a:r>
              <a:rPr lang="pl-PL" dirty="0">
                <a:ea typeface="+mn-lt"/>
                <a:cs typeface="+mn-lt"/>
              </a:rPr>
              <a:t> (</a:t>
            </a:r>
            <a:r>
              <a:rPr lang="pl-PL" i="1" dirty="0">
                <a:ea typeface="+mn-lt"/>
                <a:cs typeface="+mn-lt"/>
              </a:rPr>
              <a:t>zysk</a:t>
            </a:r>
            <a:r>
              <a:rPr lang="pl-PL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97B6EC-2DA7-A11D-8D1B-8CEE25F3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/>
              <a:t>Wsparcie</a:t>
            </a:r>
            <a:r>
              <a:rPr lang="pl-PL" i="1"/>
              <a:t>(support):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EAD5F4-427D-E5BE-0325-F4F12299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Wskazuje, jak często dany zbiór przedmiotów pojawia się w zbiorze transakcji.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endParaRPr lang="pl-PL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Obraz 3" descr="Obraz zawierający tekst, Czcionka, lini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D9686ED-C1D1-7624-7D51-A4BAAA4D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84" y="2712384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115B0-0F90-531F-8FE9-7FFD0F47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Ufność</a:t>
            </a:r>
            <a:r>
              <a:rPr lang="pl-PL"/>
              <a:t> (</a:t>
            </a:r>
            <a:r>
              <a:rPr lang="pl-PL" i="1" err="1"/>
              <a:t>confidence</a:t>
            </a:r>
            <a:r>
              <a:rPr lang="pl-PL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7698BF-FE59-C2FE-332D-DB6EC786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Mierzy, jak często produkt Y jest kupowany, gdy kupowany jest produkt X.</a:t>
            </a:r>
            <a:b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</a:br>
            <a:br>
              <a:rPr lang="pl-PL" dirty="0">
                <a:ea typeface="+mn-lt"/>
                <a:cs typeface="+mn-lt"/>
              </a:rPr>
            </a:br>
            <a:endParaRPr lang="pl-PL"/>
          </a:p>
        </p:txBody>
      </p:sp>
      <p:pic>
        <p:nvPicPr>
          <p:cNvPr id="4" name="Obraz 3" descr="Obraz zawierający tekst, Czcionka, biały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A633407-F120-1204-DEE1-3047B70E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79326"/>
            <a:ext cx="47148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D6A13-DCE0-A3A0-E8BE-3D5BDEB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/>
              <a:t>Lift</a:t>
            </a:r>
            <a:r>
              <a:rPr lang="pl-PL"/>
              <a:t> (</a:t>
            </a:r>
            <a:r>
              <a:rPr lang="pl-PL" i="1"/>
              <a:t>zysk</a:t>
            </a:r>
            <a:r>
              <a:rPr lang="pl-PL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1CD396-D3F4-2D39-A755-2155EA40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Wskazuje, jak bardzo obecność jednego przedmiotu wpływa na zakup drugiego.</a:t>
            </a:r>
            <a:b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</a:br>
            <a:br>
              <a:rPr lang="pl-PL" dirty="0">
                <a:ea typeface="+mn-lt"/>
                <a:cs typeface="+mn-lt"/>
              </a:rPr>
            </a:br>
            <a:br>
              <a:rPr lang="pl-PL" dirty="0">
                <a:ea typeface="+mn-lt"/>
                <a:cs typeface="+mn-lt"/>
              </a:rPr>
            </a:b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Jeśli lift &gt; 1, to oznacza silną zależność między przedmiotami.</a:t>
            </a:r>
          </a:p>
        </p:txBody>
      </p:sp>
      <p:pic>
        <p:nvPicPr>
          <p:cNvPr id="4" name="Obraz 3" descr="Obraz zawierający tekst, Czcionka, linia, biały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D74AC41-DF84-418A-9EC0-8C84DC61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4" y="3033712"/>
            <a:ext cx="41719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519E60-CCAA-656A-99E8-C5CDB05B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Działanie algorytmu Apriori: Krok 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FFAA8F-567F-ADB2-B01B-16B537C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698582"/>
            <a:ext cx="11090274" cy="4394242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Algorytm </a:t>
            </a:r>
            <a:r>
              <a:rPr lang="pl-PL" err="1">
                <a:ea typeface="+mn-lt"/>
                <a:cs typeface="+mn-lt"/>
              </a:rPr>
              <a:t>Apriori</a:t>
            </a:r>
            <a:r>
              <a:rPr lang="pl-PL" dirty="0">
                <a:ea typeface="+mn-lt"/>
                <a:cs typeface="+mn-lt"/>
              </a:rPr>
              <a:t> działa w iteracyjny sposób, generując coraz większe zbiory elementów i sprawdzając ich częstość: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Tworzymy listę wszystkich pojedynczych elementów i obliczamy ich wsparcie.</a:t>
            </a: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Usuwamy te, które mają wsparcie poniżej ustalonego progu.</a:t>
            </a:r>
            <a:br>
              <a:rPr lang="pl-PL" dirty="0">
                <a:ea typeface="+mn-lt"/>
                <a:cs typeface="+mn-lt"/>
              </a:rPr>
            </a:br>
            <a:endParaRPr lang="pl-PL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Przykład (próg wsparcia = 0.4):</a:t>
            </a:r>
          </a:p>
          <a:p>
            <a:pPr marL="0" indent="0">
              <a:buNone/>
            </a:pPr>
            <a:b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</a:b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br>
              <a:rPr lang="pl-PL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</a:br>
            <a:endParaRPr lang="pl-PL">
              <a:solidFill>
                <a:srgbClr val="FFFFFF">
                  <a:alpha val="60000"/>
                </a:srgb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8DAD4AF-A35E-0E5D-13A9-42F95FC5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13274"/>
              </p:ext>
            </p:extLst>
          </p:nvPr>
        </p:nvGraphicFramePr>
        <p:xfrm>
          <a:off x="2011680" y="4386699"/>
          <a:ext cx="81686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3373575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3629360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6486586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50489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Produkt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Liczba wystąpień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 err="1">
                          <a:latin typeface="Avenir Next LT Pro"/>
                        </a:rPr>
                        <a:t>Support</a:t>
                      </a:r>
                      <a:endParaRPr lang="pl-PL" dirty="0" err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Mleko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4/5 = 0.8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TAK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Chleb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4/5 = 0.8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6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Masło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Avenir Next LT Pro"/>
                        </a:rPr>
                        <a:t>3/5 = 0.6</a:t>
                      </a:r>
                      <a:endParaRPr lang="pl-P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0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6275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3DFloatVTI</vt:lpstr>
      <vt:lpstr>Algorytm Apriori</vt:lpstr>
      <vt:lpstr>Algorytm Apriori</vt:lpstr>
      <vt:lpstr>Analiza koszykowa</vt:lpstr>
      <vt:lpstr>Algorytm i podstawowe pojęcia</vt:lpstr>
      <vt:lpstr>Miary jakości reguł</vt:lpstr>
      <vt:lpstr>Wsparcie(support):</vt:lpstr>
      <vt:lpstr>Ufność (confidence)</vt:lpstr>
      <vt:lpstr>Lift (zysk)</vt:lpstr>
      <vt:lpstr>Działanie algorytmu Apriori: Krok I</vt:lpstr>
      <vt:lpstr>Działanie algorytmu Apriori: Krok II</vt:lpstr>
      <vt:lpstr>Działanie algorytmu Apriori: Krok III</vt:lpstr>
      <vt:lpstr>Działanie algorytmu Apriori: Krok IV</vt:lpstr>
      <vt:lpstr>Implementcja algorytmu w Python</vt:lpstr>
      <vt:lpstr>Zastosowania algorytmu Apriori</vt:lpstr>
      <vt:lpstr>Zastosowania algorytmu Apriori</vt:lpstr>
      <vt:lpstr>Zastosowania algorytmu Apriori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237</cp:revision>
  <dcterms:created xsi:type="dcterms:W3CDTF">2025-03-24T09:53:12Z</dcterms:created>
  <dcterms:modified xsi:type="dcterms:W3CDTF">2025-03-24T11:02:49Z</dcterms:modified>
</cp:coreProperties>
</file>