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66" r:id="rId4"/>
    <p:sldId id="267" r:id="rId5"/>
    <p:sldId id="262" r:id="rId6"/>
    <p:sldId id="263" r:id="rId7"/>
    <p:sldId id="268"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348"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7764" y="2556387"/>
            <a:ext cx="10795813" cy="1956620"/>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1120882" y="4852220"/>
            <a:ext cx="10354809" cy="904568"/>
          </a:xfrm>
        </p:spPr>
        <p:txBody>
          <a:bodyPr>
            <a:normAutofit/>
          </a:bodyPr>
          <a:lstStyle>
            <a:lvl1pPr marL="0" indent="0" algn="r">
              <a:buNone/>
              <a:defRPr sz="3733" b="0" i="0">
                <a:solidFill>
                  <a:srgbClr val="00B0F0"/>
                </a:solidFill>
              </a:defRPr>
            </a:lvl1pPr>
            <a:lvl2pPr marL="609555" indent="0" algn="ctr">
              <a:buNone/>
              <a:defRPr>
                <a:solidFill>
                  <a:schemeClr val="tx1">
                    <a:tint val="75000"/>
                  </a:schemeClr>
                </a:solidFill>
              </a:defRPr>
            </a:lvl2pPr>
            <a:lvl3pPr marL="1219110" indent="0" algn="ctr">
              <a:buNone/>
              <a:defRPr>
                <a:solidFill>
                  <a:schemeClr val="tx1">
                    <a:tint val="75000"/>
                  </a:schemeClr>
                </a:solidFill>
              </a:defRPr>
            </a:lvl3pPr>
            <a:lvl4pPr marL="1828664"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7" indent="0" algn="ctr">
              <a:buNone/>
              <a:defRPr>
                <a:solidFill>
                  <a:schemeClr val="tx1">
                    <a:tint val="75000"/>
                  </a:schemeClr>
                </a:solidFill>
              </a:defRPr>
            </a:lvl7pPr>
            <a:lvl8pPr marL="4266880" indent="0" algn="ctr">
              <a:buNone/>
              <a:defRPr>
                <a:solidFill>
                  <a:schemeClr val="tx1">
                    <a:tint val="75000"/>
                  </a:schemeClr>
                </a:solidFill>
              </a:defRPr>
            </a:lvl8pPr>
            <a:lvl9pPr marL="487643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9A92DE-3466-4491-911A-9228B9F13168}"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71640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8"/>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55" indent="0">
              <a:buNone/>
              <a:defRPr sz="3733"/>
            </a:lvl2pPr>
            <a:lvl3pPr marL="1219110" indent="0">
              <a:buNone/>
              <a:defRPr sz="3200"/>
            </a:lvl3pPr>
            <a:lvl4pPr marL="1828664" indent="0">
              <a:buNone/>
              <a:defRPr sz="2667"/>
            </a:lvl4pPr>
            <a:lvl5pPr marL="2438218" indent="0">
              <a:buNone/>
              <a:defRPr sz="2667"/>
            </a:lvl5pPr>
            <a:lvl6pPr marL="3047772" indent="0">
              <a:buNone/>
              <a:defRPr sz="2667"/>
            </a:lvl6pPr>
            <a:lvl7pPr marL="3657327" indent="0">
              <a:buNone/>
              <a:defRPr sz="2667"/>
            </a:lvl7pPr>
            <a:lvl8pPr marL="4266880" indent="0">
              <a:buNone/>
              <a:defRPr sz="2667"/>
            </a:lvl8pPr>
            <a:lvl9pPr marL="4876435"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46"/>
            <a:ext cx="7315200" cy="804863"/>
          </a:xfrm>
        </p:spPr>
        <p:txBody>
          <a:bodyPr/>
          <a:lstStyle>
            <a:lvl1pPr marL="0" indent="0">
              <a:buNone/>
              <a:defRPr sz="1867"/>
            </a:lvl1pPr>
            <a:lvl2pPr marL="609555" indent="0">
              <a:buNone/>
              <a:defRPr sz="1600"/>
            </a:lvl2pPr>
            <a:lvl3pPr marL="1219110" indent="0">
              <a:buNone/>
              <a:defRPr sz="1333"/>
            </a:lvl3pPr>
            <a:lvl4pPr marL="1828664" indent="0">
              <a:buNone/>
              <a:defRPr sz="1200"/>
            </a:lvl4pPr>
            <a:lvl5pPr marL="2438218" indent="0">
              <a:buNone/>
              <a:defRPr sz="1200"/>
            </a:lvl5pPr>
            <a:lvl6pPr marL="3047772" indent="0">
              <a:buNone/>
              <a:defRPr sz="1200"/>
            </a:lvl6pPr>
            <a:lvl7pPr marL="3657327" indent="0">
              <a:buNone/>
              <a:defRPr sz="1200"/>
            </a:lvl7pPr>
            <a:lvl8pPr marL="4266880" indent="0">
              <a:buNone/>
              <a:defRPr sz="1200"/>
            </a:lvl8pPr>
            <a:lvl9pPr marL="4876435"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9A92DE-3466-4491-911A-9228B9F13168}"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261138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A92DE-3466-4491-911A-9228B9F13168}"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3135371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A92DE-3466-4491-911A-9228B9F13168}"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6DB3-E93C-4BC6-8150-27248E553314}" type="slidenum">
              <a:rPr lang="en-US" smtClean="0"/>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25"/>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398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9093" y="171307"/>
            <a:ext cx="11012131" cy="1018035"/>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68595" y="1573162"/>
            <a:ext cx="10972800" cy="4758813"/>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A92DE-3466-4491-911A-9228B9F13168}"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20334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80484" y="581378"/>
            <a:ext cx="8741245" cy="967132"/>
          </a:xfrm>
        </p:spPr>
        <p:txBody>
          <a:bodyPr>
            <a:normAutofit/>
          </a:bodyPr>
          <a:lstStyle>
            <a:lvl1pPr algn="l">
              <a:defRPr sz="4800">
                <a:solidFill>
                  <a:srgbClr val="00B0F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890684" y="1612488"/>
            <a:ext cx="8701549" cy="4678168"/>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A92DE-3466-4491-911A-9228B9F13168}"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117059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55" indent="0">
              <a:buNone/>
              <a:defRPr sz="2400">
                <a:solidFill>
                  <a:schemeClr val="tx1">
                    <a:tint val="75000"/>
                  </a:schemeClr>
                </a:solidFill>
              </a:defRPr>
            </a:lvl2pPr>
            <a:lvl3pPr marL="1219110" indent="0">
              <a:buNone/>
              <a:defRPr sz="2133">
                <a:solidFill>
                  <a:schemeClr val="tx1">
                    <a:tint val="75000"/>
                  </a:schemeClr>
                </a:solidFill>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9A92DE-3466-4491-911A-9228B9F13168}"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394815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9A92DE-3466-4491-911A-9228B9F13168}"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200882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0264" y="185218"/>
            <a:ext cx="10791153"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15840" y="2010717"/>
            <a:ext cx="5386917" cy="639763"/>
          </a:xfrm>
        </p:spPr>
        <p:txBody>
          <a:bodyPr anchor="b"/>
          <a:lstStyle>
            <a:lvl1pPr marL="0" indent="0" algn="ctr">
              <a:buNone/>
              <a:defRPr sz="3200" b="1">
                <a:solidFill>
                  <a:schemeClr val="tx1"/>
                </a:solidFill>
              </a:defRPr>
            </a:lvl1pPr>
            <a:lvl2pPr marL="609555" indent="0">
              <a:buNone/>
              <a:defRPr sz="2667" b="1"/>
            </a:lvl2pPr>
            <a:lvl3pPr marL="1219110" indent="0">
              <a:buNone/>
              <a:defRPr sz="2400" b="1"/>
            </a:lvl3pPr>
            <a:lvl4pPr marL="1828664" indent="0">
              <a:buNone/>
              <a:defRPr sz="2133" b="1"/>
            </a:lvl4pPr>
            <a:lvl5pPr marL="2438218" indent="0">
              <a:buNone/>
              <a:defRPr sz="2133" b="1"/>
            </a:lvl5pPr>
            <a:lvl6pPr marL="3047772" indent="0">
              <a:buNone/>
              <a:defRPr sz="2133" b="1"/>
            </a:lvl6pPr>
            <a:lvl7pPr marL="3657327" indent="0">
              <a:buNone/>
              <a:defRPr sz="2133" b="1"/>
            </a:lvl7pPr>
            <a:lvl8pPr marL="4266880" indent="0">
              <a:buNone/>
              <a:defRPr sz="2133" b="1"/>
            </a:lvl8pPr>
            <a:lvl9pPr marL="4876435"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715840" y="2640575"/>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6" y="2010717"/>
            <a:ext cx="5389033" cy="639763"/>
          </a:xfrm>
        </p:spPr>
        <p:txBody>
          <a:bodyPr anchor="b"/>
          <a:lstStyle>
            <a:lvl1pPr marL="0" indent="0" algn="ctr">
              <a:buNone/>
              <a:defRPr sz="3200" b="1">
                <a:solidFill>
                  <a:schemeClr val="tx1"/>
                </a:solidFill>
              </a:defRPr>
            </a:lvl1pPr>
            <a:lvl2pPr marL="609555" indent="0">
              <a:buNone/>
              <a:defRPr sz="2667" b="1"/>
            </a:lvl2pPr>
            <a:lvl3pPr marL="1219110" indent="0">
              <a:buNone/>
              <a:defRPr sz="2400" b="1"/>
            </a:lvl3pPr>
            <a:lvl4pPr marL="1828664" indent="0">
              <a:buNone/>
              <a:defRPr sz="2133" b="1"/>
            </a:lvl4pPr>
            <a:lvl5pPr marL="2438218" indent="0">
              <a:buNone/>
              <a:defRPr sz="2133" b="1"/>
            </a:lvl5pPr>
            <a:lvl6pPr marL="3047772" indent="0">
              <a:buNone/>
              <a:defRPr sz="2133" b="1"/>
            </a:lvl6pPr>
            <a:lvl7pPr marL="3657327" indent="0">
              <a:buNone/>
              <a:defRPr sz="2133" b="1"/>
            </a:lvl7pPr>
            <a:lvl8pPr marL="4266880" indent="0">
              <a:buNone/>
              <a:defRPr sz="2133" b="1"/>
            </a:lvl8pPr>
            <a:lvl9pPr marL="4876435"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096006" y="2640575"/>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9A92DE-3466-4491-911A-9228B9F13168}"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53853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9A92DE-3466-4491-911A-9228B9F13168}"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138862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92DE-3466-4491-911A-9228B9F13168}"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426876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7"/>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60"/>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67"/>
            </a:lvl1pPr>
            <a:lvl2pPr marL="609555" indent="0">
              <a:buNone/>
              <a:defRPr sz="1600"/>
            </a:lvl2pPr>
            <a:lvl3pPr marL="1219110" indent="0">
              <a:buNone/>
              <a:defRPr sz="1333"/>
            </a:lvl3pPr>
            <a:lvl4pPr marL="1828664" indent="0">
              <a:buNone/>
              <a:defRPr sz="1200"/>
            </a:lvl4pPr>
            <a:lvl5pPr marL="2438218" indent="0">
              <a:buNone/>
              <a:defRPr sz="1200"/>
            </a:lvl5pPr>
            <a:lvl6pPr marL="3047772" indent="0">
              <a:buNone/>
              <a:defRPr sz="1200"/>
            </a:lvl6pPr>
            <a:lvl7pPr marL="3657327" indent="0">
              <a:buNone/>
              <a:defRPr sz="1200"/>
            </a:lvl7pPr>
            <a:lvl8pPr marL="4266880" indent="0">
              <a:buNone/>
              <a:defRPr sz="1200"/>
            </a:lvl8pPr>
            <a:lvl9pPr marL="4876435"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9A92DE-3466-4491-911A-9228B9F13168}"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16DB3-E93C-4BC6-8150-27248E553314}" type="slidenum">
              <a:rPr lang="en-US" smtClean="0"/>
              <a:t>‹#›</a:t>
            </a:fld>
            <a:endParaRPr lang="en-US"/>
          </a:p>
        </p:txBody>
      </p:sp>
    </p:spTree>
    <p:extLst>
      <p:ext uri="{BB962C8B-B14F-4D97-AF65-F5344CB8AC3E}">
        <p14:creationId xmlns:p14="http://schemas.microsoft.com/office/powerpoint/2010/main" val="406225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0B9A92DE-3466-4491-911A-9228B9F13168}" type="datetimeFigureOut">
              <a:rPr lang="en-US" smtClean="0"/>
              <a:t>12/16/2021</a:t>
            </a:fld>
            <a:endParaRPr lang="en-US"/>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39F16DB3-E93C-4BC6-8150-27248E553314}" type="slidenum">
              <a:rPr lang="en-US" smtClean="0"/>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p:nvSpPr>
        <p:spPr>
          <a:xfrm>
            <a:off x="-12200" y="6951665"/>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47709073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ctr" defTabSz="1219110"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26" indent="-380972" algn="l" defTabSz="121911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87" indent="-304776" algn="l" defTabSz="121911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40"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2994"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548"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slide" Target="slide2.xml"/><Relationship Id="rId26" Type="http://schemas.openxmlformats.org/officeDocument/2006/relationships/image" Target="../media/image29.png"/><Relationship Id="rId39" Type="http://schemas.openxmlformats.org/officeDocument/2006/relationships/image" Target="../media/image42.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55" Type="http://schemas.openxmlformats.org/officeDocument/2006/relationships/image" Target="../media/image58.png"/><Relationship Id="rId63" Type="http://schemas.openxmlformats.org/officeDocument/2006/relationships/image" Target="../media/image66.png"/><Relationship Id="rId7" Type="http://schemas.openxmlformats.org/officeDocument/2006/relationships/image" Target="../media/image12.png"/><Relationship Id="rId2" Type="http://schemas.openxmlformats.org/officeDocument/2006/relationships/image" Target="../media/image5.png"/><Relationship Id="rId16" Type="http://schemas.openxmlformats.org/officeDocument/2006/relationships/image" Target="../media/image20.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8" Type="http://schemas.openxmlformats.org/officeDocument/2006/relationships/image" Target="../media/image61.png"/><Relationship Id="rId66" Type="http://schemas.openxmlformats.org/officeDocument/2006/relationships/image" Target="../media/image69.png"/><Relationship Id="rId5" Type="http://schemas.openxmlformats.org/officeDocument/2006/relationships/image" Target="../media/image10.png"/><Relationship Id="rId15" Type="http://schemas.openxmlformats.org/officeDocument/2006/relationships/image" Target="../media/image19.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57" Type="http://schemas.openxmlformats.org/officeDocument/2006/relationships/image" Target="../media/image60.png"/><Relationship Id="rId61" Type="http://schemas.openxmlformats.org/officeDocument/2006/relationships/image" Target="../media/image64.png"/><Relationship Id="rId10" Type="http://schemas.openxmlformats.org/officeDocument/2006/relationships/image" Target="../media/image14.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60" Type="http://schemas.openxmlformats.org/officeDocument/2006/relationships/image" Target="../media/image63.png"/><Relationship Id="rId65" Type="http://schemas.openxmlformats.org/officeDocument/2006/relationships/image" Target="../media/image68.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56" Type="http://schemas.openxmlformats.org/officeDocument/2006/relationships/image" Target="../media/image59.png"/><Relationship Id="rId64" Type="http://schemas.openxmlformats.org/officeDocument/2006/relationships/image" Target="../media/image67.png"/><Relationship Id="rId8" Type="http://schemas.openxmlformats.org/officeDocument/2006/relationships/image" Target="../media/image6.png"/><Relationship Id="rId51" Type="http://schemas.openxmlformats.org/officeDocument/2006/relationships/image" Target="../media/image54.png"/><Relationship Id="rId3" Type="http://schemas.openxmlformats.org/officeDocument/2006/relationships/image" Target="../media/image8.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59" Type="http://schemas.openxmlformats.org/officeDocument/2006/relationships/image" Target="../media/image62.png"/><Relationship Id="rId67" Type="http://schemas.openxmlformats.org/officeDocument/2006/relationships/image" Target="../media/image70.png"/><Relationship Id="rId20" Type="http://schemas.openxmlformats.org/officeDocument/2006/relationships/image" Target="../media/image23.png"/><Relationship Id="rId41" Type="http://schemas.openxmlformats.org/officeDocument/2006/relationships/image" Target="../media/image44.png"/><Relationship Id="rId54" Type="http://schemas.openxmlformats.org/officeDocument/2006/relationships/image" Target="../media/image57.png"/><Relationship Id="rId62" Type="http://schemas.openxmlformats.org/officeDocument/2006/relationships/image" Target="../media/image65.png"/></Relationships>
</file>

<file path=ppt/slides/_rels/slide6.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5.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o-MD" sz="3600" dirty="0"/>
              <a:t>Aplicarea</a:t>
            </a:r>
            <a:r>
              <a:rPr lang="en-US" sz="3600" dirty="0"/>
              <a:t> </a:t>
            </a:r>
            <a:r>
              <a:rPr lang="en-US" sz="3600" dirty="0" err="1"/>
              <a:t>algoritmul</a:t>
            </a:r>
            <a:r>
              <a:rPr lang="en-US" sz="3600" dirty="0"/>
              <a:t> </a:t>
            </a:r>
            <a:r>
              <a:rPr lang="en-US" sz="3600" dirty="0" err="1"/>
              <a:t>lui</a:t>
            </a:r>
            <a:r>
              <a:rPr lang="en-US" sz="3600" dirty="0"/>
              <a:t> </a:t>
            </a:r>
            <a:br>
              <a:rPr lang="en-US" sz="3600" dirty="0"/>
            </a:br>
            <a:r>
              <a:rPr lang="en-US" sz="3600" dirty="0"/>
              <a:t>Floyd-</a:t>
            </a:r>
            <a:r>
              <a:rPr lang="en-US" sz="3600" dirty="0" err="1"/>
              <a:t>Warshall</a:t>
            </a:r>
            <a:endParaRPr lang="en-US" sz="3600" dirty="0"/>
          </a:p>
        </p:txBody>
      </p:sp>
      <p:sp>
        <p:nvSpPr>
          <p:cNvPr id="3" name="Subtitle 2"/>
          <p:cNvSpPr>
            <a:spLocks noGrp="1"/>
          </p:cNvSpPr>
          <p:nvPr>
            <p:ph type="subTitle" idx="1"/>
          </p:nvPr>
        </p:nvSpPr>
        <p:spPr>
          <a:xfrm>
            <a:off x="1120885" y="4852227"/>
            <a:ext cx="10354809" cy="1404647"/>
          </a:xfrm>
        </p:spPr>
        <p:txBody>
          <a:bodyPr>
            <a:normAutofit/>
          </a:bodyPr>
          <a:lstStyle/>
          <a:p>
            <a:r>
              <a:rPr lang="ro-MD" sz="1800" dirty="0"/>
              <a:t>A îndeplinit</a:t>
            </a:r>
            <a:r>
              <a:rPr lang="en-US" sz="1800" dirty="0"/>
              <a:t>:</a:t>
            </a:r>
            <a:r>
              <a:rPr lang="ro-MD" sz="1800" dirty="0"/>
              <a:t> VALENTIN  Samciucov</a:t>
            </a:r>
          </a:p>
          <a:p>
            <a:r>
              <a:rPr lang="ro-MD" sz="1800" dirty="0"/>
              <a:t>Conducătorul: VITALIE Țîcău</a:t>
            </a:r>
          </a:p>
          <a:p>
            <a:r>
              <a:rPr lang="ro-MD" sz="1800" dirty="0"/>
              <a:t>Specialitatea: Informatica</a:t>
            </a:r>
          </a:p>
          <a:p>
            <a:r>
              <a:rPr lang="ro-MD" sz="1800" dirty="0"/>
              <a:t>Gupa: IS11Z</a:t>
            </a:r>
          </a:p>
          <a:p>
            <a:endParaRPr lang="en-US" dirty="0" smtClean="0"/>
          </a:p>
        </p:txBody>
      </p:sp>
    </p:spTree>
    <p:extLst>
      <p:ext uri="{BB962C8B-B14F-4D97-AF65-F5344CB8AC3E}">
        <p14:creationId xmlns:p14="http://schemas.microsoft.com/office/powerpoint/2010/main" val="62838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7" y="78165"/>
            <a:ext cx="3679727" cy="1018035"/>
          </a:xfrm>
        </p:spPr>
        <p:txBody>
          <a:bodyPr/>
          <a:lstStyle/>
          <a:p>
            <a:pPr algn="ctr"/>
            <a:r>
              <a:rPr lang="ro-MD" dirty="0" smtClean="0"/>
              <a:t>Plan</a:t>
            </a:r>
            <a:endParaRPr lang="en-US" dirty="0"/>
          </a:p>
        </p:txBody>
      </p:sp>
      <p:sp>
        <p:nvSpPr>
          <p:cNvPr id="3" name="Content Placeholder 2"/>
          <p:cNvSpPr>
            <a:spLocks noGrp="1"/>
          </p:cNvSpPr>
          <p:nvPr>
            <p:ph idx="1"/>
          </p:nvPr>
        </p:nvSpPr>
        <p:spPr/>
        <p:txBody>
          <a:bodyPr>
            <a:normAutofit/>
          </a:bodyPr>
          <a:lstStyle/>
          <a:p>
            <a:pPr marL="457178" indent="-457178">
              <a:buFont typeface="+mj-lt"/>
              <a:buAutoNum type="arabicPeriod"/>
            </a:pPr>
            <a:r>
              <a:rPr lang="ro-MD" sz="2400" dirty="0">
                <a:hlinkClick r:id="rId2" action="ppaction://hlinksldjump"/>
              </a:rPr>
              <a:t>Desenul cazului real;</a:t>
            </a:r>
            <a:endParaRPr lang="ro-MD" sz="2400" dirty="0"/>
          </a:p>
          <a:p>
            <a:pPr marL="457178" indent="-457178">
              <a:buFont typeface="+mj-lt"/>
              <a:buAutoNum type="arabicPeriod"/>
            </a:pPr>
            <a:r>
              <a:rPr lang="ro-MD" sz="2400" dirty="0" smtClean="0">
                <a:hlinkClick r:id="rId3" action="ppaction://hlinksldjump"/>
              </a:rPr>
              <a:t>Explicația imaginii;</a:t>
            </a:r>
            <a:endParaRPr lang="ro-MD" sz="2400" dirty="0"/>
          </a:p>
          <a:p>
            <a:pPr marL="457178" indent="-457178">
              <a:buFont typeface="+mj-lt"/>
              <a:buAutoNum type="arabicPeriod"/>
            </a:pPr>
            <a:r>
              <a:rPr lang="ro-MD" sz="2400" dirty="0">
                <a:hlinkClick r:id="rId4" action="ppaction://hlinksldjump"/>
              </a:rPr>
              <a:t>Exemplu concret;</a:t>
            </a:r>
            <a:endParaRPr lang="ro-MD" sz="2400" dirty="0"/>
          </a:p>
          <a:p>
            <a:pPr marL="457178" indent="-457178">
              <a:buFont typeface="+mj-lt"/>
              <a:buAutoNum type="arabicPeriod"/>
            </a:pPr>
            <a:r>
              <a:rPr lang="ro-MD" sz="2400" dirty="0">
                <a:hlinkClick r:id="rId5" action="ppaction://hlinksldjump"/>
              </a:rPr>
              <a:t>Rezultatul final;</a:t>
            </a:r>
            <a:endParaRPr lang="ro-MD" sz="2400" dirty="0"/>
          </a:p>
          <a:p>
            <a:pPr marL="457178" indent="-457178">
              <a:buFont typeface="+mj-lt"/>
              <a:buAutoNum type="arabicPeriod"/>
            </a:pPr>
            <a:r>
              <a:rPr lang="ro-MD" sz="2400" dirty="0">
                <a:hlinkClick r:id="rId6" action="ppaction://hlinksldjump"/>
              </a:rPr>
              <a:t>Compararea cu programul de la laborator;</a:t>
            </a:r>
            <a:endParaRPr lang="ro-MD" sz="2400" dirty="0"/>
          </a:p>
          <a:p>
            <a:pPr marL="457178" indent="-457178">
              <a:buFont typeface="+mj-lt"/>
              <a:buAutoNum type="arabicPeriod"/>
            </a:pPr>
            <a:r>
              <a:rPr lang="ro-MD" sz="2400" dirty="0">
                <a:hlinkClick r:id="rId7" action="ppaction://hlinksldjump"/>
              </a:rPr>
              <a:t>Concluzie.</a:t>
            </a:r>
            <a:endParaRPr lang="ro-MD" sz="4000" dirty="0"/>
          </a:p>
        </p:txBody>
      </p:sp>
    </p:spTree>
    <p:extLst>
      <p:ext uri="{BB962C8B-B14F-4D97-AF65-F5344CB8AC3E}">
        <p14:creationId xmlns:p14="http://schemas.microsoft.com/office/powerpoint/2010/main" val="3370833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MD" sz="4000" dirty="0"/>
              <a:t>Desenul cazului real</a:t>
            </a:r>
            <a:endParaRPr lang="en-US" sz="4000" dirty="0"/>
          </a:p>
        </p:txBody>
      </p:sp>
      <p:graphicFrame>
        <p:nvGraphicFramePr>
          <p:cNvPr id="5" name="Content Placeholder 3"/>
          <p:cNvGraphicFramePr>
            <a:graphicFrameLocks/>
          </p:cNvGraphicFramePr>
          <p:nvPr>
            <p:extLst>
              <p:ext uri="{D42A27DB-BD31-4B8C-83A1-F6EECF244321}">
                <p14:modId xmlns:p14="http://schemas.microsoft.com/office/powerpoint/2010/main" val="1338156746"/>
              </p:ext>
            </p:extLst>
          </p:nvPr>
        </p:nvGraphicFramePr>
        <p:xfrm>
          <a:off x="394974" y="3775132"/>
          <a:ext cx="1842147" cy="2860432"/>
        </p:xfrm>
        <a:graphic>
          <a:graphicData uri="http://schemas.openxmlformats.org/drawingml/2006/table">
            <a:tbl>
              <a:tblPr firstRow="1">
                <a:tableStyleId>{6E25E649-3F16-4E02-A733-19D2CDBF48F0}</a:tableStyleId>
              </a:tblPr>
              <a:tblGrid>
                <a:gridCol w="1842147"/>
              </a:tblGrid>
              <a:tr h="269632">
                <a:tc>
                  <a:txBody>
                    <a:bodyPr/>
                    <a:lstStyle/>
                    <a:p>
                      <a:pPr algn="ctr"/>
                      <a:r>
                        <a:rPr lang="ro-MD" sz="1100" dirty="0" smtClean="0"/>
                        <a:t>Legendă:</a:t>
                      </a:r>
                      <a:endParaRPr lang="en-US" sz="1100" dirty="0"/>
                    </a:p>
                  </a:txBody>
                  <a:tcPr anchor="ctr"/>
                </a:tc>
              </a:tr>
              <a:tr h="254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100" dirty="0" smtClean="0"/>
                        <a:t>BR – </a:t>
                      </a:r>
                      <a:r>
                        <a:rPr lang="en-US" sz="1100" dirty="0" err="1" smtClean="0"/>
                        <a:t>Briceni</a:t>
                      </a:r>
                      <a:endParaRPr lang="en-US" sz="1100" dirty="0" smtClean="0"/>
                    </a:p>
                  </a:txBody>
                  <a:tcPr/>
                </a:tc>
              </a:tr>
              <a:tr h="254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100" dirty="0" smtClean="0"/>
                        <a:t>O – </a:t>
                      </a:r>
                      <a:r>
                        <a:rPr lang="en-US" sz="1100" dirty="0" err="1" smtClean="0"/>
                        <a:t>Ocni</a:t>
                      </a:r>
                      <a:r>
                        <a:rPr lang="ro-MD" sz="1100" dirty="0" smtClean="0"/>
                        <a:t>ța</a:t>
                      </a:r>
                    </a:p>
                  </a:txBody>
                  <a:tcPr/>
                </a:tc>
              </a:tr>
              <a:tr h="254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ro-MD" sz="1100" dirty="0" smtClean="0"/>
                        <a:t>E – Edineț</a:t>
                      </a:r>
                    </a:p>
                  </a:txBody>
                  <a:tcPr/>
                </a:tc>
              </a:tr>
              <a:tr h="254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ro-MD" sz="1100" dirty="0" smtClean="0"/>
                        <a:t>C – Corjeuți</a:t>
                      </a:r>
                    </a:p>
                  </a:txBody>
                  <a:tcPr/>
                </a:tc>
              </a:tr>
              <a:tr h="254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ro-MD" sz="1100" dirty="0" smtClean="0"/>
                        <a:t>B – Bălți</a:t>
                      </a:r>
                    </a:p>
                  </a:txBody>
                  <a:tcPr/>
                </a:tc>
              </a:tr>
              <a:tr h="254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ro-MD" sz="1100" dirty="0" smtClean="0"/>
                        <a:t>R – Răuțel</a:t>
                      </a:r>
                    </a:p>
                  </a:txBody>
                  <a:tcPr/>
                </a:tc>
              </a:tr>
              <a:tr h="254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ro-MD" sz="1100" dirty="0" smtClean="0"/>
                        <a:t>F – Fălești</a:t>
                      </a:r>
                    </a:p>
                  </a:txBody>
                  <a:tcPr/>
                </a:tc>
              </a:tr>
              <a:tr h="254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ro-MD" sz="1100" dirty="0" smtClean="0"/>
                        <a:t>Ch – Chișinău</a:t>
                      </a:r>
                    </a:p>
                  </a:txBody>
                  <a:tcPr/>
                </a:tc>
              </a:tr>
              <a:tr h="254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ro-MD" sz="1100" dirty="0" smtClean="0"/>
                        <a:t>S – Sângerei</a:t>
                      </a:r>
                    </a:p>
                  </a:txBody>
                  <a:tcPr/>
                </a:tc>
              </a:tr>
              <a:tr h="2540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ro-MD" sz="1100" dirty="0" smtClean="0"/>
                        <a:t>I – Ialoveni </a:t>
                      </a:r>
                    </a:p>
                  </a:txBody>
                  <a:tcPr/>
                </a:tc>
              </a:tr>
            </a:tbl>
          </a:graphicData>
        </a:graphic>
      </p:graphicFrame>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691" t="21381" r="4981" b="22403"/>
          <a:stretch/>
        </p:blipFill>
        <p:spPr>
          <a:xfrm>
            <a:off x="2861733" y="1297045"/>
            <a:ext cx="8751806" cy="5328652"/>
          </a:xfrm>
        </p:spPr>
      </p:pic>
      <p:grpSp>
        <p:nvGrpSpPr>
          <p:cNvPr id="8" name="Group 7"/>
          <p:cNvGrpSpPr/>
          <p:nvPr/>
        </p:nvGrpSpPr>
        <p:grpSpPr>
          <a:xfrm>
            <a:off x="2895701" y="1475470"/>
            <a:ext cx="8334676" cy="4562828"/>
            <a:chOff x="2777160" y="1365906"/>
            <a:chExt cx="8334676" cy="4562825"/>
          </a:xfrm>
        </p:grpSpPr>
        <p:sp>
          <p:nvSpPr>
            <p:cNvPr id="9" name="TextBox 8"/>
            <p:cNvSpPr txBox="1"/>
            <p:nvPr/>
          </p:nvSpPr>
          <p:spPr>
            <a:xfrm>
              <a:off x="7200924" y="1365906"/>
              <a:ext cx="535724" cy="369332"/>
            </a:xfrm>
            <a:prstGeom prst="rect">
              <a:avLst/>
            </a:prstGeom>
            <a:noFill/>
          </p:spPr>
          <p:txBody>
            <a:bodyPr wrap="none" rtlCol="0">
              <a:spAutoFit/>
            </a:bodyPr>
            <a:lstStyle/>
            <a:p>
              <a:r>
                <a:rPr lang="ro-MD" dirty="0"/>
                <a:t>109</a:t>
              </a:r>
              <a:endParaRPr lang="en-US" dirty="0"/>
            </a:p>
          </p:txBody>
        </p:sp>
        <p:sp>
          <p:nvSpPr>
            <p:cNvPr id="10" name="TextBox 9"/>
            <p:cNvSpPr txBox="1"/>
            <p:nvPr/>
          </p:nvSpPr>
          <p:spPr>
            <a:xfrm>
              <a:off x="10232548" y="2121812"/>
              <a:ext cx="535724" cy="369332"/>
            </a:xfrm>
            <a:prstGeom prst="rect">
              <a:avLst/>
            </a:prstGeom>
            <a:noFill/>
          </p:spPr>
          <p:txBody>
            <a:bodyPr wrap="none" rtlCol="0">
              <a:spAutoFit/>
            </a:bodyPr>
            <a:lstStyle/>
            <a:p>
              <a:r>
                <a:rPr lang="ro-MD" dirty="0"/>
                <a:t>110</a:t>
              </a:r>
              <a:endParaRPr lang="en-US" dirty="0"/>
            </a:p>
          </p:txBody>
        </p:sp>
        <p:sp>
          <p:nvSpPr>
            <p:cNvPr id="11" name="TextBox 10"/>
            <p:cNvSpPr txBox="1"/>
            <p:nvPr/>
          </p:nvSpPr>
          <p:spPr>
            <a:xfrm>
              <a:off x="2777160" y="2772783"/>
              <a:ext cx="418704" cy="369332"/>
            </a:xfrm>
            <a:prstGeom prst="rect">
              <a:avLst/>
            </a:prstGeom>
            <a:noFill/>
          </p:spPr>
          <p:txBody>
            <a:bodyPr wrap="none" rtlCol="0">
              <a:spAutoFit/>
            </a:bodyPr>
            <a:lstStyle/>
            <a:p>
              <a:r>
                <a:rPr lang="ro-MD" dirty="0"/>
                <a:t>39</a:t>
              </a:r>
              <a:endParaRPr lang="en-US" dirty="0"/>
            </a:p>
          </p:txBody>
        </p:sp>
        <p:sp>
          <p:nvSpPr>
            <p:cNvPr id="12" name="TextBox 11"/>
            <p:cNvSpPr txBox="1"/>
            <p:nvPr/>
          </p:nvSpPr>
          <p:spPr>
            <a:xfrm>
              <a:off x="2838671" y="2224416"/>
              <a:ext cx="418704" cy="369332"/>
            </a:xfrm>
            <a:prstGeom prst="rect">
              <a:avLst/>
            </a:prstGeom>
            <a:noFill/>
          </p:spPr>
          <p:txBody>
            <a:bodyPr wrap="none" rtlCol="0">
              <a:spAutoFit/>
            </a:bodyPr>
            <a:lstStyle/>
            <a:p>
              <a:r>
                <a:rPr lang="ro-MD" dirty="0"/>
                <a:t>36</a:t>
              </a:r>
              <a:endParaRPr lang="en-US" dirty="0"/>
            </a:p>
          </p:txBody>
        </p:sp>
        <p:sp>
          <p:nvSpPr>
            <p:cNvPr id="13" name="TextBox 12"/>
            <p:cNvSpPr txBox="1"/>
            <p:nvPr/>
          </p:nvSpPr>
          <p:spPr>
            <a:xfrm>
              <a:off x="3141547" y="3901656"/>
              <a:ext cx="418704" cy="369332"/>
            </a:xfrm>
            <a:prstGeom prst="rect">
              <a:avLst/>
            </a:prstGeom>
            <a:noFill/>
          </p:spPr>
          <p:txBody>
            <a:bodyPr wrap="none" rtlCol="0">
              <a:spAutoFit/>
            </a:bodyPr>
            <a:lstStyle/>
            <a:p>
              <a:r>
                <a:rPr lang="ro-MD" dirty="0"/>
                <a:t>24</a:t>
              </a:r>
              <a:endParaRPr lang="en-US" dirty="0"/>
            </a:p>
          </p:txBody>
        </p:sp>
        <p:sp>
          <p:nvSpPr>
            <p:cNvPr id="14" name="TextBox 13"/>
            <p:cNvSpPr txBox="1"/>
            <p:nvPr/>
          </p:nvSpPr>
          <p:spPr>
            <a:xfrm>
              <a:off x="3892449" y="4631761"/>
              <a:ext cx="418704" cy="369332"/>
            </a:xfrm>
            <a:prstGeom prst="rect">
              <a:avLst/>
            </a:prstGeom>
            <a:noFill/>
          </p:spPr>
          <p:txBody>
            <a:bodyPr wrap="none" rtlCol="0">
              <a:spAutoFit/>
            </a:bodyPr>
            <a:lstStyle/>
            <a:p>
              <a:r>
                <a:rPr lang="ro-MD" dirty="0"/>
                <a:t>22</a:t>
              </a:r>
              <a:endParaRPr lang="en-US" dirty="0"/>
            </a:p>
          </p:txBody>
        </p:sp>
        <p:sp>
          <p:nvSpPr>
            <p:cNvPr id="15" name="TextBox 14"/>
            <p:cNvSpPr txBox="1"/>
            <p:nvPr/>
          </p:nvSpPr>
          <p:spPr>
            <a:xfrm>
              <a:off x="3520204" y="3453642"/>
              <a:ext cx="418704" cy="369332"/>
            </a:xfrm>
            <a:prstGeom prst="rect">
              <a:avLst/>
            </a:prstGeom>
            <a:noFill/>
          </p:spPr>
          <p:txBody>
            <a:bodyPr wrap="none" rtlCol="0">
              <a:spAutoFit/>
            </a:bodyPr>
            <a:lstStyle/>
            <a:p>
              <a:r>
                <a:rPr lang="ro-MD" dirty="0"/>
                <a:t>30</a:t>
              </a:r>
              <a:endParaRPr lang="en-US" dirty="0"/>
            </a:p>
          </p:txBody>
        </p:sp>
        <p:sp>
          <p:nvSpPr>
            <p:cNvPr id="16" name="TextBox 15"/>
            <p:cNvSpPr txBox="1"/>
            <p:nvPr/>
          </p:nvSpPr>
          <p:spPr>
            <a:xfrm>
              <a:off x="4231265" y="3363983"/>
              <a:ext cx="418704" cy="369332"/>
            </a:xfrm>
            <a:prstGeom prst="rect">
              <a:avLst/>
            </a:prstGeom>
            <a:noFill/>
          </p:spPr>
          <p:txBody>
            <a:bodyPr wrap="none" rtlCol="0">
              <a:spAutoFit/>
            </a:bodyPr>
            <a:lstStyle/>
            <a:p>
              <a:r>
                <a:rPr lang="ro-MD" dirty="0"/>
                <a:t>30</a:t>
              </a:r>
              <a:endParaRPr lang="en-US" dirty="0"/>
            </a:p>
          </p:txBody>
        </p:sp>
        <p:sp>
          <p:nvSpPr>
            <p:cNvPr id="17" name="TextBox 16"/>
            <p:cNvSpPr txBox="1"/>
            <p:nvPr/>
          </p:nvSpPr>
          <p:spPr>
            <a:xfrm>
              <a:off x="4266092" y="2873441"/>
              <a:ext cx="418704" cy="369332"/>
            </a:xfrm>
            <a:prstGeom prst="rect">
              <a:avLst/>
            </a:prstGeom>
            <a:noFill/>
          </p:spPr>
          <p:txBody>
            <a:bodyPr wrap="none" rtlCol="0">
              <a:spAutoFit/>
            </a:bodyPr>
            <a:lstStyle/>
            <a:p>
              <a:r>
                <a:rPr lang="ro-MD" dirty="0"/>
                <a:t>39</a:t>
              </a:r>
              <a:endParaRPr lang="en-US" dirty="0"/>
            </a:p>
          </p:txBody>
        </p:sp>
        <p:sp>
          <p:nvSpPr>
            <p:cNvPr id="18" name="TextBox 17"/>
            <p:cNvSpPr txBox="1"/>
            <p:nvPr/>
          </p:nvSpPr>
          <p:spPr>
            <a:xfrm>
              <a:off x="3417906" y="2156940"/>
              <a:ext cx="418704" cy="369332"/>
            </a:xfrm>
            <a:prstGeom prst="rect">
              <a:avLst/>
            </a:prstGeom>
            <a:noFill/>
          </p:spPr>
          <p:txBody>
            <a:bodyPr wrap="none" rtlCol="0">
              <a:spAutoFit/>
            </a:bodyPr>
            <a:lstStyle/>
            <a:p>
              <a:r>
                <a:rPr lang="ro-MD" dirty="0"/>
                <a:t>42</a:t>
              </a:r>
              <a:endParaRPr lang="en-US" dirty="0"/>
            </a:p>
          </p:txBody>
        </p:sp>
        <p:sp>
          <p:nvSpPr>
            <p:cNvPr id="19" name="TextBox 18"/>
            <p:cNvSpPr txBox="1"/>
            <p:nvPr/>
          </p:nvSpPr>
          <p:spPr>
            <a:xfrm>
              <a:off x="4703965" y="4453978"/>
              <a:ext cx="418704" cy="369332"/>
            </a:xfrm>
            <a:prstGeom prst="rect">
              <a:avLst/>
            </a:prstGeom>
            <a:noFill/>
          </p:spPr>
          <p:txBody>
            <a:bodyPr wrap="none" rtlCol="0">
              <a:spAutoFit/>
            </a:bodyPr>
            <a:lstStyle/>
            <a:p>
              <a:r>
                <a:rPr lang="ro-MD" dirty="0"/>
                <a:t>26</a:t>
              </a:r>
              <a:endParaRPr lang="en-US" dirty="0"/>
            </a:p>
          </p:txBody>
        </p:sp>
        <p:sp>
          <p:nvSpPr>
            <p:cNvPr id="20" name="TextBox 19"/>
            <p:cNvSpPr txBox="1"/>
            <p:nvPr/>
          </p:nvSpPr>
          <p:spPr>
            <a:xfrm>
              <a:off x="4858870" y="3778880"/>
              <a:ext cx="418704" cy="369332"/>
            </a:xfrm>
            <a:prstGeom prst="rect">
              <a:avLst/>
            </a:prstGeom>
            <a:noFill/>
          </p:spPr>
          <p:txBody>
            <a:bodyPr wrap="none" rtlCol="0">
              <a:spAutoFit/>
            </a:bodyPr>
            <a:lstStyle/>
            <a:p>
              <a:r>
                <a:rPr lang="ro-MD" dirty="0"/>
                <a:t>26</a:t>
              </a:r>
              <a:endParaRPr lang="en-US" dirty="0"/>
            </a:p>
          </p:txBody>
        </p:sp>
        <p:sp>
          <p:nvSpPr>
            <p:cNvPr id="21" name="TextBox 20"/>
            <p:cNvSpPr txBox="1"/>
            <p:nvPr/>
          </p:nvSpPr>
          <p:spPr>
            <a:xfrm>
              <a:off x="6473251" y="3111144"/>
              <a:ext cx="418704" cy="369332"/>
            </a:xfrm>
            <a:prstGeom prst="rect">
              <a:avLst/>
            </a:prstGeom>
            <a:noFill/>
          </p:spPr>
          <p:txBody>
            <a:bodyPr wrap="none" rtlCol="0">
              <a:spAutoFit/>
            </a:bodyPr>
            <a:lstStyle/>
            <a:p>
              <a:r>
                <a:rPr lang="ro-MD" dirty="0"/>
                <a:t>73</a:t>
              </a:r>
              <a:endParaRPr lang="en-US" dirty="0"/>
            </a:p>
          </p:txBody>
        </p:sp>
        <p:sp>
          <p:nvSpPr>
            <p:cNvPr id="22" name="TextBox 21"/>
            <p:cNvSpPr txBox="1"/>
            <p:nvPr/>
          </p:nvSpPr>
          <p:spPr>
            <a:xfrm>
              <a:off x="5487678" y="3219225"/>
              <a:ext cx="418704" cy="369332"/>
            </a:xfrm>
            <a:prstGeom prst="rect">
              <a:avLst/>
            </a:prstGeom>
            <a:noFill/>
          </p:spPr>
          <p:txBody>
            <a:bodyPr wrap="none" rtlCol="0">
              <a:spAutoFit/>
            </a:bodyPr>
            <a:lstStyle/>
            <a:p>
              <a:r>
                <a:rPr lang="ro-MD" dirty="0"/>
                <a:t>70</a:t>
              </a:r>
              <a:endParaRPr lang="en-US" dirty="0"/>
            </a:p>
          </p:txBody>
        </p:sp>
        <p:sp>
          <p:nvSpPr>
            <p:cNvPr id="23" name="TextBox 22"/>
            <p:cNvSpPr txBox="1"/>
            <p:nvPr/>
          </p:nvSpPr>
          <p:spPr>
            <a:xfrm>
              <a:off x="3695541" y="1660868"/>
              <a:ext cx="535724" cy="369332"/>
            </a:xfrm>
            <a:prstGeom prst="rect">
              <a:avLst/>
            </a:prstGeom>
            <a:noFill/>
          </p:spPr>
          <p:txBody>
            <a:bodyPr wrap="none" rtlCol="0">
              <a:spAutoFit/>
            </a:bodyPr>
            <a:lstStyle/>
            <a:p>
              <a:r>
                <a:rPr lang="ro-MD" dirty="0"/>
                <a:t>103</a:t>
              </a:r>
              <a:endParaRPr lang="en-US" dirty="0"/>
            </a:p>
          </p:txBody>
        </p:sp>
        <p:sp>
          <p:nvSpPr>
            <p:cNvPr id="24" name="TextBox 23"/>
            <p:cNvSpPr txBox="1"/>
            <p:nvPr/>
          </p:nvSpPr>
          <p:spPr>
            <a:xfrm>
              <a:off x="6458419" y="2550746"/>
              <a:ext cx="535724" cy="369332"/>
            </a:xfrm>
            <a:prstGeom prst="rect">
              <a:avLst/>
            </a:prstGeom>
            <a:noFill/>
          </p:spPr>
          <p:txBody>
            <a:bodyPr wrap="none" rtlCol="0">
              <a:spAutoFit/>
            </a:bodyPr>
            <a:lstStyle/>
            <a:p>
              <a:r>
                <a:rPr lang="ro-MD" dirty="0"/>
                <a:t>107</a:t>
              </a:r>
              <a:endParaRPr lang="en-US" dirty="0"/>
            </a:p>
          </p:txBody>
        </p:sp>
        <p:sp>
          <p:nvSpPr>
            <p:cNvPr id="25" name="TextBox 24"/>
            <p:cNvSpPr txBox="1"/>
            <p:nvPr/>
          </p:nvSpPr>
          <p:spPr>
            <a:xfrm>
              <a:off x="6736181" y="2359681"/>
              <a:ext cx="418704" cy="369332"/>
            </a:xfrm>
            <a:prstGeom prst="rect">
              <a:avLst/>
            </a:prstGeom>
            <a:noFill/>
          </p:spPr>
          <p:txBody>
            <a:bodyPr wrap="none" rtlCol="0">
              <a:spAutoFit/>
            </a:bodyPr>
            <a:lstStyle/>
            <a:p>
              <a:r>
                <a:rPr lang="ro-MD" dirty="0"/>
                <a:t>23</a:t>
              </a:r>
              <a:endParaRPr lang="en-US" dirty="0"/>
            </a:p>
          </p:txBody>
        </p:sp>
        <p:sp>
          <p:nvSpPr>
            <p:cNvPr id="26" name="TextBox 25"/>
            <p:cNvSpPr txBox="1"/>
            <p:nvPr/>
          </p:nvSpPr>
          <p:spPr>
            <a:xfrm>
              <a:off x="6615875" y="1949293"/>
              <a:ext cx="418704" cy="369332"/>
            </a:xfrm>
            <a:prstGeom prst="rect">
              <a:avLst/>
            </a:prstGeom>
            <a:noFill/>
          </p:spPr>
          <p:txBody>
            <a:bodyPr wrap="none" rtlCol="0">
              <a:spAutoFit/>
            </a:bodyPr>
            <a:lstStyle/>
            <a:p>
              <a:r>
                <a:rPr lang="ro-MD" dirty="0"/>
                <a:t>23</a:t>
              </a:r>
              <a:endParaRPr lang="en-US" dirty="0"/>
            </a:p>
          </p:txBody>
        </p:sp>
        <p:sp>
          <p:nvSpPr>
            <p:cNvPr id="27" name="TextBox 26"/>
            <p:cNvSpPr txBox="1"/>
            <p:nvPr/>
          </p:nvSpPr>
          <p:spPr>
            <a:xfrm>
              <a:off x="7200924" y="3511594"/>
              <a:ext cx="301686" cy="369332"/>
            </a:xfrm>
            <a:prstGeom prst="rect">
              <a:avLst/>
            </a:prstGeom>
            <a:noFill/>
          </p:spPr>
          <p:txBody>
            <a:bodyPr wrap="none" rtlCol="0">
              <a:spAutoFit/>
            </a:bodyPr>
            <a:lstStyle/>
            <a:p>
              <a:r>
                <a:rPr lang="ro-MD" dirty="0"/>
                <a:t>8</a:t>
              </a:r>
              <a:endParaRPr lang="en-US" dirty="0"/>
            </a:p>
          </p:txBody>
        </p:sp>
        <p:sp>
          <p:nvSpPr>
            <p:cNvPr id="28" name="TextBox 27"/>
            <p:cNvSpPr txBox="1"/>
            <p:nvPr/>
          </p:nvSpPr>
          <p:spPr>
            <a:xfrm>
              <a:off x="7341881" y="3919854"/>
              <a:ext cx="301686" cy="369332"/>
            </a:xfrm>
            <a:prstGeom prst="rect">
              <a:avLst/>
            </a:prstGeom>
            <a:noFill/>
          </p:spPr>
          <p:txBody>
            <a:bodyPr wrap="none" rtlCol="0">
              <a:spAutoFit/>
            </a:bodyPr>
            <a:lstStyle/>
            <a:p>
              <a:r>
                <a:rPr lang="ro-MD" dirty="0"/>
                <a:t>8</a:t>
              </a:r>
              <a:endParaRPr lang="en-US" dirty="0"/>
            </a:p>
          </p:txBody>
        </p:sp>
        <p:sp>
          <p:nvSpPr>
            <p:cNvPr id="29" name="TextBox 28"/>
            <p:cNvSpPr txBox="1"/>
            <p:nvPr/>
          </p:nvSpPr>
          <p:spPr>
            <a:xfrm>
              <a:off x="7759295" y="5444830"/>
              <a:ext cx="418704" cy="369332"/>
            </a:xfrm>
            <a:prstGeom prst="rect">
              <a:avLst/>
            </a:prstGeom>
            <a:noFill/>
          </p:spPr>
          <p:txBody>
            <a:bodyPr wrap="none" rtlCol="0">
              <a:spAutoFit/>
            </a:bodyPr>
            <a:lstStyle/>
            <a:p>
              <a:r>
                <a:rPr lang="ro-MD" dirty="0"/>
                <a:t>22</a:t>
              </a:r>
              <a:endParaRPr lang="en-US" dirty="0"/>
            </a:p>
          </p:txBody>
        </p:sp>
        <p:sp>
          <p:nvSpPr>
            <p:cNvPr id="30" name="TextBox 29"/>
            <p:cNvSpPr txBox="1"/>
            <p:nvPr/>
          </p:nvSpPr>
          <p:spPr>
            <a:xfrm>
              <a:off x="7654457" y="5030379"/>
              <a:ext cx="418704" cy="369332"/>
            </a:xfrm>
            <a:prstGeom prst="rect">
              <a:avLst/>
            </a:prstGeom>
            <a:noFill/>
          </p:spPr>
          <p:txBody>
            <a:bodyPr wrap="none" rtlCol="0">
              <a:spAutoFit/>
            </a:bodyPr>
            <a:lstStyle/>
            <a:p>
              <a:r>
                <a:rPr lang="ro-MD" dirty="0"/>
                <a:t>22</a:t>
              </a:r>
              <a:endParaRPr lang="en-US" dirty="0"/>
            </a:p>
          </p:txBody>
        </p:sp>
        <p:sp>
          <p:nvSpPr>
            <p:cNvPr id="31" name="TextBox 30"/>
            <p:cNvSpPr txBox="1"/>
            <p:nvPr/>
          </p:nvSpPr>
          <p:spPr>
            <a:xfrm>
              <a:off x="9428113" y="4638644"/>
              <a:ext cx="535724" cy="369332"/>
            </a:xfrm>
            <a:prstGeom prst="rect">
              <a:avLst/>
            </a:prstGeom>
            <a:noFill/>
          </p:spPr>
          <p:txBody>
            <a:bodyPr wrap="none" rtlCol="0">
              <a:spAutoFit/>
            </a:bodyPr>
            <a:lstStyle/>
            <a:p>
              <a:r>
                <a:rPr lang="ro-MD" dirty="0"/>
                <a:t>131</a:t>
              </a:r>
              <a:endParaRPr lang="en-US" dirty="0"/>
            </a:p>
          </p:txBody>
        </p:sp>
        <p:sp>
          <p:nvSpPr>
            <p:cNvPr id="32" name="TextBox 31"/>
            <p:cNvSpPr txBox="1"/>
            <p:nvPr/>
          </p:nvSpPr>
          <p:spPr>
            <a:xfrm>
              <a:off x="8636396" y="5559399"/>
              <a:ext cx="535724" cy="369332"/>
            </a:xfrm>
            <a:prstGeom prst="rect">
              <a:avLst/>
            </a:prstGeom>
            <a:noFill/>
          </p:spPr>
          <p:txBody>
            <a:bodyPr wrap="none" rtlCol="0">
              <a:spAutoFit/>
            </a:bodyPr>
            <a:lstStyle/>
            <a:p>
              <a:r>
                <a:rPr lang="ro-MD" dirty="0"/>
                <a:t>133</a:t>
              </a:r>
              <a:endParaRPr lang="en-US" dirty="0"/>
            </a:p>
          </p:txBody>
        </p:sp>
        <p:sp>
          <p:nvSpPr>
            <p:cNvPr id="33" name="TextBox 32"/>
            <p:cNvSpPr txBox="1"/>
            <p:nvPr/>
          </p:nvSpPr>
          <p:spPr>
            <a:xfrm>
              <a:off x="8247878" y="4453978"/>
              <a:ext cx="535724" cy="369332"/>
            </a:xfrm>
            <a:prstGeom prst="rect">
              <a:avLst/>
            </a:prstGeom>
            <a:noFill/>
          </p:spPr>
          <p:txBody>
            <a:bodyPr wrap="none" rtlCol="0">
              <a:spAutoFit/>
            </a:bodyPr>
            <a:lstStyle/>
            <a:p>
              <a:r>
                <a:rPr lang="ro-MD" dirty="0"/>
                <a:t>143</a:t>
              </a:r>
              <a:endParaRPr lang="en-US" dirty="0"/>
            </a:p>
          </p:txBody>
        </p:sp>
        <p:sp>
          <p:nvSpPr>
            <p:cNvPr id="34" name="TextBox 33"/>
            <p:cNvSpPr txBox="1"/>
            <p:nvPr/>
          </p:nvSpPr>
          <p:spPr>
            <a:xfrm>
              <a:off x="9059394" y="4346275"/>
              <a:ext cx="535724" cy="369332"/>
            </a:xfrm>
            <a:prstGeom prst="rect">
              <a:avLst/>
            </a:prstGeom>
            <a:noFill/>
          </p:spPr>
          <p:txBody>
            <a:bodyPr wrap="none" rtlCol="0">
              <a:spAutoFit/>
            </a:bodyPr>
            <a:lstStyle/>
            <a:p>
              <a:r>
                <a:rPr lang="ro-MD" dirty="0"/>
                <a:t>142</a:t>
              </a:r>
              <a:endParaRPr lang="en-US" dirty="0"/>
            </a:p>
          </p:txBody>
        </p:sp>
        <p:sp>
          <p:nvSpPr>
            <p:cNvPr id="35" name="TextBox 34"/>
            <p:cNvSpPr txBox="1"/>
            <p:nvPr/>
          </p:nvSpPr>
          <p:spPr>
            <a:xfrm>
              <a:off x="7662168" y="3034559"/>
              <a:ext cx="535724" cy="369332"/>
            </a:xfrm>
            <a:prstGeom prst="rect">
              <a:avLst/>
            </a:prstGeom>
            <a:noFill/>
          </p:spPr>
          <p:txBody>
            <a:bodyPr wrap="none" rtlCol="0">
              <a:spAutoFit/>
            </a:bodyPr>
            <a:lstStyle/>
            <a:p>
              <a:r>
                <a:rPr lang="ro-MD" dirty="0"/>
                <a:t>143</a:t>
              </a:r>
              <a:endParaRPr lang="en-US" dirty="0"/>
            </a:p>
          </p:txBody>
        </p:sp>
        <p:sp>
          <p:nvSpPr>
            <p:cNvPr id="36" name="TextBox 35"/>
            <p:cNvSpPr txBox="1"/>
            <p:nvPr/>
          </p:nvSpPr>
          <p:spPr>
            <a:xfrm>
              <a:off x="9064422" y="3665567"/>
              <a:ext cx="535724" cy="369332"/>
            </a:xfrm>
            <a:prstGeom prst="rect">
              <a:avLst/>
            </a:prstGeom>
            <a:noFill/>
          </p:spPr>
          <p:txBody>
            <a:bodyPr wrap="none" rtlCol="0">
              <a:spAutoFit/>
            </a:bodyPr>
            <a:lstStyle/>
            <a:p>
              <a:r>
                <a:rPr lang="ro-MD" dirty="0"/>
                <a:t>141</a:t>
              </a:r>
              <a:endParaRPr lang="en-US" dirty="0"/>
            </a:p>
          </p:txBody>
        </p:sp>
        <p:sp>
          <p:nvSpPr>
            <p:cNvPr id="37" name="TextBox 36"/>
            <p:cNvSpPr txBox="1"/>
            <p:nvPr/>
          </p:nvSpPr>
          <p:spPr>
            <a:xfrm>
              <a:off x="10112792" y="2383172"/>
              <a:ext cx="535724" cy="369332"/>
            </a:xfrm>
            <a:prstGeom prst="rect">
              <a:avLst/>
            </a:prstGeom>
            <a:noFill/>
          </p:spPr>
          <p:txBody>
            <a:bodyPr wrap="none" rtlCol="0">
              <a:spAutoFit/>
            </a:bodyPr>
            <a:lstStyle/>
            <a:p>
              <a:r>
                <a:rPr lang="ro-MD" dirty="0"/>
                <a:t>135</a:t>
              </a:r>
              <a:endParaRPr lang="en-US" dirty="0"/>
            </a:p>
          </p:txBody>
        </p:sp>
        <p:sp>
          <p:nvSpPr>
            <p:cNvPr id="38" name="TextBox 37"/>
            <p:cNvSpPr txBox="1"/>
            <p:nvPr/>
          </p:nvSpPr>
          <p:spPr>
            <a:xfrm>
              <a:off x="7676543" y="2667462"/>
              <a:ext cx="535724" cy="369332"/>
            </a:xfrm>
            <a:prstGeom prst="rect">
              <a:avLst/>
            </a:prstGeom>
            <a:noFill/>
          </p:spPr>
          <p:txBody>
            <a:bodyPr wrap="none" rtlCol="0">
              <a:spAutoFit/>
            </a:bodyPr>
            <a:lstStyle/>
            <a:p>
              <a:r>
                <a:rPr lang="ro-MD" dirty="0"/>
                <a:t>136</a:t>
              </a:r>
              <a:endParaRPr lang="en-US" dirty="0"/>
            </a:p>
          </p:txBody>
        </p:sp>
        <p:sp>
          <p:nvSpPr>
            <p:cNvPr id="39" name="TextBox 38"/>
            <p:cNvSpPr txBox="1"/>
            <p:nvPr/>
          </p:nvSpPr>
          <p:spPr>
            <a:xfrm>
              <a:off x="10176857" y="3676556"/>
              <a:ext cx="418704" cy="369332"/>
            </a:xfrm>
            <a:prstGeom prst="rect">
              <a:avLst/>
            </a:prstGeom>
            <a:noFill/>
          </p:spPr>
          <p:txBody>
            <a:bodyPr wrap="none" rtlCol="0">
              <a:spAutoFit/>
            </a:bodyPr>
            <a:lstStyle/>
            <a:p>
              <a:r>
                <a:rPr lang="ro-MD" dirty="0"/>
                <a:t>13</a:t>
              </a:r>
              <a:endParaRPr lang="en-US" dirty="0"/>
            </a:p>
          </p:txBody>
        </p:sp>
        <p:sp>
          <p:nvSpPr>
            <p:cNvPr id="40" name="TextBox 39"/>
            <p:cNvSpPr txBox="1"/>
            <p:nvPr/>
          </p:nvSpPr>
          <p:spPr>
            <a:xfrm>
              <a:off x="10693132" y="2979932"/>
              <a:ext cx="418704" cy="369332"/>
            </a:xfrm>
            <a:prstGeom prst="rect">
              <a:avLst/>
            </a:prstGeom>
            <a:noFill/>
          </p:spPr>
          <p:txBody>
            <a:bodyPr wrap="none" rtlCol="0">
              <a:spAutoFit/>
            </a:bodyPr>
            <a:lstStyle/>
            <a:p>
              <a:r>
                <a:rPr lang="ro-MD" dirty="0"/>
                <a:t>13</a:t>
              </a:r>
              <a:endParaRPr lang="en-US" dirty="0"/>
            </a:p>
          </p:txBody>
        </p:sp>
      </p:grpSp>
      <p:sp>
        <p:nvSpPr>
          <p:cNvPr id="41" name="Action Button: Home 40">
            <a:hlinkClick r:id="rId3" action="ppaction://hlinksldjump" highlightClick="1"/>
          </p:cNvPr>
          <p:cNvSpPr/>
          <p:nvPr/>
        </p:nvSpPr>
        <p:spPr>
          <a:xfrm>
            <a:off x="11895324" y="6537591"/>
            <a:ext cx="197223" cy="232303"/>
          </a:xfrm>
          <a:prstGeom prst="actionButtonHom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a:ln>
            <a:solidFill>
              <a:schemeClr val="tx2">
                <a:lumMod val="60000"/>
                <a:lumOff val="40000"/>
              </a:schemeClr>
            </a:solidFill>
          </a:ln>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1705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MD" sz="4000" dirty="0" smtClean="0"/>
              <a:t>Explicația imaginii</a:t>
            </a:r>
            <a:endParaRPr lang="en-US" sz="4000" dirty="0"/>
          </a:p>
        </p:txBody>
      </p:sp>
      <p:sp>
        <p:nvSpPr>
          <p:cNvPr id="3" name="Content Placeholder 2"/>
          <p:cNvSpPr>
            <a:spLocks noGrp="1"/>
          </p:cNvSpPr>
          <p:nvPr>
            <p:ph idx="1"/>
          </p:nvPr>
        </p:nvSpPr>
        <p:spPr>
          <a:xfrm>
            <a:off x="668594" y="2852318"/>
            <a:ext cx="5148005" cy="3479657"/>
          </a:xfrm>
        </p:spPr>
        <p:txBody>
          <a:bodyPr>
            <a:normAutofit/>
          </a:bodyPr>
          <a:lstStyle/>
          <a:p>
            <a:pPr marL="0" indent="360000" algn="just">
              <a:spcBef>
                <a:spcPts val="0"/>
              </a:spcBef>
              <a:buNone/>
            </a:pPr>
            <a:r>
              <a:rPr lang="en-US" sz="2000" dirty="0" err="1" smtClean="0"/>
              <a:t>Avem</a:t>
            </a:r>
            <a:r>
              <a:rPr lang="en-US" sz="2000" dirty="0" smtClean="0"/>
              <a:t> 10 </a:t>
            </a:r>
            <a:r>
              <a:rPr lang="ro-MD" sz="2000" dirty="0" smtClean="0"/>
              <a:t>localități din Moldova și distanțele reale dintre ele.</a:t>
            </a:r>
          </a:p>
          <a:p>
            <a:pPr marL="0" indent="360000" algn="just">
              <a:spcBef>
                <a:spcPts val="0"/>
              </a:spcBef>
              <a:buNone/>
            </a:pPr>
            <a:r>
              <a:rPr lang="ro-MD" sz="2000" dirty="0" smtClean="0"/>
              <a:t>Fiecare săgeată din desen reprezintă drumul dintr-o localitate în alta și costul acestuia.</a:t>
            </a:r>
            <a:endParaRPr lang="en-US" sz="2000" dirty="0"/>
          </a:p>
        </p:txBody>
      </p:sp>
      <p:pic>
        <p:nvPicPr>
          <p:cNvPr id="6" name="Content Placeholder 6"/>
          <p:cNvPicPr>
            <a:picLocks noChangeAspect="1"/>
          </p:cNvPicPr>
          <p:nvPr/>
        </p:nvPicPr>
        <p:blipFill rotWithShape="1">
          <a:blip r:embed="rId2">
            <a:extLst>
              <a:ext uri="{28A0092B-C50C-407E-A947-70E740481C1C}">
                <a14:useLocalDpi xmlns:a14="http://schemas.microsoft.com/office/drawing/2010/main" val="0"/>
              </a:ext>
            </a:extLst>
          </a:blip>
          <a:srcRect l="2691" t="21381" r="4981" b="22403"/>
          <a:stretch/>
        </p:blipFill>
        <p:spPr>
          <a:xfrm>
            <a:off x="6062133" y="2143148"/>
            <a:ext cx="5943600" cy="3618839"/>
          </a:xfrm>
          <a:prstGeom prst="rect">
            <a:avLst/>
          </a:prstGeom>
        </p:spPr>
      </p:pic>
      <p:grpSp>
        <p:nvGrpSpPr>
          <p:cNvPr id="7" name="Group 6"/>
          <p:cNvGrpSpPr/>
          <p:nvPr/>
        </p:nvGrpSpPr>
        <p:grpSpPr>
          <a:xfrm>
            <a:off x="6099213" y="2253376"/>
            <a:ext cx="5486719" cy="3114836"/>
            <a:chOff x="2833969" y="1418053"/>
            <a:chExt cx="8406057" cy="4626413"/>
          </a:xfrm>
        </p:grpSpPr>
        <p:sp>
          <p:nvSpPr>
            <p:cNvPr id="8" name="TextBox 7"/>
            <p:cNvSpPr txBox="1"/>
            <p:nvPr/>
          </p:nvSpPr>
          <p:spPr>
            <a:xfrm>
              <a:off x="7343140" y="1418053"/>
              <a:ext cx="614472" cy="379310"/>
            </a:xfrm>
            <a:prstGeom prst="rect">
              <a:avLst/>
            </a:prstGeom>
            <a:noFill/>
          </p:spPr>
          <p:txBody>
            <a:bodyPr wrap="none" rtlCol="0">
              <a:spAutoFit/>
            </a:bodyPr>
            <a:lstStyle/>
            <a:p>
              <a:r>
                <a:rPr lang="ro-MD" sz="1050" dirty="0"/>
                <a:t>109</a:t>
              </a:r>
              <a:endParaRPr lang="en-US" sz="1050" dirty="0"/>
            </a:p>
          </p:txBody>
        </p:sp>
        <p:sp>
          <p:nvSpPr>
            <p:cNvPr id="9" name="TextBox 8"/>
            <p:cNvSpPr txBox="1"/>
            <p:nvPr/>
          </p:nvSpPr>
          <p:spPr>
            <a:xfrm>
              <a:off x="10582613" y="2180002"/>
              <a:ext cx="614472" cy="379310"/>
            </a:xfrm>
            <a:prstGeom prst="rect">
              <a:avLst/>
            </a:prstGeom>
            <a:noFill/>
          </p:spPr>
          <p:txBody>
            <a:bodyPr wrap="none" rtlCol="0">
              <a:spAutoFit/>
            </a:bodyPr>
            <a:lstStyle/>
            <a:p>
              <a:r>
                <a:rPr lang="ro-MD" sz="1050" dirty="0"/>
                <a:t>110</a:t>
              </a:r>
              <a:endParaRPr lang="en-US" sz="1050" dirty="0"/>
            </a:p>
          </p:txBody>
        </p:sp>
        <p:sp>
          <p:nvSpPr>
            <p:cNvPr id="10" name="TextBox 9"/>
            <p:cNvSpPr txBox="1"/>
            <p:nvPr/>
          </p:nvSpPr>
          <p:spPr>
            <a:xfrm>
              <a:off x="2833969" y="2839916"/>
              <a:ext cx="503954" cy="379310"/>
            </a:xfrm>
            <a:prstGeom prst="rect">
              <a:avLst/>
            </a:prstGeom>
            <a:noFill/>
          </p:spPr>
          <p:txBody>
            <a:bodyPr wrap="none" rtlCol="0">
              <a:spAutoFit/>
            </a:bodyPr>
            <a:lstStyle/>
            <a:p>
              <a:r>
                <a:rPr lang="ro-MD" sz="1050" dirty="0"/>
                <a:t>39</a:t>
              </a:r>
              <a:endParaRPr lang="en-US" sz="1050" dirty="0"/>
            </a:p>
          </p:txBody>
        </p:sp>
        <p:sp>
          <p:nvSpPr>
            <p:cNvPr id="11" name="TextBox 10"/>
            <p:cNvSpPr txBox="1"/>
            <p:nvPr/>
          </p:nvSpPr>
          <p:spPr>
            <a:xfrm>
              <a:off x="2864102" y="2307651"/>
              <a:ext cx="503954" cy="379310"/>
            </a:xfrm>
            <a:prstGeom prst="rect">
              <a:avLst/>
            </a:prstGeom>
            <a:noFill/>
          </p:spPr>
          <p:txBody>
            <a:bodyPr wrap="none" rtlCol="0">
              <a:spAutoFit/>
            </a:bodyPr>
            <a:lstStyle/>
            <a:p>
              <a:r>
                <a:rPr lang="ro-MD" sz="1050" dirty="0"/>
                <a:t>36</a:t>
              </a:r>
              <a:endParaRPr lang="en-US" sz="1050" dirty="0"/>
            </a:p>
          </p:txBody>
        </p:sp>
        <p:sp>
          <p:nvSpPr>
            <p:cNvPr id="12" name="TextBox 11"/>
            <p:cNvSpPr txBox="1"/>
            <p:nvPr/>
          </p:nvSpPr>
          <p:spPr>
            <a:xfrm>
              <a:off x="3194007" y="3993807"/>
              <a:ext cx="503954" cy="379310"/>
            </a:xfrm>
            <a:prstGeom prst="rect">
              <a:avLst/>
            </a:prstGeom>
            <a:noFill/>
          </p:spPr>
          <p:txBody>
            <a:bodyPr wrap="none" rtlCol="0">
              <a:spAutoFit/>
            </a:bodyPr>
            <a:lstStyle/>
            <a:p>
              <a:r>
                <a:rPr lang="ro-MD" sz="1050" dirty="0"/>
                <a:t>24</a:t>
              </a:r>
              <a:endParaRPr lang="en-US" sz="1050" dirty="0"/>
            </a:p>
          </p:txBody>
        </p:sp>
        <p:sp>
          <p:nvSpPr>
            <p:cNvPr id="13" name="TextBox 12"/>
            <p:cNvSpPr txBox="1"/>
            <p:nvPr/>
          </p:nvSpPr>
          <p:spPr>
            <a:xfrm>
              <a:off x="3932622" y="4741635"/>
              <a:ext cx="503954" cy="379310"/>
            </a:xfrm>
            <a:prstGeom prst="rect">
              <a:avLst/>
            </a:prstGeom>
            <a:noFill/>
          </p:spPr>
          <p:txBody>
            <a:bodyPr wrap="none" rtlCol="0">
              <a:spAutoFit/>
            </a:bodyPr>
            <a:lstStyle/>
            <a:p>
              <a:r>
                <a:rPr lang="ro-MD" sz="1050" dirty="0"/>
                <a:t>22</a:t>
              </a:r>
              <a:endParaRPr lang="en-US" sz="1050" dirty="0"/>
            </a:p>
          </p:txBody>
        </p:sp>
        <p:sp>
          <p:nvSpPr>
            <p:cNvPr id="14" name="TextBox 13"/>
            <p:cNvSpPr txBox="1"/>
            <p:nvPr/>
          </p:nvSpPr>
          <p:spPr>
            <a:xfrm>
              <a:off x="3532845" y="3544115"/>
              <a:ext cx="503954" cy="379310"/>
            </a:xfrm>
            <a:prstGeom prst="rect">
              <a:avLst/>
            </a:prstGeom>
            <a:noFill/>
          </p:spPr>
          <p:txBody>
            <a:bodyPr wrap="none" rtlCol="0">
              <a:spAutoFit/>
            </a:bodyPr>
            <a:lstStyle/>
            <a:p>
              <a:r>
                <a:rPr lang="ro-MD" sz="1050" dirty="0"/>
                <a:t>30</a:t>
              </a:r>
              <a:endParaRPr lang="en-US" sz="1050" dirty="0"/>
            </a:p>
          </p:txBody>
        </p:sp>
        <p:sp>
          <p:nvSpPr>
            <p:cNvPr id="15" name="TextBox 14"/>
            <p:cNvSpPr txBox="1"/>
            <p:nvPr/>
          </p:nvSpPr>
          <p:spPr>
            <a:xfrm>
              <a:off x="4321947" y="3475912"/>
              <a:ext cx="503954" cy="379310"/>
            </a:xfrm>
            <a:prstGeom prst="rect">
              <a:avLst/>
            </a:prstGeom>
            <a:noFill/>
          </p:spPr>
          <p:txBody>
            <a:bodyPr wrap="none" rtlCol="0">
              <a:spAutoFit/>
            </a:bodyPr>
            <a:lstStyle/>
            <a:p>
              <a:r>
                <a:rPr lang="ro-MD" sz="1050" dirty="0"/>
                <a:t>30</a:t>
              </a:r>
              <a:endParaRPr lang="en-US" sz="1050" dirty="0"/>
            </a:p>
          </p:txBody>
        </p:sp>
        <p:sp>
          <p:nvSpPr>
            <p:cNvPr id="16" name="TextBox 15"/>
            <p:cNvSpPr txBox="1"/>
            <p:nvPr/>
          </p:nvSpPr>
          <p:spPr>
            <a:xfrm>
              <a:off x="4321947" y="2948643"/>
              <a:ext cx="503954" cy="379310"/>
            </a:xfrm>
            <a:prstGeom prst="rect">
              <a:avLst/>
            </a:prstGeom>
            <a:noFill/>
          </p:spPr>
          <p:txBody>
            <a:bodyPr wrap="none" rtlCol="0">
              <a:spAutoFit/>
            </a:bodyPr>
            <a:lstStyle/>
            <a:p>
              <a:r>
                <a:rPr lang="ro-MD" sz="1050" dirty="0"/>
                <a:t>39</a:t>
              </a:r>
              <a:endParaRPr lang="en-US" sz="1050" dirty="0"/>
            </a:p>
          </p:txBody>
        </p:sp>
        <p:sp>
          <p:nvSpPr>
            <p:cNvPr id="17" name="TextBox 16"/>
            <p:cNvSpPr txBox="1"/>
            <p:nvPr/>
          </p:nvSpPr>
          <p:spPr>
            <a:xfrm>
              <a:off x="3417905" y="2156940"/>
              <a:ext cx="503954" cy="379310"/>
            </a:xfrm>
            <a:prstGeom prst="rect">
              <a:avLst/>
            </a:prstGeom>
            <a:noFill/>
          </p:spPr>
          <p:txBody>
            <a:bodyPr wrap="none" rtlCol="0">
              <a:spAutoFit/>
            </a:bodyPr>
            <a:lstStyle/>
            <a:p>
              <a:r>
                <a:rPr lang="ro-MD" sz="1050" dirty="0"/>
                <a:t>42</a:t>
              </a:r>
              <a:endParaRPr lang="en-US" sz="1050" dirty="0"/>
            </a:p>
          </p:txBody>
        </p:sp>
        <p:sp>
          <p:nvSpPr>
            <p:cNvPr id="18" name="TextBox 17"/>
            <p:cNvSpPr txBox="1"/>
            <p:nvPr/>
          </p:nvSpPr>
          <p:spPr>
            <a:xfrm>
              <a:off x="4812753" y="4530453"/>
              <a:ext cx="503954" cy="379310"/>
            </a:xfrm>
            <a:prstGeom prst="rect">
              <a:avLst/>
            </a:prstGeom>
            <a:noFill/>
          </p:spPr>
          <p:txBody>
            <a:bodyPr wrap="none" rtlCol="0">
              <a:spAutoFit/>
            </a:bodyPr>
            <a:lstStyle/>
            <a:p>
              <a:r>
                <a:rPr lang="ro-MD" sz="1050" dirty="0"/>
                <a:t>26</a:t>
              </a:r>
              <a:endParaRPr lang="en-US" sz="1050" dirty="0"/>
            </a:p>
          </p:txBody>
        </p:sp>
        <p:sp>
          <p:nvSpPr>
            <p:cNvPr id="19" name="TextBox 18"/>
            <p:cNvSpPr txBox="1"/>
            <p:nvPr/>
          </p:nvSpPr>
          <p:spPr>
            <a:xfrm>
              <a:off x="4953327" y="3929895"/>
              <a:ext cx="503954" cy="379310"/>
            </a:xfrm>
            <a:prstGeom prst="rect">
              <a:avLst/>
            </a:prstGeom>
            <a:noFill/>
          </p:spPr>
          <p:txBody>
            <a:bodyPr wrap="none" rtlCol="0">
              <a:spAutoFit/>
            </a:bodyPr>
            <a:lstStyle/>
            <a:p>
              <a:r>
                <a:rPr lang="ro-MD" sz="1050" dirty="0"/>
                <a:t>26</a:t>
              </a:r>
              <a:endParaRPr lang="en-US" sz="1050" dirty="0"/>
            </a:p>
          </p:txBody>
        </p:sp>
        <p:sp>
          <p:nvSpPr>
            <p:cNvPr id="20" name="TextBox 19"/>
            <p:cNvSpPr txBox="1"/>
            <p:nvPr/>
          </p:nvSpPr>
          <p:spPr>
            <a:xfrm>
              <a:off x="6591375" y="3205223"/>
              <a:ext cx="503954" cy="379310"/>
            </a:xfrm>
            <a:prstGeom prst="rect">
              <a:avLst/>
            </a:prstGeom>
            <a:noFill/>
          </p:spPr>
          <p:txBody>
            <a:bodyPr wrap="none" rtlCol="0">
              <a:spAutoFit/>
            </a:bodyPr>
            <a:lstStyle/>
            <a:p>
              <a:r>
                <a:rPr lang="ro-MD" sz="1050" dirty="0"/>
                <a:t>73</a:t>
              </a:r>
              <a:endParaRPr lang="en-US" sz="1050" dirty="0"/>
            </a:p>
          </p:txBody>
        </p:sp>
        <p:sp>
          <p:nvSpPr>
            <p:cNvPr id="21" name="TextBox 20"/>
            <p:cNvSpPr txBox="1"/>
            <p:nvPr/>
          </p:nvSpPr>
          <p:spPr>
            <a:xfrm>
              <a:off x="5570617" y="3354460"/>
              <a:ext cx="503954" cy="379310"/>
            </a:xfrm>
            <a:prstGeom prst="rect">
              <a:avLst/>
            </a:prstGeom>
            <a:noFill/>
          </p:spPr>
          <p:txBody>
            <a:bodyPr wrap="none" rtlCol="0">
              <a:spAutoFit/>
            </a:bodyPr>
            <a:lstStyle/>
            <a:p>
              <a:r>
                <a:rPr lang="ro-MD" sz="1050" dirty="0"/>
                <a:t>70</a:t>
              </a:r>
              <a:endParaRPr lang="en-US" sz="1050" dirty="0"/>
            </a:p>
          </p:txBody>
        </p:sp>
        <p:sp>
          <p:nvSpPr>
            <p:cNvPr id="22" name="TextBox 21"/>
            <p:cNvSpPr txBox="1"/>
            <p:nvPr/>
          </p:nvSpPr>
          <p:spPr>
            <a:xfrm>
              <a:off x="3738345" y="1751829"/>
              <a:ext cx="614472" cy="379310"/>
            </a:xfrm>
            <a:prstGeom prst="rect">
              <a:avLst/>
            </a:prstGeom>
            <a:noFill/>
          </p:spPr>
          <p:txBody>
            <a:bodyPr wrap="none" rtlCol="0">
              <a:spAutoFit/>
            </a:bodyPr>
            <a:lstStyle/>
            <a:p>
              <a:r>
                <a:rPr lang="ro-MD" sz="1050" dirty="0"/>
                <a:t>103</a:t>
              </a:r>
              <a:endParaRPr lang="en-US" sz="1050" dirty="0"/>
            </a:p>
          </p:txBody>
        </p:sp>
        <p:sp>
          <p:nvSpPr>
            <p:cNvPr id="23" name="TextBox 22"/>
            <p:cNvSpPr txBox="1"/>
            <p:nvPr/>
          </p:nvSpPr>
          <p:spPr>
            <a:xfrm>
              <a:off x="6559524" y="2624930"/>
              <a:ext cx="614472" cy="379310"/>
            </a:xfrm>
            <a:prstGeom prst="rect">
              <a:avLst/>
            </a:prstGeom>
            <a:noFill/>
          </p:spPr>
          <p:txBody>
            <a:bodyPr wrap="none" rtlCol="0">
              <a:spAutoFit/>
            </a:bodyPr>
            <a:lstStyle/>
            <a:p>
              <a:r>
                <a:rPr lang="ro-MD" sz="1050" dirty="0"/>
                <a:t>107</a:t>
              </a:r>
              <a:endParaRPr lang="en-US" sz="1050" dirty="0"/>
            </a:p>
          </p:txBody>
        </p:sp>
        <p:sp>
          <p:nvSpPr>
            <p:cNvPr id="24" name="TextBox 23"/>
            <p:cNvSpPr txBox="1"/>
            <p:nvPr/>
          </p:nvSpPr>
          <p:spPr>
            <a:xfrm>
              <a:off x="6880792" y="2423947"/>
              <a:ext cx="503954" cy="379310"/>
            </a:xfrm>
            <a:prstGeom prst="rect">
              <a:avLst/>
            </a:prstGeom>
            <a:noFill/>
          </p:spPr>
          <p:txBody>
            <a:bodyPr wrap="none" rtlCol="0">
              <a:spAutoFit/>
            </a:bodyPr>
            <a:lstStyle/>
            <a:p>
              <a:r>
                <a:rPr lang="ro-MD" sz="1050" dirty="0"/>
                <a:t>23</a:t>
              </a:r>
              <a:endParaRPr lang="en-US" sz="1050" dirty="0"/>
            </a:p>
          </p:txBody>
        </p:sp>
        <p:sp>
          <p:nvSpPr>
            <p:cNvPr id="25" name="TextBox 24"/>
            <p:cNvSpPr txBox="1"/>
            <p:nvPr/>
          </p:nvSpPr>
          <p:spPr>
            <a:xfrm>
              <a:off x="6694230" y="1990347"/>
              <a:ext cx="503954" cy="379310"/>
            </a:xfrm>
            <a:prstGeom prst="rect">
              <a:avLst/>
            </a:prstGeom>
            <a:noFill/>
          </p:spPr>
          <p:txBody>
            <a:bodyPr wrap="none" rtlCol="0">
              <a:spAutoFit/>
            </a:bodyPr>
            <a:lstStyle/>
            <a:p>
              <a:r>
                <a:rPr lang="ro-MD" sz="1050" dirty="0"/>
                <a:t>23</a:t>
              </a:r>
              <a:endParaRPr lang="en-US" sz="1050" dirty="0"/>
            </a:p>
          </p:txBody>
        </p:sp>
        <p:sp>
          <p:nvSpPr>
            <p:cNvPr id="26" name="TextBox 25"/>
            <p:cNvSpPr txBox="1"/>
            <p:nvPr/>
          </p:nvSpPr>
          <p:spPr>
            <a:xfrm>
              <a:off x="7343139" y="3548562"/>
              <a:ext cx="393440" cy="379310"/>
            </a:xfrm>
            <a:prstGeom prst="rect">
              <a:avLst/>
            </a:prstGeom>
            <a:noFill/>
          </p:spPr>
          <p:txBody>
            <a:bodyPr wrap="none" rtlCol="0">
              <a:spAutoFit/>
            </a:bodyPr>
            <a:lstStyle/>
            <a:p>
              <a:r>
                <a:rPr lang="ro-MD" sz="1050" dirty="0"/>
                <a:t>8</a:t>
              </a:r>
              <a:endParaRPr lang="en-US" sz="1050" dirty="0"/>
            </a:p>
          </p:txBody>
        </p:sp>
        <p:sp>
          <p:nvSpPr>
            <p:cNvPr id="27" name="TextBox 26"/>
            <p:cNvSpPr txBox="1"/>
            <p:nvPr/>
          </p:nvSpPr>
          <p:spPr>
            <a:xfrm>
              <a:off x="7480151" y="3993807"/>
              <a:ext cx="393440" cy="379310"/>
            </a:xfrm>
            <a:prstGeom prst="rect">
              <a:avLst/>
            </a:prstGeom>
            <a:noFill/>
          </p:spPr>
          <p:txBody>
            <a:bodyPr wrap="none" rtlCol="0">
              <a:spAutoFit/>
            </a:bodyPr>
            <a:lstStyle/>
            <a:p>
              <a:r>
                <a:rPr lang="ro-MD" sz="1050" dirty="0"/>
                <a:t>8</a:t>
              </a:r>
              <a:endParaRPr lang="en-US" sz="1050" dirty="0"/>
            </a:p>
          </p:txBody>
        </p:sp>
        <p:sp>
          <p:nvSpPr>
            <p:cNvPr id="28" name="TextBox 27"/>
            <p:cNvSpPr txBox="1"/>
            <p:nvPr/>
          </p:nvSpPr>
          <p:spPr>
            <a:xfrm>
              <a:off x="7959793" y="5534859"/>
              <a:ext cx="503954" cy="379310"/>
            </a:xfrm>
            <a:prstGeom prst="rect">
              <a:avLst/>
            </a:prstGeom>
            <a:noFill/>
          </p:spPr>
          <p:txBody>
            <a:bodyPr wrap="none" rtlCol="0">
              <a:spAutoFit/>
            </a:bodyPr>
            <a:lstStyle/>
            <a:p>
              <a:r>
                <a:rPr lang="ro-MD" sz="1050" dirty="0"/>
                <a:t>22</a:t>
              </a:r>
              <a:endParaRPr lang="en-US" sz="1050" dirty="0"/>
            </a:p>
          </p:txBody>
        </p:sp>
        <p:sp>
          <p:nvSpPr>
            <p:cNvPr id="29" name="TextBox 28"/>
            <p:cNvSpPr txBox="1"/>
            <p:nvPr/>
          </p:nvSpPr>
          <p:spPr>
            <a:xfrm>
              <a:off x="7849275" y="5155549"/>
              <a:ext cx="503954" cy="379310"/>
            </a:xfrm>
            <a:prstGeom prst="rect">
              <a:avLst/>
            </a:prstGeom>
            <a:noFill/>
          </p:spPr>
          <p:txBody>
            <a:bodyPr wrap="none" rtlCol="0">
              <a:spAutoFit/>
            </a:bodyPr>
            <a:lstStyle/>
            <a:p>
              <a:r>
                <a:rPr lang="ro-MD" sz="1050" dirty="0"/>
                <a:t>22</a:t>
              </a:r>
              <a:endParaRPr lang="en-US" sz="1050" dirty="0"/>
            </a:p>
          </p:txBody>
        </p:sp>
        <p:sp>
          <p:nvSpPr>
            <p:cNvPr id="30" name="TextBox 29"/>
            <p:cNvSpPr txBox="1"/>
            <p:nvPr/>
          </p:nvSpPr>
          <p:spPr>
            <a:xfrm>
              <a:off x="9644175" y="4741633"/>
              <a:ext cx="614472" cy="379310"/>
            </a:xfrm>
            <a:prstGeom prst="rect">
              <a:avLst/>
            </a:prstGeom>
            <a:noFill/>
          </p:spPr>
          <p:txBody>
            <a:bodyPr wrap="none" rtlCol="0">
              <a:spAutoFit/>
            </a:bodyPr>
            <a:lstStyle/>
            <a:p>
              <a:r>
                <a:rPr lang="ro-MD" sz="1050" dirty="0"/>
                <a:t>131</a:t>
              </a:r>
              <a:endParaRPr lang="en-US" sz="1050" dirty="0"/>
            </a:p>
          </p:txBody>
        </p:sp>
        <p:sp>
          <p:nvSpPr>
            <p:cNvPr id="31" name="TextBox 30"/>
            <p:cNvSpPr txBox="1"/>
            <p:nvPr/>
          </p:nvSpPr>
          <p:spPr>
            <a:xfrm>
              <a:off x="8862348" y="5665156"/>
              <a:ext cx="614472" cy="379310"/>
            </a:xfrm>
            <a:prstGeom prst="rect">
              <a:avLst/>
            </a:prstGeom>
            <a:noFill/>
          </p:spPr>
          <p:txBody>
            <a:bodyPr wrap="none" rtlCol="0">
              <a:spAutoFit/>
            </a:bodyPr>
            <a:lstStyle/>
            <a:p>
              <a:r>
                <a:rPr lang="ro-MD" sz="1050" dirty="0"/>
                <a:t>133</a:t>
              </a:r>
              <a:endParaRPr lang="en-US" sz="1050" dirty="0"/>
            </a:p>
          </p:txBody>
        </p:sp>
        <p:sp>
          <p:nvSpPr>
            <p:cNvPr id="32" name="TextBox 31"/>
            <p:cNvSpPr txBox="1"/>
            <p:nvPr/>
          </p:nvSpPr>
          <p:spPr>
            <a:xfrm>
              <a:off x="8423020" y="4551978"/>
              <a:ext cx="614472" cy="379310"/>
            </a:xfrm>
            <a:prstGeom prst="rect">
              <a:avLst/>
            </a:prstGeom>
            <a:noFill/>
          </p:spPr>
          <p:txBody>
            <a:bodyPr wrap="none" rtlCol="0">
              <a:spAutoFit/>
            </a:bodyPr>
            <a:lstStyle/>
            <a:p>
              <a:r>
                <a:rPr lang="ro-MD" sz="1050" dirty="0"/>
                <a:t>143</a:t>
              </a:r>
              <a:endParaRPr lang="en-US" sz="1050" dirty="0"/>
            </a:p>
          </p:txBody>
        </p:sp>
        <p:sp>
          <p:nvSpPr>
            <p:cNvPr id="33" name="TextBox 32"/>
            <p:cNvSpPr txBox="1"/>
            <p:nvPr/>
          </p:nvSpPr>
          <p:spPr>
            <a:xfrm>
              <a:off x="9260243" y="4453977"/>
              <a:ext cx="614472" cy="379310"/>
            </a:xfrm>
            <a:prstGeom prst="rect">
              <a:avLst/>
            </a:prstGeom>
            <a:noFill/>
          </p:spPr>
          <p:txBody>
            <a:bodyPr wrap="none" rtlCol="0">
              <a:spAutoFit/>
            </a:bodyPr>
            <a:lstStyle/>
            <a:p>
              <a:r>
                <a:rPr lang="ro-MD" sz="1050" dirty="0"/>
                <a:t>142</a:t>
              </a:r>
              <a:endParaRPr lang="en-US" sz="1050" dirty="0"/>
            </a:p>
          </p:txBody>
        </p:sp>
        <p:sp>
          <p:nvSpPr>
            <p:cNvPr id="34" name="TextBox 33"/>
            <p:cNvSpPr txBox="1"/>
            <p:nvPr/>
          </p:nvSpPr>
          <p:spPr>
            <a:xfrm>
              <a:off x="7849275" y="3115815"/>
              <a:ext cx="614472" cy="379310"/>
            </a:xfrm>
            <a:prstGeom prst="rect">
              <a:avLst/>
            </a:prstGeom>
            <a:noFill/>
          </p:spPr>
          <p:txBody>
            <a:bodyPr wrap="none" rtlCol="0">
              <a:spAutoFit/>
            </a:bodyPr>
            <a:lstStyle/>
            <a:p>
              <a:r>
                <a:rPr lang="ro-MD" sz="1050" dirty="0"/>
                <a:t>143</a:t>
              </a:r>
              <a:endParaRPr lang="en-US" sz="1050" dirty="0"/>
            </a:p>
          </p:txBody>
        </p:sp>
        <p:sp>
          <p:nvSpPr>
            <p:cNvPr id="35" name="TextBox 34"/>
            <p:cNvSpPr txBox="1"/>
            <p:nvPr/>
          </p:nvSpPr>
          <p:spPr>
            <a:xfrm>
              <a:off x="9312686" y="3800469"/>
              <a:ext cx="614472" cy="379310"/>
            </a:xfrm>
            <a:prstGeom prst="rect">
              <a:avLst/>
            </a:prstGeom>
            <a:noFill/>
          </p:spPr>
          <p:txBody>
            <a:bodyPr wrap="none" rtlCol="0">
              <a:spAutoFit/>
            </a:bodyPr>
            <a:lstStyle/>
            <a:p>
              <a:r>
                <a:rPr lang="ro-MD" sz="1050" dirty="0"/>
                <a:t>141</a:t>
              </a:r>
              <a:endParaRPr lang="en-US" sz="1050" dirty="0"/>
            </a:p>
          </p:txBody>
        </p:sp>
        <p:sp>
          <p:nvSpPr>
            <p:cNvPr id="36" name="TextBox 35"/>
            <p:cNvSpPr txBox="1"/>
            <p:nvPr/>
          </p:nvSpPr>
          <p:spPr>
            <a:xfrm>
              <a:off x="10373577" y="2458324"/>
              <a:ext cx="614472" cy="379310"/>
            </a:xfrm>
            <a:prstGeom prst="rect">
              <a:avLst/>
            </a:prstGeom>
            <a:noFill/>
          </p:spPr>
          <p:txBody>
            <a:bodyPr wrap="none" rtlCol="0">
              <a:spAutoFit/>
            </a:bodyPr>
            <a:lstStyle/>
            <a:p>
              <a:r>
                <a:rPr lang="ro-MD" sz="1050" dirty="0"/>
                <a:t>135</a:t>
              </a:r>
              <a:endParaRPr lang="en-US" sz="1050" dirty="0"/>
            </a:p>
          </p:txBody>
        </p:sp>
        <p:sp>
          <p:nvSpPr>
            <p:cNvPr id="37" name="TextBox 36"/>
            <p:cNvSpPr txBox="1"/>
            <p:nvPr/>
          </p:nvSpPr>
          <p:spPr>
            <a:xfrm>
              <a:off x="7849275" y="2731833"/>
              <a:ext cx="614472" cy="379310"/>
            </a:xfrm>
            <a:prstGeom prst="rect">
              <a:avLst/>
            </a:prstGeom>
            <a:noFill/>
          </p:spPr>
          <p:txBody>
            <a:bodyPr wrap="none" rtlCol="0">
              <a:spAutoFit/>
            </a:bodyPr>
            <a:lstStyle/>
            <a:p>
              <a:r>
                <a:rPr lang="ro-MD" sz="1050" dirty="0"/>
                <a:t>136</a:t>
              </a:r>
              <a:endParaRPr lang="en-US" sz="1050" dirty="0"/>
            </a:p>
          </p:txBody>
        </p:sp>
        <p:sp>
          <p:nvSpPr>
            <p:cNvPr id="38" name="TextBox 37"/>
            <p:cNvSpPr txBox="1"/>
            <p:nvPr/>
          </p:nvSpPr>
          <p:spPr>
            <a:xfrm>
              <a:off x="10215034" y="3584533"/>
              <a:ext cx="503954" cy="379310"/>
            </a:xfrm>
            <a:prstGeom prst="rect">
              <a:avLst/>
            </a:prstGeom>
            <a:noFill/>
          </p:spPr>
          <p:txBody>
            <a:bodyPr wrap="none" rtlCol="0">
              <a:spAutoFit/>
            </a:bodyPr>
            <a:lstStyle/>
            <a:p>
              <a:r>
                <a:rPr lang="ro-MD" sz="1050" dirty="0"/>
                <a:t>13</a:t>
              </a:r>
              <a:endParaRPr lang="en-US" sz="1050" dirty="0"/>
            </a:p>
          </p:txBody>
        </p:sp>
        <p:sp>
          <p:nvSpPr>
            <p:cNvPr id="39" name="TextBox 38"/>
            <p:cNvSpPr txBox="1"/>
            <p:nvPr/>
          </p:nvSpPr>
          <p:spPr>
            <a:xfrm>
              <a:off x="10736072" y="2918437"/>
              <a:ext cx="503954" cy="379310"/>
            </a:xfrm>
            <a:prstGeom prst="rect">
              <a:avLst/>
            </a:prstGeom>
            <a:noFill/>
          </p:spPr>
          <p:txBody>
            <a:bodyPr wrap="none" rtlCol="0">
              <a:spAutoFit/>
            </a:bodyPr>
            <a:lstStyle/>
            <a:p>
              <a:r>
                <a:rPr lang="ro-MD" sz="1050" dirty="0"/>
                <a:t>13</a:t>
              </a:r>
              <a:endParaRPr lang="en-US" sz="1050" dirty="0"/>
            </a:p>
          </p:txBody>
        </p:sp>
      </p:grpSp>
      <p:pic>
        <p:nvPicPr>
          <p:cNvPr id="41" name="Picture 40"/>
          <p:cNvPicPr>
            <a:picLocks noChangeAspect="1"/>
          </p:cNvPicPr>
          <p:nvPr/>
        </p:nvPicPr>
        <p:blipFill rotWithShape="1">
          <a:blip r:embed="rId3">
            <a:extLst>
              <a:ext uri="{28A0092B-C50C-407E-A947-70E740481C1C}">
                <a14:useLocalDpi xmlns:a14="http://schemas.microsoft.com/office/drawing/2010/main" val="0"/>
              </a:ext>
            </a:extLst>
          </a:blip>
          <a:srcRect l="58848" t="47222" r="25555" b="49478"/>
          <a:stretch/>
        </p:blipFill>
        <p:spPr>
          <a:xfrm rot="18605148">
            <a:off x="10799894" y="3504982"/>
            <a:ext cx="1010212" cy="305739"/>
          </a:xfrm>
          <a:prstGeom prst="rect">
            <a:avLst/>
          </a:prstGeom>
        </p:spPr>
      </p:pic>
      <p:sp>
        <p:nvSpPr>
          <p:cNvPr id="42" name="TextBox 41"/>
          <p:cNvSpPr txBox="1"/>
          <p:nvPr/>
        </p:nvSpPr>
        <p:spPr>
          <a:xfrm>
            <a:off x="11498916" y="3466056"/>
            <a:ext cx="328936" cy="255379"/>
          </a:xfrm>
          <a:prstGeom prst="rect">
            <a:avLst/>
          </a:prstGeom>
          <a:noFill/>
        </p:spPr>
        <p:txBody>
          <a:bodyPr wrap="none" rtlCol="0">
            <a:spAutoFit/>
          </a:bodyPr>
          <a:lstStyle/>
          <a:p>
            <a:r>
              <a:rPr lang="ro-MD" sz="1050" dirty="0"/>
              <a:t>13</a:t>
            </a:r>
            <a:endParaRPr lang="en-US" sz="1050" dirty="0"/>
          </a:p>
        </p:txBody>
      </p:sp>
      <p:pic>
        <p:nvPicPr>
          <p:cNvPr id="44" name="sageata ch -i"/>
          <p:cNvPicPr>
            <a:picLocks noChangeAspect="1"/>
          </p:cNvPicPr>
          <p:nvPr/>
        </p:nvPicPr>
        <p:blipFill rotWithShape="1">
          <a:blip r:embed="rId3">
            <a:extLst>
              <a:ext uri="{28A0092B-C50C-407E-A947-70E740481C1C}">
                <a14:useLocalDpi xmlns:a14="http://schemas.microsoft.com/office/drawing/2010/main" val="0"/>
              </a:ext>
            </a:extLst>
          </a:blip>
          <a:srcRect l="58848" t="46058" r="25555" b="49478"/>
          <a:stretch/>
        </p:blipFill>
        <p:spPr>
          <a:xfrm rot="7645104">
            <a:off x="10879444" y="3507316"/>
            <a:ext cx="1010212" cy="413598"/>
          </a:xfrm>
          <a:prstGeom prst="rect">
            <a:avLst/>
          </a:prstGeom>
        </p:spPr>
      </p:pic>
      <p:sp>
        <p:nvSpPr>
          <p:cNvPr id="45" name="TextBox 44"/>
          <p:cNvSpPr txBox="1"/>
          <p:nvPr/>
        </p:nvSpPr>
        <p:spPr>
          <a:xfrm>
            <a:off x="11155731" y="3887627"/>
            <a:ext cx="322524" cy="253916"/>
          </a:xfrm>
          <a:prstGeom prst="rect">
            <a:avLst/>
          </a:prstGeom>
          <a:noFill/>
        </p:spPr>
        <p:txBody>
          <a:bodyPr wrap="none" rtlCol="0">
            <a:spAutoFit/>
          </a:bodyPr>
          <a:lstStyle/>
          <a:p>
            <a:r>
              <a:rPr lang="ro-MD" sz="1050" dirty="0" smtClean="0"/>
              <a:t>13</a:t>
            </a:r>
            <a:endParaRPr lang="en-US" sz="1050" dirty="0"/>
          </a:p>
        </p:txBody>
      </p:sp>
      <p:pic>
        <p:nvPicPr>
          <p:cNvPr id="47" name="Picture 46"/>
          <p:cNvPicPr>
            <a:picLocks noChangeAspect="1"/>
          </p:cNvPicPr>
          <p:nvPr/>
        </p:nvPicPr>
        <p:blipFill rotWithShape="1">
          <a:blip r:embed="rId3">
            <a:extLst>
              <a:ext uri="{28A0092B-C50C-407E-A947-70E740481C1C}">
                <a14:useLocalDpi xmlns:a14="http://schemas.microsoft.com/office/drawing/2010/main" val="0"/>
              </a:ext>
            </a:extLst>
          </a:blip>
          <a:srcRect l="62415" t="47338" r="25555" b="49692"/>
          <a:stretch/>
        </p:blipFill>
        <p:spPr>
          <a:xfrm rot="16590172">
            <a:off x="5919105" y="3016807"/>
            <a:ext cx="779205" cy="275239"/>
          </a:xfrm>
          <a:prstGeom prst="rect">
            <a:avLst/>
          </a:prstGeom>
        </p:spPr>
      </p:pic>
      <p:sp>
        <p:nvSpPr>
          <p:cNvPr id="48" name="TextBox 47"/>
          <p:cNvSpPr txBox="1"/>
          <p:nvPr/>
        </p:nvSpPr>
        <p:spPr>
          <a:xfrm>
            <a:off x="6046571" y="2867762"/>
            <a:ext cx="328936" cy="255379"/>
          </a:xfrm>
          <a:prstGeom prst="rect">
            <a:avLst/>
          </a:prstGeom>
          <a:noFill/>
        </p:spPr>
        <p:txBody>
          <a:bodyPr wrap="none" rtlCol="0">
            <a:spAutoFit/>
          </a:bodyPr>
          <a:lstStyle/>
          <a:p>
            <a:r>
              <a:rPr lang="ro-MD" sz="1050" dirty="0"/>
              <a:t>36</a:t>
            </a:r>
            <a:endParaRPr lang="en-US" sz="1050" dirty="0"/>
          </a:p>
        </p:txBody>
      </p:sp>
      <p:pic>
        <p:nvPicPr>
          <p:cNvPr id="49" name="Picture 48"/>
          <p:cNvPicPr>
            <a:picLocks noChangeAspect="1"/>
          </p:cNvPicPr>
          <p:nvPr/>
        </p:nvPicPr>
        <p:blipFill rotWithShape="1">
          <a:blip r:embed="rId3">
            <a:extLst>
              <a:ext uri="{28A0092B-C50C-407E-A947-70E740481C1C}">
                <a14:useLocalDpi xmlns:a14="http://schemas.microsoft.com/office/drawing/2010/main" val="0"/>
              </a:ext>
            </a:extLst>
          </a:blip>
          <a:srcRect l="62415" t="47338" r="25555" b="48465"/>
          <a:stretch/>
        </p:blipFill>
        <p:spPr>
          <a:xfrm rot="5823115">
            <a:off x="5925822" y="2952968"/>
            <a:ext cx="779205" cy="388958"/>
          </a:xfrm>
          <a:prstGeom prst="rect">
            <a:avLst/>
          </a:prstGeom>
        </p:spPr>
      </p:pic>
      <p:sp>
        <p:nvSpPr>
          <p:cNvPr id="50" name="TextBox 49"/>
          <p:cNvSpPr txBox="1"/>
          <p:nvPr/>
        </p:nvSpPr>
        <p:spPr>
          <a:xfrm>
            <a:off x="6001367" y="3156190"/>
            <a:ext cx="322524" cy="253916"/>
          </a:xfrm>
          <a:prstGeom prst="rect">
            <a:avLst/>
          </a:prstGeom>
          <a:noFill/>
        </p:spPr>
        <p:txBody>
          <a:bodyPr wrap="none" rtlCol="0">
            <a:spAutoFit/>
          </a:bodyPr>
          <a:lstStyle/>
          <a:p>
            <a:r>
              <a:rPr lang="ro-MD" sz="1050" dirty="0" smtClean="0"/>
              <a:t>39</a:t>
            </a:r>
            <a:endParaRPr lang="en-US" sz="1050" dirty="0"/>
          </a:p>
        </p:txBody>
      </p:sp>
      <p:sp>
        <p:nvSpPr>
          <p:cNvPr id="51" name="TextBox 50"/>
          <p:cNvSpPr txBox="1"/>
          <p:nvPr/>
        </p:nvSpPr>
        <p:spPr>
          <a:xfrm>
            <a:off x="1007496" y="2878537"/>
            <a:ext cx="4640786" cy="707886"/>
          </a:xfrm>
          <a:prstGeom prst="rect">
            <a:avLst/>
          </a:prstGeom>
          <a:noFill/>
        </p:spPr>
        <p:txBody>
          <a:bodyPr wrap="square" rtlCol="0">
            <a:spAutoFit/>
          </a:bodyPr>
          <a:lstStyle/>
          <a:p>
            <a:r>
              <a:rPr lang="ro-MD" sz="2000" dirty="0"/>
              <a:t>Costul drumului Ialoveni - Chișinău = 13 </a:t>
            </a:r>
            <a:endParaRPr lang="ro-MD" sz="2000" dirty="0" smtClean="0"/>
          </a:p>
          <a:p>
            <a:r>
              <a:rPr lang="ro-MD" sz="2000" dirty="0" smtClean="0"/>
              <a:t>La fel și Chișinău – Ialoveni = 13 </a:t>
            </a:r>
            <a:endParaRPr lang="ro-MD" sz="2000" dirty="0"/>
          </a:p>
        </p:txBody>
      </p:sp>
      <p:sp>
        <p:nvSpPr>
          <p:cNvPr id="52" name="TextBox 51"/>
          <p:cNvSpPr txBox="1"/>
          <p:nvPr/>
        </p:nvSpPr>
        <p:spPr>
          <a:xfrm>
            <a:off x="1004974" y="3679517"/>
            <a:ext cx="3821303" cy="646331"/>
          </a:xfrm>
          <a:prstGeom prst="rect">
            <a:avLst/>
          </a:prstGeom>
          <a:noFill/>
        </p:spPr>
        <p:txBody>
          <a:bodyPr wrap="none" rtlCol="0">
            <a:spAutoFit/>
          </a:bodyPr>
          <a:lstStyle/>
          <a:p>
            <a:r>
              <a:rPr lang="ro-MD" dirty="0" smtClean="0"/>
              <a:t>Costul drumului Briceni – Ocnița = 36 </a:t>
            </a:r>
          </a:p>
          <a:p>
            <a:r>
              <a:rPr lang="ro-MD" dirty="0" smtClean="0"/>
              <a:t>Pe când Ocnița – Briceni = 39  </a:t>
            </a:r>
            <a:endParaRPr lang="en-US" dirty="0"/>
          </a:p>
        </p:txBody>
      </p:sp>
      <p:sp>
        <p:nvSpPr>
          <p:cNvPr id="53" name="Action Button: Home 52">
            <a:hlinkClick r:id="rId4" action="ppaction://hlinksldjump" highlightClick="1"/>
          </p:cNvPr>
          <p:cNvSpPr/>
          <p:nvPr/>
        </p:nvSpPr>
        <p:spPr>
          <a:xfrm>
            <a:off x="11895324" y="6537591"/>
            <a:ext cx="197223" cy="232303"/>
          </a:xfrm>
          <a:prstGeom prst="actionButtonHom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a:ln>
            <a:solidFill>
              <a:schemeClr val="tx2">
                <a:lumMod val="60000"/>
                <a:lumOff val="40000"/>
              </a:schemeClr>
            </a:solidFill>
          </a:ln>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56" name="Picture 55"/>
          <p:cNvPicPr>
            <a:picLocks noChangeAspect="1"/>
          </p:cNvPicPr>
          <p:nvPr/>
        </p:nvPicPr>
        <p:blipFill rotWithShape="1">
          <a:blip r:embed="rId5"/>
          <a:srcRect l="1603" t="30630" r="-1" b="16768"/>
          <a:stretch/>
        </p:blipFill>
        <p:spPr>
          <a:xfrm rot="18312203">
            <a:off x="10903807" y="3488811"/>
            <a:ext cx="1039834" cy="503673"/>
          </a:xfrm>
          <a:prstGeom prst="rect">
            <a:avLst/>
          </a:prstGeom>
        </p:spPr>
      </p:pic>
      <p:sp>
        <p:nvSpPr>
          <p:cNvPr id="57" name="TextBox 56"/>
          <p:cNvSpPr txBox="1"/>
          <p:nvPr/>
        </p:nvSpPr>
        <p:spPr>
          <a:xfrm>
            <a:off x="11105237" y="3875288"/>
            <a:ext cx="322524" cy="253916"/>
          </a:xfrm>
          <a:prstGeom prst="rect">
            <a:avLst/>
          </a:prstGeom>
          <a:noFill/>
        </p:spPr>
        <p:txBody>
          <a:bodyPr wrap="none" rtlCol="0">
            <a:spAutoFit/>
          </a:bodyPr>
          <a:lstStyle/>
          <a:p>
            <a:r>
              <a:rPr lang="ro-MD" sz="1050" dirty="0" smtClean="0"/>
              <a:t>13</a:t>
            </a:r>
            <a:endParaRPr lang="en-US" sz="1050" dirty="0"/>
          </a:p>
        </p:txBody>
      </p:sp>
      <p:sp>
        <p:nvSpPr>
          <p:cNvPr id="58" name="TextBox 57"/>
          <p:cNvSpPr txBox="1"/>
          <p:nvPr/>
        </p:nvSpPr>
        <p:spPr>
          <a:xfrm>
            <a:off x="11482196" y="3375421"/>
            <a:ext cx="322524" cy="253916"/>
          </a:xfrm>
          <a:prstGeom prst="rect">
            <a:avLst/>
          </a:prstGeom>
          <a:noFill/>
        </p:spPr>
        <p:txBody>
          <a:bodyPr wrap="none" rtlCol="0">
            <a:spAutoFit/>
          </a:bodyPr>
          <a:lstStyle/>
          <a:p>
            <a:r>
              <a:rPr lang="ro-MD" sz="1050" dirty="0" smtClean="0"/>
              <a:t>13</a:t>
            </a:r>
            <a:endParaRPr lang="en-US" sz="1050" dirty="0"/>
          </a:p>
        </p:txBody>
      </p:sp>
    </p:spTree>
    <p:extLst>
      <p:ext uri="{BB962C8B-B14F-4D97-AF65-F5344CB8AC3E}">
        <p14:creationId xmlns:p14="http://schemas.microsoft.com/office/powerpoint/2010/main" val="699147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2" grpId="0" build="p"/>
      <p:bldP spid="45" grpId="0"/>
      <p:bldP spid="48" grpId="0"/>
      <p:bldP spid="50" grpId="0"/>
      <p:bldP spid="51" grpId="0"/>
      <p:bldP spid="52" grpId="0"/>
      <p:bldP spid="57"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MD" sz="4000" dirty="0"/>
              <a:t>Exemplu concret</a:t>
            </a:r>
            <a:endParaRPr lang="en-US" sz="4000" dirty="0"/>
          </a:p>
        </p:txBody>
      </p:sp>
      <p:pic>
        <p:nvPicPr>
          <p:cNvPr id="4" name="Content Placeholder 6"/>
          <p:cNvPicPr>
            <a:picLocks noChangeAspect="1"/>
          </p:cNvPicPr>
          <p:nvPr/>
        </p:nvPicPr>
        <p:blipFill rotWithShape="1">
          <a:blip r:embed="rId2">
            <a:extLst>
              <a:ext uri="{28A0092B-C50C-407E-A947-70E740481C1C}">
                <a14:useLocalDpi xmlns:a14="http://schemas.microsoft.com/office/drawing/2010/main" val="0"/>
              </a:ext>
            </a:extLst>
          </a:blip>
          <a:srcRect l="2691" t="21381" r="4981" b="22403"/>
          <a:stretch/>
        </p:blipFill>
        <p:spPr>
          <a:xfrm>
            <a:off x="4472889" y="2020824"/>
            <a:ext cx="7395515" cy="4502857"/>
          </a:xfrm>
          <a:prstGeom prst="rect">
            <a:avLst/>
          </a:prstGeom>
        </p:spPr>
      </p:pic>
      <p:grpSp>
        <p:nvGrpSpPr>
          <p:cNvPr id="5" name="Group 4"/>
          <p:cNvGrpSpPr/>
          <p:nvPr/>
        </p:nvGrpSpPr>
        <p:grpSpPr>
          <a:xfrm>
            <a:off x="4482040" y="2185810"/>
            <a:ext cx="6883952" cy="3858374"/>
            <a:chOff x="2833969" y="1418053"/>
            <a:chExt cx="8347905" cy="4584971"/>
          </a:xfrm>
        </p:grpSpPr>
        <p:sp>
          <p:nvSpPr>
            <p:cNvPr id="6" name="TextBox 5"/>
            <p:cNvSpPr txBox="1"/>
            <p:nvPr/>
          </p:nvSpPr>
          <p:spPr>
            <a:xfrm>
              <a:off x="7343140" y="1418053"/>
              <a:ext cx="519366" cy="337868"/>
            </a:xfrm>
            <a:prstGeom prst="rect">
              <a:avLst/>
            </a:prstGeom>
            <a:noFill/>
          </p:spPr>
          <p:txBody>
            <a:bodyPr wrap="none" rtlCol="0">
              <a:spAutoFit/>
            </a:bodyPr>
            <a:lstStyle/>
            <a:p>
              <a:r>
                <a:rPr lang="ro-MD" sz="1200" dirty="0"/>
                <a:t>109</a:t>
              </a:r>
              <a:endParaRPr lang="en-US" sz="1200" dirty="0"/>
            </a:p>
          </p:txBody>
        </p:sp>
        <p:sp>
          <p:nvSpPr>
            <p:cNvPr id="7" name="TextBox 6"/>
            <p:cNvSpPr txBox="1"/>
            <p:nvPr/>
          </p:nvSpPr>
          <p:spPr>
            <a:xfrm>
              <a:off x="10582613" y="2180002"/>
              <a:ext cx="519366" cy="337868"/>
            </a:xfrm>
            <a:prstGeom prst="rect">
              <a:avLst/>
            </a:prstGeom>
            <a:noFill/>
          </p:spPr>
          <p:txBody>
            <a:bodyPr wrap="none" rtlCol="0">
              <a:spAutoFit/>
            </a:bodyPr>
            <a:lstStyle/>
            <a:p>
              <a:r>
                <a:rPr lang="ro-MD" sz="1200" dirty="0"/>
                <a:t>110</a:t>
              </a:r>
              <a:endParaRPr lang="en-US" sz="1200" dirty="0"/>
            </a:p>
          </p:txBody>
        </p:sp>
        <p:sp>
          <p:nvSpPr>
            <p:cNvPr id="8" name="TextBox 7"/>
            <p:cNvSpPr txBox="1"/>
            <p:nvPr/>
          </p:nvSpPr>
          <p:spPr>
            <a:xfrm>
              <a:off x="2833969" y="2839916"/>
              <a:ext cx="422306" cy="337868"/>
            </a:xfrm>
            <a:prstGeom prst="rect">
              <a:avLst/>
            </a:prstGeom>
            <a:noFill/>
          </p:spPr>
          <p:txBody>
            <a:bodyPr wrap="none" rtlCol="0">
              <a:spAutoFit/>
            </a:bodyPr>
            <a:lstStyle/>
            <a:p>
              <a:r>
                <a:rPr lang="ro-MD" sz="1200" dirty="0"/>
                <a:t>39</a:t>
              </a:r>
              <a:endParaRPr lang="en-US" sz="1200" dirty="0"/>
            </a:p>
          </p:txBody>
        </p:sp>
        <p:sp>
          <p:nvSpPr>
            <p:cNvPr id="9" name="TextBox 8"/>
            <p:cNvSpPr txBox="1"/>
            <p:nvPr/>
          </p:nvSpPr>
          <p:spPr>
            <a:xfrm>
              <a:off x="2864102" y="2307651"/>
              <a:ext cx="422306" cy="337868"/>
            </a:xfrm>
            <a:prstGeom prst="rect">
              <a:avLst/>
            </a:prstGeom>
            <a:noFill/>
          </p:spPr>
          <p:txBody>
            <a:bodyPr wrap="none" rtlCol="0">
              <a:spAutoFit/>
            </a:bodyPr>
            <a:lstStyle/>
            <a:p>
              <a:r>
                <a:rPr lang="ro-MD" sz="1200" dirty="0"/>
                <a:t>36</a:t>
              </a:r>
              <a:endParaRPr lang="en-US" sz="1200" dirty="0"/>
            </a:p>
          </p:txBody>
        </p:sp>
        <p:sp>
          <p:nvSpPr>
            <p:cNvPr id="10" name="TextBox 9"/>
            <p:cNvSpPr txBox="1"/>
            <p:nvPr/>
          </p:nvSpPr>
          <p:spPr>
            <a:xfrm>
              <a:off x="3194006" y="3993806"/>
              <a:ext cx="422306" cy="337868"/>
            </a:xfrm>
            <a:prstGeom prst="rect">
              <a:avLst/>
            </a:prstGeom>
            <a:noFill/>
          </p:spPr>
          <p:txBody>
            <a:bodyPr wrap="none" rtlCol="0">
              <a:spAutoFit/>
            </a:bodyPr>
            <a:lstStyle/>
            <a:p>
              <a:r>
                <a:rPr lang="ro-MD" sz="1200" dirty="0"/>
                <a:t>24</a:t>
              </a:r>
              <a:endParaRPr lang="en-US" sz="1200" dirty="0"/>
            </a:p>
          </p:txBody>
        </p:sp>
        <p:sp>
          <p:nvSpPr>
            <p:cNvPr id="11" name="TextBox 10"/>
            <p:cNvSpPr txBox="1"/>
            <p:nvPr/>
          </p:nvSpPr>
          <p:spPr>
            <a:xfrm>
              <a:off x="3932621" y="4741635"/>
              <a:ext cx="422306" cy="337868"/>
            </a:xfrm>
            <a:prstGeom prst="rect">
              <a:avLst/>
            </a:prstGeom>
            <a:noFill/>
          </p:spPr>
          <p:txBody>
            <a:bodyPr wrap="none" rtlCol="0">
              <a:spAutoFit/>
            </a:bodyPr>
            <a:lstStyle/>
            <a:p>
              <a:r>
                <a:rPr lang="ro-MD" sz="1200" dirty="0"/>
                <a:t>22</a:t>
              </a:r>
              <a:endParaRPr lang="en-US" sz="1200" dirty="0"/>
            </a:p>
          </p:txBody>
        </p:sp>
        <p:sp>
          <p:nvSpPr>
            <p:cNvPr id="12" name="TextBox 11"/>
            <p:cNvSpPr txBox="1"/>
            <p:nvPr/>
          </p:nvSpPr>
          <p:spPr>
            <a:xfrm>
              <a:off x="3532845" y="3544116"/>
              <a:ext cx="422306" cy="337868"/>
            </a:xfrm>
            <a:prstGeom prst="rect">
              <a:avLst/>
            </a:prstGeom>
            <a:noFill/>
          </p:spPr>
          <p:txBody>
            <a:bodyPr wrap="none" rtlCol="0">
              <a:spAutoFit/>
            </a:bodyPr>
            <a:lstStyle/>
            <a:p>
              <a:r>
                <a:rPr lang="ro-MD" sz="1200" dirty="0"/>
                <a:t>30</a:t>
              </a:r>
              <a:endParaRPr lang="en-US" sz="1200" dirty="0"/>
            </a:p>
          </p:txBody>
        </p:sp>
        <p:sp>
          <p:nvSpPr>
            <p:cNvPr id="13" name="TextBox 12"/>
            <p:cNvSpPr txBox="1"/>
            <p:nvPr/>
          </p:nvSpPr>
          <p:spPr>
            <a:xfrm>
              <a:off x="4321947" y="3475912"/>
              <a:ext cx="422306" cy="337868"/>
            </a:xfrm>
            <a:prstGeom prst="rect">
              <a:avLst/>
            </a:prstGeom>
            <a:noFill/>
          </p:spPr>
          <p:txBody>
            <a:bodyPr wrap="none" rtlCol="0">
              <a:spAutoFit/>
            </a:bodyPr>
            <a:lstStyle/>
            <a:p>
              <a:r>
                <a:rPr lang="ro-MD" sz="1200" dirty="0"/>
                <a:t>30</a:t>
              </a:r>
              <a:endParaRPr lang="en-US" sz="1200" dirty="0"/>
            </a:p>
          </p:txBody>
        </p:sp>
        <p:sp>
          <p:nvSpPr>
            <p:cNvPr id="14" name="TextBox 13"/>
            <p:cNvSpPr txBox="1"/>
            <p:nvPr/>
          </p:nvSpPr>
          <p:spPr>
            <a:xfrm>
              <a:off x="4390447" y="2946697"/>
              <a:ext cx="422306" cy="337868"/>
            </a:xfrm>
            <a:prstGeom prst="rect">
              <a:avLst/>
            </a:prstGeom>
            <a:noFill/>
          </p:spPr>
          <p:txBody>
            <a:bodyPr wrap="none" rtlCol="0">
              <a:spAutoFit/>
            </a:bodyPr>
            <a:lstStyle/>
            <a:p>
              <a:r>
                <a:rPr lang="ro-MD" sz="1200" dirty="0"/>
                <a:t>39</a:t>
              </a:r>
              <a:endParaRPr lang="en-US" sz="1200" dirty="0"/>
            </a:p>
          </p:txBody>
        </p:sp>
        <p:sp>
          <p:nvSpPr>
            <p:cNvPr id="15" name="TextBox 14"/>
            <p:cNvSpPr txBox="1"/>
            <p:nvPr/>
          </p:nvSpPr>
          <p:spPr>
            <a:xfrm>
              <a:off x="3509363" y="2214123"/>
              <a:ext cx="422306" cy="337868"/>
            </a:xfrm>
            <a:prstGeom prst="rect">
              <a:avLst/>
            </a:prstGeom>
            <a:noFill/>
          </p:spPr>
          <p:txBody>
            <a:bodyPr wrap="none" rtlCol="0">
              <a:spAutoFit/>
            </a:bodyPr>
            <a:lstStyle/>
            <a:p>
              <a:r>
                <a:rPr lang="ro-MD" sz="1200" dirty="0"/>
                <a:t>42</a:t>
              </a:r>
              <a:endParaRPr lang="en-US" sz="1200" dirty="0"/>
            </a:p>
          </p:txBody>
        </p:sp>
        <p:sp>
          <p:nvSpPr>
            <p:cNvPr id="16" name="TextBox 15"/>
            <p:cNvSpPr txBox="1"/>
            <p:nvPr/>
          </p:nvSpPr>
          <p:spPr>
            <a:xfrm>
              <a:off x="4812753" y="4530453"/>
              <a:ext cx="422306" cy="337868"/>
            </a:xfrm>
            <a:prstGeom prst="rect">
              <a:avLst/>
            </a:prstGeom>
            <a:noFill/>
          </p:spPr>
          <p:txBody>
            <a:bodyPr wrap="none" rtlCol="0">
              <a:spAutoFit/>
            </a:bodyPr>
            <a:lstStyle/>
            <a:p>
              <a:r>
                <a:rPr lang="ro-MD" sz="1200" dirty="0"/>
                <a:t>26</a:t>
              </a:r>
              <a:endParaRPr lang="en-US" sz="1200" dirty="0"/>
            </a:p>
          </p:txBody>
        </p:sp>
        <p:sp>
          <p:nvSpPr>
            <p:cNvPr id="17" name="TextBox 16"/>
            <p:cNvSpPr txBox="1"/>
            <p:nvPr/>
          </p:nvSpPr>
          <p:spPr>
            <a:xfrm>
              <a:off x="4953327" y="3929894"/>
              <a:ext cx="422306" cy="337868"/>
            </a:xfrm>
            <a:prstGeom prst="rect">
              <a:avLst/>
            </a:prstGeom>
            <a:noFill/>
          </p:spPr>
          <p:txBody>
            <a:bodyPr wrap="none" rtlCol="0">
              <a:spAutoFit/>
            </a:bodyPr>
            <a:lstStyle/>
            <a:p>
              <a:r>
                <a:rPr lang="ro-MD" sz="1200" dirty="0"/>
                <a:t>26</a:t>
              </a:r>
              <a:endParaRPr lang="en-US" sz="1200" dirty="0"/>
            </a:p>
          </p:txBody>
        </p:sp>
        <p:sp>
          <p:nvSpPr>
            <p:cNvPr id="18" name="TextBox 17"/>
            <p:cNvSpPr txBox="1"/>
            <p:nvPr/>
          </p:nvSpPr>
          <p:spPr>
            <a:xfrm>
              <a:off x="6591375" y="3205223"/>
              <a:ext cx="422306" cy="337868"/>
            </a:xfrm>
            <a:prstGeom prst="rect">
              <a:avLst/>
            </a:prstGeom>
            <a:noFill/>
          </p:spPr>
          <p:txBody>
            <a:bodyPr wrap="none" rtlCol="0">
              <a:spAutoFit/>
            </a:bodyPr>
            <a:lstStyle/>
            <a:p>
              <a:r>
                <a:rPr lang="ro-MD" sz="1200" dirty="0"/>
                <a:t>73</a:t>
              </a:r>
              <a:endParaRPr lang="en-US" sz="1200" dirty="0"/>
            </a:p>
          </p:txBody>
        </p:sp>
        <p:sp>
          <p:nvSpPr>
            <p:cNvPr id="19" name="TextBox 18"/>
            <p:cNvSpPr txBox="1"/>
            <p:nvPr/>
          </p:nvSpPr>
          <p:spPr>
            <a:xfrm>
              <a:off x="5570617" y="3354460"/>
              <a:ext cx="422306" cy="337868"/>
            </a:xfrm>
            <a:prstGeom prst="rect">
              <a:avLst/>
            </a:prstGeom>
            <a:noFill/>
          </p:spPr>
          <p:txBody>
            <a:bodyPr wrap="none" rtlCol="0">
              <a:spAutoFit/>
            </a:bodyPr>
            <a:lstStyle/>
            <a:p>
              <a:r>
                <a:rPr lang="ro-MD" sz="1200" dirty="0"/>
                <a:t>70</a:t>
              </a:r>
              <a:endParaRPr lang="en-US" sz="1200" dirty="0"/>
            </a:p>
          </p:txBody>
        </p:sp>
        <p:sp>
          <p:nvSpPr>
            <p:cNvPr id="20" name="TextBox 19"/>
            <p:cNvSpPr txBox="1"/>
            <p:nvPr/>
          </p:nvSpPr>
          <p:spPr>
            <a:xfrm>
              <a:off x="3738345" y="1751829"/>
              <a:ext cx="519366" cy="337868"/>
            </a:xfrm>
            <a:prstGeom prst="rect">
              <a:avLst/>
            </a:prstGeom>
            <a:noFill/>
          </p:spPr>
          <p:txBody>
            <a:bodyPr wrap="none" rtlCol="0">
              <a:spAutoFit/>
            </a:bodyPr>
            <a:lstStyle/>
            <a:p>
              <a:r>
                <a:rPr lang="ro-MD" sz="1200" dirty="0"/>
                <a:t>103</a:t>
              </a:r>
              <a:endParaRPr lang="en-US" sz="1200" dirty="0"/>
            </a:p>
          </p:txBody>
        </p:sp>
        <p:sp>
          <p:nvSpPr>
            <p:cNvPr id="21" name="TextBox 20"/>
            <p:cNvSpPr txBox="1"/>
            <p:nvPr/>
          </p:nvSpPr>
          <p:spPr>
            <a:xfrm>
              <a:off x="6559524" y="2624930"/>
              <a:ext cx="519366" cy="337868"/>
            </a:xfrm>
            <a:prstGeom prst="rect">
              <a:avLst/>
            </a:prstGeom>
            <a:noFill/>
          </p:spPr>
          <p:txBody>
            <a:bodyPr wrap="none" rtlCol="0">
              <a:spAutoFit/>
            </a:bodyPr>
            <a:lstStyle/>
            <a:p>
              <a:r>
                <a:rPr lang="ro-MD" sz="1200" dirty="0"/>
                <a:t>107</a:t>
              </a:r>
              <a:endParaRPr lang="en-US" sz="1200" dirty="0"/>
            </a:p>
          </p:txBody>
        </p:sp>
        <p:sp>
          <p:nvSpPr>
            <p:cNvPr id="22" name="TextBox 21"/>
            <p:cNvSpPr txBox="1"/>
            <p:nvPr/>
          </p:nvSpPr>
          <p:spPr>
            <a:xfrm>
              <a:off x="6880792" y="2423947"/>
              <a:ext cx="422306" cy="337868"/>
            </a:xfrm>
            <a:prstGeom prst="rect">
              <a:avLst/>
            </a:prstGeom>
            <a:noFill/>
          </p:spPr>
          <p:txBody>
            <a:bodyPr wrap="none" rtlCol="0">
              <a:spAutoFit/>
            </a:bodyPr>
            <a:lstStyle/>
            <a:p>
              <a:r>
                <a:rPr lang="ro-MD" sz="1200" dirty="0"/>
                <a:t>23</a:t>
              </a:r>
              <a:endParaRPr lang="en-US" sz="1200" dirty="0"/>
            </a:p>
          </p:txBody>
        </p:sp>
        <p:sp>
          <p:nvSpPr>
            <p:cNvPr id="23" name="TextBox 22"/>
            <p:cNvSpPr txBox="1"/>
            <p:nvPr/>
          </p:nvSpPr>
          <p:spPr>
            <a:xfrm>
              <a:off x="6694230" y="1990347"/>
              <a:ext cx="422306" cy="337868"/>
            </a:xfrm>
            <a:prstGeom prst="rect">
              <a:avLst/>
            </a:prstGeom>
            <a:noFill/>
          </p:spPr>
          <p:txBody>
            <a:bodyPr wrap="none" rtlCol="0">
              <a:spAutoFit/>
            </a:bodyPr>
            <a:lstStyle/>
            <a:p>
              <a:r>
                <a:rPr lang="ro-MD" sz="1200" dirty="0"/>
                <a:t>23</a:t>
              </a:r>
              <a:endParaRPr lang="en-US" sz="1200" dirty="0"/>
            </a:p>
          </p:txBody>
        </p:sp>
        <p:sp>
          <p:nvSpPr>
            <p:cNvPr id="24" name="TextBox 23"/>
            <p:cNvSpPr txBox="1"/>
            <p:nvPr/>
          </p:nvSpPr>
          <p:spPr>
            <a:xfrm>
              <a:off x="7343139" y="3548562"/>
              <a:ext cx="325248" cy="337868"/>
            </a:xfrm>
            <a:prstGeom prst="rect">
              <a:avLst/>
            </a:prstGeom>
            <a:noFill/>
          </p:spPr>
          <p:txBody>
            <a:bodyPr wrap="none" rtlCol="0">
              <a:spAutoFit/>
            </a:bodyPr>
            <a:lstStyle/>
            <a:p>
              <a:r>
                <a:rPr lang="ro-MD" sz="1200" dirty="0"/>
                <a:t>8</a:t>
              </a:r>
              <a:endParaRPr lang="en-US" sz="1200" dirty="0"/>
            </a:p>
          </p:txBody>
        </p:sp>
        <p:sp>
          <p:nvSpPr>
            <p:cNvPr id="25" name="TextBox 24"/>
            <p:cNvSpPr txBox="1"/>
            <p:nvPr/>
          </p:nvSpPr>
          <p:spPr>
            <a:xfrm>
              <a:off x="7480151" y="3993806"/>
              <a:ext cx="325248" cy="337868"/>
            </a:xfrm>
            <a:prstGeom prst="rect">
              <a:avLst/>
            </a:prstGeom>
            <a:noFill/>
          </p:spPr>
          <p:txBody>
            <a:bodyPr wrap="none" rtlCol="0">
              <a:spAutoFit/>
            </a:bodyPr>
            <a:lstStyle/>
            <a:p>
              <a:r>
                <a:rPr lang="ro-MD" sz="1200" dirty="0"/>
                <a:t>8</a:t>
              </a:r>
              <a:endParaRPr lang="en-US" sz="1200" dirty="0"/>
            </a:p>
          </p:txBody>
        </p:sp>
        <p:sp>
          <p:nvSpPr>
            <p:cNvPr id="26" name="TextBox 25"/>
            <p:cNvSpPr txBox="1"/>
            <p:nvPr/>
          </p:nvSpPr>
          <p:spPr>
            <a:xfrm>
              <a:off x="7959793" y="5534860"/>
              <a:ext cx="422306" cy="337868"/>
            </a:xfrm>
            <a:prstGeom prst="rect">
              <a:avLst/>
            </a:prstGeom>
            <a:noFill/>
          </p:spPr>
          <p:txBody>
            <a:bodyPr wrap="none" rtlCol="0">
              <a:spAutoFit/>
            </a:bodyPr>
            <a:lstStyle/>
            <a:p>
              <a:r>
                <a:rPr lang="ro-MD" sz="1200" dirty="0"/>
                <a:t>22</a:t>
              </a:r>
              <a:endParaRPr lang="en-US" sz="1200" dirty="0"/>
            </a:p>
          </p:txBody>
        </p:sp>
        <p:sp>
          <p:nvSpPr>
            <p:cNvPr id="27" name="TextBox 26"/>
            <p:cNvSpPr txBox="1"/>
            <p:nvPr/>
          </p:nvSpPr>
          <p:spPr>
            <a:xfrm>
              <a:off x="7849276" y="5155548"/>
              <a:ext cx="422306" cy="337868"/>
            </a:xfrm>
            <a:prstGeom prst="rect">
              <a:avLst/>
            </a:prstGeom>
            <a:noFill/>
          </p:spPr>
          <p:txBody>
            <a:bodyPr wrap="none" rtlCol="0">
              <a:spAutoFit/>
            </a:bodyPr>
            <a:lstStyle/>
            <a:p>
              <a:r>
                <a:rPr lang="ro-MD" sz="1200" dirty="0"/>
                <a:t>22</a:t>
              </a:r>
              <a:endParaRPr lang="en-US" sz="1200" dirty="0"/>
            </a:p>
          </p:txBody>
        </p:sp>
        <p:sp>
          <p:nvSpPr>
            <p:cNvPr id="28" name="TextBox 27"/>
            <p:cNvSpPr txBox="1"/>
            <p:nvPr/>
          </p:nvSpPr>
          <p:spPr>
            <a:xfrm>
              <a:off x="9644175" y="4741634"/>
              <a:ext cx="519366" cy="337868"/>
            </a:xfrm>
            <a:prstGeom prst="rect">
              <a:avLst/>
            </a:prstGeom>
            <a:noFill/>
          </p:spPr>
          <p:txBody>
            <a:bodyPr wrap="none" rtlCol="0">
              <a:spAutoFit/>
            </a:bodyPr>
            <a:lstStyle/>
            <a:p>
              <a:r>
                <a:rPr lang="ro-MD" sz="1200" dirty="0"/>
                <a:t>131</a:t>
              </a:r>
              <a:endParaRPr lang="en-US" sz="1200" dirty="0"/>
            </a:p>
          </p:txBody>
        </p:sp>
        <p:sp>
          <p:nvSpPr>
            <p:cNvPr id="29" name="TextBox 28"/>
            <p:cNvSpPr txBox="1"/>
            <p:nvPr/>
          </p:nvSpPr>
          <p:spPr>
            <a:xfrm>
              <a:off x="8862349" y="5665156"/>
              <a:ext cx="519366" cy="337868"/>
            </a:xfrm>
            <a:prstGeom prst="rect">
              <a:avLst/>
            </a:prstGeom>
            <a:noFill/>
          </p:spPr>
          <p:txBody>
            <a:bodyPr wrap="none" rtlCol="0">
              <a:spAutoFit/>
            </a:bodyPr>
            <a:lstStyle/>
            <a:p>
              <a:r>
                <a:rPr lang="ro-MD" sz="1200" dirty="0"/>
                <a:t>133</a:t>
              </a:r>
              <a:endParaRPr lang="en-US" sz="1200" dirty="0"/>
            </a:p>
          </p:txBody>
        </p:sp>
        <p:sp>
          <p:nvSpPr>
            <p:cNvPr id="30" name="TextBox 29"/>
            <p:cNvSpPr txBox="1"/>
            <p:nvPr/>
          </p:nvSpPr>
          <p:spPr>
            <a:xfrm>
              <a:off x="8423020" y="4551978"/>
              <a:ext cx="519366" cy="337868"/>
            </a:xfrm>
            <a:prstGeom prst="rect">
              <a:avLst/>
            </a:prstGeom>
            <a:noFill/>
          </p:spPr>
          <p:txBody>
            <a:bodyPr wrap="none" rtlCol="0">
              <a:spAutoFit/>
            </a:bodyPr>
            <a:lstStyle/>
            <a:p>
              <a:r>
                <a:rPr lang="ro-MD" sz="1200" dirty="0"/>
                <a:t>143</a:t>
              </a:r>
              <a:endParaRPr lang="en-US" sz="1200" dirty="0"/>
            </a:p>
          </p:txBody>
        </p:sp>
        <p:sp>
          <p:nvSpPr>
            <p:cNvPr id="31" name="TextBox 30"/>
            <p:cNvSpPr txBox="1"/>
            <p:nvPr/>
          </p:nvSpPr>
          <p:spPr>
            <a:xfrm>
              <a:off x="9260244" y="4453976"/>
              <a:ext cx="519366" cy="337868"/>
            </a:xfrm>
            <a:prstGeom prst="rect">
              <a:avLst/>
            </a:prstGeom>
            <a:noFill/>
          </p:spPr>
          <p:txBody>
            <a:bodyPr wrap="none" rtlCol="0">
              <a:spAutoFit/>
            </a:bodyPr>
            <a:lstStyle/>
            <a:p>
              <a:r>
                <a:rPr lang="ro-MD" sz="1200" dirty="0"/>
                <a:t>142</a:t>
              </a:r>
              <a:endParaRPr lang="en-US" sz="1200" dirty="0"/>
            </a:p>
          </p:txBody>
        </p:sp>
        <p:sp>
          <p:nvSpPr>
            <p:cNvPr id="32" name="TextBox 31"/>
            <p:cNvSpPr txBox="1"/>
            <p:nvPr/>
          </p:nvSpPr>
          <p:spPr>
            <a:xfrm>
              <a:off x="7849276" y="3115816"/>
              <a:ext cx="519366" cy="337868"/>
            </a:xfrm>
            <a:prstGeom prst="rect">
              <a:avLst/>
            </a:prstGeom>
            <a:noFill/>
          </p:spPr>
          <p:txBody>
            <a:bodyPr wrap="none" rtlCol="0">
              <a:spAutoFit/>
            </a:bodyPr>
            <a:lstStyle/>
            <a:p>
              <a:r>
                <a:rPr lang="ro-MD" sz="1200" dirty="0"/>
                <a:t>143</a:t>
              </a:r>
              <a:endParaRPr lang="en-US" sz="1200" dirty="0"/>
            </a:p>
          </p:txBody>
        </p:sp>
        <p:sp>
          <p:nvSpPr>
            <p:cNvPr id="33" name="TextBox 32"/>
            <p:cNvSpPr txBox="1"/>
            <p:nvPr/>
          </p:nvSpPr>
          <p:spPr>
            <a:xfrm>
              <a:off x="9312686" y="3800469"/>
              <a:ext cx="519366" cy="337868"/>
            </a:xfrm>
            <a:prstGeom prst="rect">
              <a:avLst/>
            </a:prstGeom>
            <a:noFill/>
          </p:spPr>
          <p:txBody>
            <a:bodyPr wrap="none" rtlCol="0">
              <a:spAutoFit/>
            </a:bodyPr>
            <a:lstStyle/>
            <a:p>
              <a:r>
                <a:rPr lang="ro-MD" sz="1200" dirty="0"/>
                <a:t>141</a:t>
              </a:r>
              <a:endParaRPr lang="en-US" sz="1200" dirty="0"/>
            </a:p>
          </p:txBody>
        </p:sp>
        <p:sp>
          <p:nvSpPr>
            <p:cNvPr id="34" name="TextBox 33"/>
            <p:cNvSpPr txBox="1"/>
            <p:nvPr/>
          </p:nvSpPr>
          <p:spPr>
            <a:xfrm>
              <a:off x="10373577" y="2458324"/>
              <a:ext cx="519366" cy="337868"/>
            </a:xfrm>
            <a:prstGeom prst="rect">
              <a:avLst/>
            </a:prstGeom>
            <a:noFill/>
          </p:spPr>
          <p:txBody>
            <a:bodyPr wrap="none" rtlCol="0">
              <a:spAutoFit/>
            </a:bodyPr>
            <a:lstStyle/>
            <a:p>
              <a:r>
                <a:rPr lang="ro-MD" sz="1200" dirty="0"/>
                <a:t>135</a:t>
              </a:r>
              <a:endParaRPr lang="en-US" sz="1200" dirty="0"/>
            </a:p>
          </p:txBody>
        </p:sp>
        <p:sp>
          <p:nvSpPr>
            <p:cNvPr id="35" name="TextBox 34"/>
            <p:cNvSpPr txBox="1"/>
            <p:nvPr/>
          </p:nvSpPr>
          <p:spPr>
            <a:xfrm>
              <a:off x="7849276" y="2731834"/>
              <a:ext cx="519366" cy="337868"/>
            </a:xfrm>
            <a:prstGeom prst="rect">
              <a:avLst/>
            </a:prstGeom>
            <a:noFill/>
          </p:spPr>
          <p:txBody>
            <a:bodyPr wrap="none" rtlCol="0">
              <a:spAutoFit/>
            </a:bodyPr>
            <a:lstStyle/>
            <a:p>
              <a:r>
                <a:rPr lang="ro-MD" sz="1200" dirty="0"/>
                <a:t>136</a:t>
              </a:r>
              <a:endParaRPr lang="en-US" sz="1200" dirty="0"/>
            </a:p>
          </p:txBody>
        </p:sp>
        <p:sp>
          <p:nvSpPr>
            <p:cNvPr id="36" name="TextBox 35"/>
            <p:cNvSpPr txBox="1"/>
            <p:nvPr/>
          </p:nvSpPr>
          <p:spPr>
            <a:xfrm>
              <a:off x="10189178" y="3648104"/>
              <a:ext cx="422306" cy="337868"/>
            </a:xfrm>
            <a:prstGeom prst="rect">
              <a:avLst/>
            </a:prstGeom>
            <a:noFill/>
          </p:spPr>
          <p:txBody>
            <a:bodyPr wrap="none" rtlCol="0">
              <a:spAutoFit/>
            </a:bodyPr>
            <a:lstStyle/>
            <a:p>
              <a:r>
                <a:rPr lang="ro-MD" sz="1200" dirty="0"/>
                <a:t>13</a:t>
              </a:r>
              <a:endParaRPr lang="en-US" sz="1200" dirty="0"/>
            </a:p>
          </p:txBody>
        </p:sp>
        <p:sp>
          <p:nvSpPr>
            <p:cNvPr id="37" name="TextBox 36"/>
            <p:cNvSpPr txBox="1"/>
            <p:nvPr/>
          </p:nvSpPr>
          <p:spPr>
            <a:xfrm>
              <a:off x="10759568" y="2873440"/>
              <a:ext cx="422306" cy="337868"/>
            </a:xfrm>
            <a:prstGeom prst="rect">
              <a:avLst/>
            </a:prstGeom>
            <a:noFill/>
          </p:spPr>
          <p:txBody>
            <a:bodyPr wrap="none" rtlCol="0">
              <a:spAutoFit/>
            </a:bodyPr>
            <a:lstStyle/>
            <a:p>
              <a:r>
                <a:rPr lang="ro-MD" sz="1200" dirty="0"/>
                <a:t>13</a:t>
              </a:r>
              <a:endParaRPr lang="en-US" sz="1200" dirty="0"/>
            </a:p>
          </p:txBody>
        </p:sp>
      </p:grpSp>
      <p:pic>
        <p:nvPicPr>
          <p:cNvPr id="38" name="br"/>
          <p:cNvPicPr>
            <a:picLocks noChangeAspect="1"/>
          </p:cNvPicPr>
          <p:nvPr/>
        </p:nvPicPr>
        <p:blipFill>
          <a:blip r:embed="rId3"/>
          <a:stretch>
            <a:fillRect/>
          </a:stretch>
        </p:blipFill>
        <p:spPr>
          <a:xfrm>
            <a:off x="4644210" y="3894920"/>
            <a:ext cx="242826" cy="253863"/>
          </a:xfrm>
          <a:prstGeom prst="rect">
            <a:avLst/>
          </a:prstGeom>
        </p:spPr>
      </p:pic>
      <p:sp>
        <p:nvSpPr>
          <p:cNvPr id="39" name="text caz concret" hidden="1"/>
          <p:cNvSpPr txBox="1"/>
          <p:nvPr/>
        </p:nvSpPr>
        <p:spPr>
          <a:xfrm>
            <a:off x="213361" y="2426598"/>
            <a:ext cx="3658244" cy="707886"/>
          </a:xfrm>
          <a:prstGeom prst="rect">
            <a:avLst/>
          </a:prstGeom>
          <a:noFill/>
        </p:spPr>
        <p:txBody>
          <a:bodyPr wrap="square" rtlCol="0">
            <a:spAutoFit/>
          </a:bodyPr>
          <a:lstStyle/>
          <a:p>
            <a:pPr indent="360000"/>
            <a:r>
              <a:rPr lang="ro-MD" sz="2000" dirty="0"/>
              <a:t>Să </a:t>
            </a:r>
            <a:r>
              <a:rPr lang="ro-MD" sz="2000" dirty="0" smtClean="0"/>
              <a:t>luăm un caz concret și anume drumul Briceni – Chișinău</a:t>
            </a:r>
            <a:endParaRPr lang="en-US" sz="2000" dirty="0"/>
          </a:p>
        </p:txBody>
      </p:sp>
      <p:pic>
        <p:nvPicPr>
          <p:cNvPr id="40" name="ch"/>
          <p:cNvPicPr>
            <a:picLocks noChangeAspect="1"/>
          </p:cNvPicPr>
          <p:nvPr/>
        </p:nvPicPr>
        <p:blipFill>
          <a:blip r:embed="rId4"/>
          <a:stretch>
            <a:fillRect/>
          </a:stretch>
        </p:blipFill>
        <p:spPr>
          <a:xfrm>
            <a:off x="11461078" y="3101707"/>
            <a:ext cx="234095" cy="234095"/>
          </a:xfrm>
          <a:prstGeom prst="rect">
            <a:avLst/>
          </a:prstGeom>
        </p:spPr>
      </p:pic>
      <p:pic>
        <p:nvPicPr>
          <p:cNvPr id="42" name="foto1" hidden="1"/>
          <p:cNvPicPr>
            <a:picLocks noChangeAspect="1"/>
          </p:cNvPicPr>
          <p:nvPr/>
        </p:nvPicPr>
        <p:blipFill>
          <a:blip r:embed="rId5"/>
          <a:stretch>
            <a:fillRect/>
          </a:stretch>
        </p:blipFill>
        <p:spPr>
          <a:xfrm>
            <a:off x="281526" y="2478098"/>
            <a:ext cx="3752850" cy="1781175"/>
          </a:xfrm>
          <a:prstGeom prst="rect">
            <a:avLst/>
          </a:prstGeom>
        </p:spPr>
      </p:pic>
      <p:pic>
        <p:nvPicPr>
          <p:cNvPr id="47" name="br e" hidden="1"/>
          <p:cNvPicPr>
            <a:picLocks noChangeAspect="1"/>
          </p:cNvPicPr>
          <p:nvPr/>
        </p:nvPicPr>
        <p:blipFill>
          <a:blip r:embed="rId6"/>
          <a:stretch>
            <a:fillRect/>
          </a:stretch>
        </p:blipFill>
        <p:spPr>
          <a:xfrm>
            <a:off x="102997" y="1980278"/>
            <a:ext cx="4257675" cy="3190875"/>
          </a:xfrm>
          <a:prstGeom prst="rect">
            <a:avLst/>
          </a:prstGeom>
        </p:spPr>
      </p:pic>
      <p:pic>
        <p:nvPicPr>
          <p:cNvPr id="48" name="br e b txt" hidden="1"/>
          <p:cNvPicPr>
            <a:picLocks noChangeAspect="1"/>
          </p:cNvPicPr>
          <p:nvPr/>
        </p:nvPicPr>
        <p:blipFill rotWithShape="1">
          <a:blip r:embed="rId7"/>
          <a:srcRect l="6937" r="11046"/>
          <a:stretch/>
        </p:blipFill>
        <p:spPr>
          <a:xfrm>
            <a:off x="342487" y="2058506"/>
            <a:ext cx="3827930" cy="3533775"/>
          </a:xfrm>
          <a:prstGeom prst="rect">
            <a:avLst/>
          </a:prstGeom>
        </p:spPr>
      </p:pic>
      <p:pic>
        <p:nvPicPr>
          <p:cNvPr id="49" name="br e b sageata"/>
          <p:cNvPicPr>
            <a:picLocks noChangeAspect="1"/>
          </p:cNvPicPr>
          <p:nvPr/>
        </p:nvPicPr>
        <p:blipFill rotWithShape="1">
          <a:blip r:embed="rId8">
            <a:extLst>
              <a:ext uri="{28A0092B-C50C-407E-A947-70E740481C1C}">
                <a14:useLocalDpi xmlns:a14="http://schemas.microsoft.com/office/drawing/2010/main" val="0"/>
              </a:ext>
            </a:extLst>
          </a:blip>
          <a:srcRect l="52553" t="48245" r="25555" b="47282"/>
          <a:stretch/>
        </p:blipFill>
        <p:spPr>
          <a:xfrm rot="21151308">
            <a:off x="6679751" y="3636984"/>
            <a:ext cx="1418031" cy="414511"/>
          </a:xfrm>
          <a:prstGeom prst="rect">
            <a:avLst/>
          </a:prstGeom>
        </p:spPr>
      </p:pic>
      <p:sp>
        <p:nvSpPr>
          <p:cNvPr id="50" name="TextBox 49"/>
          <p:cNvSpPr txBox="1"/>
          <p:nvPr/>
        </p:nvSpPr>
        <p:spPr>
          <a:xfrm>
            <a:off x="7627866" y="3680511"/>
            <a:ext cx="341760" cy="276999"/>
          </a:xfrm>
          <a:prstGeom prst="rect">
            <a:avLst/>
          </a:prstGeom>
          <a:noFill/>
        </p:spPr>
        <p:txBody>
          <a:bodyPr wrap="none" rtlCol="0">
            <a:spAutoFit/>
          </a:bodyPr>
          <a:lstStyle/>
          <a:p>
            <a:r>
              <a:rPr lang="ro-MD" sz="1200" b="1" dirty="0" smtClean="0"/>
              <a:t>73</a:t>
            </a:r>
            <a:endParaRPr lang="en-US" sz="1200" b="1" dirty="0"/>
          </a:p>
        </p:txBody>
      </p:sp>
      <p:pic>
        <p:nvPicPr>
          <p:cNvPr id="52" name="br e b ch sageata blue"/>
          <p:cNvPicPr>
            <a:picLocks noChangeAspect="1"/>
          </p:cNvPicPr>
          <p:nvPr/>
        </p:nvPicPr>
        <p:blipFill rotWithShape="1">
          <a:blip r:embed="rId9">
            <a:extLst>
              <a:ext uri="{28A0092B-C50C-407E-A947-70E740481C1C}">
                <a14:useLocalDpi xmlns:a14="http://schemas.microsoft.com/office/drawing/2010/main" val="0"/>
              </a:ext>
            </a:extLst>
          </a:blip>
          <a:srcRect l="47599" t="48351" r="11439" b="49062"/>
          <a:stretch/>
        </p:blipFill>
        <p:spPr>
          <a:xfrm rot="21230358">
            <a:off x="8529460" y="3347603"/>
            <a:ext cx="2809138" cy="177426"/>
          </a:xfrm>
          <a:prstGeom prst="rect">
            <a:avLst/>
          </a:prstGeom>
        </p:spPr>
      </p:pic>
      <p:pic>
        <p:nvPicPr>
          <p:cNvPr id="53" name="Picture 52"/>
          <p:cNvPicPr>
            <a:picLocks noChangeAspect="1"/>
          </p:cNvPicPr>
          <p:nvPr/>
        </p:nvPicPr>
        <p:blipFill>
          <a:blip r:embed="rId10"/>
          <a:stretch>
            <a:fillRect/>
          </a:stretch>
        </p:blipFill>
        <p:spPr>
          <a:xfrm>
            <a:off x="10720386" y="3137746"/>
            <a:ext cx="328613" cy="119268"/>
          </a:xfrm>
          <a:prstGeom prst="rect">
            <a:avLst/>
          </a:prstGeom>
        </p:spPr>
      </p:pic>
      <p:pic>
        <p:nvPicPr>
          <p:cNvPr id="54" name="Picture 53"/>
          <p:cNvPicPr>
            <a:picLocks noChangeAspect="1"/>
          </p:cNvPicPr>
          <p:nvPr/>
        </p:nvPicPr>
        <p:blipFill>
          <a:blip r:embed="rId10"/>
          <a:stretch>
            <a:fillRect/>
          </a:stretch>
        </p:blipFill>
        <p:spPr>
          <a:xfrm rot="21132318">
            <a:off x="8623602" y="3259148"/>
            <a:ext cx="657225" cy="219075"/>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24599" y="3468438"/>
            <a:ext cx="512512" cy="327850"/>
          </a:xfrm>
          <a:prstGeom prst="rect">
            <a:avLst/>
          </a:prstGeom>
        </p:spPr>
      </p:pic>
      <p:sp>
        <p:nvSpPr>
          <p:cNvPr id="59" name="TextBox 58"/>
          <p:cNvSpPr txBox="1"/>
          <p:nvPr/>
        </p:nvSpPr>
        <p:spPr>
          <a:xfrm>
            <a:off x="10630843" y="3294486"/>
            <a:ext cx="420308" cy="276999"/>
          </a:xfrm>
          <a:prstGeom prst="rect">
            <a:avLst/>
          </a:prstGeom>
          <a:noFill/>
        </p:spPr>
        <p:txBody>
          <a:bodyPr wrap="none" rtlCol="0">
            <a:spAutoFit/>
          </a:bodyPr>
          <a:lstStyle/>
          <a:p>
            <a:r>
              <a:rPr lang="ro-MD" sz="1200" b="1" dirty="0" smtClean="0"/>
              <a:t>135</a:t>
            </a:r>
            <a:endParaRPr lang="en-US" sz="1200" b="1" dirty="0"/>
          </a:p>
        </p:txBody>
      </p:sp>
      <p:pic>
        <p:nvPicPr>
          <p:cNvPr id="62" name="Picture 61"/>
          <p:cNvPicPr>
            <a:picLocks noChangeAspect="1"/>
          </p:cNvPicPr>
          <p:nvPr/>
        </p:nvPicPr>
        <p:blipFill>
          <a:blip r:embed="rId12"/>
          <a:stretch>
            <a:fillRect/>
          </a:stretch>
        </p:blipFill>
        <p:spPr>
          <a:xfrm>
            <a:off x="6330866" y="3756529"/>
            <a:ext cx="178841" cy="219486"/>
          </a:xfrm>
          <a:prstGeom prst="rect">
            <a:avLst/>
          </a:prstGeom>
        </p:spPr>
      </p:pic>
      <p:pic>
        <p:nvPicPr>
          <p:cNvPr id="66" name="Picture 65" hidden="1"/>
          <p:cNvPicPr>
            <a:picLocks noChangeAspect="1"/>
          </p:cNvPicPr>
          <p:nvPr/>
        </p:nvPicPr>
        <p:blipFill rotWithShape="1">
          <a:blip r:embed="rId13"/>
          <a:srcRect r="16833"/>
          <a:stretch/>
        </p:blipFill>
        <p:spPr>
          <a:xfrm>
            <a:off x="254161" y="2530926"/>
            <a:ext cx="3913295" cy="2886075"/>
          </a:xfrm>
          <a:prstGeom prst="rect">
            <a:avLst/>
          </a:prstGeom>
        </p:spPr>
      </p:pic>
      <p:pic>
        <p:nvPicPr>
          <p:cNvPr id="67" name="Picture 66" hidden="1"/>
          <p:cNvPicPr>
            <a:picLocks noChangeAspect="1"/>
          </p:cNvPicPr>
          <p:nvPr/>
        </p:nvPicPr>
        <p:blipFill rotWithShape="1">
          <a:blip r:embed="rId14"/>
          <a:srcRect r="3484"/>
          <a:stretch/>
        </p:blipFill>
        <p:spPr>
          <a:xfrm>
            <a:off x="6451" y="2069137"/>
            <a:ext cx="4431078" cy="3238500"/>
          </a:xfrm>
          <a:prstGeom prst="rect">
            <a:avLst/>
          </a:prstGeom>
        </p:spPr>
      </p:pic>
      <p:pic>
        <p:nvPicPr>
          <p:cNvPr id="68" name="br e b sageata"/>
          <p:cNvPicPr>
            <a:picLocks noChangeAspect="1"/>
          </p:cNvPicPr>
          <p:nvPr/>
        </p:nvPicPr>
        <p:blipFill rotWithShape="1">
          <a:blip r:embed="rId8">
            <a:extLst>
              <a:ext uri="{28A0092B-C50C-407E-A947-70E740481C1C}">
                <a14:useLocalDpi xmlns:a14="http://schemas.microsoft.com/office/drawing/2010/main" val="0"/>
              </a:ext>
            </a:extLst>
          </a:blip>
          <a:srcRect l="60825" t="48245" r="25555" b="47282"/>
          <a:stretch/>
        </p:blipFill>
        <p:spPr>
          <a:xfrm rot="15130484">
            <a:off x="7737520" y="2718439"/>
            <a:ext cx="882221" cy="414511"/>
          </a:xfrm>
          <a:prstGeom prst="rect">
            <a:avLst/>
          </a:prstGeom>
        </p:spPr>
      </p:pic>
      <p:pic>
        <p:nvPicPr>
          <p:cNvPr id="69" name="Picture 68"/>
          <p:cNvPicPr>
            <a:picLocks noChangeAspect="1"/>
          </p:cNvPicPr>
          <p:nvPr/>
        </p:nvPicPr>
        <p:blipFill>
          <a:blip r:embed="rId10"/>
          <a:stretch>
            <a:fillRect/>
          </a:stretch>
        </p:blipFill>
        <p:spPr>
          <a:xfrm rot="4246742">
            <a:off x="7621554" y="2915345"/>
            <a:ext cx="585147" cy="219075"/>
          </a:xfrm>
          <a:prstGeom prst="rect">
            <a:avLst/>
          </a:prstGeom>
        </p:spPr>
      </p:pic>
      <p:pic>
        <p:nvPicPr>
          <p:cNvPr id="71" name="Picture 70"/>
          <p:cNvPicPr>
            <a:picLocks noChangeAspect="1"/>
          </p:cNvPicPr>
          <p:nvPr/>
        </p:nvPicPr>
        <p:blipFill rotWithShape="1">
          <a:blip r:embed="rId15">
            <a:extLst>
              <a:ext uri="{28A0092B-C50C-407E-A947-70E740481C1C}">
                <a14:useLocalDpi xmlns:a14="http://schemas.microsoft.com/office/drawing/2010/main" val="0"/>
              </a:ext>
            </a:extLst>
          </a:blip>
          <a:srcRect l="36250" t="45058" r="12706" b="50117"/>
          <a:stretch/>
        </p:blipFill>
        <p:spPr>
          <a:xfrm rot="883167">
            <a:off x="8089071" y="2514914"/>
            <a:ext cx="3306082" cy="312420"/>
          </a:xfrm>
          <a:prstGeom prst="rect">
            <a:avLst/>
          </a:prstGeom>
        </p:spPr>
      </p:pic>
      <p:pic>
        <p:nvPicPr>
          <p:cNvPr id="72" name="Picture 71"/>
          <p:cNvPicPr>
            <a:picLocks noChangeAspect="1"/>
          </p:cNvPicPr>
          <p:nvPr/>
        </p:nvPicPr>
        <p:blipFill>
          <a:blip r:embed="rId10"/>
          <a:stretch>
            <a:fillRect/>
          </a:stretch>
        </p:blipFill>
        <p:spPr>
          <a:xfrm rot="823414">
            <a:off x="8086478" y="2441771"/>
            <a:ext cx="524182" cy="194124"/>
          </a:xfrm>
          <a:prstGeom prst="rect">
            <a:avLst/>
          </a:prstGeom>
        </p:spPr>
      </p:pic>
      <p:sp>
        <p:nvSpPr>
          <p:cNvPr id="73" name="TextBox 72"/>
          <p:cNvSpPr txBox="1"/>
          <p:nvPr/>
        </p:nvSpPr>
        <p:spPr>
          <a:xfrm>
            <a:off x="7657733" y="2647189"/>
            <a:ext cx="341760" cy="276999"/>
          </a:xfrm>
          <a:prstGeom prst="rect">
            <a:avLst/>
          </a:prstGeom>
          <a:noFill/>
        </p:spPr>
        <p:txBody>
          <a:bodyPr wrap="none" rtlCol="0">
            <a:spAutoFit/>
          </a:bodyPr>
          <a:lstStyle/>
          <a:p>
            <a:r>
              <a:rPr lang="ro-MD" sz="1200" b="1" dirty="0" smtClean="0"/>
              <a:t>23</a:t>
            </a:r>
            <a:endParaRPr lang="en-US" sz="1200" b="1" dirty="0"/>
          </a:p>
        </p:txBody>
      </p:sp>
      <p:sp>
        <p:nvSpPr>
          <p:cNvPr id="74" name="TextBox 73"/>
          <p:cNvSpPr txBox="1"/>
          <p:nvPr/>
        </p:nvSpPr>
        <p:spPr>
          <a:xfrm>
            <a:off x="10788828" y="2789538"/>
            <a:ext cx="420308" cy="276999"/>
          </a:xfrm>
          <a:prstGeom prst="rect">
            <a:avLst/>
          </a:prstGeom>
          <a:noFill/>
        </p:spPr>
        <p:txBody>
          <a:bodyPr wrap="none" rtlCol="0">
            <a:spAutoFit/>
          </a:bodyPr>
          <a:lstStyle/>
          <a:p>
            <a:r>
              <a:rPr lang="ro-MD" sz="1200" b="1" dirty="0" smtClean="0"/>
              <a:t>110</a:t>
            </a:r>
            <a:endParaRPr lang="en-US" sz="1200" b="1" dirty="0"/>
          </a:p>
        </p:txBody>
      </p:sp>
      <p:pic>
        <p:nvPicPr>
          <p:cNvPr id="77" name="Picture 76"/>
          <p:cNvPicPr>
            <a:picLocks noChangeAspect="1"/>
          </p:cNvPicPr>
          <p:nvPr/>
        </p:nvPicPr>
        <p:blipFill>
          <a:blip r:embed="rId16"/>
          <a:stretch>
            <a:fillRect/>
          </a:stretch>
        </p:blipFill>
        <p:spPr>
          <a:xfrm rot="21186384">
            <a:off x="8530197" y="3326447"/>
            <a:ext cx="2808530" cy="190500"/>
          </a:xfrm>
          <a:prstGeom prst="rect">
            <a:avLst/>
          </a:prstGeom>
        </p:spPr>
      </p:pic>
      <p:pic>
        <p:nvPicPr>
          <p:cNvPr id="78" name="Picture 77"/>
          <p:cNvPicPr>
            <a:picLocks noChangeAspect="1"/>
          </p:cNvPicPr>
          <p:nvPr/>
        </p:nvPicPr>
        <p:blipFill>
          <a:blip r:embed="rId10"/>
          <a:stretch>
            <a:fillRect/>
          </a:stretch>
        </p:blipFill>
        <p:spPr>
          <a:xfrm rot="21188148">
            <a:off x="9731402" y="3475660"/>
            <a:ext cx="585147" cy="374219"/>
          </a:xfrm>
          <a:prstGeom prst="rect">
            <a:avLst/>
          </a:prstGeom>
        </p:spPr>
      </p:pic>
      <p:pic>
        <p:nvPicPr>
          <p:cNvPr id="80" name="Picture 79"/>
          <p:cNvPicPr>
            <a:picLocks noChangeAspect="1"/>
          </p:cNvPicPr>
          <p:nvPr/>
        </p:nvPicPr>
        <p:blipFill>
          <a:blip r:embed="rId10"/>
          <a:stretch>
            <a:fillRect/>
          </a:stretch>
        </p:blipFill>
        <p:spPr>
          <a:xfrm rot="20887265">
            <a:off x="10465412" y="3417928"/>
            <a:ext cx="585147" cy="219075"/>
          </a:xfrm>
          <a:prstGeom prst="rect">
            <a:avLst/>
          </a:prstGeom>
        </p:spPr>
      </p:pic>
      <p:sp>
        <p:nvSpPr>
          <p:cNvPr id="82" name="TextBox 81"/>
          <p:cNvSpPr txBox="1"/>
          <p:nvPr/>
        </p:nvSpPr>
        <p:spPr>
          <a:xfrm>
            <a:off x="10669133" y="3065918"/>
            <a:ext cx="420308" cy="276999"/>
          </a:xfrm>
          <a:prstGeom prst="rect">
            <a:avLst/>
          </a:prstGeom>
          <a:noFill/>
        </p:spPr>
        <p:txBody>
          <a:bodyPr wrap="none" rtlCol="0">
            <a:spAutoFit/>
          </a:bodyPr>
          <a:lstStyle/>
          <a:p>
            <a:r>
              <a:rPr lang="ro-MD" sz="1200" dirty="0" smtClean="0"/>
              <a:t>135</a:t>
            </a:r>
            <a:endParaRPr lang="en-US" sz="1200" dirty="0"/>
          </a:p>
        </p:txBody>
      </p:sp>
      <p:sp>
        <p:nvSpPr>
          <p:cNvPr id="83" name="TextBox 82"/>
          <p:cNvSpPr txBox="1"/>
          <p:nvPr/>
        </p:nvSpPr>
        <p:spPr>
          <a:xfrm>
            <a:off x="8591452" y="3311530"/>
            <a:ext cx="420308" cy="276999"/>
          </a:xfrm>
          <a:prstGeom prst="rect">
            <a:avLst/>
          </a:prstGeom>
          <a:noFill/>
        </p:spPr>
        <p:txBody>
          <a:bodyPr wrap="none" rtlCol="0">
            <a:spAutoFit/>
          </a:bodyPr>
          <a:lstStyle/>
          <a:p>
            <a:r>
              <a:rPr lang="ro-MD" sz="1200" dirty="0" smtClean="0"/>
              <a:t>136</a:t>
            </a:r>
            <a:endParaRPr lang="en-US" sz="1200" dirty="0"/>
          </a:p>
        </p:txBody>
      </p:sp>
      <p:pic>
        <p:nvPicPr>
          <p:cNvPr id="85" name="Picture 84"/>
          <p:cNvPicPr>
            <a:picLocks noChangeAspect="1"/>
          </p:cNvPicPr>
          <p:nvPr/>
        </p:nvPicPr>
        <p:blipFill>
          <a:blip r:embed="rId17"/>
          <a:stretch>
            <a:fillRect/>
          </a:stretch>
        </p:blipFill>
        <p:spPr>
          <a:xfrm>
            <a:off x="7779041" y="2207758"/>
            <a:ext cx="162322" cy="213970"/>
          </a:xfrm>
          <a:prstGeom prst="rect">
            <a:avLst/>
          </a:prstGeom>
        </p:spPr>
      </p:pic>
      <p:sp>
        <p:nvSpPr>
          <p:cNvPr id="86" name="Action Button: Home 85">
            <a:hlinkClick r:id="rId18" action="ppaction://hlinksldjump" highlightClick="1"/>
          </p:cNvPr>
          <p:cNvSpPr/>
          <p:nvPr/>
        </p:nvSpPr>
        <p:spPr>
          <a:xfrm>
            <a:off x="11895324" y="6537591"/>
            <a:ext cx="197223" cy="232303"/>
          </a:xfrm>
          <a:prstGeom prst="actionButtonHom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a:ln>
            <a:solidFill>
              <a:schemeClr val="tx2">
                <a:lumMod val="60000"/>
                <a:lumOff val="40000"/>
              </a:schemeClr>
            </a:solidFill>
          </a:ln>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70" name="Picture 69"/>
          <p:cNvPicPr>
            <a:picLocks noChangeAspect="1"/>
          </p:cNvPicPr>
          <p:nvPr/>
        </p:nvPicPr>
        <p:blipFill>
          <a:blip r:embed="rId19"/>
          <a:stretch>
            <a:fillRect/>
          </a:stretch>
        </p:blipFill>
        <p:spPr>
          <a:xfrm>
            <a:off x="8225429" y="3497142"/>
            <a:ext cx="133745" cy="234053"/>
          </a:xfrm>
          <a:prstGeom prst="rect">
            <a:avLst/>
          </a:prstGeom>
        </p:spPr>
      </p:pic>
      <p:pic>
        <p:nvPicPr>
          <p:cNvPr id="111" name="br e sageata"/>
          <p:cNvPicPr>
            <a:picLocks noChangeAspect="1"/>
          </p:cNvPicPr>
          <p:nvPr/>
        </p:nvPicPr>
        <p:blipFill rotWithShape="1">
          <a:blip r:embed="rId8">
            <a:extLst>
              <a:ext uri="{28A0092B-C50C-407E-A947-70E740481C1C}">
                <a14:useLocalDpi xmlns:a14="http://schemas.microsoft.com/office/drawing/2010/main" val="0"/>
              </a:ext>
            </a:extLst>
          </a:blip>
          <a:srcRect l="56531" t="47472" r="25555" b="48465"/>
          <a:stretch/>
        </p:blipFill>
        <p:spPr>
          <a:xfrm rot="21300566">
            <a:off x="5015862" y="3781594"/>
            <a:ext cx="1175107" cy="376509"/>
          </a:xfrm>
          <a:prstGeom prst="rect">
            <a:avLst/>
          </a:prstGeom>
        </p:spPr>
      </p:pic>
      <p:sp>
        <p:nvSpPr>
          <p:cNvPr id="112" name="br e 30"/>
          <p:cNvSpPr txBox="1"/>
          <p:nvPr/>
        </p:nvSpPr>
        <p:spPr>
          <a:xfrm>
            <a:off x="5779500" y="3894457"/>
            <a:ext cx="341760" cy="276999"/>
          </a:xfrm>
          <a:prstGeom prst="rect">
            <a:avLst/>
          </a:prstGeom>
          <a:noFill/>
        </p:spPr>
        <p:txBody>
          <a:bodyPr wrap="none" rtlCol="0">
            <a:spAutoFit/>
          </a:bodyPr>
          <a:lstStyle/>
          <a:p>
            <a:r>
              <a:rPr lang="ro-MD" sz="1200" b="1" dirty="0" smtClean="0"/>
              <a:t>30</a:t>
            </a:r>
            <a:endParaRPr lang="en-US" sz="1200" b="1" dirty="0"/>
          </a:p>
        </p:txBody>
      </p:sp>
      <p:pic>
        <p:nvPicPr>
          <p:cNvPr id="119" name="Picture 118"/>
          <p:cNvPicPr>
            <a:picLocks noChangeAspect="1"/>
          </p:cNvPicPr>
          <p:nvPr/>
        </p:nvPicPr>
        <p:blipFill rotWithShape="1">
          <a:blip r:embed="rId20"/>
          <a:srcRect l="1214" r="2919"/>
          <a:stretch/>
        </p:blipFill>
        <p:spPr>
          <a:xfrm>
            <a:off x="53403" y="2332888"/>
            <a:ext cx="4419600" cy="1857375"/>
          </a:xfrm>
          <a:prstGeom prst="rect">
            <a:avLst/>
          </a:prstGeom>
        </p:spPr>
      </p:pic>
      <p:pic>
        <p:nvPicPr>
          <p:cNvPr id="120" name="Picture 119"/>
          <p:cNvPicPr>
            <a:picLocks noChangeAspect="1"/>
          </p:cNvPicPr>
          <p:nvPr/>
        </p:nvPicPr>
        <p:blipFill>
          <a:blip r:embed="rId21"/>
          <a:stretch>
            <a:fillRect/>
          </a:stretch>
        </p:blipFill>
        <p:spPr>
          <a:xfrm>
            <a:off x="74956" y="2150230"/>
            <a:ext cx="4442364" cy="2238009"/>
          </a:xfrm>
          <a:prstGeom prst="rect">
            <a:avLst/>
          </a:prstGeom>
        </p:spPr>
      </p:pic>
      <p:pic>
        <p:nvPicPr>
          <p:cNvPr id="121" name="Picture 120"/>
          <p:cNvPicPr>
            <a:picLocks noChangeAspect="1"/>
          </p:cNvPicPr>
          <p:nvPr/>
        </p:nvPicPr>
        <p:blipFill>
          <a:blip r:embed="rId22"/>
          <a:stretch>
            <a:fillRect/>
          </a:stretch>
        </p:blipFill>
        <p:spPr>
          <a:xfrm>
            <a:off x="-51934" y="1914674"/>
            <a:ext cx="4505325" cy="2257425"/>
          </a:xfrm>
          <a:prstGeom prst="rect">
            <a:avLst/>
          </a:prstGeom>
        </p:spPr>
      </p:pic>
      <p:pic>
        <p:nvPicPr>
          <p:cNvPr id="122" name="Picture 121"/>
          <p:cNvPicPr>
            <a:picLocks noChangeAspect="1"/>
          </p:cNvPicPr>
          <p:nvPr/>
        </p:nvPicPr>
        <p:blipFill>
          <a:blip r:embed="rId23"/>
          <a:stretch>
            <a:fillRect/>
          </a:stretch>
        </p:blipFill>
        <p:spPr>
          <a:xfrm>
            <a:off x="542567" y="3917632"/>
            <a:ext cx="3829050" cy="2095500"/>
          </a:xfrm>
          <a:prstGeom prst="rect">
            <a:avLst/>
          </a:prstGeom>
        </p:spPr>
      </p:pic>
      <p:pic>
        <p:nvPicPr>
          <p:cNvPr id="128" name="Picture 127"/>
          <p:cNvPicPr>
            <a:picLocks noChangeAspect="1"/>
          </p:cNvPicPr>
          <p:nvPr/>
        </p:nvPicPr>
        <p:blipFill>
          <a:blip r:embed="rId24"/>
          <a:stretch>
            <a:fillRect/>
          </a:stretch>
        </p:blipFill>
        <p:spPr>
          <a:xfrm>
            <a:off x="51866" y="4763534"/>
            <a:ext cx="3867251" cy="299323"/>
          </a:xfrm>
          <a:prstGeom prst="rect">
            <a:avLst/>
          </a:prstGeom>
        </p:spPr>
      </p:pic>
      <p:pic>
        <p:nvPicPr>
          <p:cNvPr id="129" name="Picture 128"/>
          <p:cNvPicPr>
            <a:picLocks noChangeAspect="1"/>
          </p:cNvPicPr>
          <p:nvPr/>
        </p:nvPicPr>
        <p:blipFill>
          <a:blip r:embed="rId25"/>
          <a:stretch>
            <a:fillRect/>
          </a:stretch>
        </p:blipFill>
        <p:spPr>
          <a:xfrm>
            <a:off x="151248" y="5148337"/>
            <a:ext cx="3748515" cy="337487"/>
          </a:xfrm>
          <a:prstGeom prst="rect">
            <a:avLst/>
          </a:prstGeom>
        </p:spPr>
      </p:pic>
      <p:pic>
        <p:nvPicPr>
          <p:cNvPr id="130" name="Picture 129"/>
          <p:cNvPicPr>
            <a:picLocks noChangeAspect="1"/>
          </p:cNvPicPr>
          <p:nvPr/>
        </p:nvPicPr>
        <p:blipFill>
          <a:blip r:embed="rId26"/>
          <a:stretch>
            <a:fillRect/>
          </a:stretch>
        </p:blipFill>
        <p:spPr>
          <a:xfrm>
            <a:off x="74956" y="5509638"/>
            <a:ext cx="2944849" cy="354959"/>
          </a:xfrm>
          <a:prstGeom prst="rect">
            <a:avLst/>
          </a:prstGeom>
        </p:spPr>
      </p:pic>
      <p:pic>
        <p:nvPicPr>
          <p:cNvPr id="131" name="Picture 130"/>
          <p:cNvPicPr>
            <a:picLocks noChangeAspect="1"/>
          </p:cNvPicPr>
          <p:nvPr/>
        </p:nvPicPr>
        <p:blipFill>
          <a:blip r:embed="rId27"/>
          <a:stretch>
            <a:fillRect/>
          </a:stretch>
        </p:blipFill>
        <p:spPr>
          <a:xfrm>
            <a:off x="1129728" y="1493664"/>
            <a:ext cx="2266950" cy="466725"/>
          </a:xfrm>
          <a:prstGeom prst="rect">
            <a:avLst/>
          </a:prstGeom>
        </p:spPr>
      </p:pic>
      <p:pic>
        <p:nvPicPr>
          <p:cNvPr id="137" name="Picture 136"/>
          <p:cNvPicPr>
            <a:picLocks noChangeAspect="1"/>
          </p:cNvPicPr>
          <p:nvPr/>
        </p:nvPicPr>
        <p:blipFill rotWithShape="1">
          <a:blip r:embed="rId28"/>
          <a:srcRect l="1183" t="10297" r="4322"/>
          <a:stretch/>
        </p:blipFill>
        <p:spPr>
          <a:xfrm>
            <a:off x="-41094" y="1516346"/>
            <a:ext cx="4491316" cy="3810701"/>
          </a:xfrm>
          <a:prstGeom prst="rect">
            <a:avLst/>
          </a:prstGeom>
        </p:spPr>
      </p:pic>
      <p:pic>
        <p:nvPicPr>
          <p:cNvPr id="139" name="Picture 138"/>
          <p:cNvPicPr>
            <a:picLocks noChangeAspect="1"/>
          </p:cNvPicPr>
          <p:nvPr/>
        </p:nvPicPr>
        <p:blipFill>
          <a:blip r:embed="rId29"/>
          <a:stretch>
            <a:fillRect/>
          </a:stretch>
        </p:blipFill>
        <p:spPr>
          <a:xfrm>
            <a:off x="122043" y="4800730"/>
            <a:ext cx="4969186" cy="2086040"/>
          </a:xfrm>
          <a:prstGeom prst="rect">
            <a:avLst/>
          </a:prstGeom>
        </p:spPr>
      </p:pic>
      <p:pic>
        <p:nvPicPr>
          <p:cNvPr id="140" name="Picture 139"/>
          <p:cNvPicPr>
            <a:picLocks noChangeAspect="1"/>
          </p:cNvPicPr>
          <p:nvPr/>
        </p:nvPicPr>
        <p:blipFill>
          <a:blip r:embed="rId30"/>
          <a:stretch>
            <a:fillRect/>
          </a:stretch>
        </p:blipFill>
        <p:spPr>
          <a:xfrm>
            <a:off x="5387239" y="6058856"/>
            <a:ext cx="1615373" cy="751148"/>
          </a:xfrm>
          <a:prstGeom prst="rect">
            <a:avLst/>
          </a:prstGeom>
        </p:spPr>
      </p:pic>
      <p:pic>
        <p:nvPicPr>
          <p:cNvPr id="141" name="Picture 140"/>
          <p:cNvPicPr>
            <a:picLocks noChangeAspect="1"/>
          </p:cNvPicPr>
          <p:nvPr/>
        </p:nvPicPr>
        <p:blipFill>
          <a:blip r:embed="rId31"/>
          <a:stretch>
            <a:fillRect/>
          </a:stretch>
        </p:blipFill>
        <p:spPr>
          <a:xfrm>
            <a:off x="623287" y="3101684"/>
            <a:ext cx="3000855" cy="1761696"/>
          </a:xfrm>
          <a:prstGeom prst="rect">
            <a:avLst/>
          </a:prstGeom>
        </p:spPr>
      </p:pic>
      <p:pic>
        <p:nvPicPr>
          <p:cNvPr id="142" name="Picture 141"/>
          <p:cNvPicPr>
            <a:picLocks noChangeAspect="1"/>
          </p:cNvPicPr>
          <p:nvPr/>
        </p:nvPicPr>
        <p:blipFill>
          <a:blip r:embed="rId32"/>
          <a:stretch>
            <a:fillRect/>
          </a:stretch>
        </p:blipFill>
        <p:spPr>
          <a:xfrm>
            <a:off x="164338" y="4646849"/>
            <a:ext cx="5178255" cy="2139775"/>
          </a:xfrm>
          <a:prstGeom prst="rect">
            <a:avLst/>
          </a:prstGeom>
        </p:spPr>
      </p:pic>
      <p:pic>
        <p:nvPicPr>
          <p:cNvPr id="144" name="Picture 143"/>
          <p:cNvPicPr>
            <a:picLocks noChangeAspect="1"/>
          </p:cNvPicPr>
          <p:nvPr/>
        </p:nvPicPr>
        <p:blipFill rotWithShape="1">
          <a:blip r:embed="rId33"/>
          <a:srcRect r="6662" b="20940"/>
          <a:stretch/>
        </p:blipFill>
        <p:spPr>
          <a:xfrm>
            <a:off x="45715" y="1390186"/>
            <a:ext cx="4400779" cy="3298355"/>
          </a:xfrm>
          <a:prstGeom prst="rect">
            <a:avLst/>
          </a:prstGeom>
        </p:spPr>
      </p:pic>
      <p:pic>
        <p:nvPicPr>
          <p:cNvPr id="145" name="Picture 144"/>
          <p:cNvPicPr>
            <a:picLocks noChangeAspect="1"/>
          </p:cNvPicPr>
          <p:nvPr/>
        </p:nvPicPr>
        <p:blipFill>
          <a:blip r:embed="rId34"/>
          <a:stretch>
            <a:fillRect/>
          </a:stretch>
        </p:blipFill>
        <p:spPr>
          <a:xfrm>
            <a:off x="696049" y="2392975"/>
            <a:ext cx="3743325" cy="2200275"/>
          </a:xfrm>
          <a:prstGeom prst="rect">
            <a:avLst/>
          </a:prstGeom>
        </p:spPr>
      </p:pic>
      <p:pic>
        <p:nvPicPr>
          <p:cNvPr id="147" name="Picture 146"/>
          <p:cNvPicPr>
            <a:picLocks noChangeAspect="1"/>
          </p:cNvPicPr>
          <p:nvPr/>
        </p:nvPicPr>
        <p:blipFill>
          <a:blip r:embed="rId35"/>
          <a:stretch>
            <a:fillRect/>
          </a:stretch>
        </p:blipFill>
        <p:spPr>
          <a:xfrm>
            <a:off x="1280692" y="1464145"/>
            <a:ext cx="2638425" cy="695325"/>
          </a:xfrm>
          <a:prstGeom prst="rect">
            <a:avLst/>
          </a:prstGeom>
        </p:spPr>
      </p:pic>
      <p:pic>
        <p:nvPicPr>
          <p:cNvPr id="148" name="Picture 147"/>
          <p:cNvPicPr>
            <a:picLocks noChangeAspect="1"/>
          </p:cNvPicPr>
          <p:nvPr/>
        </p:nvPicPr>
        <p:blipFill>
          <a:blip r:embed="rId36"/>
          <a:stretch>
            <a:fillRect/>
          </a:stretch>
        </p:blipFill>
        <p:spPr>
          <a:xfrm>
            <a:off x="1253261" y="1484845"/>
            <a:ext cx="2628900" cy="561975"/>
          </a:xfrm>
          <a:prstGeom prst="rect">
            <a:avLst/>
          </a:prstGeom>
        </p:spPr>
      </p:pic>
      <p:pic>
        <p:nvPicPr>
          <p:cNvPr id="149" name="Picture 148"/>
          <p:cNvPicPr>
            <a:picLocks noChangeAspect="1"/>
          </p:cNvPicPr>
          <p:nvPr/>
        </p:nvPicPr>
        <p:blipFill>
          <a:blip r:embed="rId37"/>
          <a:stretch>
            <a:fillRect/>
          </a:stretch>
        </p:blipFill>
        <p:spPr>
          <a:xfrm>
            <a:off x="84791" y="1988577"/>
            <a:ext cx="4445342" cy="3005827"/>
          </a:xfrm>
          <a:prstGeom prst="rect">
            <a:avLst/>
          </a:prstGeom>
        </p:spPr>
      </p:pic>
      <p:pic>
        <p:nvPicPr>
          <p:cNvPr id="150" name="Picture 149"/>
          <p:cNvPicPr>
            <a:picLocks noChangeAspect="1"/>
          </p:cNvPicPr>
          <p:nvPr/>
        </p:nvPicPr>
        <p:blipFill rotWithShape="1">
          <a:blip r:embed="rId38"/>
          <a:srcRect t="15703" r="30384" b="6716"/>
          <a:stretch/>
        </p:blipFill>
        <p:spPr>
          <a:xfrm>
            <a:off x="40655" y="4220635"/>
            <a:ext cx="4436095" cy="2505075"/>
          </a:xfrm>
          <a:prstGeom prst="rect">
            <a:avLst/>
          </a:prstGeom>
        </p:spPr>
      </p:pic>
      <p:pic>
        <p:nvPicPr>
          <p:cNvPr id="151" name="Picture 150"/>
          <p:cNvPicPr>
            <a:picLocks noChangeAspect="1"/>
          </p:cNvPicPr>
          <p:nvPr/>
        </p:nvPicPr>
        <p:blipFill>
          <a:blip r:embed="rId39"/>
          <a:stretch>
            <a:fillRect/>
          </a:stretch>
        </p:blipFill>
        <p:spPr>
          <a:xfrm>
            <a:off x="4192754" y="4763631"/>
            <a:ext cx="1104900" cy="1828800"/>
          </a:xfrm>
          <a:prstGeom prst="rect">
            <a:avLst/>
          </a:prstGeom>
        </p:spPr>
      </p:pic>
      <p:pic>
        <p:nvPicPr>
          <p:cNvPr id="152" name="Picture 151"/>
          <p:cNvPicPr>
            <a:picLocks noChangeAspect="1"/>
          </p:cNvPicPr>
          <p:nvPr/>
        </p:nvPicPr>
        <p:blipFill>
          <a:blip r:embed="rId40"/>
          <a:stretch>
            <a:fillRect/>
          </a:stretch>
        </p:blipFill>
        <p:spPr>
          <a:xfrm>
            <a:off x="1246631" y="1427832"/>
            <a:ext cx="2600325" cy="666750"/>
          </a:xfrm>
          <a:prstGeom prst="rect">
            <a:avLst/>
          </a:prstGeom>
        </p:spPr>
      </p:pic>
      <p:pic>
        <p:nvPicPr>
          <p:cNvPr id="41" name="Picture 40"/>
          <p:cNvPicPr>
            <a:picLocks noChangeAspect="1"/>
          </p:cNvPicPr>
          <p:nvPr/>
        </p:nvPicPr>
        <p:blipFill>
          <a:blip r:embed="rId41"/>
          <a:stretch>
            <a:fillRect/>
          </a:stretch>
        </p:blipFill>
        <p:spPr>
          <a:xfrm>
            <a:off x="138894" y="2371918"/>
            <a:ext cx="4327243" cy="1794576"/>
          </a:xfrm>
          <a:prstGeom prst="rect">
            <a:avLst/>
          </a:prstGeom>
        </p:spPr>
      </p:pic>
      <p:pic>
        <p:nvPicPr>
          <p:cNvPr id="94" name="Picture 93"/>
          <p:cNvPicPr>
            <a:picLocks noChangeAspect="1"/>
          </p:cNvPicPr>
          <p:nvPr/>
        </p:nvPicPr>
        <p:blipFill rotWithShape="1">
          <a:blip r:embed="rId42"/>
          <a:srcRect r="7371"/>
          <a:stretch/>
        </p:blipFill>
        <p:spPr>
          <a:xfrm>
            <a:off x="378262" y="4176490"/>
            <a:ext cx="3987953" cy="2647950"/>
          </a:xfrm>
          <a:prstGeom prst="rect">
            <a:avLst/>
          </a:prstGeom>
        </p:spPr>
      </p:pic>
      <p:pic>
        <p:nvPicPr>
          <p:cNvPr id="100" name="Picture 99"/>
          <p:cNvPicPr>
            <a:picLocks noChangeAspect="1"/>
          </p:cNvPicPr>
          <p:nvPr/>
        </p:nvPicPr>
        <p:blipFill>
          <a:blip r:embed="rId43"/>
          <a:stretch>
            <a:fillRect/>
          </a:stretch>
        </p:blipFill>
        <p:spPr>
          <a:xfrm>
            <a:off x="1025102" y="1453573"/>
            <a:ext cx="2895600" cy="523875"/>
          </a:xfrm>
          <a:prstGeom prst="rect">
            <a:avLst/>
          </a:prstGeom>
        </p:spPr>
      </p:pic>
      <p:pic>
        <p:nvPicPr>
          <p:cNvPr id="113" name="Picture 112"/>
          <p:cNvPicPr>
            <a:picLocks noChangeAspect="1"/>
          </p:cNvPicPr>
          <p:nvPr/>
        </p:nvPicPr>
        <p:blipFill>
          <a:blip r:embed="rId44"/>
          <a:stretch>
            <a:fillRect/>
          </a:stretch>
        </p:blipFill>
        <p:spPr>
          <a:xfrm>
            <a:off x="122043" y="2365024"/>
            <a:ext cx="4393395" cy="1787024"/>
          </a:xfrm>
          <a:prstGeom prst="rect">
            <a:avLst/>
          </a:prstGeom>
        </p:spPr>
      </p:pic>
      <p:pic>
        <p:nvPicPr>
          <p:cNvPr id="114" name="Picture 113"/>
          <p:cNvPicPr>
            <a:picLocks noChangeAspect="1"/>
          </p:cNvPicPr>
          <p:nvPr/>
        </p:nvPicPr>
        <p:blipFill>
          <a:blip r:embed="rId45"/>
          <a:stretch>
            <a:fillRect/>
          </a:stretch>
        </p:blipFill>
        <p:spPr>
          <a:xfrm>
            <a:off x="441814" y="4158762"/>
            <a:ext cx="3867150" cy="2352675"/>
          </a:xfrm>
          <a:prstGeom prst="rect">
            <a:avLst/>
          </a:prstGeom>
        </p:spPr>
      </p:pic>
      <p:pic>
        <p:nvPicPr>
          <p:cNvPr id="115" name="Picture 114"/>
          <p:cNvPicPr>
            <a:picLocks noChangeAspect="1"/>
          </p:cNvPicPr>
          <p:nvPr/>
        </p:nvPicPr>
        <p:blipFill rotWithShape="1">
          <a:blip r:embed="rId46"/>
          <a:srcRect t="2" r="20208" b="-2"/>
          <a:stretch/>
        </p:blipFill>
        <p:spPr>
          <a:xfrm>
            <a:off x="1029879" y="5040831"/>
            <a:ext cx="3853271" cy="45719"/>
          </a:xfrm>
          <a:prstGeom prst="rect">
            <a:avLst/>
          </a:prstGeom>
        </p:spPr>
      </p:pic>
      <p:pic>
        <p:nvPicPr>
          <p:cNvPr id="116" name="Picture 115"/>
          <p:cNvPicPr>
            <a:picLocks noChangeAspect="1"/>
          </p:cNvPicPr>
          <p:nvPr/>
        </p:nvPicPr>
        <p:blipFill rotWithShape="1">
          <a:blip r:embed="rId47"/>
          <a:srcRect l="28967" r="42798" b="9703"/>
          <a:stretch/>
        </p:blipFill>
        <p:spPr>
          <a:xfrm>
            <a:off x="1246076" y="4894544"/>
            <a:ext cx="45719" cy="1849155"/>
          </a:xfrm>
          <a:prstGeom prst="rect">
            <a:avLst/>
          </a:prstGeom>
        </p:spPr>
      </p:pic>
      <p:pic>
        <p:nvPicPr>
          <p:cNvPr id="117" name="Picture 116"/>
          <p:cNvPicPr>
            <a:picLocks noChangeAspect="1"/>
          </p:cNvPicPr>
          <p:nvPr/>
        </p:nvPicPr>
        <p:blipFill>
          <a:blip r:embed="rId48"/>
          <a:stretch>
            <a:fillRect/>
          </a:stretch>
        </p:blipFill>
        <p:spPr>
          <a:xfrm>
            <a:off x="1129728" y="1425381"/>
            <a:ext cx="2590800" cy="447675"/>
          </a:xfrm>
          <a:prstGeom prst="rect">
            <a:avLst/>
          </a:prstGeom>
        </p:spPr>
      </p:pic>
      <p:pic>
        <p:nvPicPr>
          <p:cNvPr id="118" name="Picture 117"/>
          <p:cNvPicPr>
            <a:picLocks noChangeAspect="1"/>
          </p:cNvPicPr>
          <p:nvPr/>
        </p:nvPicPr>
        <p:blipFill>
          <a:blip r:embed="rId49"/>
          <a:stretch>
            <a:fillRect/>
          </a:stretch>
        </p:blipFill>
        <p:spPr>
          <a:xfrm>
            <a:off x="3311" y="2329679"/>
            <a:ext cx="4499043" cy="1848216"/>
          </a:xfrm>
          <a:prstGeom prst="rect">
            <a:avLst/>
          </a:prstGeom>
        </p:spPr>
      </p:pic>
      <p:pic>
        <p:nvPicPr>
          <p:cNvPr id="123" name="Picture 122"/>
          <p:cNvPicPr>
            <a:picLocks noChangeAspect="1"/>
          </p:cNvPicPr>
          <p:nvPr/>
        </p:nvPicPr>
        <p:blipFill>
          <a:blip r:embed="rId50"/>
          <a:stretch>
            <a:fillRect/>
          </a:stretch>
        </p:blipFill>
        <p:spPr>
          <a:xfrm>
            <a:off x="510100" y="4215770"/>
            <a:ext cx="3724275" cy="2314575"/>
          </a:xfrm>
          <a:prstGeom prst="rect">
            <a:avLst/>
          </a:prstGeom>
        </p:spPr>
      </p:pic>
      <p:pic>
        <p:nvPicPr>
          <p:cNvPr id="124" name="Picture 123"/>
          <p:cNvPicPr>
            <a:picLocks noChangeAspect="1"/>
          </p:cNvPicPr>
          <p:nvPr/>
        </p:nvPicPr>
        <p:blipFill>
          <a:blip r:embed="rId51"/>
          <a:stretch>
            <a:fillRect/>
          </a:stretch>
        </p:blipFill>
        <p:spPr>
          <a:xfrm>
            <a:off x="1004043" y="1461031"/>
            <a:ext cx="2886075" cy="561975"/>
          </a:xfrm>
          <a:prstGeom prst="rect">
            <a:avLst/>
          </a:prstGeom>
        </p:spPr>
      </p:pic>
      <p:pic>
        <p:nvPicPr>
          <p:cNvPr id="125" name="Picture 124"/>
          <p:cNvPicPr>
            <a:picLocks noChangeAspect="1"/>
          </p:cNvPicPr>
          <p:nvPr/>
        </p:nvPicPr>
        <p:blipFill>
          <a:blip r:embed="rId52"/>
          <a:stretch>
            <a:fillRect/>
          </a:stretch>
        </p:blipFill>
        <p:spPr>
          <a:xfrm>
            <a:off x="22812" y="2396476"/>
            <a:ext cx="4501191" cy="1734605"/>
          </a:xfrm>
          <a:prstGeom prst="rect">
            <a:avLst/>
          </a:prstGeom>
        </p:spPr>
      </p:pic>
      <p:pic>
        <p:nvPicPr>
          <p:cNvPr id="126" name="Picture 125"/>
          <p:cNvPicPr>
            <a:picLocks noChangeAspect="1"/>
          </p:cNvPicPr>
          <p:nvPr/>
        </p:nvPicPr>
        <p:blipFill>
          <a:blip r:embed="rId53"/>
          <a:stretch>
            <a:fillRect/>
          </a:stretch>
        </p:blipFill>
        <p:spPr>
          <a:xfrm>
            <a:off x="509883" y="4329436"/>
            <a:ext cx="4086225" cy="2295525"/>
          </a:xfrm>
          <a:prstGeom prst="rect">
            <a:avLst/>
          </a:prstGeom>
        </p:spPr>
      </p:pic>
      <p:pic>
        <p:nvPicPr>
          <p:cNvPr id="127" name="Picture 126"/>
          <p:cNvPicPr>
            <a:picLocks noChangeAspect="1"/>
          </p:cNvPicPr>
          <p:nvPr/>
        </p:nvPicPr>
        <p:blipFill>
          <a:blip r:embed="rId54"/>
          <a:stretch>
            <a:fillRect/>
          </a:stretch>
        </p:blipFill>
        <p:spPr>
          <a:xfrm>
            <a:off x="1185204" y="1398039"/>
            <a:ext cx="2695575" cy="714375"/>
          </a:xfrm>
          <a:prstGeom prst="rect">
            <a:avLst/>
          </a:prstGeom>
        </p:spPr>
      </p:pic>
      <p:pic>
        <p:nvPicPr>
          <p:cNvPr id="134" name="Picture 133"/>
          <p:cNvPicPr>
            <a:picLocks noChangeAspect="1"/>
          </p:cNvPicPr>
          <p:nvPr/>
        </p:nvPicPr>
        <p:blipFill>
          <a:blip r:embed="rId55"/>
          <a:stretch>
            <a:fillRect/>
          </a:stretch>
        </p:blipFill>
        <p:spPr>
          <a:xfrm>
            <a:off x="72754" y="2369627"/>
            <a:ext cx="4431335" cy="1768168"/>
          </a:xfrm>
          <a:prstGeom prst="rect">
            <a:avLst/>
          </a:prstGeom>
        </p:spPr>
      </p:pic>
      <p:pic>
        <p:nvPicPr>
          <p:cNvPr id="135" name="Picture 134"/>
          <p:cNvPicPr>
            <a:picLocks noChangeAspect="1"/>
          </p:cNvPicPr>
          <p:nvPr/>
        </p:nvPicPr>
        <p:blipFill>
          <a:blip r:embed="rId56"/>
          <a:stretch>
            <a:fillRect/>
          </a:stretch>
        </p:blipFill>
        <p:spPr>
          <a:xfrm>
            <a:off x="533048" y="4320228"/>
            <a:ext cx="3771900" cy="2257425"/>
          </a:xfrm>
          <a:prstGeom prst="rect">
            <a:avLst/>
          </a:prstGeom>
        </p:spPr>
      </p:pic>
      <p:pic>
        <p:nvPicPr>
          <p:cNvPr id="158" name="Picture 157"/>
          <p:cNvPicPr>
            <a:picLocks noChangeAspect="1"/>
          </p:cNvPicPr>
          <p:nvPr/>
        </p:nvPicPr>
        <p:blipFill>
          <a:blip r:embed="rId57"/>
          <a:stretch>
            <a:fillRect/>
          </a:stretch>
        </p:blipFill>
        <p:spPr>
          <a:xfrm>
            <a:off x="51863" y="2409743"/>
            <a:ext cx="4452226" cy="1662357"/>
          </a:xfrm>
          <a:prstGeom prst="rect">
            <a:avLst/>
          </a:prstGeom>
        </p:spPr>
      </p:pic>
      <p:pic>
        <p:nvPicPr>
          <p:cNvPr id="159" name="Picture 158"/>
          <p:cNvPicPr>
            <a:picLocks noChangeAspect="1"/>
          </p:cNvPicPr>
          <p:nvPr/>
        </p:nvPicPr>
        <p:blipFill>
          <a:blip r:embed="rId58"/>
          <a:stretch>
            <a:fillRect/>
          </a:stretch>
        </p:blipFill>
        <p:spPr>
          <a:xfrm>
            <a:off x="579121" y="4346790"/>
            <a:ext cx="3771900" cy="2219325"/>
          </a:xfrm>
          <a:prstGeom prst="rect">
            <a:avLst/>
          </a:prstGeom>
        </p:spPr>
      </p:pic>
      <p:pic>
        <p:nvPicPr>
          <p:cNvPr id="136" name="Picture 135"/>
          <p:cNvPicPr>
            <a:picLocks noChangeAspect="1"/>
          </p:cNvPicPr>
          <p:nvPr/>
        </p:nvPicPr>
        <p:blipFill>
          <a:blip r:embed="rId59"/>
          <a:stretch>
            <a:fillRect/>
          </a:stretch>
        </p:blipFill>
        <p:spPr>
          <a:xfrm>
            <a:off x="1199287" y="1414269"/>
            <a:ext cx="2762250" cy="733425"/>
          </a:xfrm>
          <a:prstGeom prst="rect">
            <a:avLst/>
          </a:prstGeom>
        </p:spPr>
      </p:pic>
      <p:pic>
        <p:nvPicPr>
          <p:cNvPr id="138" name="Picture 137"/>
          <p:cNvPicPr>
            <a:picLocks noChangeAspect="1"/>
          </p:cNvPicPr>
          <p:nvPr/>
        </p:nvPicPr>
        <p:blipFill>
          <a:blip r:embed="rId60"/>
          <a:stretch>
            <a:fillRect/>
          </a:stretch>
        </p:blipFill>
        <p:spPr>
          <a:xfrm>
            <a:off x="38342" y="2355885"/>
            <a:ext cx="4469640" cy="1831819"/>
          </a:xfrm>
          <a:prstGeom prst="rect">
            <a:avLst/>
          </a:prstGeom>
        </p:spPr>
      </p:pic>
      <p:pic>
        <p:nvPicPr>
          <p:cNvPr id="143" name="Picture 142"/>
          <p:cNvPicPr>
            <a:picLocks noChangeAspect="1"/>
          </p:cNvPicPr>
          <p:nvPr/>
        </p:nvPicPr>
        <p:blipFill>
          <a:blip r:embed="rId61"/>
          <a:stretch>
            <a:fillRect/>
          </a:stretch>
        </p:blipFill>
        <p:spPr>
          <a:xfrm>
            <a:off x="395252" y="4281755"/>
            <a:ext cx="4200525" cy="2295525"/>
          </a:xfrm>
          <a:prstGeom prst="rect">
            <a:avLst/>
          </a:prstGeom>
        </p:spPr>
      </p:pic>
      <p:pic>
        <p:nvPicPr>
          <p:cNvPr id="146" name="Picture 145"/>
          <p:cNvPicPr>
            <a:picLocks noChangeAspect="1"/>
          </p:cNvPicPr>
          <p:nvPr/>
        </p:nvPicPr>
        <p:blipFill>
          <a:blip r:embed="rId62"/>
          <a:stretch>
            <a:fillRect/>
          </a:stretch>
        </p:blipFill>
        <p:spPr>
          <a:xfrm>
            <a:off x="1085089" y="1433564"/>
            <a:ext cx="2933700" cy="695325"/>
          </a:xfrm>
          <a:prstGeom prst="rect">
            <a:avLst/>
          </a:prstGeom>
        </p:spPr>
      </p:pic>
      <p:pic>
        <p:nvPicPr>
          <p:cNvPr id="162" name="Picture 161"/>
          <p:cNvPicPr>
            <a:picLocks noChangeAspect="1"/>
          </p:cNvPicPr>
          <p:nvPr/>
        </p:nvPicPr>
        <p:blipFill>
          <a:blip r:embed="rId63"/>
          <a:stretch>
            <a:fillRect/>
          </a:stretch>
        </p:blipFill>
        <p:spPr>
          <a:xfrm>
            <a:off x="1729" y="2356040"/>
            <a:ext cx="4526348" cy="1770860"/>
          </a:xfrm>
          <a:prstGeom prst="rect">
            <a:avLst/>
          </a:prstGeom>
        </p:spPr>
      </p:pic>
      <p:pic>
        <p:nvPicPr>
          <p:cNvPr id="163" name="Picture 162"/>
          <p:cNvPicPr>
            <a:picLocks noChangeAspect="1"/>
          </p:cNvPicPr>
          <p:nvPr/>
        </p:nvPicPr>
        <p:blipFill>
          <a:blip r:embed="rId64"/>
          <a:stretch>
            <a:fillRect/>
          </a:stretch>
        </p:blipFill>
        <p:spPr>
          <a:xfrm>
            <a:off x="566677" y="4281664"/>
            <a:ext cx="3876675" cy="2409825"/>
          </a:xfrm>
          <a:prstGeom prst="rect">
            <a:avLst/>
          </a:prstGeom>
        </p:spPr>
      </p:pic>
      <p:pic>
        <p:nvPicPr>
          <p:cNvPr id="181" name="Picture 180"/>
          <p:cNvPicPr>
            <a:picLocks noChangeAspect="1"/>
          </p:cNvPicPr>
          <p:nvPr/>
        </p:nvPicPr>
        <p:blipFill rotWithShape="1">
          <a:blip r:embed="rId65"/>
          <a:srcRect t="28836" r="5283" b="-455"/>
          <a:stretch/>
        </p:blipFill>
        <p:spPr>
          <a:xfrm>
            <a:off x="0" y="1566937"/>
            <a:ext cx="4555978" cy="3581400"/>
          </a:xfrm>
          <a:prstGeom prst="rect">
            <a:avLst/>
          </a:prstGeom>
        </p:spPr>
      </p:pic>
      <p:pic>
        <p:nvPicPr>
          <p:cNvPr id="182" name="Picture 181"/>
          <p:cNvPicPr>
            <a:picLocks noChangeAspect="1"/>
          </p:cNvPicPr>
          <p:nvPr/>
        </p:nvPicPr>
        <p:blipFill>
          <a:blip r:embed="rId63"/>
          <a:stretch>
            <a:fillRect/>
          </a:stretch>
        </p:blipFill>
        <p:spPr>
          <a:xfrm>
            <a:off x="56839" y="4687170"/>
            <a:ext cx="4944792" cy="1934569"/>
          </a:xfrm>
          <a:prstGeom prst="rect">
            <a:avLst/>
          </a:prstGeom>
        </p:spPr>
      </p:pic>
      <p:pic>
        <p:nvPicPr>
          <p:cNvPr id="183" name="Picture 182"/>
          <p:cNvPicPr>
            <a:picLocks noChangeAspect="1"/>
          </p:cNvPicPr>
          <p:nvPr/>
        </p:nvPicPr>
        <p:blipFill>
          <a:blip r:embed="rId66"/>
          <a:stretch>
            <a:fillRect/>
          </a:stretch>
        </p:blipFill>
        <p:spPr>
          <a:xfrm>
            <a:off x="171441" y="3147527"/>
            <a:ext cx="4038600" cy="1019175"/>
          </a:xfrm>
          <a:prstGeom prst="rect">
            <a:avLst/>
          </a:prstGeom>
        </p:spPr>
      </p:pic>
      <p:pic>
        <p:nvPicPr>
          <p:cNvPr id="184" name="Picture 183"/>
          <p:cNvPicPr>
            <a:picLocks noChangeAspect="1"/>
          </p:cNvPicPr>
          <p:nvPr/>
        </p:nvPicPr>
        <p:blipFill>
          <a:blip r:embed="rId67"/>
          <a:stretch>
            <a:fillRect/>
          </a:stretch>
        </p:blipFill>
        <p:spPr>
          <a:xfrm>
            <a:off x="3787231" y="4856257"/>
            <a:ext cx="286496" cy="66675"/>
          </a:xfrm>
          <a:prstGeom prst="rect">
            <a:avLst/>
          </a:prstGeom>
        </p:spPr>
      </p:pic>
      <p:pic>
        <p:nvPicPr>
          <p:cNvPr id="185" name="Picture 184"/>
          <p:cNvPicPr>
            <a:picLocks noChangeAspect="1"/>
          </p:cNvPicPr>
          <p:nvPr/>
        </p:nvPicPr>
        <p:blipFill>
          <a:blip r:embed="rId67"/>
          <a:stretch>
            <a:fillRect/>
          </a:stretch>
        </p:blipFill>
        <p:spPr>
          <a:xfrm>
            <a:off x="3787231" y="4668470"/>
            <a:ext cx="286496" cy="66675"/>
          </a:xfrm>
          <a:prstGeom prst="rect">
            <a:avLst/>
          </a:prstGeom>
        </p:spPr>
      </p:pic>
      <p:pic>
        <p:nvPicPr>
          <p:cNvPr id="186" name="Picture 185"/>
          <p:cNvPicPr>
            <a:picLocks noChangeAspect="1"/>
          </p:cNvPicPr>
          <p:nvPr/>
        </p:nvPicPr>
        <p:blipFill>
          <a:blip r:embed="rId67"/>
          <a:stretch>
            <a:fillRect/>
          </a:stretch>
        </p:blipFill>
        <p:spPr>
          <a:xfrm rot="5400000">
            <a:off x="3995788" y="4761505"/>
            <a:ext cx="227502" cy="71625"/>
          </a:xfrm>
          <a:prstGeom prst="rect">
            <a:avLst/>
          </a:prstGeom>
        </p:spPr>
      </p:pic>
      <p:pic>
        <p:nvPicPr>
          <p:cNvPr id="187" name="Picture 186"/>
          <p:cNvPicPr>
            <a:picLocks noChangeAspect="1"/>
          </p:cNvPicPr>
          <p:nvPr/>
        </p:nvPicPr>
        <p:blipFill>
          <a:blip r:embed="rId67"/>
          <a:stretch>
            <a:fillRect/>
          </a:stretch>
        </p:blipFill>
        <p:spPr>
          <a:xfrm rot="5400000">
            <a:off x="3628139" y="4761403"/>
            <a:ext cx="227502" cy="71625"/>
          </a:xfrm>
          <a:prstGeom prst="rect">
            <a:avLst/>
          </a:prstGeom>
        </p:spPr>
      </p:pic>
    </p:spTree>
    <p:extLst>
      <p:ext uri="{BB962C8B-B14F-4D97-AF65-F5344CB8AC3E}">
        <p14:creationId xmlns:p14="http://schemas.microsoft.com/office/powerpoint/2010/main" val="340053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2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0"/>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3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3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4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4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45"/>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47"/>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116"/>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15"/>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4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4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4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5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5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52"/>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9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1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1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0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17"/>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23"/>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1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35"/>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34"/>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2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59"/>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27"/>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58"/>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12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143"/>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38"/>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136"/>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163"/>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162"/>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146"/>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42"/>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47"/>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48"/>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111"/>
                                        </p:tgtEl>
                                        <p:attrNameLst>
                                          <p:attrName>style.visibility</p:attrName>
                                        </p:attrNameLst>
                                      </p:cBhvr>
                                      <p:to>
                                        <p:strVal val="visible"/>
                                      </p:to>
                                    </p:set>
                                  </p:childTnLst>
                                </p:cTn>
                              </p:par>
                              <p:par>
                                <p:cTn id="150" presetID="1" presetClass="entr" presetSubtype="0" fill="hold" grpId="8" nodeType="withEffect">
                                  <p:stCondLst>
                                    <p:cond delay="0"/>
                                  </p:stCondLst>
                                  <p:childTnLst>
                                    <p:set>
                                      <p:cBhvr>
                                        <p:cTn id="151" dur="1" fill="hold">
                                          <p:stCondLst>
                                            <p:cond delay="0"/>
                                          </p:stCondLst>
                                        </p:cTn>
                                        <p:tgtEl>
                                          <p:spTgt spid="112"/>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49"/>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50"/>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3"/>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71"/>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72"/>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4"/>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68"/>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40"/>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85"/>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70"/>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62"/>
                                        </p:tgtEl>
                                        <p:attrNameLst>
                                          <p:attrName>style.visibility</p:attrName>
                                        </p:attrNameLst>
                                      </p:cBhvr>
                                      <p:to>
                                        <p:strVal val="visible"/>
                                      </p:to>
                                    </p:set>
                                  </p:childTnLst>
                                </p:cTn>
                              </p:par>
                              <p:par>
                                <p:cTn id="174" presetID="1" presetClass="entr" presetSubtype="0" fill="hold" nodeType="withEffect">
                                  <p:stCondLst>
                                    <p:cond delay="0"/>
                                  </p:stCondLst>
                                  <p:childTnLst>
                                    <p:set>
                                      <p:cBhvr>
                                        <p:cTn id="175" dur="1" fill="hold">
                                          <p:stCondLst>
                                            <p:cond delay="0"/>
                                          </p:stCondLst>
                                        </p:cTn>
                                        <p:tgtEl>
                                          <p:spTgt spid="38"/>
                                        </p:tgtEl>
                                        <p:attrNameLst>
                                          <p:attrName>style.visibility</p:attrName>
                                        </p:attrNameLst>
                                      </p:cBhvr>
                                      <p:to>
                                        <p:strVal val="visible"/>
                                      </p:to>
                                    </p:set>
                                  </p:childTnLst>
                                </p:cTn>
                              </p:par>
                              <p:par>
                                <p:cTn id="176" presetID="1" presetClass="entr" presetSubtype="0" fill="hold" nodeType="withEffect">
                                  <p:stCondLst>
                                    <p:cond delay="0"/>
                                  </p:stCondLst>
                                  <p:childTnLst>
                                    <p:set>
                                      <p:cBhvr>
                                        <p:cTn id="177" dur="1" fill="hold">
                                          <p:stCondLst>
                                            <p:cond delay="0"/>
                                          </p:stCondLst>
                                        </p:cTn>
                                        <p:tgtEl>
                                          <p:spTgt spid="181"/>
                                        </p:tgtEl>
                                        <p:attrNameLst>
                                          <p:attrName>style.visibility</p:attrName>
                                        </p:attrNameLst>
                                      </p:cBhvr>
                                      <p:to>
                                        <p:strVal val="visible"/>
                                      </p:to>
                                    </p:set>
                                  </p:childTnLst>
                                </p:cTn>
                              </p:par>
                              <p:par>
                                <p:cTn id="178" presetID="1" presetClass="entr" presetSubtype="0" fill="hold" nodeType="withEffect">
                                  <p:stCondLst>
                                    <p:cond delay="0"/>
                                  </p:stCondLst>
                                  <p:childTnLst>
                                    <p:set>
                                      <p:cBhvr>
                                        <p:cTn id="179" dur="1" fill="hold">
                                          <p:stCondLst>
                                            <p:cond delay="0"/>
                                          </p:stCondLst>
                                        </p:cTn>
                                        <p:tgtEl>
                                          <p:spTgt spid="183"/>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0"/>
                                          </p:stCondLst>
                                        </p:cTn>
                                        <p:tgtEl>
                                          <p:spTgt spid="187"/>
                                        </p:tgtEl>
                                        <p:attrNameLst>
                                          <p:attrName>style.visibility</p:attrName>
                                        </p:attrNameLst>
                                      </p:cBhvr>
                                      <p:to>
                                        <p:strVal val="visible"/>
                                      </p:to>
                                    </p:set>
                                  </p:childTnLst>
                                </p:cTn>
                              </p:par>
                              <p:par>
                                <p:cTn id="182" presetID="1" presetClass="entr" presetSubtype="0" fill="hold" nodeType="withEffect">
                                  <p:stCondLst>
                                    <p:cond delay="0"/>
                                  </p:stCondLst>
                                  <p:childTnLst>
                                    <p:set>
                                      <p:cBhvr>
                                        <p:cTn id="183" dur="1" fill="hold">
                                          <p:stCondLst>
                                            <p:cond delay="0"/>
                                          </p:stCondLst>
                                        </p:cTn>
                                        <p:tgtEl>
                                          <p:spTgt spid="185"/>
                                        </p:tgtEl>
                                        <p:attrNameLst>
                                          <p:attrName>style.visibility</p:attrName>
                                        </p:attrNameLst>
                                      </p:cBhvr>
                                      <p:to>
                                        <p:strVal val="visible"/>
                                      </p:to>
                                    </p:set>
                                  </p:childTnLst>
                                </p:cTn>
                              </p:par>
                              <p:par>
                                <p:cTn id="184" presetID="1" presetClass="entr" presetSubtype="0" fill="hold" nodeType="withEffect">
                                  <p:stCondLst>
                                    <p:cond delay="0"/>
                                  </p:stCondLst>
                                  <p:childTnLst>
                                    <p:set>
                                      <p:cBhvr>
                                        <p:cTn id="185" dur="1" fill="hold">
                                          <p:stCondLst>
                                            <p:cond delay="0"/>
                                          </p:stCondLst>
                                        </p:cTn>
                                        <p:tgtEl>
                                          <p:spTgt spid="186"/>
                                        </p:tgtEl>
                                        <p:attrNameLst>
                                          <p:attrName>style.visibility</p:attrName>
                                        </p:attrNameLst>
                                      </p:cBhvr>
                                      <p:to>
                                        <p:strVal val="visible"/>
                                      </p:to>
                                    </p:set>
                                  </p:childTnLst>
                                </p:cTn>
                              </p:par>
                              <p:par>
                                <p:cTn id="186" presetID="1" presetClass="entr" presetSubtype="0" fill="hold" nodeType="withEffect">
                                  <p:stCondLst>
                                    <p:cond delay="0"/>
                                  </p:stCondLst>
                                  <p:childTnLst>
                                    <p:set>
                                      <p:cBhvr>
                                        <p:cTn id="187" dur="1" fill="hold">
                                          <p:stCondLst>
                                            <p:cond delay="0"/>
                                          </p:stCondLst>
                                        </p:cTn>
                                        <p:tgtEl>
                                          <p:spTgt spid="184"/>
                                        </p:tgtEl>
                                        <p:attrNameLst>
                                          <p:attrName>style.visibility</p:attrName>
                                        </p:attrNameLst>
                                      </p:cBhvr>
                                      <p:to>
                                        <p:strVal val="visible"/>
                                      </p:to>
                                    </p:set>
                                  </p:childTnLst>
                                </p:cTn>
                              </p:par>
                              <p:par>
                                <p:cTn id="188" presetID="1" presetClass="entr" presetSubtype="0" fill="hold" nodeType="withEffect">
                                  <p:stCondLst>
                                    <p:cond delay="0"/>
                                  </p:stCondLst>
                                  <p:childTnLst>
                                    <p:set>
                                      <p:cBhvr>
                                        <p:cTn id="189" dur="1" fill="hold">
                                          <p:stCondLst>
                                            <p:cond delay="0"/>
                                          </p:stCondLst>
                                        </p:cTn>
                                        <p:tgtEl>
                                          <p:spTgt spid="182"/>
                                        </p:tgtEl>
                                        <p:attrNameLst>
                                          <p:attrName>style.visibility</p:attrName>
                                        </p:attrNameLst>
                                      </p:cBhvr>
                                      <p:to>
                                        <p:strVal val="visible"/>
                                      </p:to>
                                    </p:set>
                                  </p:childTnLst>
                                </p:cTn>
                              </p:par>
                              <p:par>
                                <p:cTn id="190" presetID="1" presetClass="entr" presetSubtype="0" fill="hold" nodeType="withEffect">
                                  <p:stCondLst>
                                    <p:cond delay="0"/>
                                  </p:stCondLst>
                                  <p:childTnLst>
                                    <p:set>
                                      <p:cBhvr>
                                        <p:cTn id="191" dur="1" fill="hold">
                                          <p:stCondLst>
                                            <p:cond delay="0"/>
                                          </p:stCondLst>
                                        </p:cTn>
                                        <p:tgtEl>
                                          <p:spTgt spid="6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0" grpId="0"/>
      <p:bldP spid="73" grpId="0"/>
      <p:bldP spid="74" grpId="0"/>
      <p:bldP spid="112" grpId="8"/>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MD" sz="4000" dirty="0"/>
              <a:t>Rezultatul final</a:t>
            </a:r>
            <a:endParaRPr lang="en-US" sz="4000" dirty="0"/>
          </a:p>
        </p:txBody>
      </p:sp>
      <p:pic>
        <p:nvPicPr>
          <p:cNvPr id="7" name="Picture 6"/>
          <p:cNvPicPr>
            <a:picLocks noChangeAspect="1"/>
          </p:cNvPicPr>
          <p:nvPr/>
        </p:nvPicPr>
        <p:blipFill>
          <a:blip r:embed="rId2"/>
          <a:stretch>
            <a:fillRect/>
          </a:stretch>
        </p:blipFill>
        <p:spPr>
          <a:xfrm>
            <a:off x="0" y="1725507"/>
            <a:ext cx="7548281" cy="4460979"/>
          </a:xfrm>
          <a:prstGeom prst="rect">
            <a:avLst/>
          </a:prstGeom>
        </p:spPr>
      </p:pic>
      <p:pic>
        <p:nvPicPr>
          <p:cNvPr id="8" name="Picture 7"/>
          <p:cNvPicPr>
            <a:picLocks noChangeAspect="1"/>
          </p:cNvPicPr>
          <p:nvPr/>
        </p:nvPicPr>
        <p:blipFill>
          <a:blip r:embed="rId3"/>
          <a:stretch>
            <a:fillRect/>
          </a:stretch>
        </p:blipFill>
        <p:spPr>
          <a:xfrm>
            <a:off x="5692950" y="5747497"/>
            <a:ext cx="1618129" cy="876300"/>
          </a:xfrm>
          <a:prstGeom prst="rect">
            <a:avLst/>
          </a:prstGeom>
        </p:spPr>
      </p:pic>
      <p:sp>
        <p:nvSpPr>
          <p:cNvPr id="10" name="Action Button: Home 9">
            <a:hlinkClick r:id="rId4" action="ppaction://hlinksldjump" highlightClick="1"/>
          </p:cNvPr>
          <p:cNvSpPr/>
          <p:nvPr/>
        </p:nvSpPr>
        <p:spPr>
          <a:xfrm>
            <a:off x="11895324" y="6537591"/>
            <a:ext cx="197223" cy="232303"/>
          </a:xfrm>
          <a:prstGeom prst="actionButtonHom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a:ln>
            <a:solidFill>
              <a:schemeClr val="tx2">
                <a:lumMod val="60000"/>
                <a:lumOff val="40000"/>
              </a:schemeClr>
            </a:solidFill>
          </a:ln>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9" name="Picture 8"/>
          <p:cNvPicPr>
            <a:picLocks noChangeAspect="1"/>
          </p:cNvPicPr>
          <p:nvPr/>
        </p:nvPicPr>
        <p:blipFill rotWithShape="1">
          <a:blip r:embed="rId5"/>
          <a:srcRect b="76994"/>
          <a:stretch/>
        </p:blipFill>
        <p:spPr>
          <a:xfrm>
            <a:off x="7180490" y="3943074"/>
            <a:ext cx="4095750" cy="777929"/>
          </a:xfrm>
          <a:prstGeom prst="rect">
            <a:avLst/>
          </a:prstGeom>
        </p:spPr>
      </p:pic>
      <p:pic>
        <p:nvPicPr>
          <p:cNvPr id="4" name="Picture 3"/>
          <p:cNvPicPr>
            <a:picLocks noChangeAspect="1"/>
          </p:cNvPicPr>
          <p:nvPr/>
        </p:nvPicPr>
        <p:blipFill>
          <a:blip r:embed="rId6"/>
          <a:stretch>
            <a:fillRect/>
          </a:stretch>
        </p:blipFill>
        <p:spPr>
          <a:xfrm>
            <a:off x="7311079" y="4750930"/>
            <a:ext cx="4657725" cy="590550"/>
          </a:xfrm>
          <a:prstGeom prst="rect">
            <a:avLst/>
          </a:prstGeom>
        </p:spPr>
      </p:pic>
      <p:pic>
        <p:nvPicPr>
          <p:cNvPr id="5" name="Picture 4"/>
          <p:cNvPicPr>
            <a:picLocks noChangeAspect="1"/>
          </p:cNvPicPr>
          <p:nvPr/>
        </p:nvPicPr>
        <p:blipFill rotWithShape="1">
          <a:blip r:embed="rId7"/>
          <a:srcRect l="3144"/>
          <a:stretch/>
        </p:blipFill>
        <p:spPr>
          <a:xfrm>
            <a:off x="7311079" y="5314287"/>
            <a:ext cx="2389415" cy="638175"/>
          </a:xfrm>
          <a:prstGeom prst="rect">
            <a:avLst/>
          </a:prstGeom>
        </p:spPr>
      </p:pic>
    </p:spTree>
    <p:extLst>
      <p:ext uri="{BB962C8B-B14F-4D97-AF65-F5344CB8AC3E}">
        <p14:creationId xmlns:p14="http://schemas.microsoft.com/office/powerpoint/2010/main" val="895720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MD" dirty="0" smtClean="0"/>
              <a:t>Concluzii</a:t>
            </a:r>
            <a:endParaRPr lang="en-US" dirty="0"/>
          </a:p>
        </p:txBody>
      </p:sp>
      <p:sp>
        <p:nvSpPr>
          <p:cNvPr id="3" name="Content Placeholder 2"/>
          <p:cNvSpPr>
            <a:spLocks noGrp="1"/>
          </p:cNvSpPr>
          <p:nvPr>
            <p:ph idx="1"/>
          </p:nvPr>
        </p:nvSpPr>
        <p:spPr>
          <a:xfrm>
            <a:off x="668595" y="1573162"/>
            <a:ext cx="8904030" cy="4758813"/>
          </a:xfrm>
        </p:spPr>
        <p:txBody>
          <a:bodyPr>
            <a:normAutofit/>
          </a:bodyPr>
          <a:lstStyle/>
          <a:p>
            <a:pPr marL="457200" indent="-457200" algn="just">
              <a:buClr>
                <a:schemeClr val="tx1"/>
              </a:buClr>
              <a:buFont typeface="+mj-lt"/>
              <a:buAutoNum type="arabicPeriod"/>
            </a:pPr>
            <a:r>
              <a:rPr lang="ro-MD" sz="2000" dirty="0" smtClean="0"/>
              <a:t>Algorimul va determina toate drumurile de valoare minimă și nu se poate atașa doar la un singur caz pentru deterinare;</a:t>
            </a:r>
          </a:p>
          <a:p>
            <a:pPr marL="457200" indent="-457200" algn="just">
              <a:buClr>
                <a:schemeClr val="tx1"/>
              </a:buClr>
              <a:buFont typeface="+mj-lt"/>
              <a:buAutoNum type="arabicPeriod"/>
            </a:pPr>
            <a:r>
              <a:rPr lang="ro-MD" sz="2000" dirty="0" smtClean="0"/>
              <a:t>Algoritmul poate să ia și valori negative de cost;</a:t>
            </a:r>
          </a:p>
          <a:p>
            <a:pPr marL="457200" indent="-457200" algn="just">
              <a:buClr>
                <a:schemeClr val="tx1"/>
              </a:buClr>
              <a:buFont typeface="+mj-lt"/>
              <a:buAutoNum type="arabicPeriod"/>
            </a:pPr>
            <a:r>
              <a:rPr lang="ro-MD" sz="2000" dirty="0" smtClean="0"/>
              <a:t>Algoritmul va lucra atât pentru grafice orientate cât și pentru cele neorientate;</a:t>
            </a:r>
          </a:p>
          <a:p>
            <a:pPr marL="457200" indent="-457200" algn="just">
              <a:buClr>
                <a:schemeClr val="tx1"/>
              </a:buClr>
              <a:buFont typeface="+mj-lt"/>
              <a:buAutoNum type="arabicPeriod"/>
            </a:pPr>
            <a:r>
              <a:rPr lang="ro-MD" sz="2000" dirty="0" smtClean="0"/>
              <a:t>Chiar dacă va exista preun punt izolat, algoritmul oricum va lucra menționând că nu există nici un drum în vîrful dat.</a:t>
            </a:r>
          </a:p>
          <a:p>
            <a:pPr marL="457200" indent="-457200" algn="just">
              <a:buClr>
                <a:schemeClr val="tx1"/>
              </a:buClr>
              <a:buFont typeface="+mj-lt"/>
              <a:buAutoNum type="arabicPeriod"/>
            </a:pPr>
            <a:endParaRPr lang="ro-MD" sz="2000" dirty="0" smtClean="0"/>
          </a:p>
          <a:p>
            <a:pPr marL="457200" indent="-457200" algn="just">
              <a:buClr>
                <a:schemeClr val="tx1"/>
              </a:buClr>
              <a:buFont typeface="+mj-lt"/>
              <a:buAutoNum type="arabicPeriod"/>
            </a:pPr>
            <a:endParaRPr lang="en-US" sz="2000" dirty="0"/>
          </a:p>
        </p:txBody>
      </p:sp>
    </p:spTree>
    <p:extLst>
      <p:ext uri="{BB962C8B-B14F-4D97-AF65-F5344CB8AC3E}">
        <p14:creationId xmlns:p14="http://schemas.microsoft.com/office/powerpoint/2010/main" val="3374095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MD" sz="4000" dirty="0"/>
              <a:t>Compararea</a:t>
            </a:r>
            <a:endParaRPr lang="en-US" sz="4000" dirty="0"/>
          </a:p>
        </p:txBody>
      </p:sp>
      <p:sp>
        <p:nvSpPr>
          <p:cNvPr id="3" name="Content Placeholder 2"/>
          <p:cNvSpPr>
            <a:spLocks noGrp="1"/>
          </p:cNvSpPr>
          <p:nvPr>
            <p:ph idx="1"/>
          </p:nvPr>
        </p:nvSpPr>
        <p:spPr>
          <a:xfrm>
            <a:off x="668595" y="1573162"/>
            <a:ext cx="6189944" cy="4758813"/>
          </a:xfrm>
        </p:spPr>
        <p:txBody>
          <a:bodyPr>
            <a:normAutofit/>
          </a:bodyPr>
          <a:lstStyle/>
          <a:p>
            <a:pPr marL="0" indent="360000" algn="just">
              <a:buNone/>
            </a:pPr>
            <a:r>
              <a:rPr lang="ro-MD" sz="2000" dirty="0" smtClean="0"/>
              <a:t>Ambele programe lucreză bine și au dat rezultate corecte. </a:t>
            </a:r>
          </a:p>
          <a:p>
            <a:pPr marL="0" indent="360000" algn="just">
              <a:buNone/>
            </a:pPr>
            <a:r>
              <a:rPr lang="ro-MD" sz="2000" dirty="0" smtClean="0"/>
              <a:t>Pentru programul de la laborator rezultatele au fost mult mai diferite, pentru</a:t>
            </a:r>
            <a:r>
              <a:rPr lang="en-US" sz="2000" dirty="0" smtClean="0"/>
              <a:t> </a:t>
            </a:r>
            <a:r>
              <a:rPr lang="ro-MD" sz="2000" dirty="0" smtClean="0"/>
              <a:t>că la figura cu cazul real fiecare vârf are cel puțin câte două săgeți, una care vine în vârf și alta care pleacă din vârf, pe când la cazul de la laborator sunt vârfuri care nu primesc nici o săgeată. </a:t>
            </a:r>
          </a:p>
          <a:p>
            <a:pPr marL="0" indent="360000" algn="just">
              <a:buNone/>
            </a:pPr>
            <a:r>
              <a:rPr lang="ro-MD" sz="2000" dirty="0" smtClean="0"/>
              <a:t>De aceea în determinarea drumului de valoare minimă pentru cazul real, nu s-a apelat la foarte multe vârfuri de legătură dintre perechea de vârfuri aleasă</a:t>
            </a:r>
            <a:r>
              <a:rPr lang="ro-MD" sz="2000" dirty="0" smtClean="0"/>
              <a:t>.</a:t>
            </a:r>
          </a:p>
          <a:p>
            <a:pPr marL="0" indent="360000" algn="just">
              <a:buNone/>
            </a:pPr>
            <a:r>
              <a:rPr lang="ro-MD" sz="2000" dirty="0" smtClean="0"/>
              <a:t>În cazul de la laborator există cazuri când nu avem drum dintr-un vârf în altul.</a:t>
            </a:r>
            <a:endParaRPr lang="en-US" sz="2000" dirty="0"/>
          </a:p>
        </p:txBody>
      </p:sp>
      <p:pic>
        <p:nvPicPr>
          <p:cNvPr id="6" name="Picture 5"/>
          <p:cNvPicPr>
            <a:picLocks noChangeAspect="1"/>
          </p:cNvPicPr>
          <p:nvPr/>
        </p:nvPicPr>
        <p:blipFill>
          <a:blip r:embed="rId2"/>
          <a:stretch>
            <a:fillRect/>
          </a:stretch>
        </p:blipFill>
        <p:spPr>
          <a:xfrm>
            <a:off x="7741451" y="2105694"/>
            <a:ext cx="4153873" cy="2508583"/>
          </a:xfrm>
          <a:prstGeom prst="rect">
            <a:avLst/>
          </a:prstGeom>
        </p:spPr>
      </p:pic>
      <p:pic>
        <p:nvPicPr>
          <p:cNvPr id="7" name="Picture 6"/>
          <p:cNvPicPr>
            <a:picLocks noChangeAspect="1"/>
          </p:cNvPicPr>
          <p:nvPr/>
        </p:nvPicPr>
        <p:blipFill>
          <a:blip r:embed="rId3"/>
          <a:stretch>
            <a:fillRect/>
          </a:stretch>
        </p:blipFill>
        <p:spPr>
          <a:xfrm>
            <a:off x="10917382" y="6617074"/>
            <a:ext cx="937173" cy="240926"/>
          </a:xfrm>
          <a:prstGeom prst="rect">
            <a:avLst/>
          </a:prstGeom>
        </p:spPr>
      </p:pic>
      <p:sp>
        <p:nvSpPr>
          <p:cNvPr id="9" name="TextBox 8"/>
          <p:cNvSpPr txBox="1"/>
          <p:nvPr/>
        </p:nvSpPr>
        <p:spPr>
          <a:xfrm>
            <a:off x="8906097" y="1447463"/>
            <a:ext cx="1743041" cy="400110"/>
          </a:xfrm>
          <a:prstGeom prst="rect">
            <a:avLst/>
          </a:prstGeom>
          <a:noFill/>
        </p:spPr>
        <p:txBody>
          <a:bodyPr wrap="none" rtlCol="0">
            <a:spAutoFit/>
          </a:bodyPr>
          <a:lstStyle/>
          <a:p>
            <a:r>
              <a:rPr lang="ro-MD" sz="2000" dirty="0" smtClean="0">
                <a:effectLst>
                  <a:outerShdw blurRad="38100" dist="38100" dir="2700000" algn="tl">
                    <a:srgbClr val="000000">
                      <a:alpha val="43137"/>
                    </a:srgbClr>
                  </a:outerShdw>
                </a:effectLst>
              </a:rPr>
              <a:t>Figura recentă:</a:t>
            </a:r>
            <a:endParaRPr lang="en-US" sz="2000" dirty="0">
              <a:effectLst>
                <a:outerShdw blurRad="38100" dist="38100" dir="2700000" algn="tl">
                  <a:srgbClr val="000000">
                    <a:alpha val="43137"/>
                  </a:srgbClr>
                </a:outerShdw>
              </a:effectLst>
            </a:endParaRPr>
          </a:p>
        </p:txBody>
      </p:sp>
      <p:sp>
        <p:nvSpPr>
          <p:cNvPr id="10" name="Action Button: Home 9">
            <a:hlinkClick r:id="rId4" action="ppaction://hlinksldjump" highlightClick="1"/>
          </p:cNvPr>
          <p:cNvSpPr/>
          <p:nvPr/>
        </p:nvSpPr>
        <p:spPr>
          <a:xfrm>
            <a:off x="11895324" y="6537591"/>
            <a:ext cx="197223" cy="232303"/>
          </a:xfrm>
          <a:prstGeom prst="actionButtonHome">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gradFill>
          <a:ln>
            <a:solidFill>
              <a:schemeClr val="tx2">
                <a:lumMod val="60000"/>
                <a:lumOff val="40000"/>
              </a:schemeClr>
            </a:solidFill>
          </a:ln>
          <a:effectLst>
            <a:outerShdw blurRad="40000" dist="20000" dir="5400000" rotWithShape="0">
              <a:srgbClr val="000000">
                <a:alpha val="38000"/>
              </a:srgbClr>
            </a:outerShdw>
            <a:softEdge rad="127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67004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53469" y="2808118"/>
            <a:ext cx="7083595" cy="967132"/>
          </a:xfrm>
        </p:spPr>
        <p:txBody>
          <a:bodyPr>
            <a:normAutofit/>
          </a:bodyPr>
          <a:lstStyle/>
          <a:p>
            <a:pPr algn="ctr"/>
            <a:r>
              <a:rPr lang="ro-MD" dirty="0">
                <a:solidFill>
                  <a:schemeClr val="bg1"/>
                </a:solidFill>
                <a:effectLst>
                  <a:outerShdw blurRad="38100" dist="38100" dir="2700000" algn="tl">
                    <a:srgbClr val="000000">
                      <a:alpha val="43137"/>
                    </a:srgbClr>
                  </a:outerShdw>
                </a:effectLst>
              </a:rPr>
              <a:t>Mulțumesc pentru atenție!</a:t>
            </a:r>
            <a:endParaRPr 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74705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61098-network-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1589</TotalTime>
  <Words>442</Words>
  <Application>Microsoft Office PowerPoint</Application>
  <PresentationFormat>Widescreen</PresentationFormat>
  <Paragraphs>155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161098-network-template-16x9</vt:lpstr>
      <vt:lpstr>Aplicarea algoritmul lui  Floyd-Warshall</vt:lpstr>
      <vt:lpstr>Plan</vt:lpstr>
      <vt:lpstr>Desenul cazului real</vt:lpstr>
      <vt:lpstr>Explicația imaginii</vt:lpstr>
      <vt:lpstr>Exemplu concret</vt:lpstr>
      <vt:lpstr>Rezultatul final</vt:lpstr>
      <vt:lpstr>Concluzii</vt:lpstr>
      <vt:lpstr>Compararea</vt:lpstr>
      <vt:lpstr>Mulțumesc pentru atenție!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Algoritmul lui  Floyd-Warshall</dc:title>
  <dc:creator>Valic</dc:creator>
  <cp:lastModifiedBy>Valic</cp:lastModifiedBy>
  <cp:revision>129</cp:revision>
  <dcterms:created xsi:type="dcterms:W3CDTF">2021-12-06T19:35:20Z</dcterms:created>
  <dcterms:modified xsi:type="dcterms:W3CDTF">2021-12-16T20:20:09Z</dcterms:modified>
</cp:coreProperties>
</file>