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4F4B-C86C-4392-8A99-FEEDDE705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05636-BBD9-4FEB-B1C7-E8EE04663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7FA49-92C5-45E1-AC02-5E0EB6A6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6C6-AEE7-49C1-85C3-913F5174417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C35-5350-467D-86FB-6D220F93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DFF9-8B45-4692-A03C-44EE7EBF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FFA1-F596-4A0E-8A4C-0219FDFA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5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BDD9-0305-4679-B3AF-008C8A85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123B8-92AD-4CEB-AFFA-A20879DEA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3BCA-C887-425A-8FA0-9E3D904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6C6-AEE7-49C1-85C3-913F5174417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25EB-A5B8-4A17-B210-FB642537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11074-D31F-4F94-9522-6FE27565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FFA1-F596-4A0E-8A4C-0219FDFA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9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8014E-13E2-41EB-ABBC-DBF025AF1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DB8C-BF1C-4697-AAA3-C2AD883E7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C2CD1-FA54-4A1C-85D9-D2C7A8BF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6C6-AEE7-49C1-85C3-913F5174417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23FD3-0C22-479B-8487-23B3FBCB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2C76A-A6FB-41BE-8AA4-F27B1C13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FFA1-F596-4A0E-8A4C-0219FDFA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0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9962-D1A3-40B2-945F-EB1E8E07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67D79-8060-4185-A45E-7509CBED1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0F793-1178-40D3-9B3A-F352CBBD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6C6-AEE7-49C1-85C3-913F5174417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F401A-7177-40BF-AEC3-87FFB757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F8CD-1EC2-4804-B3F4-340FCE26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FFA1-F596-4A0E-8A4C-0219FDFA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0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F54E-14D2-4C50-9328-7BE9B5B4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54DC2-6254-4892-B3FE-3E3C42F98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87E4C-FB97-4AED-9CCA-F7D9EB09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6C6-AEE7-49C1-85C3-913F5174417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D5780-C241-4078-B49C-0EA02A47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C8BE0-A92F-47DC-84C1-1FD99989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FFA1-F596-4A0E-8A4C-0219FDFA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8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5081-0857-4C38-807B-6A1EF800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88FE-F1D5-437C-922B-3C557DB1E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DAFE1-0751-4528-9AD0-A8929A878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AC269-C7D0-41CB-89AC-54D1ED5B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6C6-AEE7-49C1-85C3-913F5174417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B2F45-B298-475E-AC5D-63E4A7AD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C2D1D-D810-42D3-8FD5-758016E6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FFA1-F596-4A0E-8A4C-0219FDFA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7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3B2D-5752-4A7D-9B61-C432FC5C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E3E61-42A9-4B0C-B47E-8C5BFE9F8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E3DDF-EABE-445D-8AEA-7428094DC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FC463-B071-4826-B1AE-57A0E7AFD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2E456-789E-4A09-B809-135B57E0C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9C04C-559B-40F3-9D76-5295B947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6C6-AEE7-49C1-85C3-913F5174417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D904F-EC76-4BF3-973A-113AB635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D1C82-97F5-454A-AE05-841DC1B0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FFA1-F596-4A0E-8A4C-0219FDFA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DAE-45DE-477C-8AA4-442B6DE2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80A4E-61E2-4289-99F7-0C69E932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6C6-AEE7-49C1-85C3-913F5174417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F98BE-3B11-4AA3-8F90-7A222ACA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B407B-4C2D-46F8-8AE8-B824E3E0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FFA1-F596-4A0E-8A4C-0219FDFA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8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AD31A-9ED6-4050-A98C-5654E66A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6C6-AEE7-49C1-85C3-913F5174417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CD4EE-8D07-4DCE-B6F8-43AE083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5AD1C-75CD-4864-A34E-2569A443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FFA1-F596-4A0E-8A4C-0219FDFA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DDF1-20E2-419D-827B-CAB1B2186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FE6E-2481-45E8-8F45-CCD11BE24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F8627-0C44-4DC9-A8E3-C4D920456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BBE89-32C9-4598-96CA-26A915B4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6C6-AEE7-49C1-85C3-913F5174417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F7ABF-0649-4E6E-889C-67327982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E55C9-30E4-4E87-AA72-ED720793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FFA1-F596-4A0E-8A4C-0219FDFA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7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7C55-3AE4-44D5-8BB3-100E2939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AE753A-0D90-4548-B199-D1CF3B69E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ACDA5-8E0D-4EF2-A515-15D57285D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EC8EB-1FF3-4C73-9852-F20E9222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6C6-AEE7-49C1-85C3-913F5174417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BB1CD-DA29-4AB5-AF1C-E19FADAD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FCDE5-738E-4F99-BE3F-8FE55165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FFA1-F596-4A0E-8A4C-0219FDFA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4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BB24C-5234-4ECE-9CBC-C6C18BF6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D0892-BD38-4960-B304-4437ACBE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64DC8-EB18-4944-B028-4F107C409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006C6-AEE7-49C1-85C3-913F5174417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1C79-9255-4211-BA2C-134A7187A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31DE3-0EEF-44FE-BE5F-4EB5192FE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0FFA1-F596-4A0E-8A4C-0219FDFA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7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3259-8929-44F1-9ED6-94360579C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470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EDMD approximation and ROA accuracy of different observable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7FF9B-73C2-40A7-B026-CFAE6EF2E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9363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1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49AD41-4855-4A71-8F1E-FC57103F2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91" y="1992907"/>
            <a:ext cx="5417671" cy="42269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552503-AE9A-46A4-9484-B7E482B51630}"/>
              </a:ext>
            </a:extLst>
          </p:cNvPr>
          <p:cNvSpPr txBox="1"/>
          <p:nvPr/>
        </p:nvSpPr>
        <p:spPr>
          <a:xfrm>
            <a:off x="3856008" y="871268"/>
            <a:ext cx="4313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Max_c</a:t>
            </a:r>
            <a:r>
              <a:rPr lang="en-US" dirty="0"/>
              <a:t> method versus r method</a:t>
            </a:r>
          </a:p>
          <a:p>
            <a:r>
              <a:rPr lang="en-US" dirty="0"/>
              <a:t>Red- </a:t>
            </a:r>
            <a:r>
              <a:rPr lang="en-US" dirty="0" err="1"/>
              <a:t>max_c</a:t>
            </a:r>
            <a:endParaRPr lang="en-US" dirty="0"/>
          </a:p>
          <a:p>
            <a:r>
              <a:rPr lang="en-US" dirty="0"/>
              <a:t>Black - r</a:t>
            </a:r>
          </a:p>
        </p:txBody>
      </p:sp>
    </p:spTree>
    <p:extLst>
      <p:ext uri="{BB962C8B-B14F-4D97-AF65-F5344CB8AC3E}">
        <p14:creationId xmlns:p14="http://schemas.microsoft.com/office/powerpoint/2010/main" val="273707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4156B5-D081-40F4-8F38-EE8CF484DC7E}"/>
                  </a:ext>
                </a:extLst>
              </p:cNvPr>
              <p:cNvSpPr txBox="1"/>
              <p:nvPr/>
            </p:nvSpPr>
            <p:spPr>
              <a:xfrm>
                <a:off x="550507" y="391885"/>
                <a:ext cx="2565918" cy="930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system (“System 1”):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4156B5-D081-40F4-8F38-EE8CF484D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7" y="391885"/>
                <a:ext cx="2565918" cy="930768"/>
              </a:xfrm>
              <a:prstGeom prst="rect">
                <a:avLst/>
              </a:prstGeom>
              <a:blipFill>
                <a:blip r:embed="rId2"/>
                <a:stretch>
                  <a:fillRect l="-1900" t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F3434-10D1-449B-A256-35D82090AE83}"/>
                  </a:ext>
                </a:extLst>
              </p:cNvPr>
              <p:cNvSpPr txBox="1"/>
              <p:nvPr/>
            </p:nvSpPr>
            <p:spPr>
              <a:xfrm>
                <a:off x="550507" y="1530221"/>
                <a:ext cx="182889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Observable Set 1: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F3434-10D1-449B-A256-35D82090A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7" y="1530221"/>
                <a:ext cx="1828899" cy="1754326"/>
              </a:xfrm>
              <a:prstGeom prst="rect">
                <a:avLst/>
              </a:prstGeom>
              <a:blipFill>
                <a:blip r:embed="rId3"/>
                <a:stretch>
                  <a:fillRect l="-2667" t="-1736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27B312A-B6EE-4998-B8C2-A285045C7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605" y="3284547"/>
            <a:ext cx="4520681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B1CC54-E872-4A3F-A7EB-EE0BAF75E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512" y="276602"/>
            <a:ext cx="3861883" cy="2906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F4809C-57C0-4A2A-A3DD-78EA962FE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4946" y="246834"/>
            <a:ext cx="3851377" cy="293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1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4156B5-D081-40F4-8F38-EE8CF484DC7E}"/>
                  </a:ext>
                </a:extLst>
              </p:cNvPr>
              <p:cNvSpPr txBox="1"/>
              <p:nvPr/>
            </p:nvSpPr>
            <p:spPr>
              <a:xfrm>
                <a:off x="550507" y="391885"/>
                <a:ext cx="2565918" cy="930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system (“System 1”):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4156B5-D081-40F4-8F38-EE8CF484D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7" y="391885"/>
                <a:ext cx="2565918" cy="930768"/>
              </a:xfrm>
              <a:prstGeom prst="rect">
                <a:avLst/>
              </a:prstGeom>
              <a:blipFill>
                <a:blip r:embed="rId2"/>
                <a:stretch>
                  <a:fillRect l="-1900" t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F3434-10D1-449B-A256-35D82090AE83}"/>
                  </a:ext>
                </a:extLst>
              </p:cNvPr>
              <p:cNvSpPr txBox="1"/>
              <p:nvPr/>
            </p:nvSpPr>
            <p:spPr>
              <a:xfrm>
                <a:off x="550507" y="1530221"/>
                <a:ext cx="1828899" cy="1758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Observable Set 2: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F3434-10D1-449B-A256-35D82090A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7" y="1530221"/>
                <a:ext cx="1828899" cy="1758045"/>
              </a:xfrm>
              <a:prstGeom prst="rect">
                <a:avLst/>
              </a:prstGeom>
              <a:blipFill>
                <a:blip r:embed="rId3"/>
                <a:stretch>
                  <a:fillRect l="-2667" t="-1736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5976E03-DFE7-4E54-BB96-86AD049EB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392" y="220993"/>
            <a:ext cx="3851377" cy="29621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CCEBD5-0258-4E41-A125-611187AF3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0569" y="220993"/>
            <a:ext cx="3906266" cy="2962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8790DC-1A3C-44BC-91FF-65EBB840A4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762" y="3322596"/>
            <a:ext cx="4207748" cy="331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9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4156B5-D081-40F4-8F38-EE8CF484DC7E}"/>
                  </a:ext>
                </a:extLst>
              </p:cNvPr>
              <p:cNvSpPr txBox="1"/>
              <p:nvPr/>
            </p:nvSpPr>
            <p:spPr>
              <a:xfrm>
                <a:off x="550507" y="391885"/>
                <a:ext cx="2565918" cy="930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system (“System 1”):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4156B5-D081-40F4-8F38-EE8CF484D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7" y="391885"/>
                <a:ext cx="2565918" cy="930768"/>
              </a:xfrm>
              <a:prstGeom prst="rect">
                <a:avLst/>
              </a:prstGeom>
              <a:blipFill>
                <a:blip r:embed="rId2"/>
                <a:stretch>
                  <a:fillRect l="-1900" t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F3434-10D1-449B-A256-35D82090AE83}"/>
                  </a:ext>
                </a:extLst>
              </p:cNvPr>
              <p:cNvSpPr txBox="1"/>
              <p:nvPr/>
            </p:nvSpPr>
            <p:spPr>
              <a:xfrm>
                <a:off x="550507" y="1530221"/>
                <a:ext cx="2084289" cy="2320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Observable Set 3: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F3434-10D1-449B-A256-35D82090A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7" y="1530221"/>
                <a:ext cx="2084289" cy="2320892"/>
              </a:xfrm>
              <a:prstGeom prst="rect">
                <a:avLst/>
              </a:prstGeom>
              <a:blipFill>
                <a:blip r:embed="rId3"/>
                <a:stretch>
                  <a:fillRect l="-2339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0415BD1-FA0B-4365-8BD3-0D618F462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189" y="220993"/>
            <a:ext cx="3906266" cy="2991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8D150C-DB0E-43B5-97EB-2027C6597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3611" y="220993"/>
            <a:ext cx="3933745" cy="29912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C81138-9E20-4CDF-B3BF-26C4439B69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5321" y="3429000"/>
            <a:ext cx="4263901" cy="329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8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4156B5-D081-40F4-8F38-EE8CF484DC7E}"/>
                  </a:ext>
                </a:extLst>
              </p:cNvPr>
              <p:cNvSpPr txBox="1"/>
              <p:nvPr/>
            </p:nvSpPr>
            <p:spPr>
              <a:xfrm>
                <a:off x="550507" y="391885"/>
                <a:ext cx="2565918" cy="930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system (“System 1”):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4156B5-D081-40F4-8F38-EE8CF484D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7" y="391885"/>
                <a:ext cx="2565918" cy="930768"/>
              </a:xfrm>
              <a:prstGeom prst="rect">
                <a:avLst/>
              </a:prstGeom>
              <a:blipFill>
                <a:blip r:embed="rId2"/>
                <a:stretch>
                  <a:fillRect l="-1900" t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F3434-10D1-449B-A256-35D82090AE83}"/>
                  </a:ext>
                </a:extLst>
              </p:cNvPr>
              <p:cNvSpPr txBox="1"/>
              <p:nvPr/>
            </p:nvSpPr>
            <p:spPr>
              <a:xfrm>
                <a:off x="550507" y="1530221"/>
                <a:ext cx="2889894" cy="2043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Observable Set 4: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F3434-10D1-449B-A256-35D82090A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7" y="1530221"/>
                <a:ext cx="2889894" cy="2043893"/>
              </a:xfrm>
              <a:prstGeom prst="rect">
                <a:avLst/>
              </a:prstGeom>
              <a:blipFill>
                <a:blip r:embed="rId3"/>
                <a:stretch>
                  <a:fillRect l="-1688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659B5A5-935B-401C-88E5-C69931664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875" y="240776"/>
            <a:ext cx="4025942" cy="3028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414AC2-03F5-42E1-87FA-5186D8AA3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6550" y="220993"/>
            <a:ext cx="4138459" cy="30484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FD4BC1-81CE-4391-8732-511693C24AFA}"/>
                  </a:ext>
                </a:extLst>
              </p:cNvPr>
              <p:cNvSpPr txBox="1"/>
              <p:nvPr/>
            </p:nvSpPr>
            <p:spPr>
              <a:xfrm>
                <a:off x="543447" y="3781682"/>
                <a:ext cx="2257413" cy="2043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Observable Set 4: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FD4BC1-81CE-4391-8732-511693C24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47" y="3781682"/>
                <a:ext cx="2257413" cy="2043893"/>
              </a:xfrm>
              <a:prstGeom prst="rect">
                <a:avLst/>
              </a:prstGeom>
              <a:blipFill>
                <a:blip r:embed="rId6"/>
                <a:stretch>
                  <a:fillRect l="-2162"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7EB06C62-A30C-4396-BC8D-65FDFF18F1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8298" y="3574114"/>
            <a:ext cx="3867095" cy="29952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A9A824-0795-4CCF-81C5-135DFB5D5A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3290" y="3568800"/>
            <a:ext cx="3863925" cy="298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6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12AD57-715A-4E1F-B0AC-78C012511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52" y="1406105"/>
            <a:ext cx="4870212" cy="37989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EEFEE3-EB97-49B3-8C88-DF157B1D8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038" y="1406104"/>
            <a:ext cx="4750279" cy="376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7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4156B5-D081-40F4-8F38-EE8CF484DC7E}"/>
                  </a:ext>
                </a:extLst>
              </p:cNvPr>
              <p:cNvSpPr txBox="1"/>
              <p:nvPr/>
            </p:nvSpPr>
            <p:spPr>
              <a:xfrm>
                <a:off x="550507" y="391885"/>
                <a:ext cx="2565918" cy="930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system (“System 1”):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4156B5-D081-40F4-8F38-EE8CF484D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7" y="391885"/>
                <a:ext cx="2565918" cy="930768"/>
              </a:xfrm>
              <a:prstGeom prst="rect">
                <a:avLst/>
              </a:prstGeom>
              <a:blipFill>
                <a:blip r:embed="rId2"/>
                <a:stretch>
                  <a:fillRect l="-1900" t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F3434-10D1-449B-A256-35D82090AE83}"/>
                  </a:ext>
                </a:extLst>
              </p:cNvPr>
              <p:cNvSpPr txBox="1"/>
              <p:nvPr/>
            </p:nvSpPr>
            <p:spPr>
              <a:xfrm>
                <a:off x="550507" y="1530221"/>
                <a:ext cx="1828899" cy="2606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Observable Set 5: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F3434-10D1-449B-A256-35D82090A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7" y="1530221"/>
                <a:ext cx="1828899" cy="2606226"/>
              </a:xfrm>
              <a:prstGeom prst="rect">
                <a:avLst/>
              </a:prstGeom>
              <a:blipFill>
                <a:blip r:embed="rId3"/>
                <a:stretch>
                  <a:fillRect l="-2667" t="-1168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08F1FCC-5E9B-425E-A1EF-2877A35EE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532" y="3459273"/>
            <a:ext cx="4175708" cy="32579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F614F1-B04E-4B90-8A74-E5A1D8905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9192" y="220992"/>
            <a:ext cx="4021931" cy="30361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5F2F32-9AE0-4C15-AD83-B4976A861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8761" y="220992"/>
            <a:ext cx="3995827" cy="30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0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4156B5-D081-40F4-8F38-EE8CF484DC7E}"/>
                  </a:ext>
                </a:extLst>
              </p:cNvPr>
              <p:cNvSpPr txBox="1"/>
              <p:nvPr/>
            </p:nvSpPr>
            <p:spPr>
              <a:xfrm>
                <a:off x="550507" y="391885"/>
                <a:ext cx="2565918" cy="930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system (“System 1”):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4156B5-D081-40F4-8F38-EE8CF484D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7" y="391885"/>
                <a:ext cx="2565918" cy="930768"/>
              </a:xfrm>
              <a:prstGeom prst="rect">
                <a:avLst/>
              </a:prstGeom>
              <a:blipFill>
                <a:blip r:embed="rId2"/>
                <a:stretch>
                  <a:fillRect l="-1900" t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F3434-10D1-449B-A256-35D82090AE83}"/>
                  </a:ext>
                </a:extLst>
              </p:cNvPr>
              <p:cNvSpPr txBox="1"/>
              <p:nvPr/>
            </p:nvSpPr>
            <p:spPr>
              <a:xfrm>
                <a:off x="550507" y="1530221"/>
                <a:ext cx="1828899" cy="2605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Observable Set 7: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F3434-10D1-449B-A256-35D82090A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7" y="1530221"/>
                <a:ext cx="1828899" cy="2605650"/>
              </a:xfrm>
              <a:prstGeom prst="rect">
                <a:avLst/>
              </a:prstGeom>
              <a:blipFill>
                <a:blip r:embed="rId3"/>
                <a:stretch>
                  <a:fillRect l="-2667" t="-1171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D7E6860-78B8-4C77-A768-10459EF66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699" y="3587615"/>
            <a:ext cx="3854432" cy="3049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FB225B-D6B3-4189-B640-9E34A7531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5290" y="185149"/>
            <a:ext cx="4038818" cy="3071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764C3A-3029-4FCF-96CA-AE0421012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2972" y="185149"/>
            <a:ext cx="3955473" cy="309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8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4156B5-D081-40F4-8F38-EE8CF484DC7E}"/>
                  </a:ext>
                </a:extLst>
              </p:cNvPr>
              <p:cNvSpPr txBox="1"/>
              <p:nvPr/>
            </p:nvSpPr>
            <p:spPr>
              <a:xfrm>
                <a:off x="550507" y="391885"/>
                <a:ext cx="2565918" cy="930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system (“System 1”):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4156B5-D081-40F4-8F38-EE8CF484D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7" y="391885"/>
                <a:ext cx="2565918" cy="930768"/>
              </a:xfrm>
              <a:prstGeom prst="rect">
                <a:avLst/>
              </a:prstGeom>
              <a:blipFill>
                <a:blip r:embed="rId2"/>
                <a:stretch>
                  <a:fillRect l="-1900" t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F3434-10D1-449B-A256-35D82090AE83}"/>
                  </a:ext>
                </a:extLst>
              </p:cNvPr>
              <p:cNvSpPr txBox="1"/>
              <p:nvPr/>
            </p:nvSpPr>
            <p:spPr>
              <a:xfrm>
                <a:off x="550507" y="1530221"/>
                <a:ext cx="1828899" cy="2606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Observable Set 5: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F3434-10D1-449B-A256-35D82090A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7" y="1530221"/>
                <a:ext cx="1828899" cy="2606226"/>
              </a:xfrm>
              <a:prstGeom prst="rect">
                <a:avLst/>
              </a:prstGeom>
              <a:blipFill>
                <a:blip r:embed="rId3"/>
                <a:stretch>
                  <a:fillRect l="-2667" t="-1168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A0267013-B6B2-4EA5-9777-0FD0FFB08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851" y="3429000"/>
            <a:ext cx="3965907" cy="31130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8F2749-62BA-4BE7-90EA-1C0BB5446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527" y="220992"/>
            <a:ext cx="3882277" cy="29395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CBA1F4-9D3F-497F-95E0-1832B3171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8099" y="220992"/>
            <a:ext cx="3853394" cy="293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32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312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Comparing EDMD approximation and ROA accuracy of different observable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EDMD approximation and ROA accuracy of different observable sets</dc:title>
  <dc:creator>Robert Velasco III</dc:creator>
  <cp:lastModifiedBy>Dony, Md Nur-A-Adam</cp:lastModifiedBy>
  <cp:revision>33</cp:revision>
  <dcterms:created xsi:type="dcterms:W3CDTF">2022-01-05T16:15:14Z</dcterms:created>
  <dcterms:modified xsi:type="dcterms:W3CDTF">2022-08-22T11:46:17Z</dcterms:modified>
</cp:coreProperties>
</file>