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2"/>
  </p:notesMasterIdLst>
  <p:handoutMasterIdLst>
    <p:handoutMasterId r:id="rId23"/>
  </p:handoutMasterIdLst>
  <p:sldIdLst>
    <p:sldId id="532" r:id="rId5"/>
    <p:sldId id="950" r:id="rId6"/>
    <p:sldId id="952" r:id="rId7"/>
    <p:sldId id="969" r:id="rId8"/>
    <p:sldId id="970" r:id="rId9"/>
    <p:sldId id="974" r:id="rId10"/>
    <p:sldId id="971" r:id="rId11"/>
    <p:sldId id="972" r:id="rId12"/>
    <p:sldId id="973" r:id="rId13"/>
    <p:sldId id="975" r:id="rId14"/>
    <p:sldId id="976" r:id="rId15"/>
    <p:sldId id="977" r:id="rId16"/>
    <p:sldId id="978" r:id="rId17"/>
    <p:sldId id="979" r:id="rId18"/>
    <p:sldId id="980" r:id="rId19"/>
    <p:sldId id="968" r:id="rId20"/>
    <p:sldId id="843" r:id="rId21"/>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autoAdjust="0"/>
    <p:restoredTop sz="96055" autoAdjust="0"/>
  </p:normalViewPr>
  <p:slideViewPr>
    <p:cSldViewPr showGuides="1">
      <p:cViewPr varScale="1">
        <p:scale>
          <a:sx n="55" d="100"/>
          <a:sy n="55" d="100"/>
        </p:scale>
        <p:origin x="888" y="38"/>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6/22/2016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6/22/2016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6/22/2016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17</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ourceforge.net/p/madara/wiki/InstallationFromSource/#madara-without-dds-for-arm-linu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a:t>Creating </a:t>
            </a:r>
            <a:r>
              <a:rPr lang="en-US" dirty="0" smtClean="0"/>
              <a:t>Hardware and Simulation Platforms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(adding knowledge variables)</a:t>
            </a:r>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Next step is to </a:t>
            </a:r>
            <a:r>
              <a:rPr lang="en-US" sz="1600" b="1" dirty="0" smtClean="0"/>
              <a:t>add </a:t>
            </a:r>
            <a:r>
              <a:rPr lang="en-US" sz="1600" dirty="0" smtClean="0"/>
              <a:t>the </a:t>
            </a:r>
            <a:r>
              <a:rPr lang="en-US" sz="1600" b="1" dirty="0" smtClean="0"/>
              <a:t>knowledge containers </a:t>
            </a:r>
            <a:r>
              <a:rPr lang="en-US" sz="1600" dirty="0" smtClean="0"/>
              <a:t>for exchanging data between threads or the world</a:t>
            </a:r>
          </a:p>
        </p:txBody>
      </p:sp>
      <p:sp>
        <p:nvSpPr>
          <p:cNvPr id="18" name="Rectangle 17"/>
          <p:cNvSpPr/>
          <p:nvPr/>
        </p:nvSpPr>
        <p:spPr>
          <a:xfrm>
            <a:off x="2185021" y="2268383"/>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19" name="Rectangle 18"/>
          <p:cNvSpPr/>
          <p:nvPr/>
        </p:nvSpPr>
        <p:spPr>
          <a:xfrm>
            <a:off x="2185020" y="26999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20" name="Rectangle 19"/>
          <p:cNvSpPr/>
          <p:nvPr/>
        </p:nvSpPr>
        <p:spPr>
          <a:xfrm>
            <a:off x="2185019" y="312417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22" name="TextBox 21"/>
          <p:cNvSpPr txBox="1"/>
          <p:nvPr/>
        </p:nvSpPr>
        <p:spPr>
          <a:xfrm>
            <a:off x="4406914" y="1904861"/>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4406913" y="237202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400224" y="2830929"/>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26" name="Rectangle 25"/>
          <p:cNvSpPr/>
          <p:nvPr/>
        </p:nvSpPr>
        <p:spPr>
          <a:xfrm>
            <a:off x="2173940" y="1834294"/>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28" name="Straight Arrow Connector 27"/>
          <p:cNvCxnSpPr>
            <a:stCxn id="26" idx="3"/>
            <a:endCxn id="22" idx="1"/>
          </p:cNvCxnSpPr>
          <p:nvPr/>
        </p:nvCxnSpPr>
        <p:spPr>
          <a:xfrm>
            <a:off x="3479839" y="2024739"/>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4" idx="1"/>
          </p:cNvCxnSpPr>
          <p:nvPr/>
        </p:nvCxnSpPr>
        <p:spPr>
          <a:xfrm>
            <a:off x="3479839" y="2024739"/>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75289" y="354835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1" name="Straight Arrow Connector 40"/>
          <p:cNvCxnSpPr>
            <a:stCxn id="24" idx="1"/>
            <a:endCxn id="18" idx="3"/>
          </p:cNvCxnSpPr>
          <p:nvPr/>
        </p:nvCxnSpPr>
        <p:spPr>
          <a:xfrm flipH="1" flipV="1">
            <a:off x="3490920" y="2458828"/>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1"/>
            <a:endCxn id="18" idx="3"/>
          </p:cNvCxnSpPr>
          <p:nvPr/>
        </p:nvCxnSpPr>
        <p:spPr>
          <a:xfrm flipH="1">
            <a:off x="3490920" y="2089527"/>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1"/>
            <a:endCxn id="19" idx="3"/>
          </p:cNvCxnSpPr>
          <p:nvPr/>
        </p:nvCxnSpPr>
        <p:spPr>
          <a:xfrm flipH="1">
            <a:off x="3490919" y="2556689"/>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1"/>
            <a:endCxn id="19" idx="3"/>
          </p:cNvCxnSpPr>
          <p:nvPr/>
        </p:nvCxnSpPr>
        <p:spPr>
          <a:xfrm flipH="1">
            <a:off x="3490919" y="2089527"/>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1"/>
            <a:endCxn id="30" idx="3"/>
          </p:cNvCxnSpPr>
          <p:nvPr/>
        </p:nvCxnSpPr>
        <p:spPr>
          <a:xfrm flipH="1">
            <a:off x="3481188" y="3015595"/>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3616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animBg="1"/>
      <p:bldP spid="19" grpId="0" animBg="1"/>
      <p:bldP spid="20" grpId="0" animBg="1"/>
      <p:bldP spid="22" grpId="0" animBg="1"/>
      <p:bldP spid="24" grpId="0" animBg="1"/>
      <p:bldP spid="25" grpId="0" animBg="1"/>
      <p:bldP spid="26"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a:t>
            </a:r>
            <a:r>
              <a:rPr lang="en-US" sz="1600" b="1" dirty="0" smtClean="0"/>
              <a:t>include Double and </a:t>
            </a:r>
            <a:r>
              <a:rPr lang="en-US" sz="1600" b="1" dirty="0" err="1" smtClean="0"/>
              <a:t>NativeDoubleVector</a:t>
            </a:r>
            <a:r>
              <a:rPr lang="en-US" sz="1600" b="1" dirty="0" smtClean="0"/>
              <a:t> </a:t>
            </a:r>
            <a:r>
              <a:rPr lang="en-US" sz="1600" dirty="0" smtClean="0"/>
              <a:t>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32" name="Rectangle 31"/>
          <p:cNvSpPr/>
          <p:nvPr/>
        </p:nvSpPr>
        <p:spPr>
          <a:xfrm>
            <a:off x="1371600" y="3266847"/>
            <a:ext cx="6248400" cy="738664"/>
          </a:xfrm>
          <a:prstGeom prst="rect">
            <a:avLst/>
          </a:prstGeom>
          <a:solidFill>
            <a:schemeClr val="bg1"/>
          </a:solidFill>
          <a:ln w="28575">
            <a:solidFill>
              <a:schemeClr val="tx1"/>
            </a:solidFill>
          </a:ln>
        </p:spPr>
        <p:txBody>
          <a:bodyPr wrap="square">
            <a:spAutoFit/>
          </a:bodyPr>
          <a:lstStyle/>
          <a:p>
            <a:r>
              <a:rPr lang="en-US" sz="1400" dirty="0" smtClean="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latin typeface="Consolas" panose="020B0609020204030204" pitchFamily="49" charset="0"/>
                <a:cs typeface="Consolas" panose="020B0609020204030204" pitchFamily="49" charset="0"/>
              </a:rPr>
              <a:t>include "</a:t>
            </a:r>
            <a:r>
              <a:rPr lang="en-US" sz="1400" dirty="0" err="1">
                <a:solidFill>
                  <a:schemeClr val="accent6"/>
                </a:solidFill>
                <a:latin typeface="Consolas" panose="020B0609020204030204" pitchFamily="49" charset="0"/>
                <a:cs typeface="Consolas" panose="020B0609020204030204" pitchFamily="49" charset="0"/>
              </a:rPr>
              <a:t>madara</a:t>
            </a:r>
            <a:r>
              <a:rPr lang="en-US" sz="1400" dirty="0">
                <a:solidFill>
                  <a:schemeClr val="accent6"/>
                </a:solidFill>
                <a:latin typeface="Consolas" panose="020B0609020204030204" pitchFamily="49" charset="0"/>
                <a:cs typeface="Consolas" panose="020B0609020204030204" pitchFamily="49" charset="0"/>
              </a:rPr>
              <a:t>/threads/</a:t>
            </a:r>
            <a:r>
              <a:rPr lang="en-US" sz="1400" dirty="0" err="1">
                <a:solidFill>
                  <a:schemeClr val="accent6"/>
                </a:solidFill>
                <a:latin typeface="Consolas" panose="020B0609020204030204" pitchFamily="49" charset="0"/>
                <a:cs typeface="Consolas" panose="020B0609020204030204" pitchFamily="49" charset="0"/>
              </a:rPr>
              <a:t>Threader.h</a:t>
            </a:r>
            <a:r>
              <a:rPr lang="en-US" sz="1400" dirty="0">
                <a:solidFill>
                  <a:schemeClr val="accent6"/>
                </a:solidFill>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Double.h</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#include "</a:t>
            </a:r>
            <a:r>
              <a:rPr lang="en-US" sz="1400" dirty="0" err="1">
                <a:latin typeface="Consolas" panose="020B0609020204030204" pitchFamily="49" charset="0"/>
                <a:cs typeface="Consolas" panose="020B0609020204030204" pitchFamily="49" charset="0"/>
              </a:rPr>
              <a:t>madara</a:t>
            </a:r>
            <a:r>
              <a:rPr lang="en-US" sz="1400" dirty="0">
                <a:latin typeface="Consolas" panose="020B0609020204030204" pitchFamily="49" charset="0"/>
                <a:cs typeface="Consolas" panose="020B0609020204030204" pitchFamily="49" charset="0"/>
              </a:rPr>
              <a:t>/knowledge/containers/</a:t>
            </a:r>
            <a:r>
              <a:rPr lang="en-US" sz="1400" dirty="0" err="1">
                <a:latin typeface="Consolas" panose="020B0609020204030204" pitchFamily="49" charset="0"/>
                <a:cs typeface="Consolas" panose="020B0609020204030204" pitchFamily="49" charset="0"/>
              </a:rPr>
              <a:t>NativeDoubleVector.h</a:t>
            </a:r>
            <a:r>
              <a:rPr lang="en-US" sz="1400" dirty="0">
                <a:latin typeface="Consolas" panose="020B0609020204030204" pitchFamily="49" charset="0"/>
                <a:cs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cs typeface="Consolas" panose="020B0609020204030204" pitchFamily="49" charset="0"/>
            </a:endParaRPr>
          </a:p>
        </p:txBody>
      </p:sp>
      <p:sp>
        <p:nvSpPr>
          <p:cNvPr id="46" name="Content Placeholder 3"/>
          <p:cNvSpPr txBox="1">
            <a:spLocks/>
          </p:cNvSpPr>
          <p:nvPr/>
        </p:nvSpPr>
        <p:spPr>
          <a:xfrm>
            <a:off x="93551" y="1590736"/>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header file </a:t>
            </a:r>
            <a:r>
              <a:rPr lang="en-US" sz="1600" dirty="0" smtClean="0"/>
              <a:t>to include the </a:t>
            </a:r>
            <a:r>
              <a:rPr lang="en-US" sz="1600" b="1" dirty="0" smtClean="0"/>
              <a:t>container variables</a:t>
            </a:r>
          </a:p>
        </p:txBody>
      </p:sp>
      <p:sp>
        <p:nvSpPr>
          <p:cNvPr id="2" name="Rectangle 1"/>
          <p:cNvSpPr/>
          <p:nvPr/>
        </p:nvSpPr>
        <p:spPr>
          <a:xfrm>
            <a:off x="1373157" y="4185680"/>
            <a:ext cx="6246843" cy="1231533"/>
          </a:xfrm>
          <a:prstGeom prst="rect">
            <a:avLst/>
          </a:prstGeom>
          <a:solidFill>
            <a:schemeClr val="bg1"/>
          </a:solidFill>
          <a:ln w="28575">
            <a:solidFill>
              <a:schemeClr val="tx1"/>
            </a:solidFill>
          </a:ln>
        </p:spPr>
        <p:txBody>
          <a:bodyPr wrap="square">
            <a:noAutofit/>
          </a:bodyPr>
          <a:lstStyle/>
          <a:p>
            <a:r>
              <a:rPr lang="en-US" sz="1400" dirty="0">
                <a:solidFill>
                  <a:schemeClr val="accent4">
                    <a:lumMod val="75000"/>
                  </a:schemeClr>
                </a:solidFill>
                <a:highlight>
                  <a:srgbClr val="FFFFFF"/>
                </a:highlight>
                <a:latin typeface="Consolas" panose="020B0609020204030204" pitchFamily="49" charset="0"/>
              </a:rPr>
              <a:t>p</a:t>
            </a:r>
            <a:r>
              <a:rPr lang="en-US" sz="1400" dirty="0" smtClean="0">
                <a:solidFill>
                  <a:schemeClr val="accent4">
                    <a:lumMod val="75000"/>
                  </a:schemeClr>
                </a:solidFill>
                <a:highlight>
                  <a:srgbClr val="FFFFFF"/>
                </a:highlight>
                <a:latin typeface="Consolas" panose="020B0609020204030204" pitchFamily="49" charset="0"/>
              </a:rPr>
              <a:t>rivate</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direction;</a:t>
            </a:r>
          </a:p>
          <a:p>
            <a:r>
              <a:rPr lang="en-US" sz="1400" dirty="0" err="1" smtClean="0">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a:solidFill>
                  <a:srgbClr val="2B91A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speed</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madara</a:t>
            </a:r>
            <a:r>
              <a:rPr lang="en-US" sz="1400" dirty="0">
                <a:solidFill>
                  <a:srgbClr val="000000"/>
                </a:solidFill>
                <a:highlight>
                  <a:srgbClr val="FFFFFF"/>
                </a:highlight>
                <a:latin typeface="Consolas" panose="020B0609020204030204" pitchFamily="49" charset="0"/>
              </a:rPr>
              <a:t>::knowledge::containers::</a:t>
            </a:r>
            <a:r>
              <a:rPr lang="en-US" sz="1400" dirty="0" err="1">
                <a:solidFill>
                  <a:srgbClr val="2B91AF"/>
                </a:solidFill>
                <a:highlight>
                  <a:srgbClr val="FFFFFF"/>
                </a:highlight>
                <a:latin typeface="Consolas" panose="020B0609020204030204" pitchFamily="49" charset="0"/>
              </a:rPr>
              <a:t>NativeDoubleVector</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50" name="Rectangle 4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1" name="TextBox 5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0769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32" grpId="0" animBg="1"/>
      <p:bldP spid="4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3075781"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48" name="Rectangle 47"/>
          <p:cNvSpPr/>
          <p:nvPr/>
        </p:nvSpPr>
        <p:spPr>
          <a:xfrm>
            <a:off x="4714479" y="2962151"/>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49" name="Rectangle 48"/>
          <p:cNvSpPr/>
          <p:nvPr/>
        </p:nvSpPr>
        <p:spPr>
          <a:xfrm>
            <a:off x="6407323" y="2966633"/>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3" name="Rectangle 32"/>
          <p:cNvSpPr/>
          <p:nvPr/>
        </p:nvSpPr>
        <p:spPr>
          <a:xfrm>
            <a:off x="1052809" y="2962151"/>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sim_platform.cpp</a:t>
            </a:r>
            <a:endParaRPr lang="en-US" sz="1400" dirty="0">
              <a:solidFill>
                <a:schemeClr val="tx1"/>
              </a:solidFill>
            </a:endParaRPr>
          </a:p>
        </p:txBody>
      </p:sp>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the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Modify source file </a:t>
            </a:r>
            <a:r>
              <a:rPr lang="en-US" sz="1600" dirty="0" smtClean="0"/>
              <a:t>to </a:t>
            </a:r>
            <a:r>
              <a:rPr lang="en-US" sz="1600" b="1" dirty="0" smtClean="0"/>
              <a:t>setup the containers</a:t>
            </a:r>
          </a:p>
        </p:txBody>
      </p:sp>
      <p:sp>
        <p:nvSpPr>
          <p:cNvPr id="22" name="TextBox 21"/>
          <p:cNvSpPr txBox="1"/>
          <p:nvPr/>
        </p:nvSpPr>
        <p:spPr>
          <a:xfrm>
            <a:off x="1090911" y="2149343"/>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24" name="TextBox 23"/>
          <p:cNvSpPr txBox="1"/>
          <p:nvPr/>
        </p:nvSpPr>
        <p:spPr>
          <a:xfrm>
            <a:off x="3093710" y="2149343"/>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25" name="TextBox 24"/>
          <p:cNvSpPr txBox="1"/>
          <p:nvPr/>
        </p:nvSpPr>
        <p:spPr>
          <a:xfrm>
            <a:off x="4822203" y="2133600"/>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31" name="Rectangle 30"/>
          <p:cNvSpPr/>
          <p:nvPr/>
        </p:nvSpPr>
        <p:spPr>
          <a:xfrm>
            <a:off x="685800" y="2657247"/>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3157" y="4185681"/>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irection.set_name</a:t>
            </a:r>
            <a:r>
              <a:rPr lang="en-US" sz="1400" dirty="0" smtClean="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smtClean="0">
                <a:solidFill>
                  <a:srgbClr val="C00000"/>
                </a:solidFill>
                <a:highlight>
                  <a:srgbClr val="FFFFFF"/>
                </a:highlight>
                <a:latin typeface="Consolas" panose="020B0609020204030204" pitchFamily="49" charset="0"/>
              </a:rPr>
              <a:t>.direction</a:t>
            </a:r>
            <a:r>
              <a:rPr lang="en-US" sz="1400" dirty="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s</a:t>
            </a:r>
            <a:r>
              <a:rPr lang="en-US" sz="1400" dirty="0" err="1" smtClean="0">
                <a:solidFill>
                  <a:srgbClr val="000000"/>
                </a:solidFill>
                <a:highlight>
                  <a:srgbClr val="FFFFFF"/>
                </a:highlight>
                <a:latin typeface="Consolas" panose="020B0609020204030204" pitchFamily="49" charset="0"/>
              </a:rPr>
              <a:t>peed.set_name</a:t>
            </a:r>
            <a:r>
              <a:rPr lang="en-US" sz="1400" dirty="0" smtClean="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smtClean="0">
                <a:solidFill>
                  <a:srgbClr val="C00000"/>
                </a:solidFill>
                <a:highlight>
                  <a:srgbClr val="FFFFFF"/>
                </a:highlight>
                <a:latin typeface="Consolas" panose="020B0609020204030204" pitchFamily="49" charset="0"/>
              </a:rPr>
              <a:t>.speed</a:t>
            </a:r>
            <a:r>
              <a:rPr lang="en-US" sz="1400" dirty="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*knowledge);</a:t>
            </a:r>
          </a:p>
          <a:p>
            <a:r>
              <a:rPr lang="en-US" sz="1400" dirty="0" err="1">
                <a:solidFill>
                  <a:srgbClr val="000000"/>
                </a:solidFill>
                <a:highlight>
                  <a:srgbClr val="FFFFFF"/>
                </a:highlight>
                <a:latin typeface="Consolas" panose="020B0609020204030204" pitchFamily="49" charset="0"/>
              </a:rPr>
              <a:t>d</a:t>
            </a:r>
            <a:r>
              <a:rPr lang="en-US" sz="1400" dirty="0" err="1" smtClean="0">
                <a:solidFill>
                  <a:srgbClr val="000000"/>
                </a:solidFill>
                <a:highlight>
                  <a:srgbClr val="FFFFFF"/>
                </a:highlight>
                <a:latin typeface="Consolas" panose="020B0609020204030204" pitchFamily="49" charset="0"/>
              </a:rPr>
              <a:t>est.set_name</a:t>
            </a:r>
            <a:r>
              <a:rPr lang="en-US" sz="1400" dirty="0" smtClean="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smtClean="0">
                <a:solidFill>
                  <a:srgbClr val="C00000"/>
                </a:solidFill>
                <a:highlight>
                  <a:srgbClr val="FFFFFF"/>
                </a:highlight>
                <a:latin typeface="Consolas" panose="020B0609020204030204" pitchFamily="49" charset="0"/>
              </a:rPr>
              <a:t>.</a:t>
            </a:r>
            <a:r>
              <a:rPr lang="en-US" sz="1400" dirty="0" err="1" smtClean="0">
                <a:solidFill>
                  <a:srgbClr val="C00000"/>
                </a:solidFill>
                <a:highlight>
                  <a:srgbClr val="FFFFFF"/>
                </a:highlight>
                <a:latin typeface="Consolas" panose="020B0609020204030204" pitchFamily="49" charset="0"/>
              </a:rPr>
              <a:t>dest</a:t>
            </a:r>
            <a:r>
              <a:rPr lang="en-US" sz="1400" dirty="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*knowledge);</a:t>
            </a:r>
            <a:endParaRPr lang="en-US" sz="1400" dirty="0">
              <a:solidFill>
                <a:srgbClr val="000000"/>
              </a:solidFill>
              <a:highlight>
                <a:srgbClr val="FFFFFF"/>
              </a:highlight>
              <a:latin typeface="Consolas" panose="020B0609020204030204" pitchFamily="49" charset="0"/>
            </a:endParaRP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After they are set, </a:t>
            </a:r>
            <a:r>
              <a:rPr lang="en-US" sz="1600" b="1" dirty="0" smtClean="0"/>
              <a:t>variable</a:t>
            </a:r>
            <a:r>
              <a:rPr lang="en-US" sz="1600" dirty="0" smtClean="0"/>
              <a:t> </a:t>
            </a:r>
            <a:r>
              <a:rPr lang="en-US" sz="1600" b="1" dirty="0" smtClean="0"/>
              <a:t>interactions will be thread-safe</a:t>
            </a:r>
          </a:p>
        </p:txBody>
      </p:sp>
      <p:sp>
        <p:nvSpPr>
          <p:cNvPr id="26" name="TextBox 25"/>
          <p:cNvSpPr txBox="1"/>
          <p:nvPr/>
        </p:nvSpPr>
        <p:spPr>
          <a:xfrm>
            <a:off x="1219200" y="3505200"/>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27" name="TextBox 26"/>
          <p:cNvSpPr txBox="1"/>
          <p:nvPr/>
        </p:nvSpPr>
        <p:spPr>
          <a:xfrm>
            <a:off x="3473164" y="3505200"/>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8" name="TextBox 27"/>
          <p:cNvSpPr txBox="1"/>
          <p:nvPr/>
        </p:nvSpPr>
        <p:spPr>
          <a:xfrm>
            <a:off x="5115306" y="348804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29" name="TextBox 28"/>
          <p:cNvSpPr txBox="1"/>
          <p:nvPr/>
        </p:nvSpPr>
        <p:spPr>
          <a:xfrm>
            <a:off x="6808150" y="3491349"/>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30" name="Rectangle 29"/>
          <p:cNvSpPr/>
          <p:nvPr/>
        </p:nvSpPr>
        <p:spPr>
          <a:xfrm>
            <a:off x="1373157" y="5196348"/>
            <a:ext cx="6110235" cy="738664"/>
          </a:xfrm>
          <a:prstGeom prst="rect">
            <a:avLst/>
          </a:prstGeom>
          <a:solidFill>
            <a:schemeClr val="bg1"/>
          </a:solidFill>
          <a:ln w="28575">
            <a:solidFill>
              <a:schemeClr val="tx1"/>
            </a:solidFill>
          </a:ln>
        </p:spPr>
        <p:txBody>
          <a:bodyPr wrap="square">
            <a:spAutoFit/>
          </a:bodyPr>
          <a:lstStyle/>
          <a:p>
            <a:r>
              <a:rPr lang="en-US" sz="1400" dirty="0" err="1">
                <a:solidFill>
                  <a:srgbClr val="000000"/>
                </a:solidFill>
                <a:highlight>
                  <a:srgbClr val="FFFFFF"/>
                </a:highlight>
                <a:latin typeface="Consolas" panose="020B0609020204030204" pitchFamily="49" charset="0"/>
              </a:rPr>
              <a:t>direction.set_name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C00000"/>
                </a:solidFill>
                <a:highlight>
                  <a:srgbClr val="FFFFFF"/>
                </a:highlight>
                <a:latin typeface="Consolas" panose="020B0609020204030204" pitchFamily="49" charset="0"/>
              </a:rPr>
              <a:t>.direction</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*knowledge);</a:t>
            </a:r>
          </a:p>
          <a:p>
            <a:r>
              <a:rPr lang="en-US" sz="1400" dirty="0" err="1">
                <a:solidFill>
                  <a:srgbClr val="000000"/>
                </a:solidFill>
                <a:highlight>
                  <a:srgbClr val="FFFFFF"/>
                </a:highlight>
                <a:latin typeface="Consolas" panose="020B0609020204030204" pitchFamily="49" charset="0"/>
              </a:rPr>
              <a:t>speed.set_name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C00000"/>
                </a:solidFill>
                <a:highlight>
                  <a:srgbClr val="FFFFFF"/>
                </a:highlight>
                <a:latin typeface="Consolas" panose="020B0609020204030204" pitchFamily="49" charset="0"/>
              </a:rPr>
              <a:t>.speed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*knowledge);</a:t>
            </a:r>
          </a:p>
          <a:p>
            <a:r>
              <a:rPr lang="en-US" sz="1400" dirty="0" err="1">
                <a:solidFill>
                  <a:srgbClr val="000000"/>
                </a:solidFill>
                <a:highlight>
                  <a:srgbClr val="FFFFFF"/>
                </a:highlight>
                <a:latin typeface="Consolas" panose="020B0609020204030204" pitchFamily="49" charset="0"/>
              </a:rPr>
              <a:t>dest.set_name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C00000"/>
                </a:solidFill>
                <a:highlight>
                  <a:srgbClr val="FFFFFF"/>
                </a:highlight>
                <a:latin typeface="Consolas" panose="020B0609020204030204" pitchFamily="49" charset="0"/>
              </a:rPr>
              <a:t>.</a:t>
            </a:r>
            <a:r>
              <a:rPr lang="en-US" sz="1400" dirty="0" err="1">
                <a:solidFill>
                  <a:srgbClr val="C00000"/>
                </a:solidFill>
                <a:highlight>
                  <a:srgbClr val="FFFFFF"/>
                </a:highlight>
                <a:latin typeface="Consolas" panose="020B0609020204030204" pitchFamily="49" charset="0"/>
              </a:rPr>
              <a:t>dest</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*knowledge);</a:t>
            </a:r>
          </a:p>
        </p:txBody>
      </p:sp>
      <p:sp>
        <p:nvSpPr>
          <p:cNvPr id="41" name="TextBox 40"/>
          <p:cNvSpPr txBox="1"/>
          <p:nvPr/>
        </p:nvSpPr>
        <p:spPr>
          <a:xfrm>
            <a:off x="6175765" y="4506349"/>
            <a:ext cx="1264770" cy="369332"/>
          </a:xfrm>
          <a:prstGeom prst="rect">
            <a:avLst/>
          </a:prstGeom>
          <a:solidFill>
            <a:srgbClr val="FFFF00"/>
          </a:solidFill>
          <a:ln w="28575">
            <a:solidFill>
              <a:schemeClr val="tx1"/>
            </a:solidFill>
          </a:ln>
        </p:spPr>
        <p:txBody>
          <a:bodyPr wrap="none" rtlCol="0">
            <a:spAutoFit/>
          </a:bodyPr>
          <a:lstStyle/>
          <a:p>
            <a:r>
              <a:rPr lang="en-US" dirty="0" smtClean="0"/>
              <a:t>constructor</a:t>
            </a:r>
            <a:endParaRPr lang="en-US" dirty="0"/>
          </a:p>
        </p:txBody>
      </p:sp>
      <p:sp>
        <p:nvSpPr>
          <p:cNvPr id="42" name="TextBox 41"/>
          <p:cNvSpPr txBox="1"/>
          <p:nvPr/>
        </p:nvSpPr>
        <p:spPr>
          <a:xfrm>
            <a:off x="6948910" y="5507497"/>
            <a:ext cx="489236" cy="369332"/>
          </a:xfrm>
          <a:prstGeom prst="rect">
            <a:avLst/>
          </a:prstGeom>
          <a:solidFill>
            <a:srgbClr val="FFFF00"/>
          </a:solidFill>
          <a:ln w="28575">
            <a:solidFill>
              <a:schemeClr val="tx1"/>
            </a:solidFill>
          </a:ln>
        </p:spPr>
        <p:txBody>
          <a:bodyPr wrap="none" rtlCol="0">
            <a:spAutoFit/>
          </a:bodyPr>
          <a:lstStyle/>
          <a:p>
            <a:r>
              <a:rPr lang="en-US" dirty="0" err="1" smtClean="0"/>
              <a:t>init</a:t>
            </a:r>
            <a:endParaRPr lang="en-US" dirty="0"/>
          </a:p>
        </p:txBody>
      </p:sp>
      <p:sp>
        <p:nvSpPr>
          <p:cNvPr id="43" name="Rectangle 4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4" name="TextBox 4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0" name="TextBox 4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57005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33" grpId="0" animBg="1"/>
      <p:bldP spid="21" grpId="0"/>
      <p:bldP spid="31" grpId="0"/>
      <p:bldP spid="2" grpId="0" animBg="1"/>
      <p:bldP spid="23" grpId="0"/>
      <p:bldP spid="26" grpId="0" animBg="1"/>
      <p:bldP spid="27" grpId="0" animBg="1"/>
      <p:bldP spid="28" grpId="0" animBg="1"/>
      <p:bldP spid="29" grpId="0" animBg="1"/>
      <p:bldP spid="3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(understanding variable interactions)</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to global variables </a:t>
            </a:r>
            <a:r>
              <a:rPr lang="en-US" sz="1600" dirty="0" smtClean="0"/>
              <a:t>by external entities will </a:t>
            </a:r>
            <a:r>
              <a:rPr lang="en-US" sz="1600" b="1" dirty="0" smtClean="0"/>
              <a:t>show up immediately</a:t>
            </a:r>
          </a:p>
        </p:txBody>
      </p:sp>
      <p:sp>
        <p:nvSpPr>
          <p:cNvPr id="23" name="Content Placeholder 3"/>
          <p:cNvSpPr txBox="1">
            <a:spLocks/>
          </p:cNvSpPr>
          <p:nvPr/>
        </p:nvSpPr>
        <p:spPr>
          <a:xfrm>
            <a:off x="84875" y="15469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Changes made by the platform </a:t>
            </a:r>
            <a:r>
              <a:rPr lang="en-US" sz="1600" dirty="0" smtClean="0"/>
              <a:t>will </a:t>
            </a:r>
            <a:r>
              <a:rPr lang="en-US" sz="1600" b="1" dirty="0" smtClean="0"/>
              <a:t>not</a:t>
            </a:r>
            <a:r>
              <a:rPr lang="en-US" sz="1600" dirty="0" smtClean="0"/>
              <a:t> be </a:t>
            </a:r>
            <a:r>
              <a:rPr lang="en-US" sz="1600" b="1" dirty="0" smtClean="0"/>
              <a:t>sent</a:t>
            </a:r>
            <a:r>
              <a:rPr lang="en-US" sz="1600" dirty="0" smtClean="0"/>
              <a:t> </a:t>
            </a:r>
            <a:r>
              <a:rPr lang="en-US" sz="1600" b="1" dirty="0" smtClean="0"/>
              <a:t>until</a:t>
            </a:r>
            <a:r>
              <a:rPr lang="en-US" sz="1600" dirty="0" smtClean="0"/>
              <a:t> a </a:t>
            </a:r>
            <a:r>
              <a:rPr lang="en-US" sz="1600" b="1" dirty="0" smtClean="0"/>
              <a:t>synchronization</a:t>
            </a:r>
            <a:r>
              <a:rPr lang="en-US" sz="1600" dirty="0" smtClean="0"/>
              <a:t> </a:t>
            </a:r>
            <a:r>
              <a:rPr lang="en-US" sz="1600" b="1" dirty="0" smtClean="0"/>
              <a:t>point</a:t>
            </a:r>
          </a:p>
        </p:txBody>
      </p:sp>
      <p:sp>
        <p:nvSpPr>
          <p:cNvPr id="32" name="Content Placeholder 3"/>
          <p:cNvSpPr txBox="1">
            <a:spLocks/>
          </p:cNvSpPr>
          <p:nvPr/>
        </p:nvSpPr>
        <p:spPr>
          <a:xfrm>
            <a:off x="84874" y="1905000"/>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In GAMS, this should </a:t>
            </a:r>
            <a:r>
              <a:rPr lang="en-US" sz="1600" b="1" dirty="0" smtClean="0"/>
              <a:t>occur</a:t>
            </a:r>
            <a:r>
              <a:rPr lang="en-US" sz="1600" dirty="0" smtClean="0"/>
              <a:t> at the </a:t>
            </a:r>
            <a:r>
              <a:rPr lang="en-US" sz="1600" b="1" dirty="0" err="1" smtClean="0"/>
              <a:t>send_hz</a:t>
            </a:r>
            <a:r>
              <a:rPr lang="en-US" sz="1600" dirty="0" smtClean="0"/>
              <a:t> rate </a:t>
            </a:r>
            <a:r>
              <a:rPr lang="en-US" sz="1600" b="1" dirty="0" smtClean="0"/>
              <a:t>specified in controller.cpp</a:t>
            </a:r>
          </a:p>
        </p:txBody>
      </p:sp>
      <p:sp>
        <p:nvSpPr>
          <p:cNvPr id="43" name="Content Placeholder 3"/>
          <p:cNvSpPr txBox="1">
            <a:spLocks/>
          </p:cNvSpPr>
          <p:nvPr/>
        </p:nvSpPr>
        <p:spPr>
          <a:xfrm>
            <a:off x="84873" y="2218419"/>
            <a:ext cx="8669449" cy="67718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Can </a:t>
            </a:r>
            <a:r>
              <a:rPr lang="en-US" sz="1600" b="1" dirty="0" smtClean="0"/>
              <a:t>also occur </a:t>
            </a:r>
            <a:r>
              <a:rPr lang="en-US" sz="1600" dirty="0" smtClean="0"/>
              <a:t>if you </a:t>
            </a:r>
            <a:r>
              <a:rPr lang="en-US" sz="1600" b="1" dirty="0" smtClean="0"/>
              <a:t>accidentally</a:t>
            </a:r>
            <a:r>
              <a:rPr lang="en-US" sz="1600" dirty="0" smtClean="0"/>
              <a:t> use </a:t>
            </a:r>
            <a:r>
              <a:rPr lang="en-US" sz="1600" b="1" dirty="0" smtClean="0"/>
              <a:t>set, evaluate, or wait </a:t>
            </a:r>
            <a:r>
              <a:rPr lang="en-US" sz="1600" dirty="0" smtClean="0"/>
              <a:t>on </a:t>
            </a:r>
            <a:r>
              <a:rPr lang="en-US" sz="1600" dirty="0" err="1" smtClean="0"/>
              <a:t>KnowledgeBase</a:t>
            </a:r>
            <a:r>
              <a:rPr lang="en-US" sz="1600" dirty="0" smtClean="0"/>
              <a:t> </a:t>
            </a:r>
            <a:r>
              <a:rPr lang="en-US" sz="1600" b="1" dirty="0" smtClean="0"/>
              <a:t>without </a:t>
            </a:r>
            <a:r>
              <a:rPr lang="en-US" sz="1600" dirty="0" smtClean="0"/>
              <a:t>specifying </a:t>
            </a:r>
            <a:r>
              <a:rPr lang="en-US" sz="1600" b="1" dirty="0" err="1" smtClean="0"/>
              <a:t>delay_sending_modifieds</a:t>
            </a:r>
            <a:r>
              <a:rPr lang="en-US" sz="1600" dirty="0" smtClean="0"/>
              <a:t> in </a:t>
            </a:r>
            <a:r>
              <a:rPr lang="en-US" sz="1600" dirty="0" err="1" smtClean="0"/>
              <a:t>EvalSettings</a:t>
            </a:r>
            <a:endParaRPr lang="en-US" sz="1600" b="1" dirty="0" smtClean="0"/>
          </a:p>
        </p:txBody>
      </p:sp>
      <p:sp>
        <p:nvSpPr>
          <p:cNvPr id="45" name="Content Placeholder 3"/>
          <p:cNvSpPr txBox="1">
            <a:spLocks/>
          </p:cNvSpPr>
          <p:nvPr/>
        </p:nvSpPr>
        <p:spPr>
          <a:xfrm>
            <a:off x="120339" y="3915404"/>
            <a:ext cx="8669449" cy="172339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Allow</a:t>
            </a:r>
            <a:r>
              <a:rPr lang="en-US" sz="1600" dirty="0" smtClean="0"/>
              <a:t>ing </a:t>
            </a:r>
            <a:r>
              <a:rPr lang="en-US" sz="1600" b="1" dirty="0" smtClean="0"/>
              <a:t>GAMS</a:t>
            </a:r>
            <a:r>
              <a:rPr lang="en-US" sz="1600" dirty="0" smtClean="0"/>
              <a:t> </a:t>
            </a:r>
            <a:r>
              <a:rPr lang="en-US" sz="1600" b="1" dirty="0" smtClean="0"/>
              <a:t>controller</a:t>
            </a:r>
            <a:r>
              <a:rPr lang="en-US" sz="1600" dirty="0" smtClean="0"/>
              <a:t> </a:t>
            </a:r>
            <a:r>
              <a:rPr lang="en-US" sz="1600" b="1" dirty="0" smtClean="0"/>
              <a:t>to manage </a:t>
            </a:r>
            <a:r>
              <a:rPr lang="en-US" sz="1600" b="1" dirty="0" err="1" smtClean="0"/>
              <a:t>send_hz</a:t>
            </a:r>
            <a:r>
              <a:rPr lang="en-US" sz="1600" b="1" dirty="0" smtClean="0"/>
              <a:t> </a:t>
            </a:r>
            <a:r>
              <a:rPr lang="en-US" sz="1600" dirty="0" smtClean="0"/>
              <a:t>provides predictability, consistently, timing and control</a:t>
            </a:r>
          </a:p>
          <a:p>
            <a:pPr marL="971550" lvl="2" indent="-342900"/>
            <a:r>
              <a:rPr lang="en-US" sz="1400" b="1" dirty="0" smtClean="0"/>
              <a:t>Helps with verification efforts</a:t>
            </a:r>
          </a:p>
          <a:p>
            <a:pPr marL="971550" lvl="2" indent="-342900"/>
            <a:r>
              <a:rPr lang="en-US" sz="1400" b="1" dirty="0" smtClean="0"/>
              <a:t>Prevents fragmentation of data </a:t>
            </a:r>
            <a:r>
              <a:rPr lang="en-US" sz="1400" dirty="0" smtClean="0"/>
              <a:t>(e.g., accidentally sending part of knowledge state instead of all of it, as in pieces of localization like x or y instead of an entire localization coordinate of x, y, z)</a:t>
            </a:r>
          </a:p>
          <a:p>
            <a:pPr marL="971550" lvl="2" indent="-342900"/>
            <a:r>
              <a:rPr lang="en-US" sz="1400" b="1" dirty="0" smtClean="0"/>
              <a:t>Ensures consistent timing and IO events</a:t>
            </a:r>
          </a:p>
        </p:txBody>
      </p:sp>
      <p:sp>
        <p:nvSpPr>
          <p:cNvPr id="46" name="Rectangle 4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0" name="TextBox 4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826419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2" grpId="0"/>
      <p:bldP spid="43"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Compiling and running a simulation platform</a:t>
            </a:r>
          </a:p>
        </p:txBody>
      </p:sp>
      <p:sp>
        <p:nvSpPr>
          <p:cNvPr id="21" name="Content Placeholder 3"/>
          <p:cNvSpPr txBox="1">
            <a:spLocks/>
          </p:cNvSpPr>
          <p:nvPr/>
        </p:nvSpPr>
        <p:spPr>
          <a:xfrm>
            <a:off x="93551" y="1266842"/>
            <a:ext cx="8669449" cy="33388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can be done through the </a:t>
            </a:r>
            <a:r>
              <a:rPr lang="en-US" sz="1600" b="1" dirty="0" smtClean="0"/>
              <a:t>action script</a:t>
            </a:r>
          </a:p>
        </p:txBody>
      </p:sp>
      <p:sp>
        <p:nvSpPr>
          <p:cNvPr id="23" name="Content Placeholder 3"/>
          <p:cNvSpPr txBox="1">
            <a:spLocks/>
          </p:cNvSpPr>
          <p:nvPr/>
        </p:nvSpPr>
        <p:spPr>
          <a:xfrm>
            <a:off x="84875" y="1546900"/>
            <a:ext cx="8669449" cy="56389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Running </a:t>
            </a:r>
            <a:r>
              <a:rPr lang="en-US" sz="1600" dirty="0" smtClean="0"/>
              <a:t>can be done by </a:t>
            </a:r>
            <a:r>
              <a:rPr lang="en-US" sz="1600" b="1" dirty="0" smtClean="0"/>
              <a:t>calling </a:t>
            </a:r>
            <a:r>
              <a:rPr lang="en-US" sz="1600" b="1" dirty="0" err="1" smtClean="0"/>
              <a:t>custom_controller</a:t>
            </a:r>
            <a:r>
              <a:rPr lang="en-US" sz="1600" b="1" dirty="0" smtClean="0"/>
              <a:t> directly or </a:t>
            </a:r>
            <a:r>
              <a:rPr lang="en-US" sz="1600" dirty="0" smtClean="0"/>
              <a:t>passing</a:t>
            </a:r>
            <a:r>
              <a:rPr lang="en-US" sz="1600" b="1" dirty="0" smtClean="0"/>
              <a:t> sim </a:t>
            </a:r>
            <a:r>
              <a:rPr lang="en-US" sz="1600" dirty="0" smtClean="0"/>
              <a:t>to</a:t>
            </a:r>
            <a:r>
              <a:rPr lang="en-US" sz="1600" b="1" dirty="0" smtClean="0"/>
              <a:t> action script</a:t>
            </a:r>
          </a:p>
        </p:txBody>
      </p:sp>
      <p:sp>
        <p:nvSpPr>
          <p:cNvPr id="16" name="Content Placeholder 3"/>
          <p:cNvSpPr txBox="1">
            <a:spLocks/>
          </p:cNvSpPr>
          <p:nvPr/>
        </p:nvSpPr>
        <p:spPr>
          <a:xfrm>
            <a:off x="508599" y="2584965"/>
            <a:ext cx="7528335" cy="777248"/>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bin/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--loop-time 10</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416934" y="21336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525805" y="4034949"/>
            <a:ext cx="7663530" cy="753875"/>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b</a:t>
            </a:r>
            <a:r>
              <a:rPr lang="en-US" sz="1200" dirty="0" smtClean="0">
                <a:solidFill>
                  <a:schemeClr val="bg1"/>
                </a:solidFill>
                <a:latin typeface="Courier New" panose="02070309020205020404" pitchFamily="49" charset="0"/>
                <a:cs typeface="Courier New" panose="02070309020205020404" pitchFamily="49" charset="0"/>
              </a:rPr>
              <a:t>in\</a:t>
            </a:r>
            <a:r>
              <a:rPr lang="en-US" sz="1200" dirty="0" err="1" smtClean="0">
                <a:solidFill>
                  <a:schemeClr val="bg1"/>
                </a:solidFill>
                <a:latin typeface="Courier New" panose="02070309020205020404" pitchFamily="49" charset="0"/>
                <a:cs typeface="Courier New" panose="02070309020205020404" pitchFamily="49" charset="0"/>
              </a:rPr>
              <a:t>custom_controller</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--loop-time 10</a:t>
            </a:r>
          </a:p>
          <a:p>
            <a:pPr marL="0" lvl="1" indent="0">
              <a:spcBef>
                <a:spcPts val="0"/>
              </a:spcBef>
              <a:buNone/>
            </a:pPr>
            <a:endParaRPr lang="en-US" sz="1200" dirty="0">
              <a:solidFill>
                <a:schemeClr val="bg1"/>
              </a:solidFill>
              <a:latin typeface="Courier New" panose="02070309020205020404" pitchFamily="49" charset="0"/>
              <a:cs typeface="Courier New" panose="02070309020205020404" pitchFamily="49" charset="0"/>
            </a:endParaRPr>
          </a:p>
        </p:txBody>
      </p:sp>
      <p:sp>
        <p:nvSpPr>
          <p:cNvPr id="19" name="Rectangle 18"/>
          <p:cNvSpPr/>
          <p:nvPr/>
        </p:nvSpPr>
        <p:spPr>
          <a:xfrm>
            <a:off x="434140" y="3417970"/>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Content Placeholder 3"/>
          <p:cNvSpPr txBox="1">
            <a:spLocks/>
          </p:cNvSpPr>
          <p:nvPr/>
        </p:nvSpPr>
        <p:spPr>
          <a:xfrm>
            <a:off x="508599" y="5486400"/>
            <a:ext cx="7663530" cy="553417"/>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a:t>
            </a:r>
            <a:r>
              <a:rPr lang="en-US" sz="1200" dirty="0" smtClean="0">
                <a:solidFill>
                  <a:schemeClr val="bg1"/>
                </a:solidFill>
                <a:latin typeface="Courier New" panose="02070309020205020404" pitchFamily="49" charset="0"/>
                <a:cs typeface="Courier New" panose="02070309020205020404" pitchFamily="49" charset="0"/>
              </a:rPr>
              <a:t>d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compile-</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p>
        </p:txBody>
      </p:sp>
      <p:sp>
        <p:nvSpPr>
          <p:cNvPr id="22" name="Content Placeholder 3"/>
          <p:cNvSpPr txBox="1">
            <a:spLocks/>
          </p:cNvSpPr>
          <p:nvPr/>
        </p:nvSpPr>
        <p:spPr>
          <a:xfrm>
            <a:off x="145193" y="4997939"/>
            <a:ext cx="8669449" cy="36303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Action script assumes you have modified the platform to use VREP simulator</a:t>
            </a:r>
          </a:p>
        </p:txBody>
      </p:sp>
      <p:sp>
        <p:nvSpPr>
          <p:cNvPr id="31" name="Rectangle 3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3" name="TextBox 3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417581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16" grpId="0" animBg="1"/>
      <p:bldP spid="17" grpId="0"/>
      <p:bldP spid="18" grpId="0" animBg="1"/>
      <p:bldP spid="19" grpId="0"/>
      <p:bldP spid="20"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Exporting a controller to a robotic platform</a:t>
            </a:r>
          </a:p>
        </p:txBody>
      </p:sp>
      <p:sp>
        <p:nvSpPr>
          <p:cNvPr id="21" name="Content Placeholder 3"/>
          <p:cNvSpPr txBox="1">
            <a:spLocks/>
          </p:cNvSpPr>
          <p:nvPr/>
        </p:nvSpPr>
        <p:spPr>
          <a:xfrm>
            <a:off x="93551" y="1266842"/>
            <a:ext cx="8669449" cy="189703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Compilation </a:t>
            </a:r>
            <a:r>
              <a:rPr lang="en-US" sz="1600" dirty="0" smtClean="0"/>
              <a:t>will need to </a:t>
            </a:r>
            <a:r>
              <a:rPr lang="en-US" sz="1600" b="1" dirty="0" smtClean="0"/>
              <a:t>target </a:t>
            </a:r>
            <a:r>
              <a:rPr lang="en-US" sz="1600" dirty="0" smtClean="0"/>
              <a:t>the CPU platform on </a:t>
            </a:r>
            <a:r>
              <a:rPr lang="en-US" sz="1600" b="1" dirty="0" smtClean="0"/>
              <a:t>the robotic system</a:t>
            </a:r>
          </a:p>
          <a:p>
            <a:pPr marL="971550" lvl="2" indent="-342900"/>
            <a:r>
              <a:rPr lang="en-US" sz="1400" b="1" dirty="0"/>
              <a:t>See </a:t>
            </a:r>
            <a:r>
              <a:rPr lang="en-US" sz="1400" b="1" dirty="0">
                <a:hlinkClick r:id="rId2"/>
              </a:rPr>
              <a:t>https://sourceforge.net/p/madara/wiki/InstallationFromSource/#</a:t>
            </a:r>
            <a:r>
              <a:rPr lang="en-US" sz="1400" b="1" dirty="0" smtClean="0">
                <a:hlinkClick r:id="rId2"/>
              </a:rPr>
              <a:t>madara-without-dds-for-arm-linux</a:t>
            </a:r>
            <a:endParaRPr lang="en-US" sz="1400" b="1" dirty="0" smtClean="0"/>
          </a:p>
          <a:p>
            <a:pPr marL="971550" lvl="2" indent="-342900"/>
            <a:r>
              <a:rPr lang="en-US" sz="1400" b="1" dirty="0" smtClean="0"/>
              <a:t>Describes how to cross compile </a:t>
            </a:r>
            <a:r>
              <a:rPr lang="en-US" sz="1400" dirty="0" smtClean="0"/>
              <a:t>ACE, which will cross compile MADARA and GAMS</a:t>
            </a:r>
          </a:p>
          <a:p>
            <a:pPr marL="971550" lvl="2" indent="-342900"/>
            <a:r>
              <a:rPr lang="en-US" sz="1400" dirty="0" smtClean="0"/>
              <a:t>After </a:t>
            </a:r>
            <a:r>
              <a:rPr lang="en-US" sz="1400" b="1" dirty="0" smtClean="0"/>
              <a:t>rebuilding GAMS </a:t>
            </a:r>
            <a:r>
              <a:rPr lang="en-US" sz="1400" dirty="0" smtClean="0"/>
              <a:t>(</a:t>
            </a:r>
            <a:r>
              <a:rPr lang="en-US" sz="1400" dirty="0" err="1" smtClean="0"/>
              <a:t>base_build</a:t>
            </a:r>
            <a:r>
              <a:rPr lang="en-US" sz="1400" dirty="0" smtClean="0"/>
              <a:t>), run </a:t>
            </a:r>
            <a:r>
              <a:rPr lang="en-US" sz="1400" b="1" dirty="0" smtClean="0"/>
              <a:t>action script with compile</a:t>
            </a:r>
          </a:p>
          <a:p>
            <a:pPr marL="971550" lvl="2" indent="-342900"/>
            <a:r>
              <a:rPr lang="en-US" sz="1400" b="1" dirty="0" smtClean="0"/>
              <a:t>Copy</a:t>
            </a:r>
            <a:r>
              <a:rPr lang="en-US" sz="1400" dirty="0" smtClean="0"/>
              <a:t> the </a:t>
            </a:r>
            <a:r>
              <a:rPr lang="en-US" sz="1400" b="1" dirty="0" err="1" smtClean="0"/>
              <a:t>custom_controller</a:t>
            </a:r>
            <a:r>
              <a:rPr lang="en-US" sz="1400" dirty="0"/>
              <a:t> </a:t>
            </a:r>
            <a:r>
              <a:rPr lang="en-US" sz="1400" b="1" dirty="0" smtClean="0"/>
              <a:t>and</a:t>
            </a:r>
            <a:r>
              <a:rPr lang="en-US" sz="1400" dirty="0" smtClean="0"/>
              <a:t> the </a:t>
            </a:r>
            <a:r>
              <a:rPr lang="en-US" sz="1400" b="1" dirty="0" smtClean="0"/>
              <a:t>libraries</a:t>
            </a:r>
            <a:r>
              <a:rPr lang="en-US" sz="1400" dirty="0" smtClean="0"/>
              <a:t> for </a:t>
            </a:r>
            <a:r>
              <a:rPr lang="en-US" sz="1400" b="1" dirty="0" smtClean="0"/>
              <a:t>ACE</a:t>
            </a:r>
            <a:r>
              <a:rPr lang="en-US" sz="1400" dirty="0" smtClean="0"/>
              <a:t>, </a:t>
            </a:r>
            <a:r>
              <a:rPr lang="en-US" sz="1400" b="1" dirty="0" smtClean="0"/>
              <a:t>MADARA</a:t>
            </a:r>
            <a:r>
              <a:rPr lang="en-US" sz="1400" dirty="0" smtClean="0"/>
              <a:t> and </a:t>
            </a:r>
            <a:r>
              <a:rPr lang="en-US" sz="1400" b="1" dirty="0" smtClean="0"/>
              <a:t>GAMS</a:t>
            </a:r>
            <a:r>
              <a:rPr lang="en-US" sz="1400" dirty="0" smtClean="0"/>
              <a:t> to robotic system</a:t>
            </a:r>
          </a:p>
        </p:txBody>
      </p:sp>
      <p:sp>
        <p:nvSpPr>
          <p:cNvPr id="31" name="Content Placeholder 3"/>
          <p:cNvSpPr txBox="1">
            <a:spLocks/>
          </p:cNvSpPr>
          <p:nvPr/>
        </p:nvSpPr>
        <p:spPr>
          <a:xfrm>
            <a:off x="62722" y="3200400"/>
            <a:ext cx="8669449" cy="90692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Common practice </a:t>
            </a:r>
            <a:r>
              <a:rPr lang="en-US" sz="1600" dirty="0" smtClean="0"/>
              <a:t>is to </a:t>
            </a:r>
            <a:r>
              <a:rPr lang="en-US" sz="1600" b="1" dirty="0" smtClean="0"/>
              <a:t>maintain separate platforms and </a:t>
            </a:r>
            <a:r>
              <a:rPr lang="en-US" sz="1600" dirty="0" smtClean="0"/>
              <a:t>platform</a:t>
            </a:r>
            <a:r>
              <a:rPr lang="en-US" sz="1600" b="1" dirty="0" smtClean="0"/>
              <a:t> threads</a:t>
            </a:r>
          </a:p>
          <a:p>
            <a:pPr marL="971550" lvl="2" indent="-342900"/>
            <a:r>
              <a:rPr lang="en-US" sz="1400" dirty="0" smtClean="0"/>
              <a:t>One</a:t>
            </a:r>
            <a:r>
              <a:rPr lang="en-US" sz="1400" b="1" dirty="0" smtClean="0"/>
              <a:t> generated project </a:t>
            </a:r>
            <a:r>
              <a:rPr lang="en-US" sz="1400" dirty="0" smtClean="0"/>
              <a:t>for</a:t>
            </a:r>
            <a:r>
              <a:rPr lang="en-US" sz="1400" b="1" dirty="0" smtClean="0"/>
              <a:t> </a:t>
            </a:r>
            <a:r>
              <a:rPr lang="en-US" sz="1400" dirty="0" smtClean="0"/>
              <a:t>the</a:t>
            </a:r>
            <a:r>
              <a:rPr lang="en-US" sz="1400" b="1" dirty="0" smtClean="0"/>
              <a:t> simulated </a:t>
            </a:r>
            <a:r>
              <a:rPr lang="en-US" sz="1400" dirty="0" smtClean="0"/>
              <a:t>platform</a:t>
            </a:r>
          </a:p>
          <a:p>
            <a:pPr marL="971550" lvl="2" indent="-342900"/>
            <a:r>
              <a:rPr lang="en-US" sz="1400" dirty="0" smtClean="0"/>
              <a:t>A</a:t>
            </a:r>
            <a:r>
              <a:rPr lang="en-US" sz="1400" b="1" dirty="0" smtClean="0"/>
              <a:t> </a:t>
            </a:r>
            <a:r>
              <a:rPr lang="en-US" sz="1400" dirty="0" smtClean="0"/>
              <a:t>second</a:t>
            </a:r>
            <a:r>
              <a:rPr lang="en-US" sz="1400" b="1" dirty="0" smtClean="0"/>
              <a:t> generate project </a:t>
            </a:r>
            <a:r>
              <a:rPr lang="en-US" sz="1400" dirty="0" smtClean="0"/>
              <a:t>for</a:t>
            </a:r>
            <a:r>
              <a:rPr lang="en-US" sz="1400" b="1" dirty="0" smtClean="0"/>
              <a:t> </a:t>
            </a:r>
            <a:r>
              <a:rPr lang="en-US" sz="1400" dirty="0" smtClean="0"/>
              <a:t>the</a:t>
            </a:r>
            <a:r>
              <a:rPr lang="en-US" sz="1400" b="1" dirty="0" smtClean="0"/>
              <a:t> real-world </a:t>
            </a:r>
            <a:r>
              <a:rPr lang="en-US" sz="1400" dirty="0" smtClean="0"/>
              <a:t>platform</a:t>
            </a:r>
          </a:p>
        </p:txBody>
      </p:sp>
      <p:sp>
        <p:nvSpPr>
          <p:cNvPr id="32" name="Content Placeholder 3"/>
          <p:cNvSpPr txBox="1">
            <a:spLocks/>
          </p:cNvSpPr>
          <p:nvPr/>
        </p:nvSpPr>
        <p:spPr>
          <a:xfrm>
            <a:off x="50530" y="4282912"/>
            <a:ext cx="8669449" cy="166068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b="1" dirty="0" smtClean="0"/>
              <a:t>Best practice </a:t>
            </a:r>
            <a:r>
              <a:rPr lang="en-US" sz="1600" dirty="0" smtClean="0"/>
              <a:t>is to </a:t>
            </a:r>
            <a:r>
              <a:rPr lang="en-US" sz="1600" b="1" dirty="0" smtClean="0"/>
              <a:t>use the same thread files as much as possible</a:t>
            </a:r>
          </a:p>
          <a:p>
            <a:pPr marL="971550" lvl="2" indent="-342900"/>
            <a:r>
              <a:rPr lang="en-US" sz="1400" b="1" dirty="0" smtClean="0"/>
              <a:t>Option 1: generate two platforms in the same project</a:t>
            </a:r>
            <a:r>
              <a:rPr lang="en-US" sz="1400" dirty="0" smtClean="0"/>
              <a:t>, make threads specific to simulations only when absolutely necessary (verified </a:t>
            </a:r>
            <a:r>
              <a:rPr lang="en-US" sz="1400" b="1" dirty="0" smtClean="0"/>
              <a:t>simulation platform </a:t>
            </a:r>
            <a:r>
              <a:rPr lang="en-US" sz="1400" dirty="0" smtClean="0"/>
              <a:t>will be </a:t>
            </a:r>
            <a:r>
              <a:rPr lang="en-US" sz="1400" b="1" dirty="0" smtClean="0"/>
              <a:t>almost identical </a:t>
            </a:r>
            <a:r>
              <a:rPr lang="en-US" sz="1400" dirty="0" smtClean="0"/>
              <a:t>to real-world)</a:t>
            </a:r>
          </a:p>
          <a:p>
            <a:pPr marL="971550" lvl="2" indent="-342900"/>
            <a:r>
              <a:rPr lang="en-US" sz="1400" b="1" dirty="0" smtClean="0"/>
              <a:t>Option 2: generate two projects and include threads manually</a:t>
            </a:r>
            <a:endParaRPr lang="en-US" sz="1400" dirty="0"/>
          </a:p>
          <a:p>
            <a:pPr marL="971550" lvl="2" indent="-342900"/>
            <a:r>
              <a:rPr lang="en-US" sz="1400" b="1" dirty="0" smtClean="0"/>
              <a:t>Either option can work</a:t>
            </a:r>
          </a:p>
        </p:txBody>
      </p:sp>
      <p:sp>
        <p:nvSpPr>
          <p:cNvPr id="33" name="Rectangle 3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4" name="TextBox 33"/>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4419600" y="-8798"/>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9" name="TextBox 38"/>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78140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8" name="Content Placeholder 3"/>
          <p:cNvSpPr txBox="1">
            <a:spLocks/>
          </p:cNvSpPr>
          <p:nvPr/>
        </p:nvSpPr>
        <p:spPr>
          <a:xfrm>
            <a:off x="528890" y="1308326"/>
            <a:ext cx="7086600" cy="1282474"/>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[15:30] Wrap up</a:t>
            </a:r>
          </a:p>
        </p:txBody>
      </p:sp>
      <p:sp>
        <p:nvSpPr>
          <p:cNvPr id="22" name="Content Placeholder 3"/>
          <p:cNvSpPr txBox="1">
            <a:spLocks/>
          </p:cNvSpPr>
          <p:nvPr/>
        </p:nvSpPr>
        <p:spPr>
          <a:xfrm>
            <a:off x="528890" y="16303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[16:00] Adjourn</a:t>
            </a:r>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9" name="TextBox 2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5690087" y="-9144"/>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DM-0003737</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creation of hardware and simulation platforms for GAMS controllers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1981200"/>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plan a platform</a:t>
            </a:r>
          </a:p>
          <a:p>
            <a:pPr marL="971550" lvl="2" indent="-342900"/>
            <a:r>
              <a:rPr lang="en-US" sz="1600" b="1" dirty="0"/>
              <a:t>How to generate GAMS </a:t>
            </a:r>
            <a:r>
              <a:rPr lang="en-US" sz="1600" b="1" dirty="0" smtClean="0"/>
              <a:t>platforms</a:t>
            </a:r>
          </a:p>
          <a:p>
            <a:pPr marL="971550" lvl="2" indent="-342900"/>
            <a:r>
              <a:rPr lang="en-US" sz="1600" b="1" dirty="0" smtClean="0"/>
              <a:t>How to control knowledge dissemination</a:t>
            </a:r>
          </a:p>
          <a:p>
            <a:pPr marL="971550" lvl="2" indent="-342900"/>
            <a:r>
              <a:rPr lang="en-US" sz="1600" b="1" dirty="0" smtClean="0"/>
              <a:t>How to deploy generated controllers to hardware platforms</a:t>
            </a:r>
          </a:p>
        </p:txBody>
      </p:sp>
      <p:sp>
        <p:nvSpPr>
          <p:cNvPr id="12" name="TextBox 1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2042443"/>
          </a:xfrm>
        </p:spPr>
        <p:txBody>
          <a:bodyPr>
            <a:normAutofit/>
          </a:bodyPr>
          <a:lstStyle/>
          <a:p>
            <a:pPr marL="342900" indent="-342900">
              <a:buFont typeface="Arial" panose="020B0604020202020204" pitchFamily="34" charset="0"/>
              <a:buChar char="•"/>
            </a:pPr>
            <a:r>
              <a:rPr lang="en-US" sz="1800" dirty="0" smtClean="0"/>
              <a:t>When </a:t>
            </a:r>
            <a:r>
              <a:rPr lang="en-US" sz="1800" b="1" dirty="0" smtClean="0"/>
              <a:t>building a hardware platform</a:t>
            </a:r>
            <a:r>
              <a:rPr lang="en-US" sz="1800" dirty="0" smtClean="0"/>
              <a:t>, it is recommended </a:t>
            </a:r>
            <a:r>
              <a:rPr lang="en-US" sz="1800" b="1" dirty="0" smtClean="0"/>
              <a:t>best practice </a:t>
            </a:r>
            <a:r>
              <a:rPr lang="en-US" sz="1800" dirty="0" smtClean="0"/>
              <a:t>to first </a:t>
            </a:r>
            <a:r>
              <a:rPr lang="en-US" sz="1800" b="1" dirty="0" smtClean="0"/>
              <a:t>build a simulation platform</a:t>
            </a:r>
          </a:p>
          <a:p>
            <a:pPr marL="684213" lvl="1" indent="-342900"/>
            <a:r>
              <a:rPr lang="en-US" sz="1800" dirty="0" smtClean="0"/>
              <a:t>Being able to test a </a:t>
            </a:r>
            <a:r>
              <a:rPr lang="en-US" sz="1800" b="1" dirty="0" smtClean="0"/>
              <a:t>simulation platform </a:t>
            </a:r>
            <a:r>
              <a:rPr lang="en-US" sz="1800" dirty="0" smtClean="0"/>
              <a:t>of the hardware </a:t>
            </a:r>
            <a:r>
              <a:rPr lang="en-US" sz="1800" b="1" dirty="0" smtClean="0"/>
              <a:t>provides evidence </a:t>
            </a:r>
            <a:r>
              <a:rPr lang="en-US" sz="1800" dirty="0" smtClean="0"/>
              <a:t>of the </a:t>
            </a:r>
            <a:r>
              <a:rPr lang="en-US" sz="1800" b="1" dirty="0" smtClean="0"/>
              <a:t>correct construction </a:t>
            </a:r>
            <a:r>
              <a:rPr lang="en-US" sz="1800" dirty="0" smtClean="0"/>
              <a:t>of the </a:t>
            </a:r>
            <a:r>
              <a:rPr lang="en-US" sz="1800" b="1" dirty="0" smtClean="0"/>
              <a:t>hardware platform</a:t>
            </a:r>
          </a:p>
          <a:p>
            <a:pPr marL="684213" lvl="1" indent="-342900"/>
            <a:r>
              <a:rPr lang="en-US" sz="1800" dirty="0" smtClean="0"/>
              <a:t>The </a:t>
            </a:r>
            <a:r>
              <a:rPr lang="en-US" sz="1800" b="1" dirty="0" smtClean="0"/>
              <a:t>more accurate the simulation platform, </a:t>
            </a:r>
            <a:r>
              <a:rPr lang="en-US" sz="1800" dirty="0" smtClean="0"/>
              <a:t>the </a:t>
            </a:r>
            <a:r>
              <a:rPr lang="en-US" sz="1800" b="1" dirty="0" smtClean="0"/>
              <a:t>more likely problems </a:t>
            </a:r>
            <a:r>
              <a:rPr lang="en-US" sz="1800" dirty="0" smtClean="0"/>
              <a:t>in the hardware platform will be </a:t>
            </a:r>
            <a:r>
              <a:rPr lang="en-US" sz="1800" b="1" dirty="0" smtClean="0"/>
              <a:t>caught before fielding</a:t>
            </a:r>
          </a:p>
        </p:txBody>
      </p:sp>
      <p:sp>
        <p:nvSpPr>
          <p:cNvPr id="6" name="Picture Placeholder 5"/>
          <p:cNvSpPr>
            <a:spLocks noGrp="1"/>
          </p:cNvSpPr>
          <p:nvPr>
            <p:ph type="pic" sz="quarter" idx="11"/>
          </p:nvPr>
        </p:nvSpPr>
        <p:spPr/>
      </p:sp>
      <p:sp>
        <p:nvSpPr>
          <p:cNvPr id="17" name="Content Placeholder 3"/>
          <p:cNvSpPr txBox="1">
            <a:spLocks/>
          </p:cNvSpPr>
          <p:nvPr/>
        </p:nvSpPr>
        <p:spPr>
          <a:xfrm>
            <a:off x="366765" y="3062957"/>
            <a:ext cx="8320035" cy="20424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To build a simulation platform</a:t>
            </a:r>
          </a:p>
          <a:p>
            <a:pPr marL="684213" lvl="1" indent="-342900"/>
            <a:r>
              <a:rPr lang="en-US" sz="1800" b="1" dirty="0" smtClean="0"/>
              <a:t>Make threading </a:t>
            </a:r>
            <a:r>
              <a:rPr lang="en-US" sz="1800" dirty="0" smtClean="0"/>
              <a:t>as</a:t>
            </a:r>
            <a:r>
              <a:rPr lang="en-US" sz="1800" b="1" dirty="0" smtClean="0"/>
              <a:t> identical </a:t>
            </a:r>
            <a:r>
              <a:rPr lang="en-US" sz="1800" dirty="0" smtClean="0"/>
              <a:t>as possible</a:t>
            </a:r>
          </a:p>
          <a:p>
            <a:pPr marL="684213" lvl="1" indent="-342900"/>
            <a:r>
              <a:rPr lang="en-US" sz="1800" b="1" dirty="0" smtClean="0"/>
              <a:t>Mimic hardware function </a:t>
            </a:r>
            <a:r>
              <a:rPr lang="en-US" sz="1800" dirty="0" smtClean="0"/>
              <a:t>as closely as possible</a:t>
            </a:r>
          </a:p>
          <a:p>
            <a:pPr marL="971550" lvl="2" indent="-342900"/>
            <a:r>
              <a:rPr lang="en-US" sz="1600" b="1" dirty="0" smtClean="0"/>
              <a:t>Use actual software or device drivers</a:t>
            </a:r>
            <a:r>
              <a:rPr lang="en-US" sz="1600" dirty="0" smtClean="0"/>
              <a:t> if possible</a:t>
            </a:r>
          </a:p>
          <a:p>
            <a:pPr marL="684213" lvl="1" indent="-342900"/>
            <a:r>
              <a:rPr lang="en-US" sz="1800" dirty="0" smtClean="0"/>
              <a:t>Use an </a:t>
            </a:r>
            <a:r>
              <a:rPr lang="en-US" sz="1800" b="1" dirty="0" smtClean="0"/>
              <a:t>existing simulator </a:t>
            </a:r>
            <a:r>
              <a:rPr lang="en-US" sz="1800" dirty="0" smtClean="0"/>
              <a:t>with a </a:t>
            </a:r>
            <a:r>
              <a:rPr lang="en-US" sz="1800" b="1" dirty="0" smtClean="0"/>
              <a:t>useful API</a:t>
            </a:r>
          </a:p>
          <a:p>
            <a:pPr marL="684213" lvl="1" indent="-342900"/>
            <a:endParaRPr lang="en-US" sz="1800" b="1" dirty="0" smtClean="0"/>
          </a:p>
        </p:txBody>
      </p:sp>
      <p:sp>
        <p:nvSpPr>
          <p:cNvPr id="26" name="Rectangle 2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7" name="TextBox 2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34005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685800"/>
            <a:ext cx="8320035" cy="348971"/>
          </a:xfrm>
        </p:spPr>
        <p:txBody>
          <a:bodyPr>
            <a:normAutofit/>
          </a:bodyPr>
          <a:lstStyle/>
          <a:p>
            <a:pPr marL="342900" indent="-342900">
              <a:buFont typeface="Arial" panose="020B0604020202020204" pitchFamily="34" charset="0"/>
              <a:buChar char="•"/>
            </a:pPr>
            <a:r>
              <a:rPr lang="en-US" sz="1800" b="1" dirty="0" smtClean="0"/>
              <a:t>Understand the specifics of the platform that you are building</a:t>
            </a:r>
          </a:p>
        </p:txBody>
      </p:sp>
      <p:sp>
        <p:nvSpPr>
          <p:cNvPr id="6" name="Picture Placeholder 5"/>
          <p:cNvSpPr>
            <a:spLocks noGrp="1"/>
          </p:cNvSpPr>
          <p:nvPr>
            <p:ph type="pic" sz="quarter" idx="11"/>
          </p:nvPr>
        </p:nvSpPr>
        <p:spPr/>
      </p:sp>
      <p:sp>
        <p:nvSpPr>
          <p:cNvPr id="19" name="Rectangle 18"/>
          <p:cNvSpPr/>
          <p:nvPr/>
        </p:nvSpPr>
        <p:spPr>
          <a:xfrm>
            <a:off x="685800" y="1676400"/>
            <a:ext cx="7848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20" name="Rectangle 19"/>
          <p:cNvSpPr/>
          <p:nvPr/>
        </p:nvSpPr>
        <p:spPr>
          <a:xfrm>
            <a:off x="1071487" y="2022482"/>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sp>
        <p:nvSpPr>
          <p:cNvPr id="21" name="Rectangle 20"/>
          <p:cNvSpPr/>
          <p:nvPr/>
        </p:nvSpPr>
        <p:spPr>
          <a:xfrm>
            <a:off x="2522354"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22" name="Rectangle 21"/>
          <p:cNvSpPr/>
          <p:nvPr/>
        </p:nvSpPr>
        <p:spPr>
          <a:xfrm>
            <a:off x="3959655"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cxnSp>
        <p:nvCxnSpPr>
          <p:cNvPr id="23" name="Straight Arrow Connector 22"/>
          <p:cNvCxnSpPr>
            <a:stCxn id="20" idx="2"/>
          </p:cNvCxnSpPr>
          <p:nvPr/>
        </p:nvCxnSpPr>
        <p:spPr>
          <a:xfrm flipH="1">
            <a:off x="1724436" y="2403371"/>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75302"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10100"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944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cxnSp>
        <p:nvCxnSpPr>
          <p:cNvPr id="27" name="Straight Arrow Connector 26"/>
          <p:cNvCxnSpPr/>
          <p:nvPr/>
        </p:nvCxnSpPr>
        <p:spPr>
          <a:xfrm flipH="1">
            <a:off x="60448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2252" y="2031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29" name="Straight Arrow Connector 28"/>
          <p:cNvCxnSpPr/>
          <p:nvPr/>
        </p:nvCxnSpPr>
        <p:spPr>
          <a:xfrm flipH="1">
            <a:off x="7492697" y="2411984"/>
            <a:ext cx="1" cy="483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47800" y="2590800"/>
            <a:ext cx="567784" cy="369332"/>
          </a:xfrm>
          <a:prstGeom prst="rect">
            <a:avLst/>
          </a:prstGeom>
          <a:solidFill>
            <a:srgbClr val="FFFF00"/>
          </a:solidFill>
          <a:ln w="28575">
            <a:solidFill>
              <a:schemeClr val="tx1"/>
            </a:solidFill>
          </a:ln>
        </p:spPr>
        <p:txBody>
          <a:bodyPr wrap="none" rtlCol="0">
            <a:spAutoFit/>
          </a:bodyPr>
          <a:lstStyle/>
          <a:p>
            <a:r>
              <a:rPr lang="en-US" dirty="0" smtClean="0"/>
              <a:t>5 </a:t>
            </a:r>
            <a:r>
              <a:rPr lang="en-US" dirty="0" err="1" smtClean="0"/>
              <a:t>hz</a:t>
            </a:r>
            <a:endParaRPr lang="en-US" dirty="0"/>
          </a:p>
        </p:txBody>
      </p:sp>
      <p:sp>
        <p:nvSpPr>
          <p:cNvPr id="31" name="TextBox 30"/>
          <p:cNvSpPr txBox="1"/>
          <p:nvPr/>
        </p:nvSpPr>
        <p:spPr>
          <a:xfrm>
            <a:off x="2888344" y="2590800"/>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2" name="TextBox 31"/>
          <p:cNvSpPr txBox="1"/>
          <p:nvPr/>
        </p:nvSpPr>
        <p:spPr>
          <a:xfrm>
            <a:off x="4267200" y="2582013"/>
            <a:ext cx="684803" cy="369332"/>
          </a:xfrm>
          <a:prstGeom prst="rect">
            <a:avLst/>
          </a:prstGeom>
          <a:solidFill>
            <a:srgbClr val="FFFF00"/>
          </a:solidFill>
          <a:ln w="28575">
            <a:solidFill>
              <a:schemeClr val="tx1"/>
            </a:solidFill>
          </a:ln>
        </p:spPr>
        <p:txBody>
          <a:bodyPr wrap="none" rtlCol="0">
            <a:spAutoFit/>
          </a:bodyPr>
          <a:lstStyle/>
          <a:p>
            <a:r>
              <a:rPr lang="en-US" dirty="0" smtClean="0"/>
              <a:t>30 </a:t>
            </a:r>
            <a:r>
              <a:rPr lang="en-US" dirty="0" err="1" smtClean="0"/>
              <a:t>hz</a:t>
            </a:r>
            <a:endParaRPr lang="en-US" dirty="0"/>
          </a:p>
        </p:txBody>
      </p:sp>
      <p:sp>
        <p:nvSpPr>
          <p:cNvPr id="33" name="TextBox 32"/>
          <p:cNvSpPr txBox="1"/>
          <p:nvPr/>
        </p:nvSpPr>
        <p:spPr>
          <a:xfrm>
            <a:off x="5791200" y="2572748"/>
            <a:ext cx="567784" cy="369332"/>
          </a:xfrm>
          <a:prstGeom prst="rect">
            <a:avLst/>
          </a:prstGeom>
          <a:solidFill>
            <a:srgbClr val="FFFF00"/>
          </a:solidFill>
          <a:ln w="28575">
            <a:solidFill>
              <a:schemeClr val="tx1"/>
            </a:solidFill>
          </a:ln>
        </p:spPr>
        <p:txBody>
          <a:bodyPr wrap="none" rtlCol="0">
            <a:spAutoFit/>
          </a:bodyPr>
          <a:lstStyle/>
          <a:p>
            <a:r>
              <a:rPr lang="en-US" dirty="0" smtClean="0"/>
              <a:t>1 </a:t>
            </a:r>
            <a:r>
              <a:rPr lang="en-US" dirty="0" err="1" smtClean="0"/>
              <a:t>hz</a:t>
            </a:r>
            <a:endParaRPr lang="en-US" dirty="0"/>
          </a:p>
        </p:txBody>
      </p:sp>
      <p:sp>
        <p:nvSpPr>
          <p:cNvPr id="34" name="TextBox 33"/>
          <p:cNvSpPr txBox="1"/>
          <p:nvPr/>
        </p:nvSpPr>
        <p:spPr>
          <a:xfrm>
            <a:off x="7163797" y="2563183"/>
            <a:ext cx="684803" cy="369332"/>
          </a:xfrm>
          <a:prstGeom prst="rect">
            <a:avLst/>
          </a:prstGeom>
          <a:solidFill>
            <a:srgbClr val="FFFF00"/>
          </a:solidFill>
          <a:ln w="28575">
            <a:solidFill>
              <a:schemeClr val="tx1"/>
            </a:solidFill>
          </a:ln>
        </p:spPr>
        <p:txBody>
          <a:bodyPr wrap="none" rtlCol="0">
            <a:spAutoFit/>
          </a:bodyPr>
          <a:lstStyle/>
          <a:p>
            <a:r>
              <a:rPr lang="en-US" dirty="0" smtClean="0"/>
              <a:t>20 </a:t>
            </a:r>
            <a:r>
              <a:rPr lang="en-US" dirty="0" err="1" smtClean="0"/>
              <a:t>hz</a:t>
            </a:r>
            <a:endParaRPr lang="en-US" dirty="0"/>
          </a:p>
        </p:txBody>
      </p:sp>
      <p:sp>
        <p:nvSpPr>
          <p:cNvPr id="35" name="Content Placeholder 3"/>
          <p:cNvSpPr txBox="1">
            <a:spLocks/>
          </p:cNvSpPr>
          <p:nvPr/>
        </p:nvSpPr>
        <p:spPr>
          <a:xfrm>
            <a:off x="449583" y="5442230"/>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the </a:t>
            </a:r>
            <a:r>
              <a:rPr lang="en-US" sz="1800" b="1" dirty="0" smtClean="0"/>
              <a:t>hertz rates </a:t>
            </a:r>
            <a:r>
              <a:rPr lang="en-US" sz="1800" dirty="0" smtClean="0"/>
              <a:t>that platform </a:t>
            </a:r>
            <a:r>
              <a:rPr lang="en-US" sz="1800" b="1" dirty="0" smtClean="0"/>
              <a:t>threads</a:t>
            </a:r>
            <a:r>
              <a:rPr lang="en-US" sz="1800" dirty="0" smtClean="0"/>
              <a:t> should run at </a:t>
            </a:r>
            <a:endParaRPr lang="en-US" sz="1800" b="1" dirty="0" smtClean="0"/>
          </a:p>
        </p:txBody>
      </p:sp>
      <p:sp>
        <p:nvSpPr>
          <p:cNvPr id="36" name="Content Placeholder 3"/>
          <p:cNvSpPr txBox="1">
            <a:spLocks/>
          </p:cNvSpPr>
          <p:nvPr/>
        </p:nvSpPr>
        <p:spPr>
          <a:xfrm>
            <a:off x="449583" y="5823229"/>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what </a:t>
            </a:r>
            <a:r>
              <a:rPr lang="en-US" sz="1800" b="1" dirty="0" smtClean="0"/>
              <a:t>knowledge</a:t>
            </a:r>
            <a:r>
              <a:rPr lang="en-US" sz="1800" dirty="0" smtClean="0"/>
              <a:t> should be </a:t>
            </a:r>
            <a:r>
              <a:rPr lang="en-US" sz="1800" b="1" dirty="0" smtClean="0"/>
              <a:t>shared between threads </a:t>
            </a:r>
          </a:p>
        </p:txBody>
      </p:sp>
      <p:sp>
        <p:nvSpPr>
          <p:cNvPr id="37" name="Rectangle 36"/>
          <p:cNvSpPr/>
          <p:nvPr/>
        </p:nvSpPr>
        <p:spPr>
          <a:xfrm>
            <a:off x="2224790" y="3634489"/>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analyze</a:t>
            </a:r>
            <a:endParaRPr lang="en-US" sz="1600" dirty="0">
              <a:solidFill>
                <a:schemeClr val="tx1"/>
              </a:solidFill>
            </a:endParaRPr>
          </a:p>
        </p:txBody>
      </p:sp>
      <p:sp>
        <p:nvSpPr>
          <p:cNvPr id="38" name="Rectangle 37"/>
          <p:cNvSpPr/>
          <p:nvPr/>
        </p:nvSpPr>
        <p:spPr>
          <a:xfrm>
            <a:off x="2224789" y="4066095"/>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err="1" smtClean="0">
                <a:solidFill>
                  <a:schemeClr val="tx1"/>
                </a:solidFill>
              </a:rPr>
              <a:t>pid</a:t>
            </a:r>
            <a:endParaRPr lang="en-US" sz="1600" dirty="0">
              <a:solidFill>
                <a:schemeClr val="tx1"/>
              </a:solidFill>
            </a:endParaRPr>
          </a:p>
        </p:txBody>
      </p:sp>
      <p:sp>
        <p:nvSpPr>
          <p:cNvPr id="39" name="Rectangle 38"/>
          <p:cNvSpPr/>
          <p:nvPr/>
        </p:nvSpPr>
        <p:spPr>
          <a:xfrm>
            <a:off x="2224788" y="4490278"/>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actuators</a:t>
            </a:r>
            <a:endParaRPr lang="en-US" sz="1600" dirty="0">
              <a:solidFill>
                <a:schemeClr val="tx1"/>
              </a:solidFill>
            </a:endParaRPr>
          </a:p>
        </p:txBody>
      </p:sp>
      <p:sp>
        <p:nvSpPr>
          <p:cNvPr id="40" name="TextBox 39"/>
          <p:cNvSpPr txBox="1"/>
          <p:nvPr/>
        </p:nvSpPr>
        <p:spPr>
          <a:xfrm>
            <a:off x="4446683" y="3270967"/>
            <a:ext cx="1752596" cy="369332"/>
          </a:xfrm>
          <a:prstGeom prst="rect">
            <a:avLst/>
          </a:prstGeom>
          <a:solidFill>
            <a:srgbClr val="FFFF00"/>
          </a:solidFill>
          <a:ln w="28575">
            <a:solidFill>
              <a:schemeClr val="tx1"/>
            </a:solidFill>
          </a:ln>
        </p:spPr>
        <p:txBody>
          <a:bodyPr wrap="none" rtlCol="0">
            <a:spAutoFit/>
          </a:bodyPr>
          <a:lstStyle/>
          <a:p>
            <a:r>
              <a:rPr lang="en-US" dirty="0" smtClean="0"/>
              <a:t>Double direction</a:t>
            </a:r>
            <a:endParaRPr lang="en-US" dirty="0"/>
          </a:p>
        </p:txBody>
      </p:sp>
      <p:sp>
        <p:nvSpPr>
          <p:cNvPr id="41" name="TextBox 40"/>
          <p:cNvSpPr txBox="1"/>
          <p:nvPr/>
        </p:nvSpPr>
        <p:spPr>
          <a:xfrm>
            <a:off x="4446682" y="3738129"/>
            <a:ext cx="1478290" cy="369332"/>
          </a:xfrm>
          <a:prstGeom prst="rect">
            <a:avLst/>
          </a:prstGeom>
          <a:solidFill>
            <a:srgbClr val="FFFF00"/>
          </a:solidFill>
          <a:ln w="28575">
            <a:solidFill>
              <a:schemeClr val="tx1"/>
            </a:solidFill>
          </a:ln>
        </p:spPr>
        <p:txBody>
          <a:bodyPr wrap="none" rtlCol="0">
            <a:spAutoFit/>
          </a:bodyPr>
          <a:lstStyle/>
          <a:p>
            <a:r>
              <a:rPr lang="en-US" dirty="0" smtClean="0"/>
              <a:t>Double speed</a:t>
            </a:r>
            <a:endParaRPr lang="en-US" dirty="0"/>
          </a:p>
        </p:txBody>
      </p:sp>
      <p:sp>
        <p:nvSpPr>
          <p:cNvPr id="42" name="TextBox 41"/>
          <p:cNvSpPr txBox="1"/>
          <p:nvPr/>
        </p:nvSpPr>
        <p:spPr>
          <a:xfrm>
            <a:off x="4439993" y="4197035"/>
            <a:ext cx="2113207" cy="369332"/>
          </a:xfrm>
          <a:prstGeom prst="rect">
            <a:avLst/>
          </a:prstGeom>
          <a:solidFill>
            <a:srgbClr val="FFFF00"/>
          </a:solidFill>
          <a:ln w="28575">
            <a:solidFill>
              <a:schemeClr val="tx1"/>
            </a:solidFill>
          </a:ln>
        </p:spPr>
        <p:txBody>
          <a:bodyPr wrap="none" rtlCol="0">
            <a:spAutoFit/>
          </a:bodyPr>
          <a:lstStyle/>
          <a:p>
            <a:r>
              <a:rPr lang="en-US" dirty="0" smtClean="0"/>
              <a:t>Double[] destination</a:t>
            </a:r>
            <a:endParaRPr lang="en-US" dirty="0"/>
          </a:p>
        </p:txBody>
      </p:sp>
      <p:sp>
        <p:nvSpPr>
          <p:cNvPr id="43" name="Rectangle 42"/>
          <p:cNvSpPr/>
          <p:nvPr/>
        </p:nvSpPr>
        <p:spPr>
          <a:xfrm>
            <a:off x="2213709" y="32004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sense</a:t>
            </a:r>
            <a:endParaRPr lang="en-US" sz="1600" dirty="0">
              <a:solidFill>
                <a:schemeClr val="tx1"/>
              </a:solidFill>
            </a:endParaRPr>
          </a:p>
        </p:txBody>
      </p:sp>
      <p:cxnSp>
        <p:nvCxnSpPr>
          <p:cNvPr id="8" name="Straight Arrow Connector 7"/>
          <p:cNvCxnSpPr>
            <a:stCxn id="43" idx="3"/>
            <a:endCxn id="40" idx="1"/>
          </p:cNvCxnSpPr>
          <p:nvPr/>
        </p:nvCxnSpPr>
        <p:spPr>
          <a:xfrm>
            <a:off x="3519608" y="3390845"/>
            <a:ext cx="927075" cy="64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3"/>
            <a:endCxn id="41" idx="1"/>
          </p:cNvCxnSpPr>
          <p:nvPr/>
        </p:nvCxnSpPr>
        <p:spPr>
          <a:xfrm>
            <a:off x="3519608" y="3390845"/>
            <a:ext cx="927074" cy="531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215058" y="49144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m</a:t>
            </a:r>
            <a:r>
              <a:rPr lang="en-US" sz="1600" dirty="0" smtClean="0">
                <a:solidFill>
                  <a:schemeClr val="tx1"/>
                </a:solidFill>
              </a:rPr>
              <a:t>ovement</a:t>
            </a:r>
            <a:endParaRPr lang="en-US" sz="1600" dirty="0">
              <a:solidFill>
                <a:schemeClr val="tx1"/>
              </a:solidFill>
            </a:endParaRPr>
          </a:p>
        </p:txBody>
      </p:sp>
      <p:cxnSp>
        <p:nvCxnSpPr>
          <p:cNvPr id="46" name="Straight Arrow Connector 45"/>
          <p:cNvCxnSpPr>
            <a:stCxn id="41" idx="1"/>
            <a:endCxn id="37" idx="3"/>
          </p:cNvCxnSpPr>
          <p:nvPr/>
        </p:nvCxnSpPr>
        <p:spPr>
          <a:xfrm flipH="1" flipV="1">
            <a:off x="3530689" y="3824934"/>
            <a:ext cx="915993" cy="97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a:endCxn id="37" idx="3"/>
          </p:cNvCxnSpPr>
          <p:nvPr/>
        </p:nvCxnSpPr>
        <p:spPr>
          <a:xfrm flipH="1">
            <a:off x="3530689" y="3455633"/>
            <a:ext cx="915994" cy="369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1"/>
            <a:endCxn id="38" idx="3"/>
          </p:cNvCxnSpPr>
          <p:nvPr/>
        </p:nvCxnSpPr>
        <p:spPr>
          <a:xfrm flipH="1">
            <a:off x="3530688" y="3922795"/>
            <a:ext cx="915994" cy="333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1"/>
            <a:endCxn id="38" idx="3"/>
          </p:cNvCxnSpPr>
          <p:nvPr/>
        </p:nvCxnSpPr>
        <p:spPr>
          <a:xfrm flipH="1">
            <a:off x="3530688" y="3455633"/>
            <a:ext cx="915995" cy="8009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1"/>
            <a:endCxn id="45" idx="3"/>
          </p:cNvCxnSpPr>
          <p:nvPr/>
        </p:nvCxnSpPr>
        <p:spPr>
          <a:xfrm flipH="1">
            <a:off x="3520957" y="4381701"/>
            <a:ext cx="919036" cy="7232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ontent Placeholder 3"/>
          <p:cNvSpPr txBox="1">
            <a:spLocks/>
          </p:cNvSpPr>
          <p:nvPr/>
        </p:nvSpPr>
        <p:spPr>
          <a:xfrm>
            <a:off x="449582" y="1067685"/>
            <a:ext cx="8320035" cy="381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Should the platform have </a:t>
            </a:r>
            <a:r>
              <a:rPr lang="en-US" sz="1800" b="1" dirty="0" smtClean="0"/>
              <a:t>threads?</a:t>
            </a:r>
          </a:p>
        </p:txBody>
      </p:sp>
      <p:sp>
        <p:nvSpPr>
          <p:cNvPr id="69" name="Rectangle 6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0" name="TextBox 6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72" name="TextBox 71"/>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73" name="TextBox 72"/>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74" name="TextBox 73"/>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75" name="TextBox 74"/>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203309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8" grpId="0" animBg="1"/>
      <p:bldP spid="3" grpId="0" animBg="1"/>
      <p:bldP spid="31" grpId="0" animBg="1"/>
      <p:bldP spid="32" grpId="0" animBg="1"/>
      <p:bldP spid="33" grpId="0" animBg="1"/>
      <p:bldP spid="34" grpId="0" animBg="1"/>
      <p:bldP spid="35" grpId="0"/>
      <p:bldP spid="36" grpId="0"/>
      <p:bldP spid="37" grpId="0" animBg="1"/>
      <p:bldP spid="38" grpId="0" animBg="1"/>
      <p:bldP spid="39" grpId="0" animBg="1"/>
      <p:bldP spid="40" grpId="0" animBg="1"/>
      <p:bldP spid="41" grpId="0" animBg="1"/>
      <p:bldP spid="42" grpId="0" animBg="1"/>
      <p:bldP spid="43" grpId="0" animBg="1"/>
      <p:bldP spid="45"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348971"/>
          </a:xfrm>
        </p:spPr>
        <p:txBody>
          <a:bodyPr>
            <a:normAutofit/>
          </a:bodyPr>
          <a:lstStyle/>
          <a:p>
            <a:pPr marL="342900" indent="-342900">
              <a:buFont typeface="Arial" panose="020B0604020202020204" pitchFamily="34" charset="0"/>
              <a:buChar char="•"/>
            </a:pPr>
            <a:r>
              <a:rPr lang="en-US" sz="1800" b="1" dirty="0" smtClean="0"/>
              <a:t>Understand how the platform interacts with the world</a:t>
            </a:r>
          </a:p>
        </p:txBody>
      </p:sp>
      <p:sp>
        <p:nvSpPr>
          <p:cNvPr id="6" name="Picture Placeholder 5"/>
          <p:cNvSpPr>
            <a:spLocks noGrp="1"/>
          </p:cNvSpPr>
          <p:nvPr>
            <p:ph type="pic" sz="quarter" idx="11"/>
          </p:nvPr>
        </p:nvSpPr>
        <p:spPr/>
      </p:sp>
      <p:sp>
        <p:nvSpPr>
          <p:cNvPr id="19" name="Rectangle 18"/>
          <p:cNvSpPr/>
          <p:nvPr/>
        </p:nvSpPr>
        <p:spPr>
          <a:xfrm>
            <a:off x="1705720" y="1940649"/>
            <a:ext cx="1752600" cy="1335951"/>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platform</a:t>
            </a:r>
            <a:endParaRPr lang="en-US" sz="1600" dirty="0">
              <a:solidFill>
                <a:schemeClr val="tx1"/>
              </a:solidFill>
            </a:endParaRPr>
          </a:p>
        </p:txBody>
      </p:sp>
      <p:sp>
        <p:nvSpPr>
          <p:cNvPr id="36" name="Content Placeholder 3"/>
          <p:cNvSpPr txBox="1">
            <a:spLocks/>
          </p:cNvSpPr>
          <p:nvPr/>
        </p:nvSpPr>
        <p:spPr>
          <a:xfrm>
            <a:off x="449583" y="3886200"/>
            <a:ext cx="8320035" cy="34897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what knowledge should be shared </a:t>
            </a:r>
            <a:r>
              <a:rPr lang="en-US" sz="1800" dirty="0" smtClean="0"/>
              <a:t>with the world</a:t>
            </a:r>
            <a:endParaRPr lang="en-US" sz="1800" b="1" dirty="0" smtClean="0"/>
          </a:p>
        </p:txBody>
      </p:sp>
      <p:sp>
        <p:nvSpPr>
          <p:cNvPr id="48" name="Content Placeholder 3"/>
          <p:cNvSpPr txBox="1">
            <a:spLocks/>
          </p:cNvSpPr>
          <p:nvPr/>
        </p:nvSpPr>
        <p:spPr>
          <a:xfrm>
            <a:off x="449582" y="4179956"/>
            <a:ext cx="8320035" cy="89036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Figure out </a:t>
            </a:r>
            <a:r>
              <a:rPr lang="en-US" sz="1800" b="1" dirty="0" smtClean="0"/>
              <a:t>if </a:t>
            </a:r>
            <a:r>
              <a:rPr lang="en-US" sz="1800" dirty="0" smtClean="0"/>
              <a:t>you want the </a:t>
            </a:r>
            <a:r>
              <a:rPr lang="en-US" sz="1800" b="1" dirty="0" smtClean="0"/>
              <a:t>platform</a:t>
            </a:r>
            <a:r>
              <a:rPr lang="en-US" sz="1800" dirty="0" smtClean="0"/>
              <a:t> to </a:t>
            </a:r>
            <a:r>
              <a:rPr lang="en-US" sz="1800" b="1" dirty="0" smtClean="0"/>
              <a:t>react</a:t>
            </a:r>
            <a:r>
              <a:rPr lang="en-US" sz="1800" dirty="0" smtClean="0"/>
              <a:t> </a:t>
            </a:r>
            <a:r>
              <a:rPr lang="en-US" sz="1800" b="1" dirty="0" smtClean="0"/>
              <a:t>to</a:t>
            </a:r>
            <a:r>
              <a:rPr lang="en-US" sz="1800" dirty="0" smtClean="0"/>
              <a:t> </a:t>
            </a:r>
            <a:r>
              <a:rPr lang="en-US" sz="1800" b="1" dirty="0" smtClean="0"/>
              <a:t>global changes </a:t>
            </a:r>
            <a:r>
              <a:rPr lang="en-US" sz="1800" dirty="0" smtClean="0"/>
              <a:t>(i.e., user commands </a:t>
            </a:r>
            <a:r>
              <a:rPr lang="en-US" sz="1800" b="1" dirty="0" smtClean="0"/>
              <a:t>above and beyond algorithm changes</a:t>
            </a:r>
            <a:r>
              <a:rPr lang="en-US" sz="1800" dirty="0" smtClean="0"/>
              <a:t>)</a:t>
            </a:r>
            <a:endParaRPr lang="en-US" sz="1800" b="1" dirty="0" smtClean="0"/>
          </a:p>
        </p:txBody>
      </p:sp>
      <p:sp>
        <p:nvSpPr>
          <p:cNvPr id="2" name="Cloud 1"/>
          <p:cNvSpPr/>
          <p:nvPr/>
        </p:nvSpPr>
        <p:spPr>
          <a:xfrm>
            <a:off x="4561950" y="2136654"/>
            <a:ext cx="1838850" cy="914400"/>
          </a:xfrm>
          <a:prstGeom prst="cloud">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cxnSp>
        <p:nvCxnSpPr>
          <p:cNvPr id="9" name="Straight Arrow Connector 8"/>
          <p:cNvCxnSpPr/>
          <p:nvPr/>
        </p:nvCxnSpPr>
        <p:spPr>
          <a:xfrm>
            <a:off x="3505200" y="228600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505200" y="2819400"/>
            <a:ext cx="10567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61" name="TextBox 6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1251115" y="-9144"/>
            <a:ext cx="983598"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63" name="TextBox 62"/>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64" name="TextBox 63"/>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85285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545068"/>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threads)</a:t>
            </a:r>
          </a:p>
        </p:txBody>
      </p:sp>
      <p:sp>
        <p:nvSpPr>
          <p:cNvPr id="22" name="Content Placeholder 3"/>
          <p:cNvSpPr txBox="1">
            <a:spLocks/>
          </p:cNvSpPr>
          <p:nvPr/>
        </p:nvSpPr>
        <p:spPr>
          <a:xfrm>
            <a:off x="533053" y="2135889"/>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analze</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pid</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movement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684524"/>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356948"/>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err="1" smtClean="0">
                <a:solidFill>
                  <a:schemeClr val="bg1"/>
                </a:solidFill>
                <a:latin typeface="Courier New" panose="02070309020205020404" pitchFamily="49" charset="0"/>
                <a:cs typeface="Courier New" panose="02070309020205020404" pitchFamily="49" charset="0"/>
              </a:rPr>
              <a:t>sim_platform</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sense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analze</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pid</a:t>
            </a:r>
            <a:r>
              <a:rPr lang="en-US" sz="1200" dirty="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actuators --</a:t>
            </a:r>
            <a:r>
              <a:rPr lang="en-US" sz="1200" dirty="0" err="1" smtClean="0">
                <a:solidFill>
                  <a:schemeClr val="bg1"/>
                </a:solidFill>
                <a:latin typeface="Courier New" panose="02070309020205020404" pitchFamily="49" charset="0"/>
                <a:cs typeface="Courier New" panose="02070309020205020404" pitchFamily="49" charset="0"/>
              </a:rPr>
              <a:t>npt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movement</a:t>
            </a:r>
          </a:p>
        </p:txBody>
      </p:sp>
      <p:sp>
        <p:nvSpPr>
          <p:cNvPr id="25" name="Rectangle 24"/>
          <p:cNvSpPr/>
          <p:nvPr/>
        </p:nvSpPr>
        <p:spPr>
          <a:xfrm>
            <a:off x="458594" y="272819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53340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sense.h</a:t>
            </a:r>
            <a:endParaRPr lang="en-US" sz="1400" dirty="0">
              <a:solidFill>
                <a:schemeClr val="tx1"/>
              </a:solidFill>
            </a:endParaRPr>
          </a:p>
        </p:txBody>
      </p:sp>
      <p:sp>
        <p:nvSpPr>
          <p:cNvPr id="29" name="Rectangle 28"/>
          <p:cNvSpPr/>
          <p:nvPr/>
        </p:nvSpPr>
        <p:spPr>
          <a:xfrm>
            <a:off x="68580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sense.cpp</a:t>
            </a:r>
            <a:endParaRPr lang="en-US" sz="1400" dirty="0">
              <a:solidFill>
                <a:schemeClr val="tx1"/>
              </a:solidFill>
            </a:endParaRPr>
          </a:p>
        </p:txBody>
      </p:sp>
      <p:sp>
        <p:nvSpPr>
          <p:cNvPr id="30" name="Rectangle 29"/>
          <p:cNvSpPr/>
          <p:nvPr/>
        </p:nvSpPr>
        <p:spPr>
          <a:xfrm>
            <a:off x="2172098"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analyze.h</a:t>
            </a:r>
            <a:endParaRPr lang="en-US" sz="1400" dirty="0">
              <a:solidFill>
                <a:schemeClr val="tx1"/>
              </a:solidFill>
            </a:endParaRPr>
          </a:p>
        </p:txBody>
      </p:sp>
      <p:sp>
        <p:nvSpPr>
          <p:cNvPr id="31" name="Rectangle 30"/>
          <p:cNvSpPr/>
          <p:nvPr/>
        </p:nvSpPr>
        <p:spPr>
          <a:xfrm>
            <a:off x="2324498"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analyze.cpp</a:t>
            </a:r>
            <a:endParaRPr lang="en-US" sz="1400" dirty="0">
              <a:solidFill>
                <a:schemeClr val="tx1"/>
              </a:solidFill>
            </a:endParaRPr>
          </a:p>
        </p:txBody>
      </p:sp>
      <p:sp>
        <p:nvSpPr>
          <p:cNvPr id="32" name="Rectangle 31"/>
          <p:cNvSpPr/>
          <p:nvPr/>
        </p:nvSpPr>
        <p:spPr>
          <a:xfrm>
            <a:off x="3864942" y="4215048"/>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pid.h</a:t>
            </a:r>
            <a:endParaRPr lang="en-US" sz="1400" dirty="0">
              <a:solidFill>
                <a:schemeClr val="tx1"/>
              </a:solidFill>
            </a:endParaRPr>
          </a:p>
        </p:txBody>
      </p:sp>
      <p:sp>
        <p:nvSpPr>
          <p:cNvPr id="33" name="Rectangle 32"/>
          <p:cNvSpPr/>
          <p:nvPr/>
        </p:nvSpPr>
        <p:spPr>
          <a:xfrm>
            <a:off x="4017342" y="4481052"/>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pid.cpp</a:t>
            </a:r>
            <a:endParaRPr lang="en-US" sz="1400" dirty="0">
              <a:solidFill>
                <a:schemeClr val="tx1"/>
              </a:solidFill>
            </a:endParaRPr>
          </a:p>
        </p:txBody>
      </p:sp>
      <p:sp>
        <p:nvSpPr>
          <p:cNvPr id="38" name="Rectangle 37"/>
          <p:cNvSpPr/>
          <p:nvPr/>
        </p:nvSpPr>
        <p:spPr>
          <a:xfrm>
            <a:off x="3048000" y="3872012"/>
            <a:ext cx="2418996" cy="338554"/>
          </a:xfrm>
          <a:prstGeom prst="rect">
            <a:avLst/>
          </a:prstGeom>
        </p:spPr>
        <p:txBody>
          <a:bodyPr wrap="none">
            <a:spAutoFit/>
          </a:bodyPr>
          <a:lstStyle/>
          <a:p>
            <a:pPr marL="684213" lvl="1" indent="-342900"/>
            <a:r>
              <a:rPr lang="en-US" sz="1600" b="1" dirty="0" err="1" smtClean="0"/>
              <a:t>src</a:t>
            </a:r>
            <a:r>
              <a:rPr lang="en-US" sz="1600" b="1" dirty="0" smtClean="0"/>
              <a:t>/platforms/threads</a:t>
            </a:r>
            <a:endParaRPr lang="en-US" sz="1600" b="1" dirty="0"/>
          </a:p>
        </p:txBody>
      </p:sp>
      <p:sp>
        <p:nvSpPr>
          <p:cNvPr id="36" name="Rectangle 35"/>
          <p:cNvSpPr/>
          <p:nvPr/>
        </p:nvSpPr>
        <p:spPr>
          <a:xfrm>
            <a:off x="5567110"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smtClean="0">
                <a:solidFill>
                  <a:schemeClr val="tx1"/>
                </a:solidFill>
              </a:rPr>
              <a:t>actuators.h</a:t>
            </a:r>
            <a:endParaRPr lang="en-US" sz="1400" dirty="0">
              <a:solidFill>
                <a:schemeClr val="tx1"/>
              </a:solidFill>
            </a:endParaRPr>
          </a:p>
        </p:txBody>
      </p:sp>
      <p:sp>
        <p:nvSpPr>
          <p:cNvPr id="39" name="Rectangle 38"/>
          <p:cNvSpPr/>
          <p:nvPr/>
        </p:nvSpPr>
        <p:spPr>
          <a:xfrm>
            <a:off x="5719510"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actuators.cpp</a:t>
            </a:r>
            <a:endParaRPr lang="en-US" sz="1400" dirty="0">
              <a:solidFill>
                <a:schemeClr val="tx1"/>
              </a:solidFill>
            </a:endParaRPr>
          </a:p>
        </p:txBody>
      </p:sp>
      <p:sp>
        <p:nvSpPr>
          <p:cNvPr id="41" name="Rectangle 40"/>
          <p:cNvSpPr/>
          <p:nvPr/>
        </p:nvSpPr>
        <p:spPr>
          <a:xfrm>
            <a:off x="7263543" y="4210566"/>
            <a:ext cx="129089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m</a:t>
            </a:r>
            <a:r>
              <a:rPr lang="en-US" sz="1400" dirty="0" err="1" smtClean="0">
                <a:solidFill>
                  <a:schemeClr val="tx1"/>
                </a:solidFill>
              </a:rPr>
              <a:t>ovement.h</a:t>
            </a:r>
            <a:endParaRPr lang="en-US" sz="1400" dirty="0">
              <a:solidFill>
                <a:schemeClr val="tx1"/>
              </a:solidFill>
            </a:endParaRPr>
          </a:p>
        </p:txBody>
      </p:sp>
      <p:sp>
        <p:nvSpPr>
          <p:cNvPr id="42" name="Rectangle 41"/>
          <p:cNvSpPr/>
          <p:nvPr/>
        </p:nvSpPr>
        <p:spPr>
          <a:xfrm>
            <a:off x="7415943" y="4476570"/>
            <a:ext cx="129089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smtClean="0">
                <a:solidFill>
                  <a:schemeClr val="tx1"/>
                </a:solidFill>
              </a:rPr>
              <a:t>movement.cpp</a:t>
            </a:r>
            <a:endParaRPr lang="en-US" sz="1400" dirty="0">
              <a:solidFill>
                <a:schemeClr val="tx1"/>
              </a:solidFill>
            </a:endParaRPr>
          </a:p>
        </p:txBody>
      </p:sp>
      <p:sp>
        <p:nvSpPr>
          <p:cNvPr id="44" name="Content Placeholder 3"/>
          <p:cNvSpPr txBox="1">
            <a:spLocks/>
          </p:cNvSpPr>
          <p:nvPr/>
        </p:nvSpPr>
        <p:spPr>
          <a:xfrm>
            <a:off x="386798" y="1009199"/>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In the </a:t>
            </a:r>
            <a:r>
              <a:rPr lang="en-US" sz="1800" b="1" dirty="0" smtClean="0"/>
              <a:t>GPC</a:t>
            </a:r>
            <a:r>
              <a:rPr lang="en-US" sz="1800" dirty="0" smtClean="0"/>
              <a:t>, </a:t>
            </a:r>
            <a:r>
              <a:rPr lang="en-US" sz="1800" b="1" dirty="0" smtClean="0"/>
              <a:t>platform threads </a:t>
            </a:r>
            <a:r>
              <a:rPr lang="en-US" sz="1800" dirty="0" smtClean="0"/>
              <a:t>can be kept separate from controller threads using the </a:t>
            </a:r>
            <a:r>
              <a:rPr lang="en-US" sz="1800" b="1" dirty="0" smtClean="0"/>
              <a:t>--</a:t>
            </a:r>
            <a:r>
              <a:rPr lang="en-US" sz="1800" b="1" dirty="0" err="1" smtClean="0"/>
              <a:t>npt</a:t>
            </a:r>
            <a:r>
              <a:rPr lang="en-US" sz="1800" b="1" dirty="0" smtClean="0"/>
              <a:t> option</a:t>
            </a:r>
          </a:p>
        </p:txBody>
      </p:sp>
      <p:sp>
        <p:nvSpPr>
          <p:cNvPr id="54" name="Rectangle 53"/>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5" name="TextBox 54"/>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8" name="TextBox 57"/>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58059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0" grpId="0" animBg="1"/>
      <p:bldP spid="31" grpId="0" animBg="1"/>
      <p:bldP spid="32" grpId="0" animBg="1"/>
      <p:bldP spid="33" grpId="0" animBg="1"/>
      <p:bldP spid="38" grpId="0"/>
      <p:bldP spid="36" grpId="0" animBg="1"/>
      <p:bldP spid="39"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(generating the platform)</a:t>
            </a:r>
          </a:p>
        </p:txBody>
      </p:sp>
      <p:sp>
        <p:nvSpPr>
          <p:cNvPr id="22" name="Content Placeholder 3"/>
          <p:cNvSpPr txBox="1">
            <a:spLocks/>
          </p:cNvSpPr>
          <p:nvPr/>
        </p:nvSpPr>
        <p:spPr>
          <a:xfrm>
            <a:off x="533053" y="1746765"/>
            <a:ext cx="7528335" cy="538909"/>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a:t>
            </a:r>
            <a:r>
              <a:rPr lang="en-US" sz="1200" dirty="0">
                <a:solidFill>
                  <a:schemeClr val="bg1"/>
                </a:solidFill>
                <a:latin typeface="Courier New" panose="02070309020205020404" pitchFamily="49" charset="0"/>
                <a:cs typeface="Courier New" panose="02070309020205020404" pitchFamily="49" charset="0"/>
              </a:rPr>
              <a:t>PROJECT_ROOT/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--new-platform </a:t>
            </a:r>
            <a:r>
              <a:rPr lang="en-US" sz="1200" dirty="0" err="1" smtClean="0">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3" name="Rectangle 22"/>
          <p:cNvSpPr/>
          <p:nvPr/>
        </p:nvSpPr>
        <p:spPr>
          <a:xfrm>
            <a:off x="441388" y="12954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4" name="Content Placeholder 3"/>
          <p:cNvSpPr txBox="1">
            <a:spLocks/>
          </p:cNvSpPr>
          <p:nvPr/>
        </p:nvSpPr>
        <p:spPr>
          <a:xfrm>
            <a:off x="550259" y="3196750"/>
            <a:ext cx="7663530" cy="529252"/>
          </a:xfrm>
          <a:prstGeom prst="rect">
            <a:avLst/>
          </a:prstGeom>
          <a:solidFill>
            <a:schemeClr val="tx1"/>
          </a:solidFill>
        </p:spPr>
        <p:txBody>
          <a:bodyPr vert="horz" wrap="squar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sim_platform</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a:solidFill>
                  <a:schemeClr val="bg1"/>
                </a:solidFill>
                <a:latin typeface="Courier New" panose="02070309020205020404" pitchFamily="49" charset="0"/>
                <a:cs typeface="Courier New" panose="02070309020205020404" pitchFamily="49" charset="0"/>
              </a:rPr>
              <a:t>new-platform </a:t>
            </a:r>
            <a:r>
              <a:rPr lang="en-US" sz="1200" dirty="0" err="1">
                <a:solidFill>
                  <a:schemeClr val="bg1"/>
                </a:solidFill>
                <a:latin typeface="Courier New" panose="02070309020205020404" pitchFamily="49" charset="0"/>
                <a:cs typeface="Courier New" panose="02070309020205020404" pitchFamily="49" charset="0"/>
              </a:rPr>
              <a:t>sim_platform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5" name="Rectangle 24"/>
          <p:cNvSpPr/>
          <p:nvPr/>
        </p:nvSpPr>
        <p:spPr>
          <a:xfrm>
            <a:off x="458594" y="256799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6" name="Rectangle 25"/>
          <p:cNvSpPr/>
          <p:nvPr/>
        </p:nvSpPr>
        <p:spPr>
          <a:xfrm>
            <a:off x="3733798" y="4212709"/>
            <a:ext cx="1676400" cy="1691148"/>
          </a:xfrm>
          <a:prstGeom prst="rect">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err="1">
                <a:solidFill>
                  <a:schemeClr val="tx1"/>
                </a:solidFill>
              </a:rPr>
              <a:t>s</a:t>
            </a:r>
            <a:r>
              <a:rPr lang="en-US" sz="1400" dirty="0" err="1" smtClean="0">
                <a:solidFill>
                  <a:schemeClr val="tx1"/>
                </a:solidFill>
              </a:rPr>
              <a:t>im_platform.h</a:t>
            </a:r>
            <a:endParaRPr lang="en-US" sz="1400" dirty="0">
              <a:solidFill>
                <a:schemeClr val="tx1"/>
              </a:solidFill>
            </a:endParaRPr>
          </a:p>
        </p:txBody>
      </p:sp>
      <p:sp>
        <p:nvSpPr>
          <p:cNvPr id="29" name="Rectangle 28"/>
          <p:cNvSpPr/>
          <p:nvPr/>
        </p:nvSpPr>
        <p:spPr>
          <a:xfrm>
            <a:off x="3886198" y="4478713"/>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8" name="Rectangle 37"/>
          <p:cNvSpPr/>
          <p:nvPr/>
        </p:nvSpPr>
        <p:spPr>
          <a:xfrm>
            <a:off x="3534668" y="3872012"/>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51" name="Rectangle 5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52" name="TextBox 5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54" name="TextBox 5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55" name="TextBox 5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2209799" y="-9144"/>
            <a:ext cx="113743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57" name="TextBox 56"/>
          <p:cNvSpPr txBox="1"/>
          <p:nvPr/>
        </p:nvSpPr>
        <p:spPr>
          <a:xfrm>
            <a:off x="3352800" y="-9144"/>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372888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9"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simulation platform (modifying thread hertz)</a:t>
            </a:r>
          </a:p>
        </p:txBody>
      </p:sp>
      <p:sp>
        <p:nvSpPr>
          <p:cNvPr id="27" name="Content Placeholder 3"/>
          <p:cNvSpPr txBox="1">
            <a:spLocks/>
          </p:cNvSpPr>
          <p:nvPr/>
        </p:nvSpPr>
        <p:spPr>
          <a:xfrm>
            <a:off x="93551" y="1879811"/>
            <a:ext cx="8593249" cy="406189"/>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Thread creation occurs in the </a:t>
            </a:r>
            <a:r>
              <a:rPr lang="en-US" sz="1600" b="1" dirty="0" smtClean="0"/>
              <a:t>platform constructor</a:t>
            </a:r>
            <a:endParaRPr lang="en-US" sz="1600" dirty="0" smtClean="0"/>
          </a:p>
        </p:txBody>
      </p:sp>
      <p:sp>
        <p:nvSpPr>
          <p:cNvPr id="21" name="Content Placeholder 3"/>
          <p:cNvSpPr txBox="1">
            <a:spLocks/>
          </p:cNvSpPr>
          <p:nvPr/>
        </p:nvSpPr>
        <p:spPr>
          <a:xfrm>
            <a:off x="93551" y="1266842"/>
            <a:ext cx="8669449" cy="63815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Each platform comes with a </a:t>
            </a:r>
            <a:r>
              <a:rPr lang="en-US" sz="1600" dirty="0" err="1" smtClean="0"/>
              <a:t>Threader</a:t>
            </a:r>
            <a:endParaRPr lang="en-US" sz="1600" dirty="0" smtClean="0"/>
          </a:p>
          <a:p>
            <a:pPr marL="684213" lvl="1" indent="-342900"/>
            <a:r>
              <a:rPr lang="en-US" sz="1600" dirty="0" smtClean="0"/>
              <a:t>Our first step is to </a:t>
            </a:r>
            <a:r>
              <a:rPr lang="en-US" sz="1600" b="1" dirty="0" smtClean="0"/>
              <a:t>configure the thread creation </a:t>
            </a:r>
            <a:r>
              <a:rPr lang="en-US" sz="1600" dirty="0" smtClean="0"/>
              <a:t>for our intended hertz rates</a:t>
            </a:r>
          </a:p>
        </p:txBody>
      </p:sp>
      <p:sp>
        <p:nvSpPr>
          <p:cNvPr id="23" name="Content Placeholder 3"/>
          <p:cNvSpPr txBox="1">
            <a:spLocks/>
          </p:cNvSpPr>
          <p:nvPr/>
        </p:nvSpPr>
        <p:spPr>
          <a:xfrm>
            <a:off x="14538" y="4981750"/>
            <a:ext cx="8320035" cy="116291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600" dirty="0" smtClean="0"/>
              <a:t>Platforms are never regenerated, so if new platform threads are added later, a new “run” command will need to be added manually</a:t>
            </a:r>
            <a:endParaRPr lang="en-US" sz="1400" b="1" dirty="0" smtClean="0"/>
          </a:p>
        </p:txBody>
      </p:sp>
      <p:sp>
        <p:nvSpPr>
          <p:cNvPr id="32" name="Rectangle 31"/>
          <p:cNvSpPr/>
          <p:nvPr/>
        </p:nvSpPr>
        <p:spPr>
          <a:xfrm>
            <a:off x="1152021" y="2667000"/>
            <a:ext cx="1676400" cy="1691148"/>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s</a:t>
            </a:r>
            <a:r>
              <a:rPr lang="en-US" sz="1400" dirty="0" smtClean="0">
                <a:solidFill>
                  <a:schemeClr val="tx1"/>
                </a:solidFill>
              </a:rPr>
              <a:t>im_platform.cpp</a:t>
            </a:r>
            <a:endParaRPr lang="en-US" sz="1400" dirty="0">
              <a:solidFill>
                <a:schemeClr val="tx1"/>
              </a:solidFill>
            </a:endParaRPr>
          </a:p>
        </p:txBody>
      </p:sp>
      <p:sp>
        <p:nvSpPr>
          <p:cNvPr id="33" name="Rectangle 32"/>
          <p:cNvSpPr/>
          <p:nvPr/>
        </p:nvSpPr>
        <p:spPr>
          <a:xfrm>
            <a:off x="733937" y="2284478"/>
            <a:ext cx="1682320" cy="338554"/>
          </a:xfrm>
          <a:prstGeom prst="rect">
            <a:avLst/>
          </a:prstGeom>
        </p:spPr>
        <p:txBody>
          <a:bodyPr wrap="none">
            <a:spAutoFit/>
          </a:bodyPr>
          <a:lstStyle/>
          <a:p>
            <a:pPr marL="684213" lvl="1" indent="-342900"/>
            <a:r>
              <a:rPr lang="en-US" sz="1600" b="1" dirty="0" err="1" smtClean="0"/>
              <a:t>src</a:t>
            </a:r>
            <a:r>
              <a:rPr lang="en-US" sz="1600" b="1" dirty="0" smtClean="0"/>
              <a:t>/platforms</a:t>
            </a:r>
            <a:endParaRPr lang="en-US" sz="1600" b="1" dirty="0"/>
          </a:p>
        </p:txBody>
      </p:sp>
      <p:sp>
        <p:nvSpPr>
          <p:cNvPr id="2" name="Rectangle 1"/>
          <p:cNvSpPr/>
          <p:nvPr/>
        </p:nvSpPr>
        <p:spPr>
          <a:xfrm>
            <a:off x="1371600" y="2907877"/>
            <a:ext cx="6248400" cy="1384995"/>
          </a:xfrm>
          <a:prstGeom prst="rect">
            <a:avLst/>
          </a:prstGeom>
          <a:solidFill>
            <a:schemeClr val="bg1"/>
          </a:solidFill>
          <a:ln w="28575">
            <a:solidFill>
              <a:schemeClr val="tx1"/>
            </a:solidFill>
          </a:ln>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create threads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"actuators</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threads::actuators());</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(1, </a:t>
            </a:r>
            <a:r>
              <a:rPr lang="en-US" sz="1400" dirty="0">
                <a:solidFill>
                  <a:srgbClr val="A31515"/>
                </a:solidFill>
                <a:highlight>
                  <a:srgbClr val="FFFFFF"/>
                </a:highlight>
                <a:latin typeface="Consolas" panose="020B0609020204030204" pitchFamily="49" charset="0"/>
              </a:rPr>
              <a:t>"analyze</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a:solidFill>
                  <a:srgbClr val="000000"/>
                </a:solidFill>
                <a:highlight>
                  <a:srgbClr val="FFFFFF"/>
                </a:highlight>
                <a:latin typeface="Consolas" panose="020B0609020204030204" pitchFamily="49" charset="0"/>
              </a:rPr>
              <a:t>analyze());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(20, </a:t>
            </a:r>
            <a:r>
              <a:rPr lang="en-US" sz="1400" dirty="0">
                <a:solidFill>
                  <a:srgbClr val="A31515"/>
                </a:solidFill>
                <a:highlight>
                  <a:srgbClr val="FFFFFF"/>
                </a:highlight>
                <a:latin typeface="Consolas" panose="020B0609020204030204" pitchFamily="49" charset="0"/>
              </a:rPr>
              <a:t>"movement"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threads::movement</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threader.run</a:t>
            </a:r>
            <a:r>
              <a:rPr lang="en-US" sz="1400" dirty="0" smtClean="0">
                <a:solidFill>
                  <a:srgbClr val="000000"/>
                </a:solidFill>
                <a:highlight>
                  <a:srgbClr val="FFFFFF"/>
                </a:highlight>
                <a:latin typeface="Consolas" panose="020B0609020204030204" pitchFamily="49" charset="0"/>
              </a:rPr>
              <a:t> (30,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pid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threads::</a:t>
            </a:r>
            <a:r>
              <a:rPr lang="en-US" sz="1400" dirty="0" err="1" smtClean="0">
                <a:solidFill>
                  <a:srgbClr val="000000"/>
                </a:solidFill>
                <a:highlight>
                  <a:srgbClr val="FFFFFF"/>
                </a:highlight>
                <a:latin typeface="Consolas" panose="020B0609020204030204" pitchFamily="49" charset="0"/>
              </a:rPr>
              <a:t>pid</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threader.run</a:t>
            </a:r>
            <a:r>
              <a:rPr lang="en-US" sz="1400" dirty="0">
                <a:solidFill>
                  <a:srgbClr val="000000"/>
                </a:solidFill>
                <a:highlight>
                  <a:srgbClr val="FFFFFF"/>
                </a:highlight>
                <a:latin typeface="Consolas" panose="020B0609020204030204" pitchFamily="49" charset="0"/>
              </a:rPr>
              <a:t> (5, </a:t>
            </a:r>
            <a:r>
              <a:rPr lang="en-US" sz="1400" dirty="0">
                <a:solidFill>
                  <a:srgbClr val="A31515"/>
                </a:solidFill>
                <a:highlight>
                  <a:srgbClr val="FFFFFF"/>
                </a:highlight>
                <a:latin typeface="Consolas" panose="020B0609020204030204" pitchFamily="49" charset="0"/>
              </a:rPr>
              <a:t>"sense"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threads::sense</a:t>
            </a:r>
            <a:r>
              <a:rPr lang="en-US" sz="1400" dirty="0" smtClean="0">
                <a:solidFill>
                  <a:srgbClr val="000000"/>
                </a:solidFill>
                <a:highlight>
                  <a:srgbClr val="FFFFFF"/>
                </a:highlight>
                <a:latin typeface="Consolas" panose="020B0609020204030204" pitchFamily="49" charset="0"/>
              </a:rPr>
              <a:t>());</a:t>
            </a:r>
          </a:p>
        </p:txBody>
      </p:sp>
      <p:sp>
        <p:nvSpPr>
          <p:cNvPr id="41" name="Rectangle 40"/>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42" name="TextBox 41"/>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3" name="TextBox 42"/>
          <p:cNvSpPr txBox="1"/>
          <p:nvPr/>
        </p:nvSpPr>
        <p:spPr>
          <a:xfrm>
            <a:off x="1251115" y="-9144"/>
            <a:ext cx="983598"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Planning</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4419600" y="-8798"/>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5690087" y="-9144"/>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2209799" y="-9144"/>
            <a:ext cx="113743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7" name="TextBox 46"/>
          <p:cNvSpPr txBox="1"/>
          <p:nvPr/>
        </p:nvSpPr>
        <p:spPr>
          <a:xfrm>
            <a:off x="3352800" y="-9144"/>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Configure</a:t>
            </a:r>
          </a:p>
        </p:txBody>
      </p:sp>
    </p:spTree>
    <p:extLst>
      <p:ext uri="{BB962C8B-B14F-4D97-AF65-F5344CB8AC3E}">
        <p14:creationId xmlns:p14="http://schemas.microsoft.com/office/powerpoint/2010/main" val="16018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23" grpId="0"/>
      <p:bldP spid="32" grpId="0" animBg="1"/>
      <p:bldP spid="33" grpId="0"/>
      <p:bldP spid="2" grpId="0" animBg="1"/>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2.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26E7351-22D9-4BB3-9CC1-C3B79B77CE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13495</TotalTime>
  <Words>1308</Words>
  <Application>Microsoft Office PowerPoint</Application>
  <PresentationFormat>On-screen Show (4:3)</PresentationFormat>
  <Paragraphs>289</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Consolas</vt:lpstr>
      <vt:lpstr>Courier New</vt:lpstr>
      <vt:lpstr>Lucida Grande</vt:lpstr>
      <vt:lpstr>Office Theme</vt:lpstr>
      <vt:lpstr>Creating Hardware and Simulation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882</cp:revision>
  <cp:lastPrinted>2016-05-31T17:47:37Z</cp:lastPrinted>
  <dcterms:created xsi:type="dcterms:W3CDTF">2014-06-18T17:34:14Z</dcterms:created>
  <dcterms:modified xsi:type="dcterms:W3CDTF">2016-06-23T01:41:10Z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