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5"/>
  </p:notesMasterIdLst>
  <p:handoutMasterIdLst>
    <p:handoutMasterId r:id="rId26"/>
  </p:handoutMasterIdLst>
  <p:sldIdLst>
    <p:sldId id="532" r:id="rId5"/>
    <p:sldId id="950" r:id="rId6"/>
    <p:sldId id="952" r:id="rId7"/>
    <p:sldId id="970" r:id="rId8"/>
    <p:sldId id="971" r:id="rId9"/>
    <p:sldId id="953" r:id="rId10"/>
    <p:sldId id="969" r:id="rId11"/>
    <p:sldId id="972" r:id="rId12"/>
    <p:sldId id="973" r:id="rId13"/>
    <p:sldId id="974" r:id="rId14"/>
    <p:sldId id="975" r:id="rId15"/>
    <p:sldId id="976" r:id="rId16"/>
    <p:sldId id="977" r:id="rId17"/>
    <p:sldId id="978" r:id="rId18"/>
    <p:sldId id="979" r:id="rId19"/>
    <p:sldId id="980" r:id="rId20"/>
    <p:sldId id="981" r:id="rId21"/>
    <p:sldId id="982" r:id="rId22"/>
    <p:sldId id="968" r:id="rId23"/>
    <p:sldId id="843" r:id="rId24"/>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127" d="100"/>
          <a:sy n="127" d="100"/>
        </p:scale>
        <p:origin x="1062" y="126"/>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6/15/2016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6/15/2016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6/15/2016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20</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a:t>Creating Multi-Threaded Programs and Controllers</a:t>
            </a:r>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application</a:t>
            </a:r>
          </a:p>
        </p:txBody>
      </p:sp>
      <p:sp>
        <p:nvSpPr>
          <p:cNvPr id="37" name="Content Placeholder 3"/>
          <p:cNvSpPr txBox="1">
            <a:spLocks/>
          </p:cNvSpPr>
          <p:nvPr/>
        </p:nvSpPr>
        <p:spPr>
          <a:xfrm>
            <a:off x="0" y="1523999"/>
            <a:ext cx="8250601" cy="6096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One of the most frequently cited </a:t>
            </a:r>
            <a:r>
              <a:rPr lang="en-US" sz="1600" b="1" dirty="0" smtClean="0"/>
              <a:t>examples</a:t>
            </a:r>
            <a:r>
              <a:rPr lang="en-US" sz="1600" dirty="0" smtClean="0"/>
              <a:t> </a:t>
            </a:r>
            <a:r>
              <a:rPr lang="en-US" sz="1600" b="1" dirty="0" smtClean="0"/>
              <a:t>of race conditions </a:t>
            </a:r>
            <a:r>
              <a:rPr lang="en-US" sz="1600" dirty="0" smtClean="0"/>
              <a:t>in multi-threaded applications is in </a:t>
            </a:r>
            <a:r>
              <a:rPr lang="en-US" sz="1600" b="1" dirty="0" smtClean="0"/>
              <a:t>multi-threaded counters </a:t>
            </a:r>
          </a:p>
        </p:txBody>
      </p:sp>
      <p:sp>
        <p:nvSpPr>
          <p:cNvPr id="27" name="Rectangle 26"/>
          <p:cNvSpPr/>
          <p:nvPr/>
        </p:nvSpPr>
        <p:spPr>
          <a:xfrm>
            <a:off x="1371600" y="2316025"/>
            <a:ext cx="5768788" cy="1189175"/>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program</a:t>
            </a:r>
            <a:endParaRPr lang="en-US" sz="1600" dirty="0">
              <a:solidFill>
                <a:schemeClr val="tx1"/>
              </a:solidFill>
            </a:endParaRPr>
          </a:p>
        </p:txBody>
      </p:sp>
      <p:sp>
        <p:nvSpPr>
          <p:cNvPr id="28" name="Rectangle 27"/>
          <p:cNvSpPr/>
          <p:nvPr/>
        </p:nvSpPr>
        <p:spPr>
          <a:xfrm>
            <a:off x="2383077" y="245108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thread1</a:t>
            </a:r>
            <a:endParaRPr lang="en-US" sz="1600" dirty="0">
              <a:solidFill>
                <a:schemeClr val="tx1"/>
              </a:solidFill>
            </a:endParaRPr>
          </a:p>
        </p:txBody>
      </p:sp>
      <p:sp>
        <p:nvSpPr>
          <p:cNvPr id="34" name="Rectangle 33"/>
          <p:cNvSpPr/>
          <p:nvPr/>
        </p:nvSpPr>
        <p:spPr>
          <a:xfrm>
            <a:off x="3933971" y="245108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sp>
        <p:nvSpPr>
          <p:cNvPr id="43" name="Rectangle 42"/>
          <p:cNvSpPr/>
          <p:nvPr/>
        </p:nvSpPr>
        <p:spPr>
          <a:xfrm>
            <a:off x="5478402" y="244241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thread3</a:t>
            </a:r>
            <a:endParaRPr lang="en-US" sz="1600" dirty="0">
              <a:solidFill>
                <a:schemeClr val="tx1"/>
              </a:solidFill>
            </a:endParaRPr>
          </a:p>
        </p:txBody>
      </p:sp>
      <p:sp>
        <p:nvSpPr>
          <p:cNvPr id="50" name="Content Placeholder 3"/>
          <p:cNvSpPr txBox="1">
            <a:spLocks/>
          </p:cNvSpPr>
          <p:nvPr/>
        </p:nvSpPr>
        <p:spPr>
          <a:xfrm>
            <a:off x="-4482" y="3657599"/>
            <a:ext cx="8250601" cy="6096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Unprotected counters create race conditions </a:t>
            </a:r>
            <a:r>
              <a:rPr lang="en-US" sz="1600" dirty="0" smtClean="0"/>
              <a:t>when more than one thread modifies its value</a:t>
            </a:r>
            <a:endParaRPr lang="en-US" sz="1600" b="1" dirty="0" smtClean="0"/>
          </a:p>
        </p:txBody>
      </p:sp>
      <p:sp>
        <p:nvSpPr>
          <p:cNvPr id="51" name="TextBox 50"/>
          <p:cNvSpPr txBox="1"/>
          <p:nvPr/>
        </p:nvSpPr>
        <p:spPr>
          <a:xfrm>
            <a:off x="3863790" y="3035006"/>
            <a:ext cx="1474634" cy="338554"/>
          </a:xfrm>
          <a:prstGeom prst="rect">
            <a:avLst/>
          </a:prstGeom>
          <a:solidFill>
            <a:srgbClr val="FFFF00"/>
          </a:solidFill>
          <a:ln w="28575">
            <a:solidFill>
              <a:schemeClr val="tx1"/>
            </a:solidFill>
          </a:ln>
        </p:spPr>
        <p:txBody>
          <a:bodyPr wrap="none" rtlCol="0">
            <a:spAutoFit/>
          </a:bodyPr>
          <a:lstStyle/>
          <a:p>
            <a:r>
              <a:rPr lang="en-US" sz="1600" dirty="0" smtClean="0"/>
              <a:t>Integer counter</a:t>
            </a:r>
            <a:endParaRPr lang="en-US" sz="1600" dirty="0"/>
          </a:p>
        </p:txBody>
      </p:sp>
      <p:cxnSp>
        <p:nvCxnSpPr>
          <p:cNvPr id="5" name="Elbow Connector 4"/>
          <p:cNvCxnSpPr>
            <a:stCxn id="28" idx="2"/>
            <a:endCxn id="51" idx="0"/>
          </p:cNvCxnSpPr>
          <p:nvPr/>
        </p:nvCxnSpPr>
        <p:spPr>
          <a:xfrm rot="16200000" flipH="1">
            <a:off x="3717051" y="2150950"/>
            <a:ext cx="203032" cy="156508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4" idx="2"/>
            <a:endCxn id="51" idx="0"/>
          </p:cNvCxnSpPr>
          <p:nvPr/>
        </p:nvCxnSpPr>
        <p:spPr>
          <a:xfrm rot="16200000" flipH="1">
            <a:off x="4492498" y="2926397"/>
            <a:ext cx="203032" cy="1418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a:off x="5260379" y="2177026"/>
            <a:ext cx="211703" cy="153024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3"/>
          <p:cNvSpPr txBox="1">
            <a:spLocks/>
          </p:cNvSpPr>
          <p:nvPr/>
        </p:nvSpPr>
        <p:spPr>
          <a:xfrm>
            <a:off x="-21001" y="4267200"/>
            <a:ext cx="8250601" cy="6096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MADARA containers </a:t>
            </a:r>
            <a:r>
              <a:rPr lang="en-US" sz="1600" dirty="0" smtClean="0"/>
              <a:t>will </a:t>
            </a:r>
            <a:r>
              <a:rPr lang="en-US" sz="1600" b="1" dirty="0" smtClean="0"/>
              <a:t>prevent such race conditions </a:t>
            </a:r>
            <a:r>
              <a:rPr lang="en-US" sz="1600" dirty="0" smtClean="0"/>
              <a:t>from occurring because it accesses a </a:t>
            </a:r>
            <a:r>
              <a:rPr lang="en-US" sz="1600" dirty="0" err="1" smtClean="0"/>
              <a:t>KnowledgeBase</a:t>
            </a:r>
            <a:r>
              <a:rPr lang="en-US" sz="1600" dirty="0" smtClean="0"/>
              <a:t>, which is thread-safe</a:t>
            </a:r>
            <a:endParaRPr lang="en-US" sz="1600" b="1" dirty="0" smtClean="0"/>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2" name="TextBox 3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565806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7" grpId="0" animBg="1"/>
      <p:bldP spid="28" grpId="0" animBg="1"/>
      <p:bldP spid="34" grpId="0" animBg="1"/>
      <p:bldP spid="43" grpId="0" animBg="1"/>
      <p:bldP spid="50" grpId="0"/>
      <p:bldP spid="51" grpId="0" animBg="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(generating files)</a:t>
            </a:r>
          </a:p>
        </p:txBody>
      </p:sp>
      <p:sp>
        <p:nvSpPr>
          <p:cNvPr id="22" name="Content Placeholder 3"/>
          <p:cNvSpPr txBox="1">
            <a:spLocks/>
          </p:cNvSpPr>
          <p:nvPr/>
        </p:nvSpPr>
        <p:spPr>
          <a:xfrm>
            <a:off x="533053" y="1746765"/>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$PROJECT_ROOT/counters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thread1 --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thread2 --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thread3</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2954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196750"/>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%PROJECT_ROOT%\counters </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nt</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thread1 --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thread2 --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thread3</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5" name="Rectangle 24"/>
          <p:cNvSpPr/>
          <p:nvPr/>
        </p:nvSpPr>
        <p:spPr>
          <a:xfrm>
            <a:off x="458594" y="25679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hread1.h</a:t>
            </a:r>
            <a:endParaRPr lang="en-US" sz="1600" dirty="0">
              <a:solidFill>
                <a:schemeClr val="tx1"/>
              </a:solidFill>
            </a:endParaRPr>
          </a:p>
        </p:txBody>
      </p:sp>
      <p:sp>
        <p:nvSpPr>
          <p:cNvPr id="29" name="Rectangle 28"/>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hread1.cpp</a:t>
            </a:r>
            <a:endParaRPr lang="en-US" sz="1600" dirty="0">
              <a:solidFill>
                <a:schemeClr val="tx1"/>
              </a:solidFill>
            </a:endParaRPr>
          </a:p>
        </p:txBody>
      </p:sp>
      <p:sp>
        <p:nvSpPr>
          <p:cNvPr id="30" name="Rectangle 29"/>
          <p:cNvSpPr/>
          <p:nvPr/>
        </p:nvSpPr>
        <p:spPr>
          <a:xfrm>
            <a:off x="2345756"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thread2.h</a:t>
            </a:r>
            <a:endParaRPr lang="en-US" sz="1600" dirty="0">
              <a:solidFill>
                <a:schemeClr val="tx1"/>
              </a:solidFill>
            </a:endParaRPr>
          </a:p>
        </p:txBody>
      </p:sp>
      <p:sp>
        <p:nvSpPr>
          <p:cNvPr id="31" name="Rectangle 30"/>
          <p:cNvSpPr/>
          <p:nvPr/>
        </p:nvSpPr>
        <p:spPr>
          <a:xfrm>
            <a:off x="2498156"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thread2.cpp</a:t>
            </a:r>
            <a:endParaRPr lang="en-US" sz="1600" dirty="0">
              <a:solidFill>
                <a:schemeClr val="tx1"/>
              </a:solidFill>
            </a:endParaRPr>
          </a:p>
        </p:txBody>
      </p:sp>
      <p:sp>
        <p:nvSpPr>
          <p:cNvPr id="32" name="Rectangle 31"/>
          <p:cNvSpPr/>
          <p:nvPr/>
        </p:nvSpPr>
        <p:spPr>
          <a:xfrm>
            <a:off x="415811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thread3.h</a:t>
            </a:r>
            <a:endParaRPr lang="en-US" sz="1600" dirty="0">
              <a:solidFill>
                <a:schemeClr val="tx1"/>
              </a:solidFill>
            </a:endParaRPr>
          </a:p>
        </p:txBody>
      </p:sp>
      <p:sp>
        <p:nvSpPr>
          <p:cNvPr id="33" name="Rectangle 32"/>
          <p:cNvSpPr/>
          <p:nvPr/>
        </p:nvSpPr>
        <p:spPr>
          <a:xfrm>
            <a:off x="431051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thread3.cpp</a:t>
            </a:r>
            <a:endParaRPr lang="en-US" sz="1600" dirty="0">
              <a:solidFill>
                <a:schemeClr val="tx1"/>
              </a:solidFill>
            </a:endParaRPr>
          </a:p>
        </p:txBody>
      </p:sp>
      <p:sp>
        <p:nvSpPr>
          <p:cNvPr id="35" name="Rectangle 34"/>
          <p:cNvSpPr/>
          <p:nvPr/>
        </p:nvSpPr>
        <p:spPr>
          <a:xfrm>
            <a:off x="6531844" y="4252452"/>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38" name="Rectangle 37"/>
          <p:cNvSpPr/>
          <p:nvPr/>
        </p:nvSpPr>
        <p:spPr>
          <a:xfrm>
            <a:off x="2173381" y="3886200"/>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40" name="Rectangle 39"/>
          <p:cNvSpPr/>
          <p:nvPr/>
        </p:nvSpPr>
        <p:spPr>
          <a:xfrm>
            <a:off x="6622600" y="3886200"/>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69177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0" grpId="0" animBg="1"/>
      <p:bldP spid="31" grpId="0" animBg="1"/>
      <p:bldP spid="32" grpId="0" animBg="1"/>
      <p:bldP spid="33" grpId="0" animBg="1"/>
      <p:bldP spid="35" grpId="0" animBg="1"/>
      <p:bldP spid="38"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(header files)</a:t>
            </a:r>
          </a:p>
        </p:txBody>
      </p:sp>
      <p:sp>
        <p:nvSpPr>
          <p:cNvPr id="26" name="Rectangle 25"/>
          <p:cNvSpPr/>
          <p:nvPr/>
        </p:nvSpPr>
        <p:spPr>
          <a:xfrm>
            <a:off x="549844" y="20769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hread1.h</a:t>
            </a:r>
            <a:endParaRPr lang="en-US" sz="1600" dirty="0">
              <a:solidFill>
                <a:schemeClr val="tx1"/>
              </a:solidFill>
            </a:endParaRPr>
          </a:p>
        </p:txBody>
      </p:sp>
      <p:sp>
        <p:nvSpPr>
          <p:cNvPr id="30" name="Rectangle 29"/>
          <p:cNvSpPr/>
          <p:nvPr/>
        </p:nvSpPr>
        <p:spPr>
          <a:xfrm>
            <a:off x="2362200" y="20769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thread2.h</a:t>
            </a:r>
            <a:endParaRPr lang="en-US" sz="1600" dirty="0">
              <a:solidFill>
                <a:schemeClr val="tx1"/>
              </a:solidFill>
            </a:endParaRPr>
          </a:p>
        </p:txBody>
      </p:sp>
      <p:sp>
        <p:nvSpPr>
          <p:cNvPr id="32" name="Rectangle 31"/>
          <p:cNvSpPr/>
          <p:nvPr/>
        </p:nvSpPr>
        <p:spPr>
          <a:xfrm>
            <a:off x="4174556" y="20814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thread3.h</a:t>
            </a:r>
            <a:endParaRPr lang="en-US" sz="1600" dirty="0">
              <a:solidFill>
                <a:schemeClr val="tx1"/>
              </a:solidFill>
            </a:endParaRPr>
          </a:p>
        </p:txBody>
      </p:sp>
      <p:sp>
        <p:nvSpPr>
          <p:cNvPr id="38" name="Rectangle 37"/>
          <p:cNvSpPr/>
          <p:nvPr/>
        </p:nvSpPr>
        <p:spPr>
          <a:xfrm>
            <a:off x="2189825" y="1752600"/>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27" name="Content Placeholder 3"/>
          <p:cNvSpPr txBox="1">
            <a:spLocks/>
          </p:cNvSpPr>
          <p:nvPr/>
        </p:nvSpPr>
        <p:spPr>
          <a:xfrm>
            <a:off x="93551" y="1371600"/>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each header file to include a </a:t>
            </a:r>
            <a:r>
              <a:rPr lang="en-US" sz="1600" b="1" dirty="0" err="1" smtClean="0"/>
              <a:t>madara</a:t>
            </a:r>
            <a:r>
              <a:rPr lang="en-US" sz="1600" b="1" dirty="0" smtClean="0"/>
              <a:t>::knowledge::containers::Integer</a:t>
            </a:r>
          </a:p>
        </p:txBody>
      </p:sp>
      <p:sp>
        <p:nvSpPr>
          <p:cNvPr id="2" name="Rectangle 1"/>
          <p:cNvSpPr/>
          <p:nvPr/>
        </p:nvSpPr>
        <p:spPr>
          <a:xfrm>
            <a:off x="1581501" y="2390331"/>
            <a:ext cx="6477000" cy="369332"/>
          </a:xfrm>
          <a:prstGeom prst="rect">
            <a:avLst/>
          </a:prstGeom>
          <a:solidFill>
            <a:schemeClr val="bg1"/>
          </a:solidFill>
          <a:ln w="28575">
            <a:solidFill>
              <a:schemeClr val="tx1"/>
            </a:solidFill>
          </a:ln>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smtClean="0">
                <a:solidFill>
                  <a:srgbClr val="A31515"/>
                </a:solidFill>
                <a:highlight>
                  <a:srgbClr val="FFFFFF"/>
                </a:highlight>
                <a:latin typeface="Consolas" panose="020B0609020204030204" pitchFamily="49" charset="0"/>
              </a:rPr>
              <a:t>madara</a:t>
            </a:r>
            <a:r>
              <a:rPr lang="en-US" dirty="0" smtClean="0">
                <a:solidFill>
                  <a:srgbClr val="A31515"/>
                </a:solidFill>
                <a:highlight>
                  <a:srgbClr val="FFFFFF"/>
                </a:highlight>
                <a:latin typeface="Consolas" panose="020B0609020204030204" pitchFamily="49" charset="0"/>
              </a:rPr>
              <a:t>/knowledge/containers/</a:t>
            </a:r>
            <a:r>
              <a:rPr lang="en-US" dirty="0" err="1" smtClean="0">
                <a:solidFill>
                  <a:srgbClr val="A31515"/>
                </a:solidFill>
                <a:highlight>
                  <a:srgbClr val="FFFFFF"/>
                </a:highlight>
                <a:latin typeface="Consolas" panose="020B0609020204030204" pitchFamily="49" charset="0"/>
              </a:rPr>
              <a:t>Integer.h</a:t>
            </a:r>
            <a:r>
              <a:rPr lang="en-US" dirty="0" smtClean="0">
                <a:solidFill>
                  <a:srgbClr val="A31515"/>
                </a:solidFill>
                <a:highlight>
                  <a:srgbClr val="FFFFFF"/>
                </a:highlight>
                <a:latin typeface="Consolas" panose="020B0609020204030204" pitchFamily="49" charset="0"/>
              </a:rPr>
              <a:t>“</a:t>
            </a:r>
          </a:p>
        </p:txBody>
      </p:sp>
      <p:sp>
        <p:nvSpPr>
          <p:cNvPr id="28" name="Content Placeholder 3"/>
          <p:cNvSpPr txBox="1">
            <a:spLocks/>
          </p:cNvSpPr>
          <p:nvPr/>
        </p:nvSpPr>
        <p:spPr>
          <a:xfrm>
            <a:off x="14538" y="4108796"/>
            <a:ext cx="8824662"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Add the Integer container header file </a:t>
            </a:r>
            <a:r>
              <a:rPr lang="en-US" sz="1600" dirty="0" smtClean="0"/>
              <a:t>to the includes section at the </a:t>
            </a:r>
            <a:r>
              <a:rPr lang="en-US" sz="1600" b="1" dirty="0" smtClean="0"/>
              <a:t>top of each file</a:t>
            </a:r>
          </a:p>
        </p:txBody>
      </p:sp>
      <p:sp>
        <p:nvSpPr>
          <p:cNvPr id="34" name="Rectangle 33"/>
          <p:cNvSpPr/>
          <p:nvPr/>
        </p:nvSpPr>
        <p:spPr>
          <a:xfrm>
            <a:off x="1581501" y="2910540"/>
            <a:ext cx="6477000" cy="923330"/>
          </a:xfrm>
          <a:prstGeom prst="rect">
            <a:avLst/>
          </a:prstGeom>
          <a:solidFill>
            <a:schemeClr val="bg1"/>
          </a:solidFill>
          <a:ln w="28575">
            <a:solidFill>
              <a:schemeClr val="tx1"/>
            </a:solidFill>
          </a:ln>
        </p:spPr>
        <p:txBody>
          <a:bodyPr wrap="square">
            <a:spAutoFit/>
          </a:bodyPr>
          <a:lstStyle/>
          <a:p>
            <a:r>
              <a:rPr lang="en-US" dirty="0" smtClean="0"/>
              <a:t>private:</a:t>
            </a:r>
          </a:p>
          <a:p>
            <a:r>
              <a:rPr lang="en-US" dirty="0" smtClean="0"/>
              <a:t>…</a:t>
            </a:r>
            <a:endParaRPr lang="en-US" dirty="0"/>
          </a:p>
          <a:p>
            <a:r>
              <a:rPr lang="en-US" dirty="0"/>
              <a:t>    </a:t>
            </a:r>
            <a:r>
              <a:rPr lang="en-US" dirty="0" err="1"/>
              <a:t>madara</a:t>
            </a:r>
            <a:r>
              <a:rPr lang="en-US" dirty="0"/>
              <a:t>::knowledge::containers::Integer counter;</a:t>
            </a:r>
          </a:p>
        </p:txBody>
      </p:sp>
      <p:sp>
        <p:nvSpPr>
          <p:cNvPr id="37" name="Content Placeholder 3"/>
          <p:cNvSpPr txBox="1">
            <a:spLocks/>
          </p:cNvSpPr>
          <p:nvPr/>
        </p:nvSpPr>
        <p:spPr>
          <a:xfrm>
            <a:off x="14538" y="4546811"/>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Add a counter to the private section </a:t>
            </a:r>
            <a:r>
              <a:rPr lang="en-US" sz="1600" dirty="0" smtClean="0"/>
              <a:t>of each thread header file</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3" name="TextBox 3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78742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32" grpId="0" animBg="1"/>
      <p:bldP spid="38" grpId="0"/>
      <p:bldP spid="27" grpId="0"/>
      <p:bldP spid="2" grpId="0" animBg="1"/>
      <p:bldP spid="28" grpId="0"/>
      <p:bldP spid="34" grpId="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(source files)</a:t>
            </a:r>
          </a:p>
        </p:txBody>
      </p:sp>
      <p:sp>
        <p:nvSpPr>
          <p:cNvPr id="29" name="Rectangle 28"/>
          <p:cNvSpPr/>
          <p:nvPr/>
        </p:nvSpPr>
        <p:spPr>
          <a:xfrm>
            <a:off x="971199" y="184184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t</a:t>
            </a:r>
            <a:r>
              <a:rPr lang="en-US" sz="1600" dirty="0" smtClean="0">
                <a:solidFill>
                  <a:schemeClr val="tx1"/>
                </a:solidFill>
              </a:rPr>
              <a:t>hread1.cpp</a:t>
            </a:r>
            <a:endParaRPr lang="en-US" sz="1600" dirty="0">
              <a:solidFill>
                <a:schemeClr val="tx1"/>
              </a:solidFill>
            </a:endParaRPr>
          </a:p>
        </p:txBody>
      </p:sp>
      <p:sp>
        <p:nvSpPr>
          <p:cNvPr id="31" name="Rectangle 30"/>
          <p:cNvSpPr/>
          <p:nvPr/>
        </p:nvSpPr>
        <p:spPr>
          <a:xfrm>
            <a:off x="2783555" y="184184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thread2.cpp</a:t>
            </a:r>
            <a:endParaRPr lang="en-US" sz="1600" dirty="0">
              <a:solidFill>
                <a:schemeClr val="tx1"/>
              </a:solidFill>
            </a:endParaRPr>
          </a:p>
        </p:txBody>
      </p:sp>
      <p:sp>
        <p:nvSpPr>
          <p:cNvPr id="33" name="Rectangle 32"/>
          <p:cNvSpPr/>
          <p:nvPr/>
        </p:nvSpPr>
        <p:spPr>
          <a:xfrm>
            <a:off x="4595911" y="1846325"/>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thread3.cpp</a:t>
            </a:r>
            <a:endParaRPr lang="en-US" sz="1600" dirty="0">
              <a:solidFill>
                <a:schemeClr val="tx1"/>
              </a:solidFill>
            </a:endParaRPr>
          </a:p>
        </p:txBody>
      </p:sp>
      <p:sp>
        <p:nvSpPr>
          <p:cNvPr id="27" name="Content Placeholder 3"/>
          <p:cNvSpPr txBox="1">
            <a:spLocks/>
          </p:cNvSpPr>
          <p:nvPr/>
        </p:nvSpPr>
        <p:spPr>
          <a:xfrm>
            <a:off x="93551" y="1371600"/>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each thread </a:t>
            </a:r>
            <a:r>
              <a:rPr lang="en-US" sz="1600" b="1" dirty="0" err="1" smtClean="0"/>
              <a:t>cpp</a:t>
            </a:r>
            <a:r>
              <a:rPr lang="en-US" sz="1600" b="1" dirty="0" smtClean="0"/>
              <a:t> file to setup counter and increment it during execution</a:t>
            </a:r>
          </a:p>
        </p:txBody>
      </p:sp>
      <p:sp>
        <p:nvSpPr>
          <p:cNvPr id="28" name="Content Placeholder 3"/>
          <p:cNvSpPr txBox="1">
            <a:spLocks/>
          </p:cNvSpPr>
          <p:nvPr/>
        </p:nvSpPr>
        <p:spPr>
          <a:xfrm>
            <a:off x="14538" y="4003035"/>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the </a:t>
            </a:r>
            <a:r>
              <a:rPr lang="en-US" sz="1600" b="1" dirty="0" err="1" smtClean="0"/>
              <a:t>init</a:t>
            </a:r>
            <a:r>
              <a:rPr lang="en-US" sz="1600" b="1" dirty="0" smtClean="0"/>
              <a:t> method </a:t>
            </a:r>
            <a:r>
              <a:rPr lang="en-US" sz="1600" dirty="0" smtClean="0"/>
              <a:t>to include setting the name of the counter variable</a:t>
            </a:r>
          </a:p>
        </p:txBody>
      </p:sp>
      <p:sp>
        <p:nvSpPr>
          <p:cNvPr id="21" name="Content Placeholder 3"/>
          <p:cNvSpPr txBox="1">
            <a:spLocks/>
          </p:cNvSpPr>
          <p:nvPr/>
        </p:nvSpPr>
        <p:spPr>
          <a:xfrm>
            <a:off x="19020" y="4489675"/>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the run method </a:t>
            </a:r>
            <a:r>
              <a:rPr lang="en-US" sz="1600" dirty="0" smtClean="0"/>
              <a:t>to increment the count</a:t>
            </a:r>
          </a:p>
        </p:txBody>
      </p:sp>
      <p:sp>
        <p:nvSpPr>
          <p:cNvPr id="3" name="Rectangle 2"/>
          <p:cNvSpPr/>
          <p:nvPr/>
        </p:nvSpPr>
        <p:spPr>
          <a:xfrm>
            <a:off x="1536570" y="3063446"/>
            <a:ext cx="1892430" cy="369332"/>
          </a:xfrm>
          <a:prstGeom prst="rect">
            <a:avLst/>
          </a:prstGeom>
          <a:solidFill>
            <a:schemeClr val="bg1"/>
          </a:solidFill>
          <a:ln w="28575">
            <a:solidFill>
              <a:schemeClr val="tx1"/>
            </a:solidFill>
          </a:ln>
        </p:spPr>
        <p:txBody>
          <a:bodyPr wrap="square">
            <a:spAutoFit/>
          </a:bodyPr>
          <a:lstStyle/>
          <a:p>
            <a:r>
              <a:rPr lang="en-US" dirty="0">
                <a:solidFill>
                  <a:srgbClr val="000000"/>
                </a:solidFill>
                <a:highlight>
                  <a:srgbClr val="FFFFFF"/>
                </a:highlight>
                <a:latin typeface="Consolas" panose="020B0609020204030204" pitchFamily="49" charset="0"/>
              </a:rPr>
              <a:t>++counter;</a:t>
            </a:r>
            <a:endParaRPr lang="en-US" dirty="0"/>
          </a:p>
        </p:txBody>
      </p:sp>
      <p:sp>
        <p:nvSpPr>
          <p:cNvPr id="4" name="Rectangle 3"/>
          <p:cNvSpPr/>
          <p:nvPr/>
        </p:nvSpPr>
        <p:spPr>
          <a:xfrm>
            <a:off x="1536570" y="2277035"/>
            <a:ext cx="6464430" cy="369332"/>
          </a:xfrm>
          <a:prstGeom prst="rect">
            <a:avLst/>
          </a:prstGeom>
          <a:solidFill>
            <a:schemeClr val="bg1"/>
          </a:solidFill>
          <a:ln w="28575">
            <a:solidFill>
              <a:schemeClr val="tx1"/>
            </a:solidFill>
          </a:ln>
        </p:spPr>
        <p:txBody>
          <a:bodyPr wrap="square">
            <a:spAutoFit/>
          </a:bodyPr>
          <a:lstStyle/>
          <a:p>
            <a:r>
              <a:rPr lang="en-US" dirty="0" err="1">
                <a:solidFill>
                  <a:srgbClr val="000000"/>
                </a:solidFill>
                <a:highlight>
                  <a:srgbClr val="FFFFFF"/>
                </a:highlight>
                <a:latin typeface="Consolas" panose="020B0609020204030204" pitchFamily="49" charset="0"/>
              </a:rPr>
              <a:t>counter.set_name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".counter"</a:t>
            </a:r>
            <a:r>
              <a:rPr lang="en-US" dirty="0">
                <a:solidFill>
                  <a:srgbClr val="000000"/>
                </a:solidFill>
                <a:highlight>
                  <a:srgbClr val="FFFFFF"/>
                </a:highlight>
                <a:latin typeface="Consolas" panose="020B0609020204030204" pitchFamily="49" charset="0"/>
              </a:rPr>
              <a:t>, knowledge);</a:t>
            </a:r>
            <a:endParaRPr lang="en-US" dirty="0"/>
          </a:p>
        </p:txBody>
      </p:sp>
      <p:sp>
        <p:nvSpPr>
          <p:cNvPr id="24"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name of the </a:t>
            </a:r>
            <a:r>
              <a:rPr lang="en-US" sz="1600" b="1" dirty="0" smtClean="0"/>
              <a:t>counter has a period </a:t>
            </a:r>
            <a:r>
              <a:rPr lang="en-US" sz="1600" dirty="0" smtClean="0"/>
              <a:t>at the front so MADARA treats it as a </a:t>
            </a:r>
            <a:r>
              <a:rPr lang="en-US" sz="1600" b="1" dirty="0" smtClean="0"/>
              <a:t>local variable</a:t>
            </a:r>
          </a:p>
          <a:p>
            <a:pPr marL="971550" lvl="2" indent="-342900"/>
            <a:r>
              <a:rPr lang="en-US" sz="1400" dirty="0" smtClean="0"/>
              <a:t>Changes to this variable will </a:t>
            </a:r>
            <a:r>
              <a:rPr lang="en-US" sz="1400" b="1" dirty="0" smtClean="0"/>
              <a:t>not </a:t>
            </a:r>
            <a:r>
              <a:rPr lang="en-US" sz="1400" dirty="0" smtClean="0"/>
              <a:t>be </a:t>
            </a:r>
            <a:r>
              <a:rPr lang="en-US" sz="1400" b="1" dirty="0" smtClean="0"/>
              <a:t>sent across the network</a:t>
            </a:r>
            <a:endParaRPr lang="en-US" sz="1400" b="1" dirty="0"/>
          </a:p>
          <a:p>
            <a:pPr marL="971550" lvl="2" indent="-342900"/>
            <a:r>
              <a:rPr lang="en-US" sz="1400" b="1" dirty="0" smtClean="0"/>
              <a:t>If </a:t>
            </a:r>
            <a:r>
              <a:rPr lang="en-US" sz="1400" dirty="0" smtClean="0"/>
              <a:t>we make this a </a:t>
            </a:r>
            <a:r>
              <a:rPr lang="en-US" sz="1400" b="1" dirty="0" smtClean="0"/>
              <a:t>global variable (no period), </a:t>
            </a:r>
            <a:r>
              <a:rPr lang="en-US" sz="1400" dirty="0" smtClean="0"/>
              <a:t>then</a:t>
            </a:r>
            <a:r>
              <a:rPr lang="en-US" sz="1400" b="1" dirty="0" smtClean="0"/>
              <a:t> others can change the value</a:t>
            </a:r>
          </a:p>
        </p:txBody>
      </p:sp>
      <p:sp>
        <p:nvSpPr>
          <p:cNvPr id="34" name="Rectangle 3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5" name="TextBox 3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244762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P spid="27" grpId="0"/>
      <p:bldP spid="28" grpId="0"/>
      <p:bldP spid="21" grpId="0"/>
      <p:bldP spid="3" grpId="0" animBg="1"/>
      <p:bldP spid="4"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(modifying controller)</a:t>
            </a:r>
          </a:p>
        </p:txBody>
      </p:sp>
      <p:sp>
        <p:nvSpPr>
          <p:cNvPr id="27" name="Content Placeholder 3"/>
          <p:cNvSpPr txBox="1">
            <a:spLocks/>
          </p:cNvSpPr>
          <p:nvPr/>
        </p:nvSpPr>
        <p:spPr>
          <a:xfrm>
            <a:off x="93551" y="1915376"/>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a:t>
            </a:r>
            <a:r>
              <a:rPr lang="en-US" sz="1600" dirty="0" smtClean="0"/>
              <a:t>the</a:t>
            </a:r>
            <a:r>
              <a:rPr lang="en-US" sz="1600" b="1" dirty="0" smtClean="0"/>
              <a:t> controller </a:t>
            </a:r>
            <a:r>
              <a:rPr lang="en-US" sz="1600" dirty="0" smtClean="0"/>
              <a:t>to</a:t>
            </a:r>
            <a:r>
              <a:rPr lang="en-US" sz="1600" b="1" dirty="0" smtClean="0"/>
              <a:t> set thread hertz </a:t>
            </a:r>
            <a:r>
              <a:rPr lang="en-US" sz="1600" dirty="0" smtClean="0"/>
              <a:t>rates</a:t>
            </a:r>
          </a:p>
        </p:txBody>
      </p:sp>
      <p:sp>
        <p:nvSpPr>
          <p:cNvPr id="28" name="Content Placeholder 3"/>
          <p:cNvSpPr txBox="1">
            <a:spLocks/>
          </p:cNvSpPr>
          <p:nvPr/>
        </p:nvSpPr>
        <p:spPr>
          <a:xfrm>
            <a:off x="14538" y="4546811"/>
            <a:ext cx="8320035"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-1 </a:t>
            </a:r>
            <a:r>
              <a:rPr lang="en-US" sz="1600" dirty="0" smtClean="0"/>
              <a:t>hertz means </a:t>
            </a:r>
            <a:r>
              <a:rPr lang="en-US" sz="1600" b="1" dirty="0" smtClean="0"/>
              <a:t>run once, 0 </a:t>
            </a:r>
            <a:r>
              <a:rPr lang="en-US" sz="1600" dirty="0" smtClean="0"/>
              <a:t>means </a:t>
            </a:r>
            <a:r>
              <a:rPr lang="en-US" sz="1600" b="1" dirty="0" smtClean="0"/>
              <a:t>as fast as possible, &gt;0 is </a:t>
            </a:r>
            <a:r>
              <a:rPr lang="en-US" sz="1600" dirty="0" smtClean="0"/>
              <a:t>a </a:t>
            </a:r>
            <a:r>
              <a:rPr lang="en-US" sz="1600" b="1" dirty="0" smtClean="0"/>
              <a:t>specific hertz</a:t>
            </a:r>
            <a:endParaRPr lang="en-US" sz="1600" dirty="0" smtClean="0"/>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MADARA </a:t>
            </a:r>
            <a:r>
              <a:rPr lang="en-US" sz="1600" b="1" dirty="0" err="1"/>
              <a:t>T</a:t>
            </a:r>
            <a:r>
              <a:rPr lang="en-US" sz="1600" b="1" dirty="0" err="1" smtClean="0"/>
              <a:t>hreader</a:t>
            </a:r>
            <a:r>
              <a:rPr lang="en-US" sz="1600" b="1" dirty="0" smtClean="0"/>
              <a:t> provides </a:t>
            </a:r>
            <a:r>
              <a:rPr lang="en-US" sz="1600" dirty="0" smtClean="0"/>
              <a:t>a </a:t>
            </a:r>
            <a:r>
              <a:rPr lang="en-US" sz="1600" b="1" dirty="0" smtClean="0"/>
              <a:t>scheduling </a:t>
            </a:r>
            <a:r>
              <a:rPr lang="en-US" sz="1600" dirty="0" smtClean="0"/>
              <a:t>system </a:t>
            </a:r>
            <a:r>
              <a:rPr lang="en-US" sz="1600" b="1" dirty="0" smtClean="0"/>
              <a:t>for predictable </a:t>
            </a:r>
            <a:r>
              <a:rPr lang="en-US" sz="1600" dirty="0" smtClean="0"/>
              <a:t>thread</a:t>
            </a:r>
            <a:r>
              <a:rPr lang="en-US" sz="1600" b="1" dirty="0" smtClean="0"/>
              <a:t> execution</a:t>
            </a:r>
            <a:endParaRPr lang="en-US" sz="1600" dirty="0" smtClean="0"/>
          </a:p>
        </p:txBody>
      </p:sp>
      <p:sp>
        <p:nvSpPr>
          <p:cNvPr id="20" name="Rectangle 19"/>
          <p:cNvSpPr/>
          <p:nvPr/>
        </p:nvSpPr>
        <p:spPr>
          <a:xfrm>
            <a:off x="762000" y="2594316"/>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22" name="Rectangle 21"/>
          <p:cNvSpPr/>
          <p:nvPr/>
        </p:nvSpPr>
        <p:spPr>
          <a:xfrm>
            <a:off x="852756" y="2228064"/>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2" name="Rectangle 1"/>
          <p:cNvSpPr/>
          <p:nvPr/>
        </p:nvSpPr>
        <p:spPr>
          <a:xfrm>
            <a:off x="1447800" y="2973163"/>
            <a:ext cx="6248400" cy="1169551"/>
          </a:xfrm>
          <a:prstGeom prst="rect">
            <a:avLst/>
          </a:prstGeom>
          <a:solidFill>
            <a:schemeClr val="bg1"/>
          </a:solidFill>
          <a:ln w="28575">
            <a:solidFill>
              <a:schemeClr val="tx1"/>
            </a:solidFill>
          </a:ln>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begin thread creation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"thread1"</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threads::thread1());</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"thread2"</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threads::thread2());</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"thread3"</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threads::thread3());</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end thread creation</a:t>
            </a:r>
            <a:endParaRPr lang="en-US" sz="1400" dirty="0"/>
          </a:p>
        </p:txBody>
      </p:sp>
      <p:sp>
        <p:nvSpPr>
          <p:cNvPr id="23"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Predictable execution is necessary for verification to be possible</a:t>
            </a:r>
          </a:p>
          <a:p>
            <a:pPr marL="684213" lvl="1" indent="-342900"/>
            <a:r>
              <a:rPr lang="en-US" sz="1400" dirty="0" smtClean="0"/>
              <a:t>By providing </a:t>
            </a:r>
            <a:r>
              <a:rPr lang="en-US" sz="1400" b="1" dirty="0" smtClean="0"/>
              <a:t>both thread-safety and predictable execution</a:t>
            </a:r>
            <a:r>
              <a:rPr lang="en-US" sz="1400" dirty="0" smtClean="0"/>
              <a:t>, you can be </a:t>
            </a:r>
            <a:r>
              <a:rPr lang="en-US" sz="1400" b="1" dirty="0" smtClean="0"/>
              <a:t>more assured of multi-threaded behavior</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2" name="TextBox 3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414076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1" grpId="0"/>
      <p:bldP spid="20" grpId="0" animBg="1"/>
      <p:bldP spid="22" grpId="0"/>
      <p:bldP spid="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(modifying controller)</a:t>
            </a:r>
          </a:p>
        </p:txBody>
      </p:sp>
      <p:sp>
        <p:nvSpPr>
          <p:cNvPr id="27" name="Content Placeholder 3"/>
          <p:cNvSpPr txBox="1">
            <a:spLocks/>
          </p:cNvSpPr>
          <p:nvPr/>
        </p:nvSpPr>
        <p:spPr>
          <a:xfrm>
            <a:off x="93551" y="2160128"/>
            <a:ext cx="8593249" cy="73547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In this application, the controller is not needed</a:t>
            </a:r>
            <a:r>
              <a:rPr lang="en-US" sz="1600" dirty="0" smtClean="0"/>
              <a:t>, so </a:t>
            </a:r>
            <a:r>
              <a:rPr lang="en-US" sz="1600" b="1" dirty="0" smtClean="0"/>
              <a:t>comment out </a:t>
            </a:r>
            <a:r>
              <a:rPr lang="en-US" sz="1600" dirty="0" smtClean="0"/>
              <a:t>the</a:t>
            </a:r>
            <a:r>
              <a:rPr lang="en-US" sz="1600" b="1" dirty="0" smtClean="0"/>
              <a:t> run </a:t>
            </a:r>
            <a:r>
              <a:rPr lang="en-US" sz="1600" dirty="0" smtClean="0"/>
              <a:t>method</a:t>
            </a:r>
          </a:p>
          <a:p>
            <a:pPr marL="684213" lvl="1" indent="-342900"/>
            <a:r>
              <a:rPr lang="en-US" sz="1600" dirty="0" smtClean="0"/>
              <a:t>Call the MADARA sleep function instead</a:t>
            </a:r>
          </a:p>
        </p:txBody>
      </p:sp>
      <p:sp>
        <p:nvSpPr>
          <p:cNvPr id="21" name="Content Placeholder 3"/>
          <p:cNvSpPr txBox="1">
            <a:spLocks/>
          </p:cNvSpPr>
          <p:nvPr/>
        </p:nvSpPr>
        <p:spPr>
          <a:xfrm>
            <a:off x="93551" y="1266842"/>
            <a:ext cx="8669449" cy="107944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b="1" dirty="0" smtClean="0"/>
              <a:t>default generation includes </a:t>
            </a:r>
            <a:r>
              <a:rPr lang="en-US" sz="1600" dirty="0" smtClean="0"/>
              <a:t>a GAMS </a:t>
            </a:r>
            <a:r>
              <a:rPr lang="en-US" sz="1600" b="1" dirty="0" smtClean="0"/>
              <a:t>controller</a:t>
            </a:r>
          </a:p>
          <a:p>
            <a:pPr marL="684213" lvl="1" indent="-342900"/>
            <a:r>
              <a:rPr lang="en-US" sz="1600" dirty="0" smtClean="0"/>
              <a:t>GAMS</a:t>
            </a:r>
            <a:r>
              <a:rPr lang="en-US" sz="1600" b="1" dirty="0" smtClean="0"/>
              <a:t> controllers and </a:t>
            </a:r>
            <a:r>
              <a:rPr lang="en-US" sz="1600" dirty="0" smtClean="0"/>
              <a:t>MADARA</a:t>
            </a:r>
            <a:r>
              <a:rPr lang="en-US" sz="1600" b="1" dirty="0" smtClean="0"/>
              <a:t> threads naturally work together because the </a:t>
            </a:r>
            <a:r>
              <a:rPr lang="en-US" sz="1600" b="1" dirty="0" err="1" smtClean="0"/>
              <a:t>KnowledgeBase</a:t>
            </a:r>
            <a:r>
              <a:rPr lang="en-US" sz="1600" b="1" dirty="0" smtClean="0"/>
              <a:t> </a:t>
            </a:r>
            <a:r>
              <a:rPr lang="en-US" sz="1600" dirty="0" smtClean="0"/>
              <a:t>they depend on</a:t>
            </a:r>
            <a:r>
              <a:rPr lang="en-US" sz="1600" b="1" dirty="0" smtClean="0"/>
              <a:t> is thread-safe</a:t>
            </a:r>
          </a:p>
        </p:txBody>
      </p:sp>
      <p:sp>
        <p:nvSpPr>
          <p:cNvPr id="20" name="Rectangle 19"/>
          <p:cNvSpPr/>
          <p:nvPr/>
        </p:nvSpPr>
        <p:spPr>
          <a:xfrm>
            <a:off x="765047" y="3338052"/>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22" name="Rectangle 21"/>
          <p:cNvSpPr/>
          <p:nvPr/>
        </p:nvSpPr>
        <p:spPr>
          <a:xfrm>
            <a:off x="855803" y="2971800"/>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3" name="Rectangle 2"/>
          <p:cNvSpPr/>
          <p:nvPr/>
        </p:nvSpPr>
        <p:spPr>
          <a:xfrm>
            <a:off x="1146047" y="3755480"/>
            <a:ext cx="4572000" cy="830997"/>
          </a:xfrm>
          <a:prstGeom prst="rect">
            <a:avLst/>
          </a:prstGeom>
          <a:solidFill>
            <a:schemeClr val="bg1"/>
          </a:solidFill>
          <a:ln w="28575">
            <a:solidFill>
              <a:schemeClr val="tx1"/>
            </a:solidFill>
          </a:ln>
        </p:spPr>
        <p:txBody>
          <a:bodyPr>
            <a:spAutoFit/>
          </a:bodyPr>
          <a:lstStyle/>
          <a:p>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controller.run</a:t>
            </a:r>
            <a:r>
              <a:rPr lang="en-US" sz="1600" dirty="0">
                <a:solidFill>
                  <a:srgbClr val="008000"/>
                </a:solidFill>
                <a:highlight>
                  <a:srgbClr val="FFFFFF"/>
                </a:highlight>
                <a:latin typeface="Consolas" panose="020B0609020204030204" pitchFamily="49" charset="0"/>
              </a:rPr>
              <a:t> (period, </a:t>
            </a:r>
            <a:r>
              <a:rPr lang="en-US" sz="1600" dirty="0" err="1">
                <a:solidFill>
                  <a:srgbClr val="008000"/>
                </a:solidFill>
                <a:highlight>
                  <a:srgbClr val="FFFFFF"/>
                </a:highlight>
                <a:latin typeface="Consolas" panose="020B0609020204030204" pitchFamily="49" charset="0"/>
              </a:rPr>
              <a:t>loop_time</a:t>
            </a:r>
            <a:r>
              <a:rPr lang="en-US" sz="1600" dirty="0" smtClean="0">
                <a:solidFill>
                  <a:srgbClr val="008000"/>
                </a:solidFill>
                <a:highlight>
                  <a:srgbClr val="FFFFFF"/>
                </a:highlight>
                <a:latin typeface="Consolas" panose="020B0609020204030204" pitchFamily="49" charset="0"/>
              </a:rPr>
              <a:t>);</a:t>
            </a:r>
          </a:p>
          <a:p>
            <a:r>
              <a:rPr lang="en-US" sz="1600" dirty="0" err="1">
                <a:solidFill>
                  <a:srgbClr val="000000"/>
                </a:solidFill>
                <a:highlight>
                  <a:srgbClr val="FFFFFF"/>
                </a:highlight>
                <a:latin typeface="Consolas" panose="020B0609020204030204" pitchFamily="49" charset="0"/>
              </a:rPr>
              <a:t>madara</a:t>
            </a:r>
            <a:r>
              <a:rPr lang="en-US" sz="1600" dirty="0">
                <a:solidFill>
                  <a:srgbClr val="000000"/>
                </a:solidFill>
                <a:highlight>
                  <a:srgbClr val="FFFFFF"/>
                </a:highlight>
                <a:latin typeface="Consolas" panose="020B0609020204030204" pitchFamily="49" charset="0"/>
              </a:rPr>
              <a:t>::utility::sleep (</a:t>
            </a:r>
            <a:r>
              <a:rPr lang="en-US" sz="1600" dirty="0" err="1">
                <a:solidFill>
                  <a:srgbClr val="000000"/>
                </a:solidFill>
                <a:highlight>
                  <a:srgbClr val="FFFFFF"/>
                </a:highlight>
                <a:latin typeface="Consolas" panose="020B0609020204030204" pitchFamily="49" charset="0"/>
              </a:rPr>
              <a:t>loop_time</a:t>
            </a:r>
            <a:r>
              <a:rPr lang="en-US" sz="1600" dirty="0">
                <a:solidFill>
                  <a:srgbClr val="000000"/>
                </a:solidFill>
                <a:highlight>
                  <a:srgbClr val="FFFFFF"/>
                </a:highlight>
                <a:latin typeface="Consolas" panose="020B0609020204030204" pitchFamily="49" charset="0"/>
              </a:rPr>
              <a:t>);</a:t>
            </a:r>
            <a:endParaRPr lang="en-US" sz="1600" dirty="0"/>
          </a:p>
          <a:p>
            <a:endParaRPr lang="en-US" sz="1600" dirty="0"/>
          </a:p>
        </p:txBody>
      </p:sp>
      <p:sp>
        <p:nvSpPr>
          <p:cNvPr id="24" name="Content Placeholder 3"/>
          <p:cNvSpPr txBox="1">
            <a:spLocks/>
          </p:cNvSpPr>
          <p:nvPr/>
        </p:nvSpPr>
        <p:spPr>
          <a:xfrm>
            <a:off x="93551" y="5339678"/>
            <a:ext cx="8821849" cy="75632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This will </a:t>
            </a:r>
            <a:r>
              <a:rPr lang="en-US" sz="1600" b="1" dirty="0" smtClean="0"/>
              <a:t>allow</a:t>
            </a:r>
            <a:r>
              <a:rPr lang="en-US" sz="1600" dirty="0" smtClean="0"/>
              <a:t> the </a:t>
            </a:r>
            <a:r>
              <a:rPr lang="en-US" sz="1600" b="1" dirty="0" smtClean="0"/>
              <a:t>application</a:t>
            </a:r>
            <a:r>
              <a:rPr lang="en-US" sz="1600" dirty="0" smtClean="0"/>
              <a:t> </a:t>
            </a:r>
            <a:r>
              <a:rPr lang="en-US" sz="1600" b="1" dirty="0" smtClean="0"/>
              <a:t>to run for a period of time before terminating </a:t>
            </a:r>
            <a:r>
              <a:rPr lang="en-US" sz="1600" dirty="0" smtClean="0"/>
              <a:t>the threads</a:t>
            </a:r>
            <a:endParaRPr lang="en-US" sz="1600" b="1" dirty="0" smtClean="0"/>
          </a:p>
        </p:txBody>
      </p:sp>
      <p:sp>
        <p:nvSpPr>
          <p:cNvPr id="29" name="Rectangle 2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0" name="TextBox 2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67248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p:bldP spid="20" grpId="0" animBg="1"/>
      <p:bldP spid="22" grpId="0"/>
      <p:bldP spid="3" grpId="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54" name="Content Placeholder 3"/>
          <p:cNvSpPr txBox="1">
            <a:spLocks/>
          </p:cNvSpPr>
          <p:nvPr/>
        </p:nvSpPr>
        <p:spPr>
          <a:xfrm>
            <a:off x="524638" y="1975365"/>
            <a:ext cx="7528335" cy="777248"/>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gams_projects</a:t>
            </a:r>
            <a:r>
              <a:rPr lang="en-US" sz="1200" dirty="0" smtClean="0">
                <a:solidFill>
                  <a:schemeClr val="bg1"/>
                </a:solidFill>
                <a:latin typeface="Courier New" panose="02070309020205020404" pitchFamily="49" charset="0"/>
                <a:cs typeface="Courier New" panose="02070309020205020404" pitchFamily="49" charset="0"/>
              </a:rPr>
              <a:t>/tutorial2</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compile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bin/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--loop-time 10</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55" name="Rectangle 54"/>
          <p:cNvSpPr/>
          <p:nvPr/>
        </p:nvSpPr>
        <p:spPr>
          <a:xfrm>
            <a:off x="432973" y="15240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56" name="Content Placeholder 3"/>
          <p:cNvSpPr txBox="1">
            <a:spLocks/>
          </p:cNvSpPr>
          <p:nvPr/>
        </p:nvSpPr>
        <p:spPr>
          <a:xfrm>
            <a:off x="541844" y="3425349"/>
            <a:ext cx="7663530" cy="753875"/>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gams_projects</a:t>
            </a:r>
            <a:r>
              <a:rPr lang="en-US" sz="1200" dirty="0" smtClean="0">
                <a:solidFill>
                  <a:schemeClr val="bg1"/>
                </a:solidFill>
                <a:latin typeface="Courier New" panose="02070309020205020404" pitchFamily="49" charset="0"/>
                <a:cs typeface="Courier New" panose="02070309020205020404" pitchFamily="49" charset="0"/>
              </a:rPr>
              <a:t>\tutorial2</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b</a:t>
            </a:r>
            <a:r>
              <a:rPr lang="en-US" sz="1200" dirty="0" smtClean="0">
                <a:solidFill>
                  <a:schemeClr val="bg1"/>
                </a:solidFill>
                <a:latin typeface="Courier New" panose="02070309020205020404" pitchFamily="49" charset="0"/>
                <a:cs typeface="Courier New" panose="02070309020205020404" pitchFamily="49" charset="0"/>
              </a:rPr>
              <a:t>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--loop-time 10</a:t>
            </a: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57" name="Rectangle 56"/>
          <p:cNvSpPr/>
          <p:nvPr/>
        </p:nvSpPr>
        <p:spPr>
          <a:xfrm>
            <a:off x="450179" y="27965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2" name="Rectangle 21"/>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multi-threaded counter (compile and run the project)</a:t>
            </a:r>
          </a:p>
        </p:txBody>
      </p:sp>
      <p:sp>
        <p:nvSpPr>
          <p:cNvPr id="23" name="Content Placeholder 3"/>
          <p:cNvSpPr txBox="1">
            <a:spLocks/>
          </p:cNvSpPr>
          <p:nvPr/>
        </p:nvSpPr>
        <p:spPr>
          <a:xfrm>
            <a:off x="126730" y="4496717"/>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custom application will </a:t>
            </a:r>
            <a:r>
              <a:rPr lang="en-US" sz="1600" b="1" dirty="0" smtClean="0"/>
              <a:t>run for 10s </a:t>
            </a:r>
            <a:r>
              <a:rPr lang="en-US" sz="1600" dirty="0" smtClean="0"/>
              <a:t>and then </a:t>
            </a:r>
            <a:r>
              <a:rPr lang="en-US" sz="1600" b="1" dirty="0" smtClean="0"/>
              <a:t>print </a:t>
            </a:r>
            <a:r>
              <a:rPr lang="en-US" sz="1600" dirty="0" smtClean="0"/>
              <a:t>out</a:t>
            </a:r>
            <a:r>
              <a:rPr lang="en-US" sz="1600" b="1" dirty="0" smtClean="0"/>
              <a:t> </a:t>
            </a:r>
            <a:r>
              <a:rPr lang="en-US" sz="1600" dirty="0" smtClean="0"/>
              <a:t>the</a:t>
            </a:r>
            <a:r>
              <a:rPr lang="en-US" sz="1600" b="1" dirty="0" smtClean="0"/>
              <a:t> resulting knowledge</a:t>
            </a:r>
          </a:p>
        </p:txBody>
      </p:sp>
      <p:sp>
        <p:nvSpPr>
          <p:cNvPr id="25" name="Rectangle 24"/>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6" name="TextBox 25"/>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733799" y="-8965"/>
            <a:ext cx="1270487"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29452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animBg="1"/>
      <p:bldP spid="57"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2" name="Rectangle 21"/>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networking in MADARA and GAMS</a:t>
            </a:r>
          </a:p>
        </p:txBody>
      </p:sp>
      <p:sp>
        <p:nvSpPr>
          <p:cNvPr id="23" name="Content Placeholder 3"/>
          <p:cNvSpPr txBox="1">
            <a:spLocks/>
          </p:cNvSpPr>
          <p:nvPr/>
        </p:nvSpPr>
        <p:spPr>
          <a:xfrm>
            <a:off x="126730" y="1447800"/>
            <a:ext cx="8669449" cy="9144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b="1" dirty="0" smtClean="0"/>
              <a:t>GPC generates networking infrastructure </a:t>
            </a:r>
            <a:r>
              <a:rPr lang="en-US" sz="1600" dirty="0" smtClean="0"/>
              <a:t>for all custom controllers</a:t>
            </a:r>
          </a:p>
          <a:p>
            <a:pPr marL="684213" lvl="1" indent="-342900"/>
            <a:r>
              <a:rPr lang="en-US" sz="1600" dirty="0" smtClean="0"/>
              <a:t>All </a:t>
            </a:r>
            <a:r>
              <a:rPr lang="en-US" sz="1600" b="1" dirty="0" smtClean="0"/>
              <a:t>knowledge bases</a:t>
            </a:r>
            <a:r>
              <a:rPr lang="en-US" sz="1600" dirty="0" smtClean="0"/>
              <a:t> can be </a:t>
            </a:r>
            <a:r>
              <a:rPr lang="en-US" sz="1600" b="1" dirty="0" smtClean="0"/>
              <a:t>connected via </a:t>
            </a:r>
            <a:r>
              <a:rPr lang="en-US" sz="1600" dirty="0" smtClean="0"/>
              <a:t>one or more </a:t>
            </a:r>
            <a:r>
              <a:rPr lang="en-US" sz="1600" b="1" dirty="0" smtClean="0"/>
              <a:t>multicast, broadcast, unicast or custom transports</a:t>
            </a:r>
          </a:p>
        </p:txBody>
      </p:sp>
      <p:sp>
        <p:nvSpPr>
          <p:cNvPr id="16" name="Rectangle 15"/>
          <p:cNvSpPr/>
          <p:nvPr/>
        </p:nvSpPr>
        <p:spPr>
          <a:xfrm>
            <a:off x="92342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17" name="TextBox 16"/>
          <p:cNvSpPr txBox="1"/>
          <p:nvPr/>
        </p:nvSpPr>
        <p:spPr>
          <a:xfrm>
            <a:off x="116635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18" name="TextBox 17"/>
          <p:cNvSpPr txBox="1"/>
          <p:nvPr/>
        </p:nvSpPr>
        <p:spPr>
          <a:xfrm>
            <a:off x="116397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19" name="TextBox 18"/>
          <p:cNvSpPr txBox="1"/>
          <p:nvPr/>
        </p:nvSpPr>
        <p:spPr>
          <a:xfrm>
            <a:off x="116080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sp>
        <p:nvSpPr>
          <p:cNvPr id="20" name="Rectangle 19"/>
          <p:cNvSpPr/>
          <p:nvPr/>
        </p:nvSpPr>
        <p:spPr>
          <a:xfrm>
            <a:off x="602431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1" name="TextBox 20"/>
          <p:cNvSpPr txBox="1"/>
          <p:nvPr/>
        </p:nvSpPr>
        <p:spPr>
          <a:xfrm>
            <a:off x="626724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24" name="TextBox 23"/>
          <p:cNvSpPr txBox="1"/>
          <p:nvPr/>
        </p:nvSpPr>
        <p:spPr>
          <a:xfrm>
            <a:off x="626486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25" name="TextBox 24"/>
          <p:cNvSpPr txBox="1"/>
          <p:nvPr/>
        </p:nvSpPr>
        <p:spPr>
          <a:xfrm>
            <a:off x="626169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cxnSp>
        <p:nvCxnSpPr>
          <p:cNvPr id="3" name="Straight Arrow Connector 2"/>
          <p:cNvCxnSpPr/>
          <p:nvPr/>
        </p:nvCxnSpPr>
        <p:spPr>
          <a:xfrm>
            <a:off x="2613598" y="2899632"/>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13598" y="3429000"/>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33510" y="2499852"/>
            <a:ext cx="1044197" cy="369332"/>
          </a:xfrm>
          <a:prstGeom prst="rect">
            <a:avLst/>
          </a:prstGeom>
          <a:noFill/>
        </p:spPr>
        <p:txBody>
          <a:bodyPr wrap="none" rtlCol="0">
            <a:spAutoFit/>
          </a:bodyPr>
          <a:lstStyle/>
          <a:p>
            <a:r>
              <a:rPr lang="en-US" dirty="0" smtClean="0"/>
              <a:t>multicast</a:t>
            </a:r>
            <a:endParaRPr lang="en-US" dirty="0"/>
          </a:p>
        </p:txBody>
      </p:sp>
      <p:sp>
        <p:nvSpPr>
          <p:cNvPr id="28" name="TextBox 27"/>
          <p:cNvSpPr txBox="1"/>
          <p:nvPr/>
        </p:nvSpPr>
        <p:spPr>
          <a:xfrm>
            <a:off x="3433509" y="3048589"/>
            <a:ext cx="1107804" cy="369332"/>
          </a:xfrm>
          <a:prstGeom prst="rect">
            <a:avLst/>
          </a:prstGeom>
          <a:noFill/>
        </p:spPr>
        <p:txBody>
          <a:bodyPr wrap="none" rtlCol="0">
            <a:spAutoFit/>
          </a:bodyPr>
          <a:lstStyle/>
          <a:p>
            <a:r>
              <a:rPr lang="en-US" dirty="0" smtClean="0"/>
              <a:t>broadcast</a:t>
            </a:r>
            <a:endParaRPr lang="en-US" dirty="0"/>
          </a:p>
        </p:txBody>
      </p:sp>
      <p:cxnSp>
        <p:nvCxnSpPr>
          <p:cNvPr id="29" name="Straight Arrow Connector 28"/>
          <p:cNvCxnSpPr/>
          <p:nvPr/>
        </p:nvCxnSpPr>
        <p:spPr>
          <a:xfrm>
            <a:off x="2613598" y="3958368"/>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09710" y="3577957"/>
            <a:ext cx="851836" cy="369332"/>
          </a:xfrm>
          <a:prstGeom prst="rect">
            <a:avLst/>
          </a:prstGeom>
          <a:noFill/>
        </p:spPr>
        <p:txBody>
          <a:bodyPr wrap="none" rtlCol="0">
            <a:spAutoFit/>
          </a:bodyPr>
          <a:lstStyle/>
          <a:p>
            <a:r>
              <a:rPr lang="en-US" dirty="0" smtClean="0"/>
              <a:t>unicast</a:t>
            </a:r>
            <a:endParaRPr lang="en-US" dirty="0"/>
          </a:p>
        </p:txBody>
      </p:sp>
      <p:sp>
        <p:nvSpPr>
          <p:cNvPr id="31" name="Content Placeholder 3"/>
          <p:cNvSpPr txBox="1">
            <a:spLocks/>
          </p:cNvSpPr>
          <p:nvPr/>
        </p:nvSpPr>
        <p:spPr>
          <a:xfrm>
            <a:off x="111490" y="4442596"/>
            <a:ext cx="8669449" cy="165340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--multicast </a:t>
            </a:r>
            <a:r>
              <a:rPr lang="en-US" sz="1600" dirty="0" smtClean="0"/>
              <a:t>option passed to controllers specifies a </a:t>
            </a:r>
            <a:r>
              <a:rPr lang="en-US" sz="1600" b="1" dirty="0" smtClean="0"/>
              <a:t>multicast </a:t>
            </a:r>
            <a:r>
              <a:rPr lang="en-US" sz="1600" b="1" dirty="0" err="1" smtClean="0"/>
              <a:t>ip</a:t>
            </a:r>
            <a:r>
              <a:rPr lang="en-US" sz="1600" b="1" dirty="0" smtClean="0"/>
              <a:t> and port</a:t>
            </a:r>
          </a:p>
          <a:p>
            <a:pPr marL="684213" lvl="1" indent="-342900"/>
            <a:r>
              <a:rPr lang="en-US" sz="1600" b="1" dirty="0" smtClean="0"/>
              <a:t>--broadcast</a:t>
            </a:r>
            <a:r>
              <a:rPr lang="en-US" sz="1600" dirty="0" smtClean="0"/>
              <a:t> option passed to controllers specifies a </a:t>
            </a:r>
            <a:r>
              <a:rPr lang="en-US" sz="1600" b="1" dirty="0" smtClean="0"/>
              <a:t>broadcast </a:t>
            </a:r>
            <a:r>
              <a:rPr lang="en-US" sz="1600" b="1" dirty="0" err="1" smtClean="0"/>
              <a:t>ip</a:t>
            </a:r>
            <a:r>
              <a:rPr lang="en-US" sz="1600" b="1" dirty="0" smtClean="0"/>
              <a:t> and port</a:t>
            </a:r>
          </a:p>
          <a:p>
            <a:pPr marL="684213" lvl="1" indent="-342900"/>
            <a:r>
              <a:rPr lang="en-US" sz="1600" b="1" dirty="0" smtClean="0"/>
              <a:t>Additional transports </a:t>
            </a:r>
            <a:r>
              <a:rPr lang="en-US" sz="1600" dirty="0" smtClean="0"/>
              <a:t>can be added with the </a:t>
            </a:r>
            <a:r>
              <a:rPr lang="en-US" sz="1600" b="1" dirty="0" err="1" smtClean="0"/>
              <a:t>attach_transport</a:t>
            </a:r>
            <a:r>
              <a:rPr lang="en-US" sz="1600" b="1" dirty="0" smtClean="0"/>
              <a:t> function on </a:t>
            </a:r>
            <a:r>
              <a:rPr lang="en-US" sz="1600" b="1" dirty="0" err="1" smtClean="0"/>
              <a:t>KnowledgeBase</a:t>
            </a:r>
            <a:endParaRPr lang="en-US" sz="1600" b="1" dirty="0" smtClean="0"/>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5004287" y="-8619"/>
            <a:ext cx="73151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754611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animBg="1"/>
      <p:bldP spid="17" grpId="0" animBg="1"/>
      <p:bldP spid="18" grpId="0" animBg="1"/>
      <p:bldP spid="19" grpId="0" animBg="1"/>
      <p:bldP spid="20" grpId="0" animBg="1"/>
      <p:bldP spid="21" grpId="0" animBg="1"/>
      <p:bldP spid="24" grpId="0" animBg="1"/>
      <p:bldP spid="25" grpId="0" animBg="1"/>
      <p:bldP spid="4" grpId="0"/>
      <p:bldP spid="28"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2" name="Rectangle 21"/>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networking in MADARA and GAMS</a:t>
            </a:r>
          </a:p>
        </p:txBody>
      </p:sp>
      <p:sp>
        <p:nvSpPr>
          <p:cNvPr id="23" name="Content Placeholder 3"/>
          <p:cNvSpPr txBox="1">
            <a:spLocks/>
          </p:cNvSpPr>
          <p:nvPr/>
        </p:nvSpPr>
        <p:spPr>
          <a:xfrm>
            <a:off x="126730" y="1447800"/>
            <a:ext cx="8669449" cy="92246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Knowledge</a:t>
            </a:r>
            <a:r>
              <a:rPr lang="en-US" sz="1600" dirty="0" smtClean="0"/>
              <a:t> is </a:t>
            </a:r>
            <a:r>
              <a:rPr lang="en-US" sz="1600" b="1" dirty="0" smtClean="0"/>
              <a:t>sent</a:t>
            </a:r>
            <a:r>
              <a:rPr lang="en-US" sz="1600" dirty="0" smtClean="0"/>
              <a:t> over the network transports at certain </a:t>
            </a:r>
            <a:r>
              <a:rPr lang="en-US" sz="1600" b="1" dirty="0" smtClean="0"/>
              <a:t>synchronization points</a:t>
            </a:r>
          </a:p>
          <a:p>
            <a:pPr marL="684213" lvl="1" indent="-342900"/>
            <a:r>
              <a:rPr lang="en-US" sz="1600" b="1" dirty="0" smtClean="0"/>
              <a:t>Evaluate, wait, set, and </a:t>
            </a:r>
            <a:r>
              <a:rPr lang="en-US" sz="1600" b="1" dirty="0" err="1" smtClean="0"/>
              <a:t>send_modifieds</a:t>
            </a:r>
            <a:r>
              <a:rPr lang="en-US" sz="1600" b="1" dirty="0" smtClean="0"/>
              <a:t> </a:t>
            </a:r>
            <a:r>
              <a:rPr lang="en-US" sz="1600" dirty="0" smtClean="0"/>
              <a:t>are synchronization points</a:t>
            </a:r>
          </a:p>
          <a:p>
            <a:pPr marL="684213" lvl="1" indent="-342900"/>
            <a:r>
              <a:rPr lang="en-US" sz="1600" b="1" dirty="0" smtClean="0"/>
              <a:t>GAMS controller calls </a:t>
            </a:r>
            <a:r>
              <a:rPr lang="en-US" sz="1600" b="1" dirty="0" err="1" smtClean="0"/>
              <a:t>send_modifieds</a:t>
            </a:r>
            <a:r>
              <a:rPr lang="en-US" sz="1600" b="1" dirty="0" smtClean="0"/>
              <a:t> at a controllable intervals</a:t>
            </a:r>
          </a:p>
        </p:txBody>
      </p:sp>
      <p:sp>
        <p:nvSpPr>
          <p:cNvPr id="16" name="Rectangle 15"/>
          <p:cNvSpPr/>
          <p:nvPr/>
        </p:nvSpPr>
        <p:spPr>
          <a:xfrm>
            <a:off x="92342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17" name="TextBox 16"/>
          <p:cNvSpPr txBox="1"/>
          <p:nvPr/>
        </p:nvSpPr>
        <p:spPr>
          <a:xfrm>
            <a:off x="116635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18" name="TextBox 17"/>
          <p:cNvSpPr txBox="1"/>
          <p:nvPr/>
        </p:nvSpPr>
        <p:spPr>
          <a:xfrm>
            <a:off x="116397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19" name="TextBox 18"/>
          <p:cNvSpPr txBox="1"/>
          <p:nvPr/>
        </p:nvSpPr>
        <p:spPr>
          <a:xfrm>
            <a:off x="116080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sp>
        <p:nvSpPr>
          <p:cNvPr id="20" name="Rectangle 19"/>
          <p:cNvSpPr/>
          <p:nvPr/>
        </p:nvSpPr>
        <p:spPr>
          <a:xfrm>
            <a:off x="602431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1" name="TextBox 20"/>
          <p:cNvSpPr txBox="1"/>
          <p:nvPr/>
        </p:nvSpPr>
        <p:spPr>
          <a:xfrm>
            <a:off x="626724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24" name="TextBox 23"/>
          <p:cNvSpPr txBox="1"/>
          <p:nvPr/>
        </p:nvSpPr>
        <p:spPr>
          <a:xfrm>
            <a:off x="626486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25" name="TextBox 24"/>
          <p:cNvSpPr txBox="1"/>
          <p:nvPr/>
        </p:nvSpPr>
        <p:spPr>
          <a:xfrm>
            <a:off x="626169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cxnSp>
        <p:nvCxnSpPr>
          <p:cNvPr id="3" name="Straight Arrow Connector 2"/>
          <p:cNvCxnSpPr/>
          <p:nvPr/>
        </p:nvCxnSpPr>
        <p:spPr>
          <a:xfrm>
            <a:off x="2613598" y="2899632"/>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13598" y="3429000"/>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33510" y="2499852"/>
            <a:ext cx="1044197" cy="369332"/>
          </a:xfrm>
          <a:prstGeom prst="rect">
            <a:avLst/>
          </a:prstGeom>
          <a:noFill/>
        </p:spPr>
        <p:txBody>
          <a:bodyPr wrap="none" rtlCol="0">
            <a:spAutoFit/>
          </a:bodyPr>
          <a:lstStyle/>
          <a:p>
            <a:r>
              <a:rPr lang="en-US" dirty="0" smtClean="0"/>
              <a:t>multicast</a:t>
            </a:r>
            <a:endParaRPr lang="en-US" dirty="0"/>
          </a:p>
        </p:txBody>
      </p:sp>
      <p:sp>
        <p:nvSpPr>
          <p:cNvPr id="28" name="TextBox 27"/>
          <p:cNvSpPr txBox="1"/>
          <p:nvPr/>
        </p:nvSpPr>
        <p:spPr>
          <a:xfrm>
            <a:off x="3433509" y="3048589"/>
            <a:ext cx="1107804" cy="369332"/>
          </a:xfrm>
          <a:prstGeom prst="rect">
            <a:avLst/>
          </a:prstGeom>
          <a:noFill/>
        </p:spPr>
        <p:txBody>
          <a:bodyPr wrap="none" rtlCol="0">
            <a:spAutoFit/>
          </a:bodyPr>
          <a:lstStyle/>
          <a:p>
            <a:r>
              <a:rPr lang="en-US" dirty="0" smtClean="0"/>
              <a:t>broadcast</a:t>
            </a:r>
            <a:endParaRPr lang="en-US" dirty="0"/>
          </a:p>
        </p:txBody>
      </p:sp>
      <p:cxnSp>
        <p:nvCxnSpPr>
          <p:cNvPr id="29" name="Straight Arrow Connector 28"/>
          <p:cNvCxnSpPr/>
          <p:nvPr/>
        </p:nvCxnSpPr>
        <p:spPr>
          <a:xfrm>
            <a:off x="2613598" y="3958368"/>
            <a:ext cx="33528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09710" y="3577957"/>
            <a:ext cx="851836" cy="369332"/>
          </a:xfrm>
          <a:prstGeom prst="rect">
            <a:avLst/>
          </a:prstGeom>
          <a:noFill/>
        </p:spPr>
        <p:txBody>
          <a:bodyPr wrap="none" rtlCol="0">
            <a:spAutoFit/>
          </a:bodyPr>
          <a:lstStyle/>
          <a:p>
            <a:r>
              <a:rPr lang="en-US" dirty="0" smtClean="0"/>
              <a:t>unicast</a:t>
            </a:r>
            <a:endParaRPr lang="en-US" dirty="0"/>
          </a:p>
        </p:txBody>
      </p:sp>
      <p:sp>
        <p:nvSpPr>
          <p:cNvPr id="31" name="Content Placeholder 3"/>
          <p:cNvSpPr txBox="1">
            <a:spLocks/>
          </p:cNvSpPr>
          <p:nvPr/>
        </p:nvSpPr>
        <p:spPr>
          <a:xfrm>
            <a:off x="111490" y="4442596"/>
            <a:ext cx="8669449" cy="165340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These</a:t>
            </a:r>
            <a:r>
              <a:rPr lang="en-US" sz="1600" b="1" dirty="0" smtClean="0"/>
              <a:t> synchronization points aggregate knowledge </a:t>
            </a:r>
            <a:r>
              <a:rPr lang="en-US" sz="1600" dirty="0" smtClean="0"/>
              <a:t>into single messages that </a:t>
            </a:r>
            <a:r>
              <a:rPr lang="en-US" sz="1600" b="1" dirty="0" smtClean="0"/>
              <a:t>are applied either all at once or not at all</a:t>
            </a:r>
          </a:p>
          <a:p>
            <a:pPr marL="684213" lvl="1" indent="-342900"/>
            <a:r>
              <a:rPr lang="en-US" sz="1600" dirty="0" smtClean="0"/>
              <a:t>As with other timing and control features, the </a:t>
            </a:r>
            <a:r>
              <a:rPr lang="en-US" sz="1600" b="1" dirty="0" smtClean="0"/>
              <a:t>synchronization points combined with thread-safety </a:t>
            </a:r>
            <a:r>
              <a:rPr lang="en-US" sz="1600" dirty="0" smtClean="0"/>
              <a:t>provide more </a:t>
            </a:r>
            <a:r>
              <a:rPr lang="en-US" sz="1600" b="1" dirty="0" smtClean="0"/>
              <a:t>consistent and predictable execution </a:t>
            </a:r>
            <a:r>
              <a:rPr lang="en-US" sz="1600" dirty="0" smtClean="0"/>
              <a:t>in distributed systems</a:t>
            </a:r>
          </a:p>
          <a:p>
            <a:pPr marL="684213" lvl="1" indent="-342900"/>
            <a:r>
              <a:rPr lang="en-US" sz="1600" b="1" dirty="0" smtClean="0"/>
              <a:t>Timing and control are important for verification</a:t>
            </a:r>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5004287" y="-8619"/>
            <a:ext cx="73151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77360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animBg="1"/>
      <p:bldP spid="17" grpId="0" animBg="1"/>
      <p:bldP spid="18" grpId="0" animBg="1"/>
      <p:bldP spid="19" grpId="0" animBg="1"/>
      <p:bldP spid="20" grpId="0" animBg="1"/>
      <p:bldP spid="21" grpId="0" animBg="1"/>
      <p:bldP spid="24" grpId="0" animBg="1"/>
      <p:bldP spid="25" grpId="0" animBg="1"/>
      <p:bldP spid="4" grpId="0"/>
      <p:bldP spid="28"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8" name="Content Placeholder 3"/>
          <p:cNvSpPr txBox="1">
            <a:spLocks/>
          </p:cNvSpPr>
          <p:nvPr/>
        </p:nvSpPr>
        <p:spPr>
          <a:xfrm>
            <a:off x="528890" y="1308326"/>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[13:30] Creating distributed algorithms</a:t>
            </a:r>
          </a:p>
        </p:txBody>
      </p:sp>
      <p:sp>
        <p:nvSpPr>
          <p:cNvPr id="22" name="Content Placeholder 3"/>
          <p:cNvSpPr txBox="1">
            <a:spLocks/>
          </p:cNvSpPr>
          <p:nvPr/>
        </p:nvSpPr>
        <p:spPr>
          <a:xfrm>
            <a:off x="528890" y="16303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[14:45] Creating hardware and simulation platforms</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5715000" y="-8965"/>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2362199" y="-8965"/>
            <a:ext cx="137159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DM-0003735</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creation of multi-threaded programs and controllers using the GAMS and MADARA projects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1981200"/>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What a multi-threaded program is</a:t>
            </a:r>
          </a:p>
          <a:p>
            <a:pPr marL="971550" lvl="2" indent="-342900"/>
            <a:r>
              <a:rPr lang="en-US" sz="1600" b="1" dirty="0" smtClean="0"/>
              <a:t>How to create a multi-threaded program</a:t>
            </a:r>
          </a:p>
          <a:p>
            <a:pPr marL="971550" lvl="2" indent="-342900"/>
            <a:r>
              <a:rPr lang="en-US" sz="1600" b="1" dirty="0" smtClean="0"/>
              <a:t>How to use thread-safe MADARA features</a:t>
            </a:r>
          </a:p>
          <a:p>
            <a:pPr marL="971550" lvl="2" indent="-342900"/>
            <a:r>
              <a:rPr lang="en-US" sz="1600" b="1" dirty="0" smtClean="0"/>
              <a:t>How to integrate multi-threaded programs with GAMS controllers</a:t>
            </a:r>
          </a:p>
          <a:p>
            <a:pPr marL="971550" lvl="2" indent="-342900"/>
            <a:r>
              <a:rPr lang="en-US" sz="1600" b="1" dirty="0" smtClean="0"/>
              <a:t>How to network multi-threaded programs together</a:t>
            </a:r>
          </a:p>
        </p:txBody>
      </p:sp>
      <p:sp>
        <p:nvSpPr>
          <p:cNvPr id="12" name="TextBox 11"/>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7" name="Rectangle 16"/>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What is a multi-threaded program?</a:t>
            </a:r>
          </a:p>
        </p:txBody>
      </p:sp>
      <p:sp>
        <p:nvSpPr>
          <p:cNvPr id="19" name="Rectangle 18"/>
          <p:cNvSpPr/>
          <p:nvPr/>
        </p:nvSpPr>
        <p:spPr>
          <a:xfrm>
            <a:off x="1851212" y="1712049"/>
            <a:ext cx="5768788" cy="106680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program</a:t>
            </a:r>
            <a:endParaRPr lang="en-US" sz="1600" dirty="0">
              <a:solidFill>
                <a:schemeClr val="tx1"/>
              </a:solidFill>
            </a:endParaRPr>
          </a:p>
        </p:txBody>
      </p:sp>
      <p:sp>
        <p:nvSpPr>
          <p:cNvPr id="20" name="Rectangle 19"/>
          <p:cNvSpPr/>
          <p:nvPr/>
        </p:nvSpPr>
        <p:spPr>
          <a:xfrm>
            <a:off x="2862689" y="183814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thread1</a:t>
            </a:r>
            <a:endParaRPr lang="en-US" sz="1600" dirty="0">
              <a:solidFill>
                <a:schemeClr val="tx1"/>
              </a:solidFill>
            </a:endParaRPr>
          </a:p>
        </p:txBody>
      </p:sp>
      <p:sp>
        <p:nvSpPr>
          <p:cNvPr id="21" name="Rectangle 20"/>
          <p:cNvSpPr/>
          <p:nvPr/>
        </p:nvSpPr>
        <p:spPr>
          <a:xfrm>
            <a:off x="4413583" y="183814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sp>
        <p:nvSpPr>
          <p:cNvPr id="24" name="Rectangle 23"/>
          <p:cNvSpPr/>
          <p:nvPr/>
        </p:nvSpPr>
        <p:spPr>
          <a:xfrm>
            <a:off x="254922" y="3087469"/>
            <a:ext cx="8141313"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a:t>
            </a:r>
            <a:r>
              <a:rPr lang="en-US" b="1" dirty="0" smtClean="0">
                <a:latin typeface="Arial" panose="020B0604020202020204" pitchFamily="34" charset="0"/>
                <a:cs typeface="Arial" panose="020B0604020202020204" pitchFamily="34" charset="0"/>
              </a:rPr>
              <a:t>multi-threaded program </a:t>
            </a:r>
            <a:r>
              <a:rPr lang="en-US" dirty="0" smtClean="0">
                <a:latin typeface="Arial" panose="020B0604020202020204" pitchFamily="34" charset="0"/>
                <a:cs typeface="Arial" panose="020B0604020202020204" pitchFamily="34" charset="0"/>
              </a:rPr>
              <a:t>is a process that </a:t>
            </a:r>
            <a:r>
              <a:rPr lang="en-US" b="1" dirty="0" smtClean="0">
                <a:latin typeface="Arial" panose="020B0604020202020204" pitchFamily="34" charset="0"/>
                <a:cs typeface="Arial" panose="020B0604020202020204" pitchFamily="34" charset="0"/>
              </a:rPr>
              <a:t>spawns multiple threads of execution</a:t>
            </a:r>
            <a:r>
              <a:rPr lang="en-US" dirty="0" smtClean="0">
                <a:latin typeface="Arial" panose="020B0604020202020204" pitchFamily="34" charset="0"/>
                <a:cs typeface="Arial" panose="020B0604020202020204" pitchFamily="34" charset="0"/>
              </a:rPr>
              <a:t>, generally </a:t>
            </a:r>
            <a:r>
              <a:rPr lang="en-US" b="1" dirty="0" smtClean="0">
                <a:latin typeface="Arial" panose="020B0604020202020204" pitchFamily="34" charset="0"/>
                <a:cs typeface="Arial" panose="020B0604020202020204" pitchFamily="34" charset="0"/>
              </a:rPr>
              <a:t>to accomplish objectives in parallel</a:t>
            </a:r>
          </a:p>
        </p:txBody>
      </p:sp>
      <p:sp>
        <p:nvSpPr>
          <p:cNvPr id="25" name="Rectangle 24"/>
          <p:cNvSpPr/>
          <p:nvPr/>
        </p:nvSpPr>
        <p:spPr>
          <a:xfrm>
            <a:off x="5958014" y="1829473"/>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cxnSp>
        <p:nvCxnSpPr>
          <p:cNvPr id="10" name="Straight Arrow Connector 9"/>
          <p:cNvCxnSpPr>
            <a:stCxn id="20" idx="2"/>
          </p:cNvCxnSpPr>
          <p:nvPr/>
        </p:nvCxnSpPr>
        <p:spPr>
          <a:xfrm flipH="1">
            <a:off x="3515638" y="2219033"/>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066531" y="2219033"/>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608459" y="2210362"/>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8600" y="3773269"/>
            <a:ext cx="8141313"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Multi-threaded programs tend to be more persistent </a:t>
            </a:r>
            <a:r>
              <a:rPr lang="en-US" dirty="0" smtClean="0">
                <a:latin typeface="Arial" panose="020B0604020202020204" pitchFamily="34" charset="0"/>
                <a:cs typeface="Arial" panose="020B0604020202020204" pitchFamily="34" charset="0"/>
              </a:rPr>
              <a:t>as operating system resources are required to create and maintain threads</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2" name="TextBox 31"/>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05107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p:bldP spid="2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7" name="Rectangle 16"/>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Why is writing multi-threaded programs difficult?</a:t>
            </a:r>
          </a:p>
        </p:txBody>
      </p:sp>
      <p:sp>
        <p:nvSpPr>
          <p:cNvPr id="19" name="Rectangle 18"/>
          <p:cNvSpPr/>
          <p:nvPr/>
        </p:nvSpPr>
        <p:spPr>
          <a:xfrm>
            <a:off x="1851212" y="1447800"/>
            <a:ext cx="5768788" cy="1691148"/>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program</a:t>
            </a:r>
            <a:endParaRPr lang="en-US" sz="1600" dirty="0">
              <a:solidFill>
                <a:schemeClr val="tx1"/>
              </a:solidFill>
            </a:endParaRPr>
          </a:p>
        </p:txBody>
      </p:sp>
      <p:sp>
        <p:nvSpPr>
          <p:cNvPr id="20" name="Rectangle 19"/>
          <p:cNvSpPr/>
          <p:nvPr/>
        </p:nvSpPr>
        <p:spPr>
          <a:xfrm>
            <a:off x="2862689" y="15738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thread1</a:t>
            </a:r>
            <a:endParaRPr lang="en-US" sz="1600" dirty="0">
              <a:solidFill>
                <a:schemeClr val="tx1"/>
              </a:solidFill>
            </a:endParaRPr>
          </a:p>
        </p:txBody>
      </p:sp>
      <p:sp>
        <p:nvSpPr>
          <p:cNvPr id="21" name="Rectangle 20"/>
          <p:cNvSpPr/>
          <p:nvPr/>
        </p:nvSpPr>
        <p:spPr>
          <a:xfrm>
            <a:off x="4413583" y="21834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sp>
        <p:nvSpPr>
          <p:cNvPr id="24" name="Rectangle 23"/>
          <p:cNvSpPr/>
          <p:nvPr/>
        </p:nvSpPr>
        <p:spPr>
          <a:xfrm>
            <a:off x="254922" y="3505200"/>
            <a:ext cx="8141313"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b="1" dirty="0" smtClean="0">
                <a:latin typeface="Arial" panose="020B0604020202020204" pitchFamily="34" charset="0"/>
                <a:cs typeface="Arial" panose="020B0604020202020204" pitchFamily="34" charset="0"/>
              </a:rPr>
              <a:t>primary problems </a:t>
            </a:r>
            <a:r>
              <a:rPr lang="en-US" dirty="0" smtClean="0">
                <a:latin typeface="Arial" panose="020B0604020202020204" pitchFamily="34" charset="0"/>
                <a:cs typeface="Arial" panose="020B0604020202020204" pitchFamily="34" charset="0"/>
              </a:rPr>
              <a:t>for developers of multi-threaded programs </a:t>
            </a:r>
            <a:r>
              <a:rPr lang="en-US" b="1" dirty="0" smtClean="0">
                <a:latin typeface="Arial" panose="020B0604020202020204" pitchFamily="34" charset="0"/>
                <a:cs typeface="Arial" panose="020B0604020202020204" pitchFamily="34" charset="0"/>
              </a:rPr>
              <a:t>are race conditions</a:t>
            </a:r>
          </a:p>
        </p:txBody>
      </p:sp>
      <p:sp>
        <p:nvSpPr>
          <p:cNvPr id="25" name="Rectangle 24"/>
          <p:cNvSpPr/>
          <p:nvPr/>
        </p:nvSpPr>
        <p:spPr>
          <a:xfrm>
            <a:off x="5958014" y="18024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thread2</a:t>
            </a:r>
            <a:endParaRPr lang="en-US" sz="1600" dirty="0">
              <a:solidFill>
                <a:schemeClr val="tx1"/>
              </a:solidFill>
            </a:endParaRPr>
          </a:p>
        </p:txBody>
      </p:sp>
      <p:cxnSp>
        <p:nvCxnSpPr>
          <p:cNvPr id="10" name="Straight Arrow Connector 9"/>
          <p:cNvCxnSpPr>
            <a:stCxn id="20" idx="2"/>
          </p:cNvCxnSpPr>
          <p:nvPr/>
        </p:nvCxnSpPr>
        <p:spPr>
          <a:xfrm flipH="1">
            <a:off x="3515638" y="19547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066531" y="25643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608459" y="21833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5495" y="4114800"/>
            <a:ext cx="8141313"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race condition is a </a:t>
            </a:r>
            <a:r>
              <a:rPr lang="en-US" b="1" dirty="0" smtClean="0">
                <a:latin typeface="Arial" panose="020B0604020202020204" pitchFamily="34" charset="0"/>
                <a:cs typeface="Arial" panose="020B0604020202020204" pitchFamily="34" charset="0"/>
              </a:rPr>
              <a:t>catch-all term</a:t>
            </a:r>
            <a:r>
              <a:rPr lang="en-US" dirty="0" smtClean="0">
                <a:latin typeface="Arial" panose="020B0604020202020204" pitchFamily="34" charset="0"/>
                <a:cs typeface="Arial" panose="020B0604020202020204" pitchFamily="34" charset="0"/>
              </a:rPr>
              <a:t> for </a:t>
            </a:r>
            <a:r>
              <a:rPr lang="en-US" b="1" dirty="0" smtClean="0">
                <a:latin typeface="Arial" panose="020B0604020202020204" pitchFamily="34" charset="0"/>
                <a:cs typeface="Arial" panose="020B0604020202020204" pitchFamily="34" charset="0"/>
              </a:rPr>
              <a:t>unexpected issues </a:t>
            </a:r>
            <a:r>
              <a:rPr lang="en-US" dirty="0" smtClean="0">
                <a:latin typeface="Arial" panose="020B0604020202020204" pitchFamily="34" charset="0"/>
                <a:cs typeface="Arial" panose="020B0604020202020204" pitchFamily="34" charset="0"/>
              </a:rPr>
              <a:t>with </a:t>
            </a:r>
            <a:r>
              <a:rPr lang="en-US" b="1" dirty="0" smtClean="0">
                <a:latin typeface="Arial" panose="020B0604020202020204" pitchFamily="34" charset="0"/>
                <a:cs typeface="Arial" panose="020B0604020202020204" pitchFamily="34" charset="0"/>
              </a:rPr>
              <a:t>synchronization</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and memory caching </a:t>
            </a:r>
            <a:r>
              <a:rPr lang="en-US" dirty="0" smtClean="0">
                <a:latin typeface="Arial" panose="020B0604020202020204" pitchFamily="34" charset="0"/>
                <a:cs typeface="Arial" panose="020B0604020202020204" pitchFamily="34" charset="0"/>
              </a:rPr>
              <a:t>within multi-threaded and some multi-processed applications</a:t>
            </a:r>
          </a:p>
        </p:txBody>
      </p:sp>
      <p:sp>
        <p:nvSpPr>
          <p:cNvPr id="23" name="Rectangle 22"/>
          <p:cNvSpPr/>
          <p:nvPr/>
        </p:nvSpPr>
        <p:spPr>
          <a:xfrm>
            <a:off x="240687" y="5029200"/>
            <a:ext cx="8141313"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Dealing with race conditions </a:t>
            </a:r>
            <a:r>
              <a:rPr lang="en-US" b="1" dirty="0" smtClean="0">
                <a:latin typeface="Arial" panose="020B0604020202020204" pitchFamily="34" charset="0"/>
                <a:cs typeface="Arial" panose="020B0604020202020204" pitchFamily="34" charset="0"/>
              </a:rPr>
              <a:t>requires </a:t>
            </a:r>
            <a:r>
              <a:rPr lang="en-US" dirty="0" smtClean="0">
                <a:latin typeface="Arial" panose="020B0604020202020204" pitchFamily="34" charset="0"/>
                <a:cs typeface="Arial" panose="020B0604020202020204" pitchFamily="34" charset="0"/>
              </a:rPr>
              <a:t>access to </a:t>
            </a:r>
            <a:r>
              <a:rPr lang="en-US" b="1" dirty="0" smtClean="0">
                <a:latin typeface="Arial" panose="020B0604020202020204" pitchFamily="34" charset="0"/>
                <a:cs typeface="Arial" panose="020B0604020202020204" pitchFamily="34" charset="0"/>
              </a:rPr>
              <a:t>thread-safe primitives and</a:t>
            </a:r>
            <a:r>
              <a:rPr lang="en-US" dirty="0" smtClean="0">
                <a:latin typeface="Arial" panose="020B0604020202020204" pitchFamily="34" charset="0"/>
                <a:cs typeface="Arial" panose="020B0604020202020204" pitchFamily="34" charset="0"/>
              </a:rPr>
              <a:t> can aided by scheduling threads in </a:t>
            </a:r>
            <a:r>
              <a:rPr lang="en-US" b="1" dirty="0" smtClean="0">
                <a:latin typeface="Arial" panose="020B0604020202020204" pitchFamily="34" charset="0"/>
                <a:cs typeface="Arial" panose="020B0604020202020204" pitchFamily="34" charset="0"/>
              </a:rPr>
              <a:t>predictable execution paths</a:t>
            </a:r>
          </a:p>
        </p:txBody>
      </p:sp>
      <p:sp>
        <p:nvSpPr>
          <p:cNvPr id="35" name="Rectangle 34"/>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6" name="TextBox 35"/>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49453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p:bldP spid="25" grpId="0" animBg="1"/>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64633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The GAMS Project Configurator (GPC) is useful for generating MADARA and GAMS features for developers to start with, including threads</a:t>
            </a:r>
          </a:p>
        </p:txBody>
      </p:sp>
      <p:sp>
        <p:nvSpPr>
          <p:cNvPr id="24" name="Rectangle 23"/>
          <p:cNvSpPr/>
          <p:nvPr/>
        </p:nvSpPr>
        <p:spPr>
          <a:xfrm>
            <a:off x="313193" y="1506943"/>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New threads can be created with the --new-thread or --</a:t>
            </a:r>
            <a:r>
              <a:rPr lang="en-US" dirty="0" err="1" smtClean="0">
                <a:latin typeface="Arial" panose="020B0604020202020204" pitchFamily="34" charset="0"/>
                <a:cs typeface="Arial" panose="020B0604020202020204" pitchFamily="34" charset="0"/>
              </a:rPr>
              <a:t>nt</a:t>
            </a:r>
            <a:r>
              <a:rPr lang="en-US" dirty="0" smtClean="0">
                <a:latin typeface="Arial" panose="020B0604020202020204" pitchFamily="34" charset="0"/>
                <a:cs typeface="Arial" panose="020B0604020202020204" pitchFamily="34" charset="0"/>
              </a:rPr>
              <a:t> argument</a:t>
            </a:r>
          </a:p>
        </p:txBody>
      </p:sp>
      <p:sp>
        <p:nvSpPr>
          <p:cNvPr id="27" name="Rectangle 26"/>
          <p:cNvSpPr/>
          <p:nvPr/>
        </p:nvSpPr>
        <p:spPr>
          <a:xfrm>
            <a:off x="1709250" y="4858751"/>
            <a:ext cx="1305899" cy="38088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g</a:t>
            </a:r>
            <a:r>
              <a:rPr lang="en-US" sz="1600" dirty="0" smtClean="0">
                <a:solidFill>
                  <a:schemeClr val="tx1"/>
                </a:solidFill>
              </a:rPr>
              <a:t>pc.pl</a:t>
            </a:r>
            <a:endParaRPr lang="en-US" sz="1600" dirty="0">
              <a:solidFill>
                <a:schemeClr val="tx1"/>
              </a:solidFill>
            </a:endParaRPr>
          </a:p>
        </p:txBody>
      </p:sp>
      <p:sp>
        <p:nvSpPr>
          <p:cNvPr id="28" name="Rectangle 27"/>
          <p:cNvSpPr/>
          <p:nvPr/>
        </p:nvSpPr>
        <p:spPr>
          <a:xfrm>
            <a:off x="3636119" y="4882501"/>
            <a:ext cx="1352876" cy="989905"/>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project</a:t>
            </a:r>
            <a:endParaRPr lang="en-US" sz="1600" dirty="0">
              <a:solidFill>
                <a:schemeClr val="tx1"/>
              </a:solidFill>
            </a:endParaRPr>
          </a:p>
        </p:txBody>
      </p:sp>
      <p:sp>
        <p:nvSpPr>
          <p:cNvPr id="31" name="Rectangle 30"/>
          <p:cNvSpPr/>
          <p:nvPr/>
        </p:nvSpPr>
        <p:spPr>
          <a:xfrm>
            <a:off x="3759296" y="5339006"/>
            <a:ext cx="1305899" cy="38088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cxnSp>
        <p:nvCxnSpPr>
          <p:cNvPr id="3" name="Straight Arrow Connector 2"/>
          <p:cNvCxnSpPr>
            <a:stCxn id="27" idx="3"/>
          </p:cNvCxnSpPr>
          <p:nvPr/>
        </p:nvCxnSpPr>
        <p:spPr>
          <a:xfrm flipV="1">
            <a:off x="3015149" y="5049195"/>
            <a:ext cx="62097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34659" y="5339117"/>
            <a:ext cx="1305899" cy="38088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threads</a:t>
            </a:r>
            <a:endParaRPr lang="en-US" sz="1600" dirty="0">
              <a:solidFill>
                <a:schemeClr val="tx1"/>
              </a:solidFill>
            </a:endParaRPr>
          </a:p>
        </p:txBody>
      </p:sp>
      <p:cxnSp>
        <p:nvCxnSpPr>
          <p:cNvPr id="49" name="Straight Arrow Connector 48"/>
          <p:cNvCxnSpPr>
            <a:stCxn id="31" idx="3"/>
            <a:endCxn id="33" idx="1"/>
          </p:cNvCxnSpPr>
          <p:nvPr/>
        </p:nvCxnSpPr>
        <p:spPr>
          <a:xfrm>
            <a:off x="5065195" y="5529451"/>
            <a:ext cx="869464" cy="1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Content Placeholder 3"/>
          <p:cNvSpPr txBox="1">
            <a:spLocks/>
          </p:cNvSpPr>
          <p:nvPr/>
        </p:nvSpPr>
        <p:spPr>
          <a:xfrm>
            <a:off x="524638" y="2444341"/>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$PROJECT_ROOT/tutorial2 --new-thread sensor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analyzer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planner</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55" name="Rectangle 54"/>
          <p:cNvSpPr/>
          <p:nvPr/>
        </p:nvSpPr>
        <p:spPr>
          <a:xfrm>
            <a:off x="432973" y="1992976"/>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56" name="Content Placeholder 3"/>
          <p:cNvSpPr txBox="1">
            <a:spLocks/>
          </p:cNvSpPr>
          <p:nvPr/>
        </p:nvSpPr>
        <p:spPr>
          <a:xfrm>
            <a:off x="541844" y="3894326"/>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%PROJECT_ROOT%\tutorial2 --</a:t>
            </a:r>
            <a:r>
              <a:rPr lang="en-US" sz="1200" dirty="0">
                <a:solidFill>
                  <a:schemeClr val="bg1"/>
                </a:solidFill>
                <a:latin typeface="Courier New" panose="02070309020205020404" pitchFamily="49" charset="0"/>
                <a:cs typeface="Courier New" panose="02070309020205020404" pitchFamily="49" charset="0"/>
              </a:rPr>
              <a:t>new-thread </a:t>
            </a:r>
            <a:r>
              <a:rPr lang="en-US" sz="1200" dirty="0" smtClean="0">
                <a:solidFill>
                  <a:schemeClr val="bg1"/>
                </a:solidFill>
                <a:latin typeface="Courier New" panose="02070309020205020404" pitchFamily="49" charset="0"/>
                <a:cs typeface="Courier New" panose="02070309020205020404" pitchFamily="49" charset="0"/>
              </a:rPr>
              <a:t>sensor </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nt</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analyzer </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nt</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planner</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57" name="Rectangle 56"/>
          <p:cNvSpPr/>
          <p:nvPr/>
        </p:nvSpPr>
        <p:spPr>
          <a:xfrm>
            <a:off x="450179" y="3265570"/>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34" name="Rectangle 3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5" name="TextBox 3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1251115" y="-8965"/>
            <a:ext cx="11110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249496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animBg="1"/>
      <p:bldP spid="28" grpId="0" animBg="1"/>
      <p:bldP spid="31" grpId="0" animBg="1"/>
      <p:bldP spid="33" grpId="0" animBg="1"/>
      <p:bldP spid="54" grpId="0" animBg="1"/>
      <p:bldP spid="55" grpId="0"/>
      <p:bldP spid="56" grpId="0" animBg="1"/>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what is generated by --new-thread</a:t>
            </a:r>
          </a:p>
        </p:txBody>
      </p:sp>
      <p:sp>
        <p:nvSpPr>
          <p:cNvPr id="22" name="Content Placeholder 3"/>
          <p:cNvSpPr txBox="1">
            <a:spLocks/>
          </p:cNvSpPr>
          <p:nvPr/>
        </p:nvSpPr>
        <p:spPr>
          <a:xfrm>
            <a:off x="93551" y="1371600"/>
            <a:ext cx="8320035" cy="990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The new thread option creates a .h and .</a:t>
            </a:r>
            <a:r>
              <a:rPr lang="en-US" sz="1600" b="1" dirty="0" err="1" smtClean="0"/>
              <a:t>cpp</a:t>
            </a:r>
            <a:r>
              <a:rPr lang="en-US" sz="1600" b="1" dirty="0" smtClean="0"/>
              <a:t> file in </a:t>
            </a:r>
            <a:r>
              <a:rPr lang="en-US" sz="1600" b="1" dirty="0" err="1" smtClean="0"/>
              <a:t>src</a:t>
            </a:r>
            <a:r>
              <a:rPr lang="en-US" sz="1600" b="1" dirty="0" smtClean="0"/>
              <a:t>/threads</a:t>
            </a:r>
          </a:p>
          <a:p>
            <a:pPr marL="971550" lvl="2" indent="-342900"/>
            <a:r>
              <a:rPr lang="en-US" sz="1400" b="1" dirty="0" smtClean="0"/>
              <a:t>Header and source files are filled in with minimal implementations</a:t>
            </a:r>
          </a:p>
          <a:p>
            <a:pPr marL="971550" lvl="2" indent="-342900"/>
            <a:r>
              <a:rPr lang="en-US" sz="1400" b="1" dirty="0" smtClean="0"/>
              <a:t>The files are never overwritten, and developers are encouraged to edit them</a:t>
            </a:r>
          </a:p>
        </p:txBody>
      </p:sp>
      <p:sp>
        <p:nvSpPr>
          <p:cNvPr id="23" name="Content Placeholder 3"/>
          <p:cNvSpPr txBox="1">
            <a:spLocks/>
          </p:cNvSpPr>
          <p:nvPr/>
        </p:nvSpPr>
        <p:spPr>
          <a:xfrm>
            <a:off x="76200" y="2402325"/>
            <a:ext cx="8320035" cy="990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The --new-thread option also creates or modifies </a:t>
            </a:r>
            <a:r>
              <a:rPr lang="en-US" sz="1600" b="1" dirty="0" err="1" smtClean="0"/>
              <a:t>src</a:t>
            </a:r>
            <a:r>
              <a:rPr lang="en-US" sz="1600" b="1" dirty="0" smtClean="0"/>
              <a:t>/controller.cpp</a:t>
            </a:r>
          </a:p>
          <a:p>
            <a:pPr marL="971550" lvl="2" indent="-342900"/>
            <a:r>
              <a:rPr lang="en-US" sz="1400" b="1" dirty="0" smtClean="0"/>
              <a:t>A MADARA </a:t>
            </a:r>
            <a:r>
              <a:rPr lang="en-US" sz="1400" b="1" dirty="0" err="1"/>
              <a:t>T</a:t>
            </a:r>
            <a:r>
              <a:rPr lang="en-US" sz="1400" b="1" dirty="0" err="1" smtClean="0"/>
              <a:t>hreader</a:t>
            </a:r>
            <a:r>
              <a:rPr lang="en-US" sz="1400" b="1" dirty="0" smtClean="0"/>
              <a:t> object controls the creation and management of threads</a:t>
            </a:r>
          </a:p>
          <a:p>
            <a:pPr marL="971550" lvl="2" indent="-342900"/>
            <a:r>
              <a:rPr lang="en-US" sz="1400" b="1" dirty="0" smtClean="0"/>
              <a:t>Developers can edit the controller.cpp file to affect thread management</a:t>
            </a:r>
          </a:p>
        </p:txBody>
      </p:sp>
      <p:sp>
        <p:nvSpPr>
          <p:cNvPr id="25" name="Rectangle 24"/>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a:solidFill>
                  <a:schemeClr val="tx1"/>
                </a:solidFill>
              </a:rPr>
              <a:t>s</a:t>
            </a:r>
            <a:r>
              <a:rPr lang="en-US" sz="1600" dirty="0" err="1" smtClean="0">
                <a:solidFill>
                  <a:schemeClr val="tx1"/>
                </a:solidFill>
              </a:rPr>
              <a:t>ensor.h</a:t>
            </a:r>
            <a:endParaRPr lang="en-US" sz="1600" dirty="0">
              <a:solidFill>
                <a:schemeClr val="tx1"/>
              </a:solidFill>
            </a:endParaRPr>
          </a:p>
        </p:txBody>
      </p:sp>
      <p:sp>
        <p:nvSpPr>
          <p:cNvPr id="26" name="Rectangle 25"/>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sensor.cpp</a:t>
            </a:r>
            <a:endParaRPr lang="en-US" sz="1600" dirty="0">
              <a:solidFill>
                <a:schemeClr val="tx1"/>
              </a:solidFill>
            </a:endParaRPr>
          </a:p>
        </p:txBody>
      </p:sp>
      <p:sp>
        <p:nvSpPr>
          <p:cNvPr id="29" name="Rectangle 28"/>
          <p:cNvSpPr/>
          <p:nvPr/>
        </p:nvSpPr>
        <p:spPr>
          <a:xfrm>
            <a:off x="2345756"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a:solidFill>
                  <a:schemeClr val="tx1"/>
                </a:solidFill>
              </a:rPr>
              <a:t>a</a:t>
            </a:r>
            <a:r>
              <a:rPr lang="en-US" sz="1600" dirty="0" err="1" smtClean="0">
                <a:solidFill>
                  <a:schemeClr val="tx1"/>
                </a:solidFill>
              </a:rPr>
              <a:t>nalyzer.h</a:t>
            </a:r>
            <a:endParaRPr lang="en-US" sz="1600" dirty="0">
              <a:solidFill>
                <a:schemeClr val="tx1"/>
              </a:solidFill>
            </a:endParaRPr>
          </a:p>
        </p:txBody>
      </p:sp>
      <p:sp>
        <p:nvSpPr>
          <p:cNvPr id="30" name="Rectangle 29"/>
          <p:cNvSpPr/>
          <p:nvPr/>
        </p:nvSpPr>
        <p:spPr>
          <a:xfrm>
            <a:off x="2498156"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a</a:t>
            </a:r>
            <a:r>
              <a:rPr lang="en-US" sz="1600" dirty="0" smtClean="0">
                <a:solidFill>
                  <a:schemeClr val="tx1"/>
                </a:solidFill>
              </a:rPr>
              <a:t>nalyzer.cpp</a:t>
            </a:r>
            <a:endParaRPr lang="en-US" sz="1600" dirty="0">
              <a:solidFill>
                <a:schemeClr val="tx1"/>
              </a:solidFill>
            </a:endParaRPr>
          </a:p>
        </p:txBody>
      </p:sp>
      <p:sp>
        <p:nvSpPr>
          <p:cNvPr id="32" name="Rectangle 31"/>
          <p:cNvSpPr/>
          <p:nvPr/>
        </p:nvSpPr>
        <p:spPr>
          <a:xfrm>
            <a:off x="415811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a:solidFill>
                  <a:schemeClr val="tx1"/>
                </a:solidFill>
              </a:rPr>
              <a:t>p</a:t>
            </a:r>
            <a:r>
              <a:rPr lang="en-US" sz="1600" dirty="0" err="1" smtClean="0">
                <a:solidFill>
                  <a:schemeClr val="tx1"/>
                </a:solidFill>
              </a:rPr>
              <a:t>lanner.h</a:t>
            </a:r>
            <a:endParaRPr lang="en-US" sz="1600" dirty="0">
              <a:solidFill>
                <a:schemeClr val="tx1"/>
              </a:solidFill>
            </a:endParaRPr>
          </a:p>
        </p:txBody>
      </p:sp>
      <p:sp>
        <p:nvSpPr>
          <p:cNvPr id="34" name="Rectangle 33"/>
          <p:cNvSpPr/>
          <p:nvPr/>
        </p:nvSpPr>
        <p:spPr>
          <a:xfrm>
            <a:off x="431051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planner.cpp</a:t>
            </a:r>
            <a:endParaRPr lang="en-US" sz="1600" dirty="0">
              <a:solidFill>
                <a:schemeClr val="tx1"/>
              </a:solidFill>
            </a:endParaRPr>
          </a:p>
        </p:txBody>
      </p:sp>
      <p:sp>
        <p:nvSpPr>
          <p:cNvPr id="35" name="Rectangle 34"/>
          <p:cNvSpPr/>
          <p:nvPr/>
        </p:nvSpPr>
        <p:spPr>
          <a:xfrm>
            <a:off x="6531844" y="4252452"/>
            <a:ext cx="1469156"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c</a:t>
            </a:r>
            <a:r>
              <a:rPr lang="en-US" sz="1600" dirty="0" smtClean="0">
                <a:solidFill>
                  <a:schemeClr val="tx1"/>
                </a:solidFill>
              </a:rPr>
              <a:t>ontroller.cpp</a:t>
            </a:r>
            <a:endParaRPr lang="en-US" sz="1600" dirty="0">
              <a:solidFill>
                <a:schemeClr val="tx1"/>
              </a:solidFill>
            </a:endParaRPr>
          </a:p>
        </p:txBody>
      </p:sp>
      <p:sp>
        <p:nvSpPr>
          <p:cNvPr id="4" name="Right Brace 3"/>
          <p:cNvSpPr/>
          <p:nvPr/>
        </p:nvSpPr>
        <p:spPr>
          <a:xfrm>
            <a:off x="2826370" y="2257096"/>
            <a:ext cx="240679" cy="3153104"/>
          </a:xfrm>
          <a:prstGeom prst="righ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2173381" y="3300128"/>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38" name="Rectangle 37"/>
          <p:cNvSpPr/>
          <p:nvPr/>
        </p:nvSpPr>
        <p:spPr>
          <a:xfrm>
            <a:off x="6622600" y="3495094"/>
            <a:ext cx="768800" cy="338554"/>
          </a:xfrm>
          <a:prstGeom prst="rect">
            <a:avLst/>
          </a:prstGeom>
        </p:spPr>
        <p:txBody>
          <a:bodyPr wrap="none">
            <a:spAutoFit/>
          </a:bodyPr>
          <a:lstStyle/>
          <a:p>
            <a:pPr marL="684213" lvl="1" indent="-342900"/>
            <a:r>
              <a:rPr lang="en-US" sz="1600" b="1" dirty="0" err="1" smtClean="0"/>
              <a:t>src</a:t>
            </a:r>
            <a:endParaRPr lang="en-US" sz="1600" b="1" dirty="0"/>
          </a:p>
        </p:txBody>
      </p:sp>
      <p:sp>
        <p:nvSpPr>
          <p:cNvPr id="40" name="Right Brace 39"/>
          <p:cNvSpPr/>
          <p:nvPr/>
        </p:nvSpPr>
        <p:spPr>
          <a:xfrm>
            <a:off x="7077338" y="3549545"/>
            <a:ext cx="129601" cy="772543"/>
          </a:xfrm>
          <a:prstGeom prst="righ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8965"/>
            <a:ext cx="11110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8965"/>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79408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animBg="1"/>
      <p:bldP spid="26" grpId="0" animBg="1"/>
      <p:bldP spid="29" grpId="0" animBg="1"/>
      <p:bldP spid="30" grpId="0" animBg="1"/>
      <p:bldP spid="32" grpId="0" animBg="1"/>
      <p:bldP spid="34" grpId="0" animBg="1"/>
      <p:bldP spid="35" grpId="0" animBg="1"/>
      <p:bldP spid="4" grpId="0" animBg="1"/>
      <p:bldP spid="5" grpId="0"/>
      <p:bldP spid="38"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thread-safety features of MADARA and GAMS</a:t>
            </a:r>
          </a:p>
        </p:txBody>
      </p:sp>
      <p:sp>
        <p:nvSpPr>
          <p:cNvPr id="22" name="Content Placeholder 3"/>
          <p:cNvSpPr txBox="1">
            <a:spLocks/>
          </p:cNvSpPr>
          <p:nvPr/>
        </p:nvSpPr>
        <p:spPr>
          <a:xfrm>
            <a:off x="366765" y="1447800"/>
            <a:ext cx="8396235" cy="38683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MADARA was developed with thread-safety in mind</a:t>
            </a:r>
          </a:p>
        </p:txBody>
      </p:sp>
      <p:sp>
        <p:nvSpPr>
          <p:cNvPr id="35" name="Rectangle 34"/>
          <p:cNvSpPr/>
          <p:nvPr/>
        </p:nvSpPr>
        <p:spPr>
          <a:xfrm>
            <a:off x="690310" y="24998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4" name="Content Placeholder 3"/>
          <p:cNvSpPr txBox="1">
            <a:spLocks/>
          </p:cNvSpPr>
          <p:nvPr/>
        </p:nvSpPr>
        <p:spPr>
          <a:xfrm>
            <a:off x="366766" y="1758434"/>
            <a:ext cx="8250601" cy="3695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The </a:t>
            </a:r>
            <a:r>
              <a:rPr lang="en-US" sz="1600" b="1" dirty="0" err="1" smtClean="0"/>
              <a:t>KnowledgeBase</a:t>
            </a:r>
            <a:r>
              <a:rPr lang="en-US" sz="1600" b="1" dirty="0" smtClean="0"/>
              <a:t> </a:t>
            </a:r>
            <a:r>
              <a:rPr lang="en-US" sz="1600" dirty="0" smtClean="0"/>
              <a:t>is a central technology and </a:t>
            </a:r>
            <a:r>
              <a:rPr lang="en-US" sz="1600" b="1" dirty="0" smtClean="0"/>
              <a:t>is inherently thread-safe</a:t>
            </a:r>
          </a:p>
          <a:p>
            <a:pPr marL="684213" lvl="1" indent="-342900"/>
            <a:endParaRPr lang="en-US" sz="1600" b="1" dirty="0" smtClean="0"/>
          </a:p>
        </p:txBody>
      </p:sp>
      <p:sp>
        <p:nvSpPr>
          <p:cNvPr id="27" name="Content Placeholder 3"/>
          <p:cNvSpPr txBox="1">
            <a:spLocks/>
          </p:cNvSpPr>
          <p:nvPr/>
        </p:nvSpPr>
        <p:spPr>
          <a:xfrm>
            <a:off x="2426819" y="2286000"/>
            <a:ext cx="5878981" cy="60376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a:t>
            </a:r>
            <a:r>
              <a:rPr lang="en-US" sz="1600" b="1" dirty="0" smtClean="0"/>
              <a:t> </a:t>
            </a:r>
            <a:r>
              <a:rPr lang="en-US" sz="1600" b="1" dirty="0" err="1" smtClean="0"/>
              <a:t>KnowledgeBase</a:t>
            </a:r>
            <a:r>
              <a:rPr lang="en-US" sz="1600" b="1" dirty="0" smtClean="0"/>
              <a:t> </a:t>
            </a:r>
            <a:r>
              <a:rPr lang="en-US" sz="1600" dirty="0" smtClean="0"/>
              <a:t>is a collection of </a:t>
            </a:r>
            <a:r>
              <a:rPr lang="en-US" sz="1600" b="1" dirty="0" smtClean="0"/>
              <a:t>key-value data pairs </a:t>
            </a:r>
            <a:r>
              <a:rPr lang="en-US" sz="1600" dirty="0" smtClean="0"/>
              <a:t>that is </a:t>
            </a:r>
            <a:r>
              <a:rPr lang="en-US" sz="1600" b="1" dirty="0" smtClean="0"/>
              <a:t>protected by recursive </a:t>
            </a:r>
            <a:r>
              <a:rPr lang="en-US" sz="1600" b="1" dirty="0" err="1" smtClean="0"/>
              <a:t>mutexes</a:t>
            </a:r>
            <a:endParaRPr lang="en-US" sz="1600" b="1" dirty="0" smtClean="0"/>
          </a:p>
        </p:txBody>
      </p:sp>
      <p:sp>
        <p:nvSpPr>
          <p:cNvPr id="28" name="Content Placeholder 3"/>
          <p:cNvSpPr txBox="1">
            <a:spLocks/>
          </p:cNvSpPr>
          <p:nvPr/>
        </p:nvSpPr>
        <p:spPr>
          <a:xfrm>
            <a:off x="2426819" y="2971800"/>
            <a:ext cx="5878688" cy="91558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Each thread </a:t>
            </a:r>
            <a:r>
              <a:rPr lang="en-US" sz="1600" dirty="0" smtClean="0"/>
              <a:t>generated by the GPC </a:t>
            </a:r>
            <a:r>
              <a:rPr lang="en-US" sz="1600" b="1" dirty="0" smtClean="0"/>
              <a:t>contains a reference to a </a:t>
            </a:r>
            <a:r>
              <a:rPr lang="en-US" sz="1600" b="1" dirty="0" err="1" smtClean="0"/>
              <a:t>KnowledgeBase</a:t>
            </a:r>
            <a:r>
              <a:rPr lang="en-US" sz="1600" b="1" dirty="0" smtClean="0"/>
              <a:t> </a:t>
            </a:r>
            <a:r>
              <a:rPr lang="en-US" sz="1600" dirty="0" smtClean="0"/>
              <a:t>that is being shared, updated, and read by threads</a:t>
            </a:r>
          </a:p>
        </p:txBody>
      </p:sp>
      <p:sp>
        <p:nvSpPr>
          <p:cNvPr id="2" name="TextBox 1"/>
          <p:cNvSpPr txBox="1"/>
          <p:nvPr/>
        </p:nvSpPr>
        <p:spPr>
          <a:xfrm>
            <a:off x="933245" y="28808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31" name="TextBox 30"/>
          <p:cNvSpPr txBox="1"/>
          <p:nvPr/>
        </p:nvSpPr>
        <p:spPr>
          <a:xfrm>
            <a:off x="930867" y="32138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33" name="TextBox 32"/>
          <p:cNvSpPr txBox="1"/>
          <p:nvPr/>
        </p:nvSpPr>
        <p:spPr>
          <a:xfrm>
            <a:off x="927696" y="3543703"/>
            <a:ext cx="1419264" cy="338554"/>
          </a:xfrm>
          <a:prstGeom prst="rect">
            <a:avLst/>
          </a:prstGeom>
          <a:solidFill>
            <a:srgbClr val="FFFF00"/>
          </a:solidFill>
          <a:ln w="28575">
            <a:solidFill>
              <a:schemeClr val="tx1"/>
            </a:solidFill>
          </a:ln>
        </p:spPr>
        <p:txBody>
          <a:bodyPr wrap="none" rtlCol="0">
            <a:noAutofit/>
          </a:bodyPr>
          <a:lstStyle/>
          <a:p>
            <a:r>
              <a:rPr lang="en-US" sz="1600" dirty="0" smtClean="0"/>
              <a:t>…</a:t>
            </a:r>
            <a:endParaRPr lang="en-US" sz="1600" dirty="0"/>
          </a:p>
        </p:txBody>
      </p:sp>
      <p:sp>
        <p:nvSpPr>
          <p:cNvPr id="47" name="Content Placeholder 3"/>
          <p:cNvSpPr txBox="1">
            <a:spLocks/>
          </p:cNvSpPr>
          <p:nvPr/>
        </p:nvSpPr>
        <p:spPr>
          <a:xfrm>
            <a:off x="2426819" y="3841214"/>
            <a:ext cx="5878688" cy="91558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dirty="0" err="1" smtClean="0"/>
              <a:t>KnowledgeBase</a:t>
            </a:r>
            <a:r>
              <a:rPr lang="en-US" sz="1600" dirty="0" smtClean="0"/>
              <a:t> has </a:t>
            </a:r>
            <a:r>
              <a:rPr lang="en-US" sz="1600" b="1" dirty="0" smtClean="0"/>
              <a:t>several thread-safe options </a:t>
            </a:r>
            <a:r>
              <a:rPr lang="en-US" sz="1600" dirty="0" smtClean="0"/>
              <a:t>of access including </a:t>
            </a:r>
            <a:r>
              <a:rPr lang="en-US" sz="1600" b="1" dirty="0" smtClean="0"/>
              <a:t>simple get/sets, evaluations/waits on </a:t>
            </a:r>
            <a:r>
              <a:rPr lang="en-US" sz="1600" b="1" dirty="0" err="1" smtClean="0"/>
              <a:t>KaRL</a:t>
            </a:r>
            <a:r>
              <a:rPr lang="en-US" sz="1600" b="1" dirty="0" smtClean="0"/>
              <a:t> logics, and containers</a:t>
            </a:r>
            <a:endParaRPr lang="en-US" sz="1600" dirty="0" smtClean="0"/>
          </a:p>
        </p:txBody>
      </p:sp>
      <p:sp>
        <p:nvSpPr>
          <p:cNvPr id="32" name="Rectangle 31"/>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4" name="TextBox 3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2362199" y="-8965"/>
            <a:ext cx="137159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0" name="TextBox 39"/>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308586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animBg="1"/>
      <p:bldP spid="24" grpId="0"/>
      <p:bldP spid="27" grpId="0"/>
      <p:bldP spid="28" grpId="0"/>
      <p:bldP spid="2" grpId="0" animBg="1"/>
      <p:bldP spid="31" grpId="0" animBg="1"/>
      <p:bldP spid="33"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thread-safety features of MADARA and GAMS</a:t>
            </a:r>
          </a:p>
        </p:txBody>
      </p:sp>
      <p:sp>
        <p:nvSpPr>
          <p:cNvPr id="35" name="Rectangle 34"/>
          <p:cNvSpPr/>
          <p:nvPr/>
        </p:nvSpPr>
        <p:spPr>
          <a:xfrm>
            <a:off x="705735" y="2423652"/>
            <a:ext cx="1671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err="1" smtClean="0">
                <a:solidFill>
                  <a:schemeClr val="tx1"/>
                </a:solidFill>
              </a:rPr>
              <a:t>Knowledg</a:t>
            </a:r>
            <a:r>
              <a:rPr lang="en-US" sz="1600" dirty="0" err="1">
                <a:solidFill>
                  <a:schemeClr val="tx1"/>
                </a:solidFill>
              </a:rPr>
              <a:t>e</a:t>
            </a:r>
            <a:r>
              <a:rPr lang="en-US" sz="1600" dirty="0" err="1" smtClean="0">
                <a:solidFill>
                  <a:schemeClr val="tx1"/>
                </a:solidFill>
              </a:rPr>
              <a:t>Base</a:t>
            </a:r>
            <a:endParaRPr lang="en-US" sz="1600" dirty="0">
              <a:solidFill>
                <a:schemeClr val="tx1"/>
              </a:solidFill>
            </a:endParaRPr>
          </a:p>
        </p:txBody>
      </p:sp>
      <p:sp>
        <p:nvSpPr>
          <p:cNvPr id="2" name="TextBox 1"/>
          <p:cNvSpPr txBox="1"/>
          <p:nvPr/>
        </p:nvSpPr>
        <p:spPr>
          <a:xfrm>
            <a:off x="948670" y="2804652"/>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key1 =&gt; value1</a:t>
            </a:r>
            <a:endParaRPr lang="en-US" sz="1600" dirty="0"/>
          </a:p>
        </p:txBody>
      </p:sp>
      <p:sp>
        <p:nvSpPr>
          <p:cNvPr id="31" name="TextBox 30"/>
          <p:cNvSpPr txBox="1"/>
          <p:nvPr/>
        </p:nvSpPr>
        <p:spPr>
          <a:xfrm>
            <a:off x="946292" y="3137690"/>
            <a:ext cx="1416093" cy="338554"/>
          </a:xfrm>
          <a:prstGeom prst="rect">
            <a:avLst/>
          </a:prstGeom>
          <a:solidFill>
            <a:srgbClr val="FFFF00"/>
          </a:solidFill>
          <a:ln w="28575">
            <a:solidFill>
              <a:schemeClr val="tx1"/>
            </a:solidFill>
          </a:ln>
        </p:spPr>
        <p:txBody>
          <a:bodyPr wrap="none" rtlCol="0">
            <a:spAutoFit/>
          </a:bodyPr>
          <a:lstStyle/>
          <a:p>
            <a:r>
              <a:rPr lang="en-US" sz="1600" dirty="0" smtClean="0"/>
              <a:t>key2 =&gt; value2</a:t>
            </a:r>
            <a:endParaRPr lang="en-US" sz="1600" dirty="0"/>
          </a:p>
        </p:txBody>
      </p:sp>
      <p:sp>
        <p:nvSpPr>
          <p:cNvPr id="33" name="TextBox 32"/>
          <p:cNvSpPr txBox="1"/>
          <p:nvPr/>
        </p:nvSpPr>
        <p:spPr>
          <a:xfrm>
            <a:off x="943121" y="3467503"/>
            <a:ext cx="1419264" cy="338554"/>
          </a:xfrm>
          <a:prstGeom prst="rect">
            <a:avLst/>
          </a:prstGeom>
          <a:solidFill>
            <a:srgbClr val="FFFF00"/>
          </a:solidFill>
          <a:ln w="28575">
            <a:solidFill>
              <a:schemeClr val="tx1"/>
            </a:solidFill>
          </a:ln>
        </p:spPr>
        <p:txBody>
          <a:bodyPr wrap="none" rtlCol="0">
            <a:noAutofit/>
          </a:bodyPr>
          <a:lstStyle/>
          <a:p>
            <a:r>
              <a:rPr lang="en-US" sz="1600" dirty="0"/>
              <a:t>k</a:t>
            </a:r>
            <a:r>
              <a:rPr lang="en-US" sz="1600" dirty="0" smtClean="0"/>
              <a:t>ey3 =&gt; value3</a:t>
            </a:r>
            <a:endParaRPr lang="en-US" sz="1600" dirty="0"/>
          </a:p>
        </p:txBody>
      </p:sp>
      <p:sp>
        <p:nvSpPr>
          <p:cNvPr id="37" name="Content Placeholder 3"/>
          <p:cNvSpPr txBox="1">
            <a:spLocks/>
          </p:cNvSpPr>
          <p:nvPr/>
        </p:nvSpPr>
        <p:spPr>
          <a:xfrm>
            <a:off x="0" y="1524000"/>
            <a:ext cx="8250601" cy="60376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The </a:t>
            </a:r>
            <a:r>
              <a:rPr lang="en-US" sz="1600" b="1" dirty="0" smtClean="0"/>
              <a:t>preferred </a:t>
            </a:r>
            <a:r>
              <a:rPr lang="en-US" sz="1600" dirty="0" smtClean="0"/>
              <a:t>way to </a:t>
            </a:r>
            <a:r>
              <a:rPr lang="en-US" sz="1600" b="1" dirty="0" smtClean="0"/>
              <a:t>access </a:t>
            </a:r>
            <a:r>
              <a:rPr lang="en-US" sz="1600" dirty="0" smtClean="0"/>
              <a:t>the</a:t>
            </a:r>
            <a:r>
              <a:rPr lang="en-US" sz="1600" b="1" dirty="0" smtClean="0"/>
              <a:t> </a:t>
            </a:r>
            <a:r>
              <a:rPr lang="en-US" sz="1600" b="1" dirty="0" err="1" smtClean="0"/>
              <a:t>KnowledgeBase</a:t>
            </a:r>
            <a:r>
              <a:rPr lang="en-US" sz="1600" b="1" dirty="0" smtClean="0"/>
              <a:t> </a:t>
            </a:r>
            <a:r>
              <a:rPr lang="en-US" sz="1600" dirty="0" smtClean="0"/>
              <a:t>from threads </a:t>
            </a:r>
            <a:r>
              <a:rPr lang="en-US" sz="1600" b="1" dirty="0" smtClean="0"/>
              <a:t>is with </a:t>
            </a:r>
            <a:r>
              <a:rPr lang="en-US" sz="1600" dirty="0" smtClean="0"/>
              <a:t>MADARA</a:t>
            </a:r>
            <a:r>
              <a:rPr lang="en-US" sz="1600" b="1" dirty="0" smtClean="0"/>
              <a:t> containers</a:t>
            </a:r>
          </a:p>
        </p:txBody>
      </p:sp>
      <p:sp>
        <p:nvSpPr>
          <p:cNvPr id="20" name="Content Placeholder 3"/>
          <p:cNvSpPr txBox="1">
            <a:spLocks/>
          </p:cNvSpPr>
          <p:nvPr/>
        </p:nvSpPr>
        <p:spPr>
          <a:xfrm>
            <a:off x="2714087" y="2133600"/>
            <a:ext cx="5972713" cy="65538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600" b="1" dirty="0" smtClean="0"/>
              <a:t>Containers </a:t>
            </a:r>
            <a:r>
              <a:rPr lang="en-US" sz="1600" dirty="0" smtClean="0"/>
              <a:t>are essentially O(1) </a:t>
            </a:r>
            <a:r>
              <a:rPr lang="en-US" sz="1600" b="1" dirty="0" smtClean="0"/>
              <a:t>constant-time references into the </a:t>
            </a:r>
            <a:r>
              <a:rPr lang="en-US" sz="1600" b="1" dirty="0" err="1" smtClean="0"/>
              <a:t>KnowledgeBase</a:t>
            </a:r>
            <a:endParaRPr lang="en-US" sz="1600" b="1" dirty="0" smtClean="0"/>
          </a:p>
        </p:txBody>
      </p:sp>
      <p:sp>
        <p:nvSpPr>
          <p:cNvPr id="21" name="TextBox 20"/>
          <p:cNvSpPr txBox="1"/>
          <p:nvPr/>
        </p:nvSpPr>
        <p:spPr>
          <a:xfrm>
            <a:off x="2881365" y="3289026"/>
            <a:ext cx="1190519" cy="338554"/>
          </a:xfrm>
          <a:prstGeom prst="rect">
            <a:avLst/>
          </a:prstGeom>
          <a:solidFill>
            <a:srgbClr val="FFFF00"/>
          </a:solidFill>
          <a:ln w="28575">
            <a:solidFill>
              <a:schemeClr val="tx1"/>
            </a:solidFill>
          </a:ln>
        </p:spPr>
        <p:txBody>
          <a:bodyPr wrap="none" rtlCol="0">
            <a:spAutoFit/>
          </a:bodyPr>
          <a:lstStyle/>
          <a:p>
            <a:r>
              <a:rPr lang="en-US" sz="1600" dirty="0" smtClean="0"/>
              <a:t>Integer var2</a:t>
            </a:r>
            <a:endParaRPr lang="en-US" sz="1600" dirty="0"/>
          </a:p>
        </p:txBody>
      </p:sp>
      <p:sp>
        <p:nvSpPr>
          <p:cNvPr id="23" name="TextBox 22"/>
          <p:cNvSpPr txBox="1"/>
          <p:nvPr/>
        </p:nvSpPr>
        <p:spPr>
          <a:xfrm>
            <a:off x="2881365" y="3700046"/>
            <a:ext cx="1080937" cy="338554"/>
          </a:xfrm>
          <a:prstGeom prst="rect">
            <a:avLst/>
          </a:prstGeom>
          <a:solidFill>
            <a:srgbClr val="FFFF00"/>
          </a:solidFill>
          <a:ln w="28575">
            <a:solidFill>
              <a:schemeClr val="tx1"/>
            </a:solidFill>
          </a:ln>
        </p:spPr>
        <p:txBody>
          <a:bodyPr wrap="none" rtlCol="0">
            <a:spAutoFit/>
          </a:bodyPr>
          <a:lstStyle/>
          <a:p>
            <a:r>
              <a:rPr lang="en-US" sz="1600" dirty="0" smtClean="0"/>
              <a:t>String var3</a:t>
            </a:r>
            <a:endParaRPr lang="en-US" sz="1600" dirty="0"/>
          </a:p>
        </p:txBody>
      </p:sp>
      <p:cxnSp>
        <p:nvCxnSpPr>
          <p:cNvPr id="25" name="Straight Arrow Connector 24"/>
          <p:cNvCxnSpPr>
            <a:stCxn id="21" idx="1"/>
            <a:endCxn id="31" idx="3"/>
          </p:cNvCxnSpPr>
          <p:nvPr/>
        </p:nvCxnSpPr>
        <p:spPr>
          <a:xfrm flipH="1" flipV="1">
            <a:off x="2362385" y="3306967"/>
            <a:ext cx="518980" cy="1513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1"/>
            <a:endCxn id="33" idx="3"/>
          </p:cNvCxnSpPr>
          <p:nvPr/>
        </p:nvCxnSpPr>
        <p:spPr>
          <a:xfrm flipH="1" flipV="1">
            <a:off x="2362385" y="3636780"/>
            <a:ext cx="518980" cy="2325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3"/>
          <p:cNvSpPr txBox="1">
            <a:spLocks/>
          </p:cNvSpPr>
          <p:nvPr/>
        </p:nvSpPr>
        <p:spPr>
          <a:xfrm>
            <a:off x="4385846" y="3058244"/>
            <a:ext cx="4300953" cy="418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0"/>
              </a:spcBef>
            </a:pPr>
            <a:r>
              <a:rPr lang="en-US" sz="1600" b="1" dirty="0" smtClean="0"/>
              <a:t>Almost all containers are thread-safe</a:t>
            </a:r>
          </a:p>
        </p:txBody>
      </p:sp>
      <p:sp>
        <p:nvSpPr>
          <p:cNvPr id="30" name="Content Placeholder 3"/>
          <p:cNvSpPr txBox="1">
            <a:spLocks/>
          </p:cNvSpPr>
          <p:nvPr/>
        </p:nvSpPr>
        <p:spPr>
          <a:xfrm>
            <a:off x="4390464" y="3393352"/>
            <a:ext cx="4300953" cy="72144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0"/>
              </a:spcBef>
            </a:pPr>
            <a:r>
              <a:rPr lang="en-US" sz="1600" b="1" dirty="0" smtClean="0"/>
              <a:t>Only staged containers are non-thread-safe</a:t>
            </a:r>
          </a:p>
        </p:txBody>
      </p:sp>
      <p:sp>
        <p:nvSpPr>
          <p:cNvPr id="32" name="Content Placeholder 3"/>
          <p:cNvSpPr txBox="1">
            <a:spLocks/>
          </p:cNvSpPr>
          <p:nvPr/>
        </p:nvSpPr>
        <p:spPr>
          <a:xfrm>
            <a:off x="31376" y="4527709"/>
            <a:ext cx="8250601" cy="153253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Using containers has the </a:t>
            </a:r>
            <a:r>
              <a:rPr lang="en-US" sz="1600" b="1" dirty="0" smtClean="0"/>
              <a:t>following key advantages</a:t>
            </a:r>
          </a:p>
          <a:p>
            <a:pPr marL="971550" lvl="2" indent="-342900"/>
            <a:r>
              <a:rPr lang="en-US" sz="1400" b="1" dirty="0" smtClean="0"/>
              <a:t>Efficiency </a:t>
            </a:r>
            <a:r>
              <a:rPr lang="en-US" sz="1400" dirty="0" smtClean="0"/>
              <a:t>of access</a:t>
            </a:r>
          </a:p>
          <a:p>
            <a:pPr marL="971550" lvl="2" indent="-342900"/>
            <a:r>
              <a:rPr lang="en-US" sz="1400" dirty="0" smtClean="0"/>
              <a:t>Modifying values with containers </a:t>
            </a:r>
            <a:r>
              <a:rPr lang="en-US" sz="1400" b="1" dirty="0" smtClean="0"/>
              <a:t>does not trigger the network transport </a:t>
            </a:r>
            <a:r>
              <a:rPr lang="en-US" sz="1400" dirty="0" smtClean="0"/>
              <a:t>but instead aggregates knowledge changes into packets</a:t>
            </a:r>
          </a:p>
          <a:p>
            <a:pPr marL="971550" lvl="2" indent="-342900"/>
            <a:r>
              <a:rPr lang="en-US" sz="1400" b="1" dirty="0" smtClean="0"/>
              <a:t>Intuitive access </a:t>
            </a:r>
            <a:r>
              <a:rPr lang="en-US" sz="1400" dirty="0" smtClean="0"/>
              <a:t>design pattern that </a:t>
            </a:r>
            <a:r>
              <a:rPr lang="en-US" sz="1400" b="1" dirty="0" smtClean="0"/>
              <a:t>works well with</a:t>
            </a:r>
            <a:r>
              <a:rPr lang="en-US" sz="1400" dirty="0" smtClean="0"/>
              <a:t> </a:t>
            </a:r>
            <a:r>
              <a:rPr lang="en-US" sz="1400" b="1" dirty="0" smtClean="0"/>
              <a:t>IDEs and debuggers</a:t>
            </a:r>
          </a:p>
        </p:txBody>
      </p:sp>
      <p:sp>
        <p:nvSpPr>
          <p:cNvPr id="38" name="TextBox 37"/>
          <p:cNvSpPr txBox="1"/>
          <p:nvPr/>
        </p:nvSpPr>
        <p:spPr>
          <a:xfrm>
            <a:off x="2881365" y="2858685"/>
            <a:ext cx="1194751" cy="338554"/>
          </a:xfrm>
          <a:prstGeom prst="rect">
            <a:avLst/>
          </a:prstGeom>
          <a:solidFill>
            <a:srgbClr val="FFFF00"/>
          </a:solidFill>
          <a:ln w="28575">
            <a:solidFill>
              <a:schemeClr val="tx1"/>
            </a:solidFill>
          </a:ln>
        </p:spPr>
        <p:txBody>
          <a:bodyPr wrap="none" rtlCol="0">
            <a:spAutoFit/>
          </a:bodyPr>
          <a:lstStyle/>
          <a:p>
            <a:r>
              <a:rPr lang="en-US" sz="1600" dirty="0" smtClean="0"/>
              <a:t>Double var1</a:t>
            </a:r>
            <a:endParaRPr lang="en-US" sz="1600" dirty="0"/>
          </a:p>
        </p:txBody>
      </p:sp>
      <p:cxnSp>
        <p:nvCxnSpPr>
          <p:cNvPr id="40" name="Straight Arrow Connector 39"/>
          <p:cNvCxnSpPr>
            <a:stCxn id="38" idx="1"/>
            <a:endCxn id="2" idx="3"/>
          </p:cNvCxnSpPr>
          <p:nvPr/>
        </p:nvCxnSpPr>
        <p:spPr>
          <a:xfrm flipH="1" flipV="1">
            <a:off x="2364763" y="2973929"/>
            <a:ext cx="516602" cy="540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8965"/>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5004287" y="-8619"/>
            <a:ext cx="731519"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Notes</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8965"/>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199" y="-8965"/>
            <a:ext cx="1371599"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Thread Safety</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733799" y="-8965"/>
            <a:ext cx="1270487"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Example App</a:t>
            </a:r>
          </a:p>
        </p:txBody>
      </p:sp>
    </p:spTree>
    <p:extLst>
      <p:ext uri="{BB962C8B-B14F-4D97-AF65-F5344CB8AC3E}">
        <p14:creationId xmlns:p14="http://schemas.microsoft.com/office/powerpoint/2010/main" val="410234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0" grpId="0"/>
      <p:bldP spid="21" grpId="0" animBg="1"/>
      <p:bldP spid="23" grpId="0" animBg="1"/>
      <p:bldP spid="29" grpId="0"/>
      <p:bldP spid="30" grpId="0"/>
      <p:bldP spid="32" grpId="0"/>
      <p:bldP spid="38" grpId="0" animBg="1"/>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2.xml><?xml version="1.0" encoding="utf-8"?>
<ds:datastoreItem xmlns:ds="http://schemas.openxmlformats.org/officeDocument/2006/customXml" ds:itemID="{B9D443AF-6198-498E-A90F-846ECC24F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12518</TotalTime>
  <Words>1554</Words>
  <Application>Microsoft Office PowerPoint</Application>
  <PresentationFormat>On-screen Show (4:3)</PresentationFormat>
  <Paragraphs>329</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Arial</vt:lpstr>
      <vt:lpstr>Calibri</vt:lpstr>
      <vt:lpstr>Consolas</vt:lpstr>
      <vt:lpstr>Courier New</vt:lpstr>
      <vt:lpstr>Lucida Grande</vt:lpstr>
      <vt:lpstr>Office Theme</vt:lpstr>
      <vt:lpstr>Creating Multi-Threaded Programs and Controllers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James R. Edmondson</cp:lastModifiedBy>
  <cp:revision>852</cp:revision>
  <cp:lastPrinted>2016-05-31T17:47:37Z</cp:lastPrinted>
  <dcterms:created xsi:type="dcterms:W3CDTF">2014-06-18T17:34:14Z</dcterms:created>
  <dcterms:modified xsi:type="dcterms:W3CDTF">2016-06-15T20:56:40Z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