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5"/>
  </p:notesMasterIdLst>
  <p:handoutMasterIdLst>
    <p:handoutMasterId r:id="rId26"/>
  </p:handoutMasterIdLst>
  <p:sldIdLst>
    <p:sldId id="532" r:id="rId5"/>
    <p:sldId id="950" r:id="rId6"/>
    <p:sldId id="952" r:id="rId7"/>
    <p:sldId id="953" r:id="rId8"/>
    <p:sldId id="954" r:id="rId9"/>
    <p:sldId id="955" r:id="rId10"/>
    <p:sldId id="956" r:id="rId11"/>
    <p:sldId id="957" r:id="rId12"/>
    <p:sldId id="958" r:id="rId13"/>
    <p:sldId id="959" r:id="rId14"/>
    <p:sldId id="960" r:id="rId15"/>
    <p:sldId id="962" r:id="rId16"/>
    <p:sldId id="969" r:id="rId17"/>
    <p:sldId id="961" r:id="rId18"/>
    <p:sldId id="965" r:id="rId19"/>
    <p:sldId id="966" r:id="rId20"/>
    <p:sldId id="964" r:id="rId21"/>
    <p:sldId id="967" r:id="rId22"/>
    <p:sldId id="968" r:id="rId23"/>
    <p:sldId id="843" r:id="rId24"/>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6/19/2016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6/19/2016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6/19/2016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20</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openhub.net/p/mpc"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smtClean="0"/>
              <a:t>Creating Distributed Autonomy Projects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--domain </a:t>
            </a:r>
            <a:r>
              <a:rPr lang="en-US" sz="1200" dirty="0" err="1" smtClean="0">
                <a:solidFill>
                  <a:schemeClr val="bg1"/>
                </a:solidFill>
                <a:latin typeface="Courier New" panose="02070309020205020404" pitchFamily="49" charset="0"/>
                <a:cs typeface="Courier New" panose="02070309020205020404" pitchFamily="49" charset="0"/>
              </a:rPr>
              <a:t>jamese</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sim</a:t>
            </a: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Isolate your simulation from others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a:t>
            </a:r>
            <a:r>
              <a:rPr lang="en-US" sz="1200" dirty="0" smtClean="0">
                <a:solidFill>
                  <a:schemeClr val="bg1"/>
                </a:solidFill>
                <a:latin typeface="Courier New" panose="02070309020205020404" pitchFamily="49" charset="0"/>
                <a:cs typeface="Courier New" panose="02070309020205020404" pitchFamily="49" charset="0"/>
              </a:rPr>
              <a:t>--domain </a:t>
            </a:r>
            <a:r>
              <a:rPr lang="en-US" sz="1200" dirty="0" err="1" smtClean="0">
                <a:solidFill>
                  <a:schemeClr val="bg1"/>
                </a:solidFill>
                <a:latin typeface="Courier New" panose="02070309020205020404" pitchFamily="49" charset="0"/>
                <a:cs typeface="Courier New" panose="02070309020205020404" pitchFamily="49" charset="0"/>
              </a:rPr>
              <a:t>jamese</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Simulations default to using the same multicast </a:t>
            </a:r>
            <a:r>
              <a:rPr lang="en-US" dirty="0" err="1" smtClean="0">
                <a:latin typeface="Arial" panose="020B0604020202020204" pitchFamily="34" charset="0"/>
                <a:cs typeface="Arial" panose="020B0604020202020204" pitchFamily="34" charset="0"/>
              </a:rPr>
              <a:t>ip</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domain is a logical partition of a network transport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Traffic from other simulations still arrive, but everyone else’s knowledge is discarded</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81894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--multicast “239.100.5.40:47000”</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sim</a:t>
            </a: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More effectively isolate your simulation from others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--multicast “239.100.5.40:47000”</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Simulations default to </a:t>
            </a:r>
            <a:r>
              <a:rPr lang="en-US" dirty="0">
                <a:latin typeface="Arial" panose="020B0604020202020204" pitchFamily="34" charset="0"/>
                <a:cs typeface="Arial" panose="020B0604020202020204" pitchFamily="34" charset="0"/>
              </a:rPr>
              <a:t>multicast endpoint </a:t>
            </a:r>
            <a:r>
              <a:rPr lang="en-US" dirty="0" smtClean="0">
                <a:latin typeface="Arial" panose="020B0604020202020204" pitchFamily="34" charset="0"/>
                <a:cs typeface="Arial" panose="020B0604020202020204" pitchFamily="34" charset="0"/>
              </a:rPr>
              <a:t>“239.255.0.1:4150”</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Choose a random multicast </a:t>
            </a:r>
            <a:r>
              <a:rPr lang="en-US" dirty="0" err="1" smtClean="0">
                <a:latin typeface="Arial" panose="020B0604020202020204" pitchFamily="34" charset="0"/>
                <a:cs typeface="Arial" panose="020B0604020202020204" pitchFamily="34" charset="0"/>
              </a:rPr>
              <a:t>ip</a:t>
            </a:r>
            <a:r>
              <a:rPr lang="en-US" dirty="0" smtClean="0">
                <a:latin typeface="Arial" panose="020B0604020202020204" pitchFamily="34" charset="0"/>
                <a:cs typeface="Arial" panose="020B0604020202020204" pitchFamily="34" charset="0"/>
              </a:rPr>
              <a:t> to more effectively isolate yourself</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can also switch to using --</a:t>
            </a:r>
            <a:r>
              <a:rPr lang="en-US" dirty="0" err="1" smtClean="0">
                <a:latin typeface="Arial" panose="020B0604020202020204" pitchFamily="34" charset="0"/>
                <a:cs typeface="Arial" panose="020B0604020202020204" pitchFamily="34" charset="0"/>
              </a:rPr>
              <a:t>udp</a:t>
            </a:r>
            <a:r>
              <a:rPr lang="en-US" dirty="0" smtClean="0">
                <a:latin typeface="Arial" panose="020B0604020202020204" pitchFamily="34" charset="0"/>
                <a:cs typeface="Arial" panose="020B0604020202020204" pitchFamily="34" charset="0"/>
              </a:rPr>
              <a:t> “localhost:47000” --</a:t>
            </a:r>
            <a:r>
              <a:rPr lang="en-US" dirty="0" err="1" smtClean="0">
                <a:latin typeface="Arial" panose="020B0604020202020204" pitchFamily="34" charset="0"/>
                <a:cs typeface="Arial" panose="020B0604020202020204" pitchFamily="34" charset="0"/>
              </a:rPr>
              <a:t>udp</a:t>
            </a:r>
            <a:r>
              <a:rPr lang="en-US" dirty="0" smtClean="0">
                <a:latin typeface="Arial" panose="020B0604020202020204" pitchFamily="34" charset="0"/>
                <a:cs typeface="Arial" panose="020B0604020202020204" pitchFamily="34" charset="0"/>
              </a:rPr>
              <a:t> “localhost:47001”, etc. to keep all traffic on your local computer, using unicast sockets</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28088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controller extension process</a:t>
            </a:r>
          </a:p>
        </p:txBody>
      </p:sp>
      <p:sp>
        <p:nvSpPr>
          <p:cNvPr id="24" name="Rectangle 23"/>
          <p:cNvSpPr/>
          <p:nvPr/>
        </p:nvSpPr>
        <p:spPr>
          <a:xfrm>
            <a:off x="261220" y="4343399"/>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Controllers are regenerated whenever you create new threads, algorithms, platforms or transports</a:t>
            </a:r>
          </a:p>
        </p:txBody>
      </p:sp>
      <p:sp>
        <p:nvSpPr>
          <p:cNvPr id="27" name="Rectangle 26"/>
          <p:cNvSpPr/>
          <p:nvPr/>
        </p:nvSpPr>
        <p:spPr>
          <a:xfrm>
            <a:off x="1219200" y="1805745"/>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rPr>
              <a:t>g</a:t>
            </a:r>
            <a:r>
              <a:rPr lang="en-US" sz="1600" dirty="0" smtClean="0">
                <a:solidFill>
                  <a:schemeClr val="bg1"/>
                </a:solidFill>
              </a:rPr>
              <a:t>pc.pl</a:t>
            </a:r>
            <a:endParaRPr lang="en-US" sz="1600" dirty="0">
              <a:solidFill>
                <a:schemeClr val="bg1"/>
              </a:solidFill>
            </a:endParaRPr>
          </a:p>
        </p:txBody>
      </p:sp>
      <p:sp>
        <p:nvSpPr>
          <p:cNvPr id="28" name="Rectangle 27"/>
          <p:cNvSpPr/>
          <p:nvPr/>
        </p:nvSpPr>
        <p:spPr>
          <a:xfrm>
            <a:off x="3146069" y="1829495"/>
            <a:ext cx="1352876" cy="1681326"/>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0" name="Rectangle 29"/>
          <p:cNvSpPr/>
          <p:nvPr/>
        </p:nvSpPr>
        <p:spPr>
          <a:xfrm>
            <a:off x="3274284" y="289560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simulation</a:t>
            </a:r>
            <a:endParaRPr lang="en-US" sz="1600" dirty="0">
              <a:solidFill>
                <a:schemeClr val="tx1"/>
              </a:solidFill>
            </a:endParaRPr>
          </a:p>
        </p:txBody>
      </p:sp>
      <p:sp>
        <p:nvSpPr>
          <p:cNvPr id="31" name="Rectangle 30"/>
          <p:cNvSpPr/>
          <p:nvPr/>
        </p:nvSpPr>
        <p:spPr>
          <a:xfrm>
            <a:off x="3269246" y="22860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2525099" y="1996189"/>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a:endCxn id="31" idx="2"/>
          </p:cNvCxnSpPr>
          <p:nvPr/>
        </p:nvCxnSpPr>
        <p:spPr>
          <a:xfrm flipH="1" flipV="1">
            <a:off x="3922196" y="2666889"/>
            <a:ext cx="5038" cy="228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44609" y="1829495"/>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sp>
        <p:nvSpPr>
          <p:cNvPr id="34" name="Rectangle 33"/>
          <p:cNvSpPr/>
          <p:nvPr/>
        </p:nvSpPr>
        <p:spPr>
          <a:xfrm>
            <a:off x="5444609" y="237445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5444608" y="288644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sp>
        <p:nvSpPr>
          <p:cNvPr id="37" name="Rectangle 36"/>
          <p:cNvSpPr/>
          <p:nvPr/>
        </p:nvSpPr>
        <p:spPr>
          <a:xfrm>
            <a:off x="5444608" y="338864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transports</a:t>
            </a:r>
            <a:endParaRPr lang="en-US" sz="1600" dirty="0">
              <a:solidFill>
                <a:schemeClr val="tx1"/>
              </a:solidFill>
            </a:endParaRPr>
          </a:p>
        </p:txBody>
      </p:sp>
      <p:cxnSp>
        <p:nvCxnSpPr>
          <p:cNvPr id="10" name="Elbow Connector 9"/>
          <p:cNvCxnSpPr>
            <a:stCxn id="31" idx="3"/>
            <a:endCxn id="33" idx="1"/>
          </p:cNvCxnSpPr>
          <p:nvPr/>
        </p:nvCxnSpPr>
        <p:spPr>
          <a:xfrm flipV="1">
            <a:off x="4575145" y="2019940"/>
            <a:ext cx="869464" cy="456505"/>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1" idx="3"/>
            <a:endCxn id="34" idx="1"/>
          </p:cNvCxnSpPr>
          <p:nvPr/>
        </p:nvCxnSpPr>
        <p:spPr>
          <a:xfrm>
            <a:off x="4575145" y="2476445"/>
            <a:ext cx="869464" cy="88453"/>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4575145" y="2476445"/>
            <a:ext cx="869463" cy="60044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1" idx="3"/>
            <a:endCxn id="37" idx="1"/>
          </p:cNvCxnSpPr>
          <p:nvPr/>
        </p:nvCxnSpPr>
        <p:spPr>
          <a:xfrm>
            <a:off x="4575145" y="2476445"/>
            <a:ext cx="869463" cy="1102640"/>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28600" y="4992469"/>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Projects will also need to be regenerated whenever new files or libraries are added or removed</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998442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1000" fill="hold"/>
                                        <p:tgtEl>
                                          <p:spTgt spid="33"/>
                                        </p:tgtEl>
                                        <p:attrNameLst>
                                          <p:attrName>style.color</p:attrName>
                                        </p:attrNameLst>
                                      </p:cBhvr>
                                      <p:to>
                                        <a:srgbClr val="FF0000"/>
                                      </p:to>
                                    </p:animClr>
                                    <p:animClr clrSpc="rgb" dir="cw">
                                      <p:cBhvr>
                                        <p:cTn id="7" dur="1000" fill="hold"/>
                                        <p:tgtEl>
                                          <p:spTgt spid="33"/>
                                        </p:tgtEl>
                                        <p:attrNameLst>
                                          <p:attrName>fillcolor</p:attrName>
                                        </p:attrNameLst>
                                      </p:cBhvr>
                                      <p:to>
                                        <a:srgbClr val="FF0000"/>
                                      </p:to>
                                    </p:animClr>
                                    <p:set>
                                      <p:cBhvr>
                                        <p:cTn id="8" dur="1000" fill="hold"/>
                                        <p:tgtEl>
                                          <p:spTgt spid="33"/>
                                        </p:tgtEl>
                                        <p:attrNameLst>
                                          <p:attrName>fill.type</p:attrName>
                                        </p:attrNameLst>
                                      </p:cBhvr>
                                      <p:to>
                                        <p:strVal val="solid"/>
                                      </p:to>
                                    </p:set>
                                    <p:set>
                                      <p:cBhvr>
                                        <p:cTn id="9" dur="1000" fill="hold"/>
                                        <p:tgtEl>
                                          <p:spTgt spid="33"/>
                                        </p:tgtEl>
                                        <p:attrNameLst>
                                          <p:attrName>fill.on</p:attrName>
                                        </p:attrNameLst>
                                      </p:cBhvr>
                                      <p:to>
                                        <p:strVal val="true"/>
                                      </p:to>
                                    </p:se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19" presetClass="emph" presetSubtype="0" fill="hold" grpId="0" nodeType="withEffect">
                                  <p:stCondLst>
                                    <p:cond delay="0"/>
                                  </p:stCondLst>
                                  <p:childTnLst>
                                    <p:animClr clrSpc="rgb" dir="cw">
                                      <p:cBhvr override="childStyle">
                                        <p:cTn id="13" dur="1000" fill="hold"/>
                                        <p:tgtEl>
                                          <p:spTgt spid="34"/>
                                        </p:tgtEl>
                                        <p:attrNameLst>
                                          <p:attrName>style.color</p:attrName>
                                        </p:attrNameLst>
                                      </p:cBhvr>
                                      <p:to>
                                        <a:srgbClr val="FF0000"/>
                                      </p:to>
                                    </p:animClr>
                                    <p:animClr clrSpc="rgb" dir="cw">
                                      <p:cBhvr>
                                        <p:cTn id="14" dur="1000" fill="hold"/>
                                        <p:tgtEl>
                                          <p:spTgt spid="34"/>
                                        </p:tgtEl>
                                        <p:attrNameLst>
                                          <p:attrName>fillcolor</p:attrName>
                                        </p:attrNameLst>
                                      </p:cBhvr>
                                      <p:to>
                                        <a:srgbClr val="FF0000"/>
                                      </p:to>
                                    </p:animClr>
                                    <p:set>
                                      <p:cBhvr>
                                        <p:cTn id="15" dur="1000" fill="hold"/>
                                        <p:tgtEl>
                                          <p:spTgt spid="34"/>
                                        </p:tgtEl>
                                        <p:attrNameLst>
                                          <p:attrName>fill.type</p:attrName>
                                        </p:attrNameLst>
                                      </p:cBhvr>
                                      <p:to>
                                        <p:strVal val="solid"/>
                                      </p:to>
                                    </p:set>
                                    <p:set>
                                      <p:cBhvr>
                                        <p:cTn id="16" dur="1000" fill="hold"/>
                                        <p:tgtEl>
                                          <p:spTgt spid="34"/>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1000" fill="hold"/>
                                        <p:tgtEl>
                                          <p:spTgt spid="35"/>
                                        </p:tgtEl>
                                        <p:attrNameLst>
                                          <p:attrName>style.color</p:attrName>
                                        </p:attrNameLst>
                                      </p:cBhvr>
                                      <p:to>
                                        <a:srgbClr val="FF0000"/>
                                      </p:to>
                                    </p:animClr>
                                    <p:animClr clrSpc="rgb" dir="cw">
                                      <p:cBhvr>
                                        <p:cTn id="19" dur="1000" fill="hold"/>
                                        <p:tgtEl>
                                          <p:spTgt spid="35"/>
                                        </p:tgtEl>
                                        <p:attrNameLst>
                                          <p:attrName>fillcolor</p:attrName>
                                        </p:attrNameLst>
                                      </p:cBhvr>
                                      <p:to>
                                        <a:srgbClr val="FF0000"/>
                                      </p:to>
                                    </p:animClr>
                                    <p:set>
                                      <p:cBhvr>
                                        <p:cTn id="20" dur="1000" fill="hold"/>
                                        <p:tgtEl>
                                          <p:spTgt spid="35"/>
                                        </p:tgtEl>
                                        <p:attrNameLst>
                                          <p:attrName>fill.type</p:attrName>
                                        </p:attrNameLst>
                                      </p:cBhvr>
                                      <p:to>
                                        <p:strVal val="solid"/>
                                      </p:to>
                                    </p:set>
                                    <p:set>
                                      <p:cBhvr>
                                        <p:cTn id="21" dur="1000" fill="hold"/>
                                        <p:tgtEl>
                                          <p:spTgt spid="35"/>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1000" fill="hold"/>
                                        <p:tgtEl>
                                          <p:spTgt spid="37"/>
                                        </p:tgtEl>
                                        <p:attrNameLst>
                                          <p:attrName>style.color</p:attrName>
                                        </p:attrNameLst>
                                      </p:cBhvr>
                                      <p:to>
                                        <a:srgbClr val="FF0000"/>
                                      </p:to>
                                    </p:animClr>
                                    <p:animClr clrSpc="rgb" dir="cw">
                                      <p:cBhvr>
                                        <p:cTn id="24" dur="1000" fill="hold"/>
                                        <p:tgtEl>
                                          <p:spTgt spid="37"/>
                                        </p:tgtEl>
                                        <p:attrNameLst>
                                          <p:attrName>fillcolor</p:attrName>
                                        </p:attrNameLst>
                                      </p:cBhvr>
                                      <p:to>
                                        <a:srgbClr val="FF0000"/>
                                      </p:to>
                                    </p:animClr>
                                    <p:set>
                                      <p:cBhvr>
                                        <p:cTn id="25" dur="1000" fill="hold"/>
                                        <p:tgtEl>
                                          <p:spTgt spid="37"/>
                                        </p:tgtEl>
                                        <p:attrNameLst>
                                          <p:attrName>fill.type</p:attrName>
                                        </p:attrNameLst>
                                      </p:cBhvr>
                                      <p:to>
                                        <p:strVal val="solid"/>
                                      </p:to>
                                    </p:set>
                                    <p:set>
                                      <p:cBhvr>
                                        <p:cTn id="26" dur="1000" fill="hold"/>
                                        <p:tgtEl>
                                          <p:spTgt spid="37"/>
                                        </p:tgtEl>
                                        <p:attrNameLst>
                                          <p:attrName>fill.on</p:attrName>
                                        </p:attrNameLst>
                                      </p:cBhvr>
                                      <p:to>
                                        <p:strVal val="true"/>
                                      </p:to>
                                    </p:set>
                                  </p:childTnLst>
                                </p:cTn>
                              </p:par>
                              <p:par>
                                <p:cTn id="27" presetID="3" presetClass="emph" presetSubtype="2" fill="hold" grpId="1" nodeType="withEffect">
                                  <p:stCondLst>
                                    <p:cond delay="0"/>
                                  </p:stCondLst>
                                  <p:childTnLst>
                                    <p:animClr clrSpc="rgb" dir="cw">
                                      <p:cBhvr override="childStyle">
                                        <p:cTn id="28" dur="1000" fill="hold"/>
                                        <p:tgtEl>
                                          <p:spTgt spid="33"/>
                                        </p:tgtEl>
                                        <p:attrNameLst>
                                          <p:attrName>style.color</p:attrName>
                                        </p:attrNameLst>
                                      </p:cBhvr>
                                      <p:to>
                                        <a:srgbClr val="FFFFFF"/>
                                      </p:to>
                                    </p:animClr>
                                  </p:childTnLst>
                                </p:cTn>
                              </p:par>
                              <p:par>
                                <p:cTn id="29" presetID="3" presetClass="emph" presetSubtype="2" fill="hold" grpId="1" nodeType="withEffect">
                                  <p:stCondLst>
                                    <p:cond delay="0"/>
                                  </p:stCondLst>
                                  <p:childTnLst>
                                    <p:animClr clrSpc="rgb" dir="cw">
                                      <p:cBhvr override="childStyle">
                                        <p:cTn id="30" dur="1000" fill="hold"/>
                                        <p:tgtEl>
                                          <p:spTgt spid="34"/>
                                        </p:tgtEl>
                                        <p:attrNameLst>
                                          <p:attrName>style.color</p:attrName>
                                        </p:attrNameLst>
                                      </p:cBhvr>
                                      <p:to>
                                        <a:srgbClr val="FFFFFF"/>
                                      </p:to>
                                    </p:animClr>
                                  </p:childTnLst>
                                </p:cTn>
                              </p:par>
                              <p:par>
                                <p:cTn id="31" presetID="3" presetClass="emph" presetSubtype="2" fill="hold" grpId="1" nodeType="withEffect">
                                  <p:stCondLst>
                                    <p:cond delay="0"/>
                                  </p:stCondLst>
                                  <p:childTnLst>
                                    <p:animClr clrSpc="rgb" dir="cw">
                                      <p:cBhvr override="childStyle">
                                        <p:cTn id="32" dur="1000" fill="hold"/>
                                        <p:tgtEl>
                                          <p:spTgt spid="35"/>
                                        </p:tgtEl>
                                        <p:attrNameLst>
                                          <p:attrName>style.color</p:attrName>
                                        </p:attrNameLst>
                                      </p:cBhvr>
                                      <p:to>
                                        <a:srgbClr val="FFFFFF"/>
                                      </p:to>
                                    </p:animClr>
                                  </p:childTnLst>
                                </p:cTn>
                              </p:par>
                              <p:par>
                                <p:cTn id="33" presetID="3" presetClass="emph" presetSubtype="2" fill="hold" grpId="1" nodeType="withEffect">
                                  <p:stCondLst>
                                    <p:cond delay="0"/>
                                  </p:stCondLst>
                                  <p:childTnLst>
                                    <p:animClr clrSpc="rgb" dir="cw">
                                      <p:cBhvr override="childStyle">
                                        <p:cTn id="34" dur="1000" fill="hold"/>
                                        <p:tgtEl>
                                          <p:spTgt spid="37"/>
                                        </p:tgtEl>
                                        <p:attrNameLst>
                                          <p:attrName>style.color</p:attrName>
                                        </p:attrNameLst>
                                      </p:cBhvr>
                                      <p:to>
                                        <a:srgbClr val="FFFFFF"/>
                                      </p:to>
                                    </p:animClr>
                                  </p:childTnLst>
                                </p:cTn>
                              </p:par>
                            </p:childTnLst>
                          </p:cTn>
                        </p:par>
                        <p:par>
                          <p:cTn id="35" fill="hold">
                            <p:stCondLst>
                              <p:cond delay="1000"/>
                            </p:stCondLst>
                            <p:childTnLst>
                              <p:par>
                                <p:cTn id="36" presetID="7" presetClass="emph" presetSubtype="2" fill="hold" nodeType="afterEffect">
                                  <p:stCondLst>
                                    <p:cond delay="0"/>
                                  </p:stCondLst>
                                  <p:childTnLst>
                                    <p:animClr clrSpc="rgb" dir="cw">
                                      <p:cBhvr>
                                        <p:cTn id="37" dur="500" fill="hold"/>
                                        <p:tgtEl>
                                          <p:spTgt spid="10"/>
                                        </p:tgtEl>
                                        <p:attrNameLst>
                                          <p:attrName>stroke.color</p:attrName>
                                        </p:attrNameLst>
                                      </p:cBhvr>
                                      <p:to>
                                        <a:srgbClr val="FF0000"/>
                                      </p:to>
                                    </p:animClr>
                                    <p:set>
                                      <p:cBhvr>
                                        <p:cTn id="38" dur="500" fill="hold"/>
                                        <p:tgtEl>
                                          <p:spTgt spid="10"/>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38"/>
                                        </p:tgtEl>
                                        <p:attrNameLst>
                                          <p:attrName>stroke.color</p:attrName>
                                        </p:attrNameLst>
                                      </p:cBhvr>
                                      <p:to>
                                        <a:srgbClr val="FF0000"/>
                                      </p:to>
                                    </p:animClr>
                                    <p:set>
                                      <p:cBhvr>
                                        <p:cTn id="41" dur="500" fill="hold"/>
                                        <p:tgtEl>
                                          <p:spTgt spid="38"/>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40"/>
                                        </p:tgtEl>
                                        <p:attrNameLst>
                                          <p:attrName>stroke.color</p:attrName>
                                        </p:attrNameLst>
                                      </p:cBhvr>
                                      <p:to>
                                        <a:srgbClr val="FF0000"/>
                                      </p:to>
                                    </p:animClr>
                                    <p:set>
                                      <p:cBhvr>
                                        <p:cTn id="44" dur="500" fill="hold"/>
                                        <p:tgtEl>
                                          <p:spTgt spid="40"/>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43"/>
                                        </p:tgtEl>
                                        <p:attrNameLst>
                                          <p:attrName>stroke.color</p:attrName>
                                        </p:attrNameLst>
                                      </p:cBhvr>
                                      <p:to>
                                        <a:srgbClr val="FF0000"/>
                                      </p:to>
                                    </p:animClr>
                                    <p:set>
                                      <p:cBhvr>
                                        <p:cTn id="47" dur="500" fill="hold"/>
                                        <p:tgtEl>
                                          <p:spTgt spid="43"/>
                                        </p:tgtEl>
                                        <p:attrNameLst>
                                          <p:attrName>stroke.on</p:attrName>
                                        </p:attrNameLst>
                                      </p:cBhvr>
                                      <p:to>
                                        <p:strVal val="true"/>
                                      </p:to>
                                    </p:set>
                                  </p:childTnLst>
                                </p:cTn>
                              </p:par>
                            </p:childTnLst>
                          </p:cTn>
                        </p:par>
                        <p:par>
                          <p:cTn id="48" fill="hold">
                            <p:stCondLst>
                              <p:cond delay="1500"/>
                            </p:stCondLst>
                            <p:childTnLst>
                              <p:par>
                                <p:cTn id="49" presetID="19" presetClass="emph" presetSubtype="0" fill="hold" grpId="0" nodeType="afterEffect">
                                  <p:stCondLst>
                                    <p:cond delay="0"/>
                                  </p:stCondLst>
                                  <p:childTnLst>
                                    <p:animClr clrSpc="rgb" dir="cw">
                                      <p:cBhvr override="childStyle">
                                        <p:cTn id="50" dur="1000" fill="hold"/>
                                        <p:tgtEl>
                                          <p:spTgt spid="31"/>
                                        </p:tgtEl>
                                        <p:attrNameLst>
                                          <p:attrName>style.color</p:attrName>
                                        </p:attrNameLst>
                                      </p:cBhvr>
                                      <p:to>
                                        <a:srgbClr val="FF0000"/>
                                      </p:to>
                                    </p:animClr>
                                    <p:animClr clrSpc="rgb" dir="cw">
                                      <p:cBhvr>
                                        <p:cTn id="51" dur="1000" fill="hold"/>
                                        <p:tgtEl>
                                          <p:spTgt spid="31"/>
                                        </p:tgtEl>
                                        <p:attrNameLst>
                                          <p:attrName>fillcolor</p:attrName>
                                        </p:attrNameLst>
                                      </p:cBhvr>
                                      <p:to>
                                        <a:srgbClr val="FF0000"/>
                                      </p:to>
                                    </p:animClr>
                                    <p:set>
                                      <p:cBhvr>
                                        <p:cTn id="52" dur="1000" fill="hold"/>
                                        <p:tgtEl>
                                          <p:spTgt spid="31"/>
                                        </p:tgtEl>
                                        <p:attrNameLst>
                                          <p:attrName>fill.type</p:attrName>
                                        </p:attrNameLst>
                                      </p:cBhvr>
                                      <p:to>
                                        <p:strVal val="solid"/>
                                      </p:to>
                                    </p:set>
                                    <p:set>
                                      <p:cBhvr>
                                        <p:cTn id="53" dur="1000" fill="hold"/>
                                        <p:tgtEl>
                                          <p:spTgt spid="31"/>
                                        </p:tgtEl>
                                        <p:attrNameLst>
                                          <p:attrName>fill.on</p:attrName>
                                        </p:attrNameLst>
                                      </p:cBhvr>
                                      <p:to>
                                        <p:strVal val="true"/>
                                      </p:to>
                                    </p:set>
                                  </p:childTnLst>
                                </p:cTn>
                              </p:par>
                              <p:par>
                                <p:cTn id="54" presetID="3" presetClass="emph" presetSubtype="2" fill="hold" grpId="1" nodeType="withEffect">
                                  <p:stCondLst>
                                    <p:cond delay="0"/>
                                  </p:stCondLst>
                                  <p:childTnLst>
                                    <p:animClr clrSpc="rgb" dir="cw">
                                      <p:cBhvr override="childStyle">
                                        <p:cTn id="55" dur="1000" fill="hold"/>
                                        <p:tgtEl>
                                          <p:spTgt spid="31"/>
                                        </p:tgtEl>
                                        <p:attrNameLst>
                                          <p:attrName>style.color</p:attrName>
                                        </p:attrNameLst>
                                      </p:cBhvr>
                                      <p:to>
                                        <a:schemeClr val="bg1"/>
                                      </p:to>
                                    </p:animClr>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2000" fill="hold"/>
                                        <p:tgtEl>
                                          <p:spTgt spid="28"/>
                                        </p:tgtEl>
                                        <p:attrNameLst>
                                          <p:attrName>fillcolor</p:attrName>
                                        </p:attrNameLst>
                                      </p:cBhvr>
                                      <p:to>
                                        <a:srgbClr val="FF0000"/>
                                      </p:to>
                                    </p:animClr>
                                    <p:set>
                                      <p:cBhvr>
                                        <p:cTn id="60" dur="2000" fill="hold"/>
                                        <p:tgtEl>
                                          <p:spTgt spid="28"/>
                                        </p:tgtEl>
                                        <p:attrNameLst>
                                          <p:attrName>fill.type</p:attrName>
                                        </p:attrNameLst>
                                      </p:cBhvr>
                                      <p:to>
                                        <p:strVal val="solid"/>
                                      </p:to>
                                    </p:set>
                                    <p:set>
                                      <p:cBhvr>
                                        <p:cTn id="61" dur="2000" fill="hold"/>
                                        <p:tgtEl>
                                          <p:spTgt spid="28"/>
                                        </p:tgtEl>
                                        <p:attrNameLst>
                                          <p:attrName>fill.on</p:attrName>
                                        </p:attrNameLst>
                                      </p:cBhvr>
                                      <p:to>
                                        <p:strVal val="true"/>
                                      </p:to>
                                    </p:set>
                                  </p:childTnLst>
                                </p:cTn>
                              </p:par>
                              <p:par>
                                <p:cTn id="62" presetID="3" presetClass="emph" presetSubtype="2" fill="hold" grpId="0" nodeType="withEffect">
                                  <p:stCondLst>
                                    <p:cond delay="0"/>
                                  </p:stCondLst>
                                  <p:childTnLst>
                                    <p:animClr clrSpc="rgb" dir="cw">
                                      <p:cBhvr override="childStyle">
                                        <p:cTn id="63" dur="2000" fill="hold"/>
                                        <p:tgtEl>
                                          <p:spTgt spid="28"/>
                                        </p:tgtEl>
                                        <p:attrNameLst>
                                          <p:attrName>style.color</p:attrName>
                                        </p:attrNameLst>
                                      </p:cBhvr>
                                      <p:to>
                                        <a:srgbClr val="FFFFFF"/>
                                      </p:to>
                                    </p:animClr>
                                  </p:childTnLst>
                                </p:cTn>
                              </p:par>
                              <p:par>
                                <p:cTn id="64" presetID="1"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P spid="31" grpId="0" animBg="1"/>
      <p:bldP spid="31" grpId="1" animBg="1"/>
      <p:bldP spid="33" grpId="0" animBg="1"/>
      <p:bldP spid="33" grpId="1" animBg="1"/>
      <p:bldP spid="34" grpId="0" animBg="1"/>
      <p:bldP spid="34" grpId="1" animBg="1"/>
      <p:bldP spid="35" grpId="0" animBg="1"/>
      <p:bldP spid="35" grpId="1" animBg="1"/>
      <p:bldP spid="37" grpId="0" animBg="1"/>
      <p:bldP spid="37" grpId="1"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393087" y="6858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how the controller interacts with algorithms and platforms</a:t>
            </a:r>
          </a:p>
        </p:txBody>
      </p:sp>
      <p:sp>
        <p:nvSpPr>
          <p:cNvPr id="24" name="Rectangle 23"/>
          <p:cNvSpPr/>
          <p:nvPr/>
        </p:nvSpPr>
        <p:spPr>
          <a:xfrm>
            <a:off x="254922" y="2727933"/>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Controllers executes algorithms and platform functions in a MAPE (</a:t>
            </a:r>
            <a:r>
              <a:rPr lang="en-US" dirty="0" smtClean="0">
                <a:latin typeface="Arial" panose="020B0604020202020204" pitchFamily="34" charset="0"/>
                <a:cs typeface="Arial" panose="020B0604020202020204" pitchFamily="34" charset="0"/>
              </a:rPr>
              <a:t>Monitor Analyze Plan Execute</a:t>
            </a:r>
            <a:r>
              <a:rPr lang="en-US" b="1" dirty="0" smtClean="0">
                <a:latin typeface="Arial" panose="020B0604020202020204" pitchFamily="34" charset="0"/>
                <a:cs typeface="Arial" panose="020B0604020202020204" pitchFamily="34" charset="0"/>
              </a:rPr>
              <a:t>) process</a:t>
            </a:r>
          </a:p>
        </p:txBody>
      </p:sp>
      <p:sp>
        <p:nvSpPr>
          <p:cNvPr id="31" name="Rectangle 30"/>
          <p:cNvSpPr/>
          <p:nvPr/>
        </p:nvSpPr>
        <p:spPr>
          <a:xfrm>
            <a:off x="533400" y="181063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sp>
        <p:nvSpPr>
          <p:cNvPr id="34" name="Rectangle 33"/>
          <p:cNvSpPr/>
          <p:nvPr/>
        </p:nvSpPr>
        <p:spPr>
          <a:xfrm>
            <a:off x="2708763" y="154552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2708762" y="205751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cxnSp>
        <p:nvCxnSpPr>
          <p:cNvPr id="38" name="Elbow Connector 37"/>
          <p:cNvCxnSpPr>
            <a:stCxn id="31" idx="3"/>
            <a:endCxn id="34" idx="1"/>
          </p:cNvCxnSpPr>
          <p:nvPr/>
        </p:nvCxnSpPr>
        <p:spPr>
          <a:xfrm flipV="1">
            <a:off x="1839299" y="1735968"/>
            <a:ext cx="869464" cy="265107"/>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1839299" y="2001075"/>
            <a:ext cx="869463" cy="24688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9" name="Rectangle 28"/>
          <p:cNvSpPr/>
          <p:nvPr/>
        </p:nvSpPr>
        <p:spPr>
          <a:xfrm>
            <a:off x="762000" y="4581688"/>
            <a:ext cx="1110249"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algorithm</a:t>
            </a:r>
            <a:endParaRPr lang="en-US" sz="1400" dirty="0">
              <a:solidFill>
                <a:schemeClr val="tx1"/>
              </a:solidFill>
            </a:endParaRPr>
          </a:p>
        </p:txBody>
      </p:sp>
      <p:sp>
        <p:nvSpPr>
          <p:cNvPr id="5" name="TextBox 4"/>
          <p:cNvSpPr txBox="1"/>
          <p:nvPr/>
        </p:nvSpPr>
        <p:spPr>
          <a:xfrm>
            <a:off x="7781964" y="4483409"/>
            <a:ext cx="614271" cy="369332"/>
          </a:xfrm>
          <a:prstGeom prst="rect">
            <a:avLst/>
          </a:prstGeom>
          <a:noFill/>
        </p:spPr>
        <p:txBody>
          <a:bodyPr wrap="none" rtlCol="0">
            <a:spAutoFit/>
          </a:bodyPr>
          <a:lstStyle/>
          <a:p>
            <a:r>
              <a:rPr lang="en-US" dirty="0" smtClean="0"/>
              <a:t>time</a:t>
            </a:r>
            <a:endParaRPr lang="en-US" dirty="0"/>
          </a:p>
        </p:txBody>
      </p:sp>
      <p:sp>
        <p:nvSpPr>
          <p:cNvPr id="47" name="Rectangle 46"/>
          <p:cNvSpPr/>
          <p:nvPr/>
        </p:nvSpPr>
        <p:spPr>
          <a:xfrm>
            <a:off x="762000" y="3943265"/>
            <a:ext cx="1110249" cy="323824"/>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s</a:t>
            </a:r>
            <a:r>
              <a:rPr lang="en-US" sz="1400" dirty="0" smtClean="0">
                <a:solidFill>
                  <a:schemeClr val="tx1"/>
                </a:solidFill>
              </a:rPr>
              <a:t>ystem</a:t>
            </a:r>
            <a:endParaRPr lang="en-US" sz="1400" dirty="0">
              <a:solidFill>
                <a:schemeClr val="tx1"/>
              </a:solidFill>
            </a:endParaRPr>
          </a:p>
        </p:txBody>
      </p:sp>
      <p:sp>
        <p:nvSpPr>
          <p:cNvPr id="48" name="Rectangle 47"/>
          <p:cNvSpPr/>
          <p:nvPr/>
        </p:nvSpPr>
        <p:spPr>
          <a:xfrm>
            <a:off x="762000" y="5209225"/>
            <a:ext cx="1110249"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platform</a:t>
            </a:r>
            <a:endParaRPr lang="en-US" sz="1400" dirty="0">
              <a:solidFill>
                <a:schemeClr val="tx1"/>
              </a:solidFill>
            </a:endParaRPr>
          </a:p>
        </p:txBody>
      </p:sp>
      <p:cxnSp>
        <p:nvCxnSpPr>
          <p:cNvPr id="49" name="Straight Arrow Connector 48"/>
          <p:cNvCxnSpPr/>
          <p:nvPr/>
        </p:nvCxnSpPr>
        <p:spPr>
          <a:xfrm>
            <a:off x="2067899" y="4076644"/>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67899" y="4715067"/>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067898" y="5342604"/>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209800" y="3950411"/>
            <a:ext cx="814260" cy="323824"/>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5" name="Rectangle 54"/>
          <p:cNvSpPr/>
          <p:nvPr/>
        </p:nvSpPr>
        <p:spPr>
          <a:xfrm>
            <a:off x="382956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6" name="Rectangle 55"/>
          <p:cNvSpPr/>
          <p:nvPr/>
        </p:nvSpPr>
        <p:spPr>
          <a:xfrm>
            <a:off x="4643820" y="5215192"/>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7" name="Rectangle 56"/>
          <p:cNvSpPr/>
          <p:nvPr/>
        </p:nvSpPr>
        <p:spPr>
          <a:xfrm>
            <a:off x="545808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plan</a:t>
            </a:r>
            <a:endParaRPr lang="en-US" sz="1400" dirty="0">
              <a:solidFill>
                <a:schemeClr val="tx1"/>
              </a:solidFill>
            </a:endParaRPr>
          </a:p>
        </p:txBody>
      </p:sp>
      <p:sp>
        <p:nvSpPr>
          <p:cNvPr id="58" name="Rectangle 57"/>
          <p:cNvSpPr/>
          <p:nvPr/>
        </p:nvSpPr>
        <p:spPr>
          <a:xfrm>
            <a:off x="627234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execute</a:t>
            </a:r>
            <a:endParaRPr lang="en-US" sz="1400" dirty="0">
              <a:solidFill>
                <a:schemeClr val="tx1"/>
              </a:solidFill>
            </a:endParaRPr>
          </a:p>
        </p:txBody>
      </p:sp>
      <p:sp>
        <p:nvSpPr>
          <p:cNvPr id="59" name="Rectangle 58"/>
          <p:cNvSpPr/>
          <p:nvPr/>
        </p:nvSpPr>
        <p:spPr>
          <a:xfrm>
            <a:off x="2995740" y="5209225"/>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sense</a:t>
            </a:r>
            <a:endParaRPr lang="en-US" sz="1400" dirty="0">
              <a:solidFill>
                <a:schemeClr val="tx1"/>
              </a:solidFill>
            </a:endParaRPr>
          </a:p>
        </p:txBody>
      </p:sp>
      <p:sp>
        <p:nvSpPr>
          <p:cNvPr id="2" name="TextBox 1"/>
          <p:cNvSpPr txBox="1"/>
          <p:nvPr/>
        </p:nvSpPr>
        <p:spPr>
          <a:xfrm>
            <a:off x="2483420" y="5831641"/>
            <a:ext cx="1024639" cy="276999"/>
          </a:xfrm>
          <a:prstGeom prst="rect">
            <a:avLst/>
          </a:prstGeom>
          <a:solidFill>
            <a:srgbClr val="FFC000"/>
          </a:solidFill>
          <a:ln w="28575">
            <a:solidFill>
              <a:schemeClr val="tx1"/>
            </a:solidFill>
          </a:ln>
        </p:spPr>
        <p:txBody>
          <a:bodyPr wrap="none" rtlCol="0">
            <a:spAutoFit/>
          </a:bodyPr>
          <a:lstStyle/>
          <a:p>
            <a:r>
              <a:rPr lang="en-US" sz="1200" dirty="0" smtClean="0"/>
              <a:t>Run </a:t>
            </a:r>
            <a:r>
              <a:rPr lang="en-US" sz="1200" dirty="0" err="1" smtClean="0"/>
              <a:t>hz</a:t>
            </a:r>
            <a:r>
              <a:rPr lang="en-US" sz="1200" dirty="0" smtClean="0"/>
              <a:t> epoch</a:t>
            </a:r>
            <a:endParaRPr lang="en-US" sz="1200" dirty="0"/>
          </a:p>
        </p:txBody>
      </p:sp>
      <p:cxnSp>
        <p:nvCxnSpPr>
          <p:cNvPr id="4" name="Straight Arrow Connector 3"/>
          <p:cNvCxnSpPr>
            <a:stCxn id="2" idx="0"/>
          </p:cNvCxnSpPr>
          <p:nvPr/>
        </p:nvCxnSpPr>
        <p:spPr>
          <a:xfrm flipV="1">
            <a:off x="2995740" y="5540194"/>
            <a:ext cx="0" cy="29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74280" y="5846837"/>
            <a:ext cx="1088760" cy="276999"/>
          </a:xfrm>
          <a:prstGeom prst="rect">
            <a:avLst/>
          </a:prstGeom>
          <a:solidFill>
            <a:srgbClr val="FFC000"/>
          </a:solidFill>
          <a:ln w="28575">
            <a:solidFill>
              <a:schemeClr val="tx1"/>
            </a:solidFill>
          </a:ln>
        </p:spPr>
        <p:txBody>
          <a:bodyPr wrap="none" rtlCol="0">
            <a:spAutoFit/>
          </a:bodyPr>
          <a:lstStyle/>
          <a:p>
            <a:r>
              <a:rPr lang="en-US" sz="1200" dirty="0" smtClean="0"/>
              <a:t>Send </a:t>
            </a:r>
            <a:r>
              <a:rPr lang="en-US" sz="1200" dirty="0" err="1" smtClean="0"/>
              <a:t>hz</a:t>
            </a:r>
            <a:r>
              <a:rPr lang="en-US" sz="1200" dirty="0" smtClean="0"/>
              <a:t> epoch</a:t>
            </a:r>
            <a:endParaRPr lang="en-US" sz="1200" dirty="0"/>
          </a:p>
        </p:txBody>
      </p:sp>
      <p:cxnSp>
        <p:nvCxnSpPr>
          <p:cNvPr id="37" name="Straight Arrow Connector 36"/>
          <p:cNvCxnSpPr/>
          <p:nvPr/>
        </p:nvCxnSpPr>
        <p:spPr>
          <a:xfrm flipV="1">
            <a:off x="7086600" y="4905512"/>
            <a:ext cx="0" cy="961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3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animBg="1"/>
      <p:bldP spid="5" grpId="0"/>
      <p:bldP spid="47" grpId="0" animBg="1"/>
      <p:bldP spid="48" grpId="0" animBg="1"/>
      <p:bldP spid="54" grpId="0" animBg="1"/>
      <p:bldP spid="55" grpId="0" animBg="1"/>
      <p:bldP spid="56" grpId="0" animBg="1"/>
      <p:bldP spid="57" grpId="0" animBg="1"/>
      <p:bldP spid="58" grpId="0" animBg="1"/>
      <p:bldP spid="59" grpId="0" animBg="1"/>
      <p:bldP spid="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new controller by adding threads and other components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6"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--new-thread sense --new-thread analyze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--new-algorithm </a:t>
            </a:r>
            <a:r>
              <a:rPr lang="en-US" sz="1200" dirty="0" err="1" smtClean="0">
                <a:solidFill>
                  <a:schemeClr val="bg1"/>
                </a:solidFill>
                <a:latin typeface="Courier New" panose="02070309020205020404" pitchFamily="49" charset="0"/>
                <a:cs typeface="Courier New" panose="02070309020205020404" pitchFamily="49" charset="0"/>
              </a:rPr>
              <a:t>intelligent_isr</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--new-thread sense --new-thread analyze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--new-algorithm </a:t>
            </a:r>
            <a:r>
              <a:rPr lang="en-US" sz="1200" dirty="0" err="1">
                <a:solidFill>
                  <a:schemeClr val="bg1"/>
                </a:solidFill>
                <a:latin typeface="Courier New" panose="02070309020205020404" pitchFamily="49" charset="0"/>
                <a:cs typeface="Courier New" panose="02070309020205020404" pitchFamily="49" charset="0"/>
              </a:rPr>
              <a:t>intelligent_isr</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6" name="Rectangle 25"/>
          <p:cNvSpPr/>
          <p:nvPr/>
        </p:nvSpPr>
        <p:spPr>
          <a:xfrm>
            <a:off x="238795" y="4549635"/>
            <a:ext cx="8763000" cy="1477328"/>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have created two new threads in </a:t>
            </a:r>
            <a:r>
              <a:rPr lang="en-US" dirty="0" err="1" smtClean="0">
                <a:latin typeface="Arial" panose="020B0604020202020204" pitchFamily="34" charset="0"/>
                <a:cs typeface="Arial" panose="020B0604020202020204" pitchFamily="34" charset="0"/>
              </a:rPr>
              <a:t>src</a:t>
            </a:r>
            <a:r>
              <a:rPr lang="en-US" dirty="0" smtClean="0">
                <a:latin typeface="Arial" panose="020B0604020202020204" pitchFamily="34" charset="0"/>
                <a:cs typeface="Arial" panose="020B0604020202020204" pitchFamily="34" charset="0"/>
              </a:rPr>
              <a:t>/threads called “sense” and “analyze”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have created one new algorithm called “</a:t>
            </a:r>
            <a:r>
              <a:rPr lang="en-US" dirty="0" err="1" smtClean="0">
                <a:latin typeface="Arial" panose="020B0604020202020204" pitchFamily="34" charset="0"/>
                <a:cs typeface="Arial" panose="020B0604020202020204" pitchFamily="34" charset="0"/>
              </a:rPr>
              <a:t>intelligent_isr</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These new generated threads and algorithms have null implementations that can be implemented however you like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We’ll talk more about threads and algorithms in the next tutorials</a:t>
            </a:r>
          </a:p>
        </p:txBody>
      </p:sp>
      <p:sp>
        <p:nvSpPr>
          <p:cNvPr id="32" name="Rectangle 31"/>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Tree>
    <p:extLst>
      <p:ext uri="{BB962C8B-B14F-4D97-AF65-F5344CB8AC3E}">
        <p14:creationId xmlns:p14="http://schemas.microsoft.com/office/powerpoint/2010/main" val="376815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26"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Linking other libraries into the controller</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action scripts are using the </a:t>
            </a:r>
            <a:r>
              <a:rPr lang="en-US" dirty="0" err="1" smtClean="0">
                <a:latin typeface="Arial" panose="020B0604020202020204" pitchFamily="34" charset="0"/>
                <a:cs typeface="Arial" panose="020B0604020202020204" pitchFamily="34" charset="0"/>
              </a:rPr>
              <a:t>MakeFileProjectCreator</a:t>
            </a:r>
            <a:r>
              <a:rPr lang="en-US" dirty="0" smtClean="0">
                <a:latin typeface="Arial" panose="020B0604020202020204" pitchFamily="34" charset="0"/>
                <a:cs typeface="Arial" panose="020B0604020202020204" pitchFamily="34" charset="0"/>
              </a:rPr>
              <a:t> open-source project underneath the hood to automate the project generation, compilation and linking of source files</a:t>
            </a:r>
          </a:p>
        </p:txBody>
      </p:sp>
      <p:sp>
        <p:nvSpPr>
          <p:cNvPr id="19" name="Rectangle 18"/>
          <p:cNvSpPr/>
          <p:nvPr/>
        </p:nvSpPr>
        <p:spPr>
          <a:xfrm>
            <a:off x="241475" y="2411168"/>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See the </a:t>
            </a:r>
            <a:r>
              <a:rPr lang="en-US" dirty="0" err="1" smtClean="0">
                <a:latin typeface="Arial" panose="020B0604020202020204" pitchFamily="34" charset="0"/>
                <a:cs typeface="Arial" panose="020B0604020202020204" pitchFamily="34" charset="0"/>
              </a:rPr>
              <a:t>using_madara.mpb</a:t>
            </a:r>
            <a:r>
              <a:rPr lang="en-US" dirty="0" smtClean="0">
                <a:latin typeface="Arial" panose="020B0604020202020204" pitchFamily="34" charset="0"/>
                <a:cs typeface="Arial" panose="020B0604020202020204" pitchFamily="34" charset="0"/>
              </a:rPr>
              <a:t> file for an example of how to link to external libraries</a:t>
            </a:r>
          </a:p>
        </p:txBody>
      </p:sp>
      <p:sp>
        <p:nvSpPr>
          <p:cNvPr id="2" name="TextBox 1"/>
          <p:cNvSpPr txBox="1"/>
          <p:nvPr/>
        </p:nvSpPr>
        <p:spPr>
          <a:xfrm>
            <a:off x="1309493" y="2971800"/>
            <a:ext cx="3943067" cy="1754326"/>
          </a:xfrm>
          <a:prstGeom prst="rect">
            <a:avLst/>
          </a:prstGeom>
          <a:solidFill>
            <a:schemeClr val="bg1"/>
          </a:solidFill>
          <a:ln w="28575">
            <a:solidFill>
              <a:schemeClr val="tx1"/>
            </a:solidFill>
          </a:ln>
        </p:spPr>
        <p:txBody>
          <a:bodyPr wrap="none" rtlCol="0">
            <a:spAutoFit/>
          </a:bodyPr>
          <a:lstStyle/>
          <a:p>
            <a:r>
              <a:rPr lang="en-US" dirty="0"/>
              <a:t>project {</a:t>
            </a:r>
          </a:p>
          <a:p>
            <a:r>
              <a:rPr lang="en-US" dirty="0"/>
              <a:t>  includes += $(MADARA_ROOT)/include</a:t>
            </a:r>
          </a:p>
          <a:p>
            <a:r>
              <a:rPr lang="en-US" dirty="0"/>
              <a:t>  </a:t>
            </a:r>
            <a:r>
              <a:rPr lang="en-US" dirty="0" err="1"/>
              <a:t>libpaths</a:t>
            </a:r>
            <a:r>
              <a:rPr lang="en-US" dirty="0"/>
              <a:t> += $(MADARA_ROOT)/lib</a:t>
            </a:r>
          </a:p>
          <a:p>
            <a:r>
              <a:rPr lang="en-US" dirty="0"/>
              <a:t>  after += </a:t>
            </a:r>
            <a:r>
              <a:rPr lang="en-US" dirty="0" err="1"/>
              <a:t>Madara</a:t>
            </a:r>
            <a:r>
              <a:rPr lang="en-US" dirty="0"/>
              <a:t>  </a:t>
            </a:r>
          </a:p>
          <a:p>
            <a:r>
              <a:rPr lang="en-US" dirty="0"/>
              <a:t>  libs += MADARA</a:t>
            </a:r>
          </a:p>
          <a:p>
            <a:r>
              <a:rPr lang="en-US" dirty="0"/>
              <a:t>}</a:t>
            </a:r>
          </a:p>
        </p:txBody>
      </p:sp>
      <p:sp>
        <p:nvSpPr>
          <p:cNvPr id="3" name="TextBox 2"/>
          <p:cNvSpPr txBox="1"/>
          <p:nvPr/>
        </p:nvSpPr>
        <p:spPr>
          <a:xfrm>
            <a:off x="5555023" y="3048000"/>
            <a:ext cx="2293577" cy="369332"/>
          </a:xfrm>
          <a:prstGeom prst="rect">
            <a:avLst/>
          </a:prstGeom>
          <a:solidFill>
            <a:srgbClr val="FFC000"/>
          </a:solidFill>
          <a:ln w="28575">
            <a:solidFill>
              <a:schemeClr val="tx1"/>
            </a:solidFill>
          </a:ln>
        </p:spPr>
        <p:txBody>
          <a:bodyPr wrap="none" rtlCol="0">
            <a:spAutoFit/>
          </a:bodyPr>
          <a:lstStyle/>
          <a:p>
            <a:r>
              <a:rPr lang="en-US" dirty="0" smtClean="0"/>
              <a:t>Header files to include</a:t>
            </a:r>
            <a:endParaRPr lang="en-US" dirty="0"/>
          </a:p>
        </p:txBody>
      </p:sp>
      <p:cxnSp>
        <p:nvCxnSpPr>
          <p:cNvPr id="5" name="Straight Arrow Connector 4"/>
          <p:cNvCxnSpPr>
            <a:stCxn id="3" idx="1"/>
          </p:cNvCxnSpPr>
          <p:nvPr/>
        </p:nvCxnSpPr>
        <p:spPr>
          <a:xfrm flipH="1">
            <a:off x="5105400" y="3232666"/>
            <a:ext cx="449623" cy="1846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3541060"/>
            <a:ext cx="2113912" cy="369332"/>
          </a:xfrm>
          <a:prstGeom prst="rect">
            <a:avLst/>
          </a:prstGeom>
          <a:solidFill>
            <a:srgbClr val="FFC000"/>
          </a:solidFill>
          <a:ln w="28575">
            <a:solidFill>
              <a:schemeClr val="tx1"/>
            </a:solidFill>
          </a:ln>
        </p:spPr>
        <p:txBody>
          <a:bodyPr wrap="none" rtlCol="0">
            <a:spAutoFit/>
          </a:bodyPr>
          <a:lstStyle/>
          <a:p>
            <a:r>
              <a:rPr lang="en-US" dirty="0" smtClean="0"/>
              <a:t>Path to new libraries</a:t>
            </a:r>
            <a:endParaRPr lang="en-US" dirty="0"/>
          </a:p>
        </p:txBody>
      </p:sp>
      <p:cxnSp>
        <p:nvCxnSpPr>
          <p:cNvPr id="23" name="Straight Arrow Connector 22"/>
          <p:cNvCxnSpPr>
            <a:stCxn id="22" idx="1"/>
          </p:cNvCxnSpPr>
          <p:nvPr/>
        </p:nvCxnSpPr>
        <p:spPr>
          <a:xfrm flipH="1">
            <a:off x="4731977" y="3725726"/>
            <a:ext cx="906823" cy="80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55023" y="4034120"/>
            <a:ext cx="1641411" cy="369332"/>
          </a:xfrm>
          <a:prstGeom prst="rect">
            <a:avLst/>
          </a:prstGeom>
          <a:solidFill>
            <a:srgbClr val="FFC000"/>
          </a:solidFill>
          <a:ln w="28575">
            <a:solidFill>
              <a:schemeClr val="tx1"/>
            </a:solidFill>
          </a:ln>
        </p:spPr>
        <p:txBody>
          <a:bodyPr wrap="none" rtlCol="0">
            <a:spAutoFit/>
          </a:bodyPr>
          <a:lstStyle/>
          <a:p>
            <a:r>
              <a:rPr lang="en-US" dirty="0" smtClean="0"/>
              <a:t>Name of library</a:t>
            </a:r>
            <a:endParaRPr lang="en-US" dirty="0"/>
          </a:p>
        </p:txBody>
      </p:sp>
      <p:cxnSp>
        <p:nvCxnSpPr>
          <p:cNvPr id="33" name="Straight Arrow Connector 32"/>
          <p:cNvCxnSpPr>
            <a:stCxn id="29" idx="1"/>
          </p:cNvCxnSpPr>
          <p:nvPr/>
        </p:nvCxnSpPr>
        <p:spPr>
          <a:xfrm flipH="1">
            <a:off x="3124201" y="4218786"/>
            <a:ext cx="2430822" cy="48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0500" y="4917426"/>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Modifying this project file is usually portable to all other operating systems (Linux, Windows, </a:t>
            </a:r>
            <a:r>
              <a:rPr lang="en-US" dirty="0" err="1" smtClean="0">
                <a:latin typeface="Arial" panose="020B0604020202020204" pitchFamily="34" charset="0"/>
                <a:cs typeface="Arial" panose="020B0604020202020204" pitchFamily="34" charset="0"/>
              </a:rPr>
              <a:t>MacOS</a:t>
            </a:r>
            <a:r>
              <a:rPr lang="en-US" dirty="0" smtClean="0">
                <a:latin typeface="Arial" panose="020B0604020202020204" pitchFamily="34" charset="0"/>
                <a:cs typeface="Arial" panose="020B0604020202020204" pitchFamily="34" charset="0"/>
              </a:rPr>
              <a:t>, Android, etc.)</a:t>
            </a:r>
          </a:p>
        </p:txBody>
      </p:sp>
    </p:spTree>
    <p:extLst>
      <p:ext uri="{BB962C8B-B14F-4D97-AF65-F5344CB8AC3E}">
        <p14:creationId xmlns:p14="http://schemas.microsoft.com/office/powerpoint/2010/main" val="181472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p:bldP spid="2" grpId="0" animBg="1"/>
      <p:bldP spid="3" grpId="0" animBg="1"/>
      <p:bldP spid="22" grpId="0" animBg="1"/>
      <p:bldP spid="29"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Modifying the Project File for non-generated code inclusion</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project.mpc</a:t>
            </a:r>
            <a:r>
              <a:rPr lang="en-US" dirty="0" smtClean="0">
                <a:latin typeface="Arial" panose="020B0604020202020204" pitchFamily="34" charset="0"/>
                <a:cs typeface="Arial" panose="020B0604020202020204" pitchFamily="34" charset="0"/>
              </a:rPr>
              <a:t> file defines the controller compilation task</a:t>
            </a:r>
          </a:p>
        </p:txBody>
      </p:sp>
      <p:sp>
        <p:nvSpPr>
          <p:cNvPr id="2" name="TextBox 1"/>
          <p:cNvSpPr txBox="1"/>
          <p:nvPr/>
        </p:nvSpPr>
        <p:spPr>
          <a:xfrm>
            <a:off x="552733" y="2051982"/>
            <a:ext cx="5467067" cy="3647152"/>
          </a:xfrm>
          <a:prstGeom prst="rect">
            <a:avLst/>
          </a:prstGeom>
          <a:solidFill>
            <a:schemeClr val="bg1"/>
          </a:solidFill>
          <a:ln w="28575">
            <a:solidFill>
              <a:schemeClr val="tx1"/>
            </a:solidFill>
          </a:ln>
        </p:spPr>
        <p:txBody>
          <a:bodyPr wrap="square" rtlCol="0">
            <a:spAutoFit/>
          </a:bodyPr>
          <a:lstStyle/>
          <a:p>
            <a:endParaRPr lang="en-US" sz="1100" dirty="0"/>
          </a:p>
          <a:p>
            <a:r>
              <a:rPr lang="en-US" sz="1100" dirty="0"/>
              <a:t>project (</a:t>
            </a:r>
            <a:r>
              <a:rPr lang="en-US" sz="1100" dirty="0" err="1"/>
              <a:t>custom_controller</a:t>
            </a:r>
            <a:r>
              <a:rPr lang="en-US" sz="1100" dirty="0"/>
              <a:t>) : </a:t>
            </a:r>
            <a:r>
              <a:rPr lang="en-US" sz="1100" dirty="0" err="1"/>
              <a:t>using_gams</a:t>
            </a:r>
            <a:r>
              <a:rPr lang="en-US" sz="1100" dirty="0"/>
              <a:t>, </a:t>
            </a:r>
            <a:r>
              <a:rPr lang="en-US" sz="1100" dirty="0" err="1"/>
              <a:t>using_madara</a:t>
            </a:r>
            <a:r>
              <a:rPr lang="en-US" sz="1100" dirty="0"/>
              <a:t>, </a:t>
            </a:r>
            <a:r>
              <a:rPr lang="en-US" sz="1100" dirty="0" err="1"/>
              <a:t>using_ace</a:t>
            </a:r>
            <a:r>
              <a:rPr lang="en-US" sz="1100" dirty="0"/>
              <a:t>, </a:t>
            </a:r>
            <a:r>
              <a:rPr lang="en-US" sz="1100" dirty="0" err="1"/>
              <a:t>using_vrep</a:t>
            </a:r>
            <a:r>
              <a:rPr lang="en-US" sz="1100" dirty="0"/>
              <a:t> {</a:t>
            </a:r>
          </a:p>
          <a:p>
            <a:r>
              <a:rPr lang="en-US" sz="1100" dirty="0"/>
              <a:t>  </a:t>
            </a:r>
            <a:r>
              <a:rPr lang="en-US" sz="1100" dirty="0" err="1"/>
              <a:t>exeout</a:t>
            </a:r>
            <a:r>
              <a:rPr lang="en-US" sz="1100" dirty="0"/>
              <a:t> = bin</a:t>
            </a:r>
          </a:p>
          <a:p>
            <a:r>
              <a:rPr lang="en-US" sz="1100" dirty="0"/>
              <a:t>  </a:t>
            </a:r>
            <a:r>
              <a:rPr lang="en-US" sz="1100" dirty="0" err="1"/>
              <a:t>exename</a:t>
            </a:r>
            <a:r>
              <a:rPr lang="en-US" sz="1100" dirty="0"/>
              <a:t> = </a:t>
            </a:r>
            <a:r>
              <a:rPr lang="en-US" sz="1100" dirty="0" err="1" smtClean="0"/>
              <a:t>custom_controller</a:t>
            </a:r>
            <a:endParaRPr lang="en-US" sz="1100" dirty="0"/>
          </a:p>
          <a:p>
            <a:r>
              <a:rPr lang="en-US" sz="1100" dirty="0"/>
              <a:t> </a:t>
            </a:r>
            <a:r>
              <a:rPr lang="en-US" sz="1100" dirty="0" smtClean="0"/>
              <a:t> …</a:t>
            </a:r>
            <a:endParaRPr lang="en-US" sz="1100" dirty="0"/>
          </a:p>
          <a:p>
            <a:r>
              <a:rPr lang="en-US" sz="1100" dirty="0"/>
              <a:t>  </a:t>
            </a:r>
            <a:r>
              <a:rPr lang="en-US" sz="1100" dirty="0" err="1"/>
              <a:t>Header_Files</a:t>
            </a:r>
            <a:r>
              <a:rPr lang="en-US" sz="1100" dirty="0"/>
              <a:t> {</a:t>
            </a:r>
          </a:p>
          <a:p>
            <a:r>
              <a:rPr lang="en-US" sz="1100" dirty="0"/>
              <a:t>    </a:t>
            </a:r>
            <a:r>
              <a:rPr lang="en-US" sz="1100" dirty="0" err="1"/>
              <a:t>src</a:t>
            </a:r>
            <a:r>
              <a:rPr lang="en-US" sz="1100" dirty="0"/>
              <a:t>/</a:t>
            </a:r>
          </a:p>
          <a:p>
            <a:r>
              <a:rPr lang="en-US" sz="1100" dirty="0"/>
              <a:t>    </a:t>
            </a:r>
            <a:r>
              <a:rPr lang="en-US" sz="1100" dirty="0" err="1"/>
              <a:t>src</a:t>
            </a:r>
            <a:r>
              <a:rPr lang="en-US" sz="1100" dirty="0"/>
              <a:t>/algorithms</a:t>
            </a:r>
          </a:p>
          <a:p>
            <a:r>
              <a:rPr lang="en-US" sz="1100" dirty="0"/>
              <a:t>    </a:t>
            </a:r>
            <a:r>
              <a:rPr lang="en-US" sz="1100" dirty="0" err="1"/>
              <a:t>src</a:t>
            </a:r>
            <a:r>
              <a:rPr lang="en-US" sz="1100" dirty="0"/>
              <a:t>/platforms</a:t>
            </a:r>
          </a:p>
          <a:p>
            <a:r>
              <a:rPr lang="en-US" sz="1100" dirty="0"/>
              <a:t>    </a:t>
            </a:r>
            <a:r>
              <a:rPr lang="en-US" sz="1100" dirty="0" err="1"/>
              <a:t>src</a:t>
            </a:r>
            <a:r>
              <a:rPr lang="en-US" sz="1100" dirty="0"/>
              <a:t>/threads</a:t>
            </a:r>
          </a:p>
          <a:p>
            <a:r>
              <a:rPr lang="en-US" sz="1100" dirty="0"/>
              <a:t>    </a:t>
            </a:r>
            <a:r>
              <a:rPr lang="en-US" sz="1100" dirty="0" err="1"/>
              <a:t>src</a:t>
            </a:r>
            <a:r>
              <a:rPr lang="en-US" sz="1100" dirty="0"/>
              <a:t>/transports</a:t>
            </a:r>
          </a:p>
          <a:p>
            <a:r>
              <a:rPr lang="en-US" sz="1100" dirty="0"/>
              <a:t>  }</a:t>
            </a:r>
          </a:p>
          <a:p>
            <a:endParaRPr lang="en-US" sz="1100" dirty="0"/>
          </a:p>
          <a:p>
            <a:r>
              <a:rPr lang="en-US" sz="1100" dirty="0"/>
              <a:t>  </a:t>
            </a:r>
            <a:r>
              <a:rPr lang="en-US" sz="1100" dirty="0" err="1"/>
              <a:t>Source_Files</a:t>
            </a:r>
            <a:r>
              <a:rPr lang="en-US" sz="1100" dirty="0"/>
              <a:t> {</a:t>
            </a:r>
          </a:p>
          <a:p>
            <a:r>
              <a:rPr lang="en-US" sz="1100" dirty="0"/>
              <a:t>    </a:t>
            </a:r>
            <a:r>
              <a:rPr lang="en-US" sz="1100" dirty="0" err="1"/>
              <a:t>src</a:t>
            </a:r>
            <a:endParaRPr lang="en-US" sz="1100" dirty="0"/>
          </a:p>
          <a:p>
            <a:r>
              <a:rPr lang="en-US" sz="1100" dirty="0"/>
              <a:t>    </a:t>
            </a:r>
            <a:r>
              <a:rPr lang="en-US" sz="1100" dirty="0" err="1"/>
              <a:t>src</a:t>
            </a:r>
            <a:r>
              <a:rPr lang="en-US" sz="1100" dirty="0"/>
              <a:t>/algorithms</a:t>
            </a:r>
          </a:p>
          <a:p>
            <a:r>
              <a:rPr lang="en-US" sz="1100" dirty="0"/>
              <a:t>    </a:t>
            </a:r>
            <a:r>
              <a:rPr lang="en-US" sz="1100" dirty="0" err="1"/>
              <a:t>src</a:t>
            </a:r>
            <a:r>
              <a:rPr lang="en-US" sz="1100" dirty="0"/>
              <a:t>/platforms</a:t>
            </a:r>
          </a:p>
          <a:p>
            <a:r>
              <a:rPr lang="en-US" sz="1100" dirty="0"/>
              <a:t>    </a:t>
            </a:r>
            <a:r>
              <a:rPr lang="en-US" sz="1100" dirty="0" err="1"/>
              <a:t>src</a:t>
            </a:r>
            <a:r>
              <a:rPr lang="en-US" sz="1100" dirty="0"/>
              <a:t>/threads</a:t>
            </a:r>
          </a:p>
          <a:p>
            <a:r>
              <a:rPr lang="en-US" sz="1100" dirty="0"/>
              <a:t>    </a:t>
            </a:r>
            <a:r>
              <a:rPr lang="en-US" sz="1100" dirty="0" err="1"/>
              <a:t>src</a:t>
            </a:r>
            <a:r>
              <a:rPr lang="en-US" sz="1100" dirty="0"/>
              <a:t>/transports</a:t>
            </a:r>
          </a:p>
          <a:p>
            <a:r>
              <a:rPr lang="en-US" sz="1100" dirty="0"/>
              <a:t>  }</a:t>
            </a:r>
          </a:p>
          <a:p>
            <a:r>
              <a:rPr lang="en-US" sz="1100" dirty="0"/>
              <a:t>}</a:t>
            </a:r>
          </a:p>
        </p:txBody>
      </p:sp>
      <p:sp>
        <p:nvSpPr>
          <p:cNvPr id="3" name="TextBox 2"/>
          <p:cNvSpPr txBox="1"/>
          <p:nvPr/>
        </p:nvSpPr>
        <p:spPr>
          <a:xfrm>
            <a:off x="2743200" y="3077340"/>
            <a:ext cx="2598377" cy="646331"/>
          </a:xfrm>
          <a:prstGeom prst="rect">
            <a:avLst/>
          </a:prstGeom>
          <a:solidFill>
            <a:srgbClr val="FFC000"/>
          </a:solidFill>
          <a:ln w="28575">
            <a:solidFill>
              <a:schemeClr val="tx1"/>
            </a:solidFill>
          </a:ln>
        </p:spPr>
        <p:txBody>
          <a:bodyPr wrap="square" rtlCol="0">
            <a:spAutoFit/>
          </a:bodyPr>
          <a:lstStyle/>
          <a:p>
            <a:r>
              <a:rPr lang="en-US" dirty="0" smtClean="0"/>
              <a:t>Header files, can include directories</a:t>
            </a:r>
            <a:endParaRPr lang="en-US" dirty="0"/>
          </a:p>
        </p:txBody>
      </p:sp>
      <p:cxnSp>
        <p:nvCxnSpPr>
          <p:cNvPr id="5" name="Straight Arrow Connector 4"/>
          <p:cNvCxnSpPr>
            <a:stCxn id="3" idx="1"/>
          </p:cNvCxnSpPr>
          <p:nvPr/>
        </p:nvCxnSpPr>
        <p:spPr>
          <a:xfrm flipH="1">
            <a:off x="1752601" y="3400506"/>
            <a:ext cx="990599" cy="408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3200" y="4572000"/>
            <a:ext cx="3124200" cy="646331"/>
          </a:xfrm>
          <a:prstGeom prst="rect">
            <a:avLst/>
          </a:prstGeom>
          <a:solidFill>
            <a:srgbClr val="FFC000"/>
          </a:solidFill>
          <a:ln w="28575">
            <a:solidFill>
              <a:schemeClr val="tx1"/>
            </a:solidFill>
          </a:ln>
        </p:spPr>
        <p:txBody>
          <a:bodyPr wrap="square" rtlCol="0">
            <a:spAutoFit/>
          </a:bodyPr>
          <a:lstStyle/>
          <a:p>
            <a:r>
              <a:rPr lang="en-US" dirty="0" smtClean="0"/>
              <a:t>Source files, can include directories</a:t>
            </a:r>
            <a:endParaRPr lang="en-US" dirty="0"/>
          </a:p>
        </p:txBody>
      </p:sp>
      <p:cxnSp>
        <p:nvCxnSpPr>
          <p:cNvPr id="23" name="Straight Arrow Connector 22"/>
          <p:cNvCxnSpPr>
            <a:stCxn id="22" idx="1"/>
          </p:cNvCxnSpPr>
          <p:nvPr/>
        </p:nvCxnSpPr>
        <p:spPr>
          <a:xfrm flipH="1" flipV="1">
            <a:off x="1752601" y="4876800"/>
            <a:ext cx="990599" cy="18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91200" y="2132442"/>
            <a:ext cx="3124200" cy="369332"/>
          </a:xfrm>
          <a:prstGeom prst="rect">
            <a:avLst/>
          </a:prstGeom>
          <a:solidFill>
            <a:srgbClr val="FFC000"/>
          </a:solidFill>
          <a:ln w="28575">
            <a:solidFill>
              <a:schemeClr val="tx1"/>
            </a:solidFill>
          </a:ln>
        </p:spPr>
        <p:txBody>
          <a:bodyPr wrap="square" rtlCol="0">
            <a:spAutoFit/>
          </a:bodyPr>
          <a:lstStyle/>
          <a:p>
            <a:r>
              <a:rPr lang="en-US" dirty="0" smtClean="0"/>
              <a:t>Custom libraries</a:t>
            </a:r>
            <a:endParaRPr lang="en-US" dirty="0"/>
          </a:p>
        </p:txBody>
      </p:sp>
      <p:cxnSp>
        <p:nvCxnSpPr>
          <p:cNvPr id="33" name="Straight Arrow Connector 32"/>
          <p:cNvCxnSpPr>
            <a:stCxn id="29" idx="1"/>
          </p:cNvCxnSpPr>
          <p:nvPr/>
        </p:nvCxnSpPr>
        <p:spPr>
          <a:xfrm flipH="1">
            <a:off x="5288282" y="2317108"/>
            <a:ext cx="5029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91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3" grpId="0" animBg="1"/>
      <p:bldP spid="22"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Compile the new controller and run the sim</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6" name="Content Placeholder 3"/>
          <p:cNvSpPr txBox="1">
            <a:spLocks/>
          </p:cNvSpPr>
          <p:nvPr/>
        </p:nvSpPr>
        <p:spPr>
          <a:xfrm>
            <a:off x="346587" y="1667443"/>
            <a:ext cx="8122920" cy="734877"/>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sim</a:t>
            </a:r>
          </a:p>
        </p:txBody>
      </p:sp>
      <p:sp>
        <p:nvSpPr>
          <p:cNvPr id="17" name="Rectangle 16"/>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317090" y="3364679"/>
            <a:ext cx="8122920" cy="78661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./action.sh </a:t>
            </a:r>
            <a:r>
              <a:rPr lang="en-US" sz="1200" dirty="0" smtClean="0">
                <a:solidFill>
                  <a:schemeClr val="bg1"/>
                </a:solidFill>
                <a:latin typeface="Courier New" panose="02070309020205020404" pitchFamily="49" charset="0"/>
                <a:cs typeface="Courier New" panose="02070309020205020404" pitchFamily="49" charset="0"/>
              </a:rPr>
              <a:t>compile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6" name="Rectangle 25"/>
          <p:cNvSpPr/>
          <p:nvPr/>
        </p:nvSpPr>
        <p:spPr>
          <a:xfrm>
            <a:off x="238795" y="4549635"/>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action script automates the compilation, launch of VREP, and the start of the simulation for you</a:t>
            </a:r>
          </a:p>
        </p:txBody>
      </p:sp>
      <p:sp>
        <p:nvSpPr>
          <p:cNvPr id="32" name="Rectangle 31"/>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Tree>
    <p:extLst>
      <p:ext uri="{BB962C8B-B14F-4D97-AF65-F5344CB8AC3E}">
        <p14:creationId xmlns:p14="http://schemas.microsoft.com/office/powerpoint/2010/main" val="1501374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26"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Other compilation notes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project file can be modified to produce libraries instead of or in addition to the controller</a:t>
            </a:r>
          </a:p>
        </p:txBody>
      </p:sp>
      <p:sp>
        <p:nvSpPr>
          <p:cNvPr id="19" name="Rectangle 18"/>
          <p:cNvSpPr/>
          <p:nvPr/>
        </p:nvSpPr>
        <p:spPr>
          <a:xfrm>
            <a:off x="219063" y="2139827"/>
            <a:ext cx="8763000"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See the documentation for the </a:t>
            </a:r>
            <a:r>
              <a:rPr lang="en-US" dirty="0" err="1" smtClean="0">
                <a:latin typeface="Arial" panose="020B0604020202020204" pitchFamily="34" charset="0"/>
                <a:cs typeface="Arial" panose="020B0604020202020204" pitchFamily="34" charset="0"/>
              </a:rPr>
              <a:t>MakefileProjectCreator</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www.openhub.net/p/mpc</a:t>
            </a:r>
            <a:r>
              <a:rPr lang="en-US" dirty="0" smtClean="0">
                <a:latin typeface="Arial" panose="020B0604020202020204" pitchFamily="34" charset="0"/>
                <a:cs typeface="Arial" panose="020B0604020202020204" pitchFamily="34" charset="0"/>
              </a:rPr>
              <a:t>) to see other options for this project and workspace system</a:t>
            </a:r>
          </a:p>
        </p:txBody>
      </p:sp>
      <p:sp>
        <p:nvSpPr>
          <p:cNvPr id="24" name="Rectangle 23"/>
          <p:cNvSpPr/>
          <p:nvPr/>
        </p:nvSpPr>
        <p:spPr>
          <a:xfrm>
            <a:off x="219063" y="3087469"/>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Users also have the option of creating their own make systems, but care should be taken to include the ACE, MADARA and GAMS libraries</a:t>
            </a:r>
          </a:p>
        </p:txBody>
      </p:sp>
    </p:spTree>
    <p:extLst>
      <p:ext uri="{BB962C8B-B14F-4D97-AF65-F5344CB8AC3E}">
        <p14:creationId xmlns:p14="http://schemas.microsoft.com/office/powerpoint/2010/main" val="260355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7" name="Content Placeholder 3"/>
          <p:cNvSpPr txBox="1">
            <a:spLocks/>
          </p:cNvSpPr>
          <p:nvPr/>
        </p:nvSpPr>
        <p:spPr>
          <a:xfrm>
            <a:off x="528890" y="1293681"/>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[12:45] Creating </a:t>
            </a:r>
            <a:r>
              <a:rPr lang="en-US" sz="1800" b="1" dirty="0"/>
              <a:t>m</a:t>
            </a:r>
            <a:r>
              <a:rPr lang="en-US" sz="1800" b="1" dirty="0" smtClean="0"/>
              <a:t>ulti-threaded applications and controllers</a:t>
            </a:r>
          </a:p>
        </p:txBody>
      </p:sp>
      <p:sp>
        <p:nvSpPr>
          <p:cNvPr id="18" name="Content Placeholder 3"/>
          <p:cNvSpPr txBox="1">
            <a:spLocks/>
          </p:cNvSpPr>
          <p:nvPr/>
        </p:nvSpPr>
        <p:spPr>
          <a:xfrm>
            <a:off x="528890" y="161312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22" name="Content Placeholder 3"/>
          <p:cNvSpPr txBox="1">
            <a:spLocks/>
          </p:cNvSpPr>
          <p:nvPr/>
        </p:nvSpPr>
        <p:spPr>
          <a:xfrm>
            <a:off x="528890" y="19351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DM-0003734</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usage of the GAMS Project Configurator (gpc.pl) to create and manage portable GAMS and MADARA projects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2350532"/>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create an initial project</a:t>
            </a:r>
          </a:p>
          <a:p>
            <a:pPr marL="971550" lvl="2" indent="-342900"/>
            <a:r>
              <a:rPr lang="en-US" sz="1600" b="1" dirty="0" smtClean="0"/>
              <a:t>How to compile a GAMS project</a:t>
            </a:r>
          </a:p>
          <a:p>
            <a:pPr marL="971550" lvl="2" indent="-342900"/>
            <a:r>
              <a:rPr lang="en-US" sz="1600" b="1" dirty="0" smtClean="0"/>
              <a:t>How to generate simulations for quadcopters, boats, and other platforms in VREP</a:t>
            </a:r>
          </a:p>
          <a:p>
            <a:pPr marL="971550" lvl="2" indent="-342900"/>
            <a:r>
              <a:rPr lang="en-US" sz="1600" b="1" dirty="0" smtClean="0"/>
              <a:t>How to generate custom threading, algorithm, platform and networking transports</a:t>
            </a:r>
            <a:endParaRPr lang="en-US" sz="1400" dirty="0" smtClean="0"/>
          </a:p>
        </p:txBody>
      </p:sp>
      <p:sp>
        <p:nvSpPr>
          <p:cNvPr id="12" name="TextBox 11"/>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7" name="Content Placeholder 3"/>
          <p:cNvSpPr txBox="1">
            <a:spLocks/>
          </p:cNvSpPr>
          <p:nvPr/>
        </p:nvSpPr>
        <p:spPr>
          <a:xfrm>
            <a:off x="411982" y="1716145"/>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This talk covers what to do after GAMS and MADARA are installed in order to create your own GAMS-enabled projects</a:t>
            </a:r>
            <a:endParaRPr lang="en-US" sz="1800" b="1" dirty="0" smtClean="0"/>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GAMS Project Configurator (gpc.pl) process</a:t>
            </a:r>
          </a:p>
        </p:txBody>
      </p:sp>
      <p:sp>
        <p:nvSpPr>
          <p:cNvPr id="24" name="Rectangle 23"/>
          <p:cNvSpPr/>
          <p:nvPr/>
        </p:nvSpPr>
        <p:spPr>
          <a:xfrm>
            <a:off x="261220" y="4343399"/>
            <a:ext cx="8763000" cy="369332"/>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A user generates a project which may contain a controller and simulation</a:t>
            </a:r>
          </a:p>
        </p:txBody>
      </p:sp>
      <p:sp>
        <p:nvSpPr>
          <p:cNvPr id="27" name="Rectangle 26"/>
          <p:cNvSpPr/>
          <p:nvPr/>
        </p:nvSpPr>
        <p:spPr>
          <a:xfrm>
            <a:off x="381000" y="1805745"/>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rPr>
              <a:t>g</a:t>
            </a:r>
            <a:r>
              <a:rPr lang="en-US" sz="1600" dirty="0" smtClean="0">
                <a:solidFill>
                  <a:schemeClr val="bg1"/>
                </a:solidFill>
              </a:rPr>
              <a:t>pc.pl</a:t>
            </a:r>
            <a:endParaRPr lang="en-US" sz="1600" dirty="0">
              <a:solidFill>
                <a:schemeClr val="bg1"/>
              </a:solidFill>
            </a:endParaRPr>
          </a:p>
        </p:txBody>
      </p:sp>
      <p:sp>
        <p:nvSpPr>
          <p:cNvPr id="28" name="Rectangle 27"/>
          <p:cNvSpPr/>
          <p:nvPr/>
        </p:nvSpPr>
        <p:spPr>
          <a:xfrm>
            <a:off x="2307869" y="1829495"/>
            <a:ext cx="1352876" cy="1681326"/>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0" name="Rectangle 29"/>
          <p:cNvSpPr/>
          <p:nvPr/>
        </p:nvSpPr>
        <p:spPr>
          <a:xfrm>
            <a:off x="2436084" y="289560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simulation</a:t>
            </a:r>
            <a:endParaRPr lang="en-US" sz="1600" dirty="0">
              <a:solidFill>
                <a:schemeClr val="tx1"/>
              </a:solidFill>
            </a:endParaRPr>
          </a:p>
        </p:txBody>
      </p:sp>
      <p:sp>
        <p:nvSpPr>
          <p:cNvPr id="31" name="Rectangle 30"/>
          <p:cNvSpPr/>
          <p:nvPr/>
        </p:nvSpPr>
        <p:spPr>
          <a:xfrm>
            <a:off x="2431046" y="22860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1686899" y="1996189"/>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a:endCxn id="31" idx="2"/>
          </p:cNvCxnSpPr>
          <p:nvPr/>
        </p:nvCxnSpPr>
        <p:spPr>
          <a:xfrm flipH="1" flipV="1">
            <a:off x="3083996" y="2666889"/>
            <a:ext cx="5038" cy="228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606409" y="1829495"/>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sp>
        <p:nvSpPr>
          <p:cNvPr id="34" name="Rectangle 33"/>
          <p:cNvSpPr/>
          <p:nvPr/>
        </p:nvSpPr>
        <p:spPr>
          <a:xfrm>
            <a:off x="4606409" y="237445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4606408" y="288644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sp>
        <p:nvSpPr>
          <p:cNvPr id="37" name="Rectangle 36"/>
          <p:cNvSpPr/>
          <p:nvPr/>
        </p:nvSpPr>
        <p:spPr>
          <a:xfrm>
            <a:off x="4606408" y="338864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transports</a:t>
            </a:r>
            <a:endParaRPr lang="en-US" sz="1600" dirty="0">
              <a:solidFill>
                <a:schemeClr val="tx1"/>
              </a:solidFill>
            </a:endParaRPr>
          </a:p>
        </p:txBody>
      </p:sp>
      <p:cxnSp>
        <p:nvCxnSpPr>
          <p:cNvPr id="10" name="Elbow Connector 9"/>
          <p:cNvCxnSpPr>
            <a:stCxn id="31" idx="3"/>
            <a:endCxn id="33" idx="1"/>
          </p:cNvCxnSpPr>
          <p:nvPr/>
        </p:nvCxnSpPr>
        <p:spPr>
          <a:xfrm flipV="1">
            <a:off x="3736945" y="2019940"/>
            <a:ext cx="869464" cy="456505"/>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1" idx="3"/>
            <a:endCxn id="34" idx="1"/>
          </p:cNvCxnSpPr>
          <p:nvPr/>
        </p:nvCxnSpPr>
        <p:spPr>
          <a:xfrm>
            <a:off x="3736945" y="2476445"/>
            <a:ext cx="869464" cy="88453"/>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3736945" y="2476445"/>
            <a:ext cx="869463" cy="60044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1" idx="3"/>
            <a:endCxn id="37" idx="1"/>
          </p:cNvCxnSpPr>
          <p:nvPr/>
        </p:nvCxnSpPr>
        <p:spPr>
          <a:xfrm>
            <a:off x="3736945" y="2476445"/>
            <a:ext cx="869463" cy="1102640"/>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553200" y="1676400"/>
            <a:ext cx="1676400" cy="222927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705601" y="27565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Rarely</a:t>
            </a:r>
            <a:endParaRPr lang="en-US" dirty="0">
              <a:solidFill>
                <a:schemeClr val="tx1"/>
              </a:solidFill>
            </a:endParaRPr>
          </a:p>
        </p:txBody>
      </p:sp>
      <p:sp>
        <p:nvSpPr>
          <p:cNvPr id="50" name="Rectangle 49"/>
          <p:cNvSpPr/>
          <p:nvPr/>
        </p:nvSpPr>
        <p:spPr>
          <a:xfrm>
            <a:off x="6705600" y="331481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Frequently</a:t>
            </a:r>
            <a:endParaRPr lang="en-US" dirty="0">
              <a:solidFill>
                <a:schemeClr val="tx1"/>
              </a:solidFill>
            </a:endParaRPr>
          </a:p>
        </p:txBody>
      </p:sp>
      <p:sp>
        <p:nvSpPr>
          <p:cNvPr id="51" name="TextBox 50"/>
          <p:cNvSpPr txBox="1"/>
          <p:nvPr/>
        </p:nvSpPr>
        <p:spPr>
          <a:xfrm>
            <a:off x="6642512" y="1799762"/>
            <a:ext cx="1434688" cy="369332"/>
          </a:xfrm>
          <a:prstGeom prst="rect">
            <a:avLst/>
          </a:prstGeom>
          <a:noFill/>
        </p:spPr>
        <p:txBody>
          <a:bodyPr wrap="none" rtlCol="0">
            <a:spAutoFit/>
          </a:bodyPr>
          <a:lstStyle/>
          <a:p>
            <a:r>
              <a:rPr lang="en-US" dirty="0" smtClean="0"/>
              <a:t>User changes</a:t>
            </a:r>
            <a:endParaRPr lang="en-US" dirty="0"/>
          </a:p>
        </p:txBody>
      </p:sp>
      <p:sp>
        <p:nvSpPr>
          <p:cNvPr id="52" name="Rectangle 51"/>
          <p:cNvSpPr/>
          <p:nvPr/>
        </p:nvSpPr>
        <p:spPr>
          <a:xfrm>
            <a:off x="6705600" y="2198311"/>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rPr>
              <a:t>Never</a:t>
            </a:r>
            <a:endParaRPr lang="en-US" dirty="0">
              <a:solidFill>
                <a:schemeClr val="bg1"/>
              </a:solidFill>
            </a:endParaRPr>
          </a:p>
        </p:txBody>
      </p:sp>
      <p:sp>
        <p:nvSpPr>
          <p:cNvPr id="53" name="Rectangle 52"/>
          <p:cNvSpPr/>
          <p:nvPr/>
        </p:nvSpPr>
        <p:spPr>
          <a:xfrm>
            <a:off x="261220" y="4724400"/>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The </a:t>
            </a:r>
            <a:r>
              <a:rPr lang="en-US" b="1" dirty="0" err="1" smtClean="0">
                <a:latin typeface="Arial" panose="020B0604020202020204" pitchFamily="34" charset="0"/>
                <a:cs typeface="Arial" panose="020B0604020202020204" pitchFamily="34" charset="0"/>
              </a:rPr>
              <a:t>gpc</a:t>
            </a:r>
            <a:r>
              <a:rPr lang="en-US" b="1" dirty="0" smtClean="0">
                <a:latin typeface="Arial" panose="020B0604020202020204" pitchFamily="34" charset="0"/>
                <a:cs typeface="Arial" panose="020B0604020202020204" pitchFamily="34" charset="0"/>
              </a:rPr>
              <a:t> can tweak a controller to include custom threads, algorithms, platforms and transports</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P spid="30" grpId="0" animBg="1"/>
      <p:bldP spid="31" grpId="0" animBg="1"/>
      <p:bldP spid="33" grpId="0" animBg="1"/>
      <p:bldP spid="34" grpId="0" animBg="1"/>
      <p:bldP spid="35" grpId="0" animBg="1"/>
      <p:bldP spid="37" grpId="0" animBg="1"/>
      <p:bldP spid="48" grpId="0" animBg="1"/>
      <p:bldP spid="50" grpId="0" animBg="1"/>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910834"/>
            <a:ext cx="8122920" cy="381212"/>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$PROJECT_ROOT/tutorial1</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Generating a new GAMS project</a:t>
            </a:r>
          </a:p>
        </p:txBody>
      </p:sp>
      <p:sp>
        <p:nvSpPr>
          <p:cNvPr id="24" name="Rectangle 23"/>
          <p:cNvSpPr/>
          <p:nvPr/>
        </p:nvSpPr>
        <p:spPr>
          <a:xfrm>
            <a:off x="254922" y="1459468"/>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272128" y="3886200"/>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PROJECT_ROOT should be set to where you want your projects</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63793" y="3124200"/>
            <a:ext cx="8122920" cy="381212"/>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%PROJECT_ROOT%\tutorial1</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0" name="Rectangle 19"/>
          <p:cNvSpPr/>
          <p:nvPr/>
        </p:nvSpPr>
        <p:spPr>
          <a:xfrm>
            <a:off x="272128" y="249544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1" name="Rectangle 20"/>
          <p:cNvSpPr/>
          <p:nvPr/>
        </p:nvSpPr>
        <p:spPr>
          <a:xfrm>
            <a:off x="304800" y="4355068"/>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Providing only path information is the bare minimum project creation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in directory for a future controller</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 directory with a basic sim</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a:t>
            </a:r>
            <a:r>
              <a:rPr lang="en-US" dirty="0" err="1" smtClean="0">
                <a:latin typeface="Arial" panose="020B0604020202020204" pitchFamily="34" charset="0"/>
                <a:cs typeface="Arial" panose="020B0604020202020204" pitchFamily="34" charset="0"/>
              </a:rPr>
              <a:t>rc</a:t>
            </a:r>
            <a:r>
              <a:rPr lang="en-US" dirty="0" smtClean="0">
                <a:latin typeface="Arial" panose="020B0604020202020204" pitchFamily="34" charset="0"/>
                <a:cs typeface="Arial" panose="020B0604020202020204" pitchFamily="34" charset="0"/>
              </a:rPr>
              <a:t> directory with folders for algorithms, platforms, threads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transports</a:t>
            </a:r>
            <a:endParaRPr lang="en-US" dirty="0">
              <a:latin typeface="Arial" panose="020B0604020202020204" pitchFamily="34" charset="0"/>
              <a:cs typeface="Arial" panose="020B0604020202020204" pitchFamily="34" charset="0"/>
            </a:endParaRPr>
          </a:p>
        </p:txBody>
      </p:sp>
      <p:sp>
        <p:nvSpPr>
          <p:cNvPr id="22" name="Rectangle 21"/>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3" name="TextBox 2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1251115" y="0"/>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361610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25" grpId="0"/>
      <p:bldP spid="19" grpId="0" animBg="1"/>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910834"/>
            <a:ext cx="8122920" cy="375166"/>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$PROJECT_ROOT/tutorial1/action.sh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Running the basic sim</a:t>
            </a:r>
          </a:p>
        </p:txBody>
      </p:sp>
      <p:sp>
        <p:nvSpPr>
          <p:cNvPr id="24" name="Rectangle 23"/>
          <p:cNvSpPr/>
          <p:nvPr/>
        </p:nvSpPr>
        <p:spPr>
          <a:xfrm>
            <a:off x="254922" y="1459468"/>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3691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$PROJECT_ROOT/tutorial1/action.bat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304800" y="4114800"/>
            <a:ext cx="87630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sim will just have one stationary quadcopter at the center of the map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should see lots of logging in the output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rotated log file will appear in the sim directory</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On Linux, you should be able to </a:t>
            </a:r>
            <a:r>
              <a:rPr lang="en-US" dirty="0" err="1" smtClean="0">
                <a:latin typeface="Arial" panose="020B0604020202020204" pitchFamily="34" charset="0"/>
                <a:cs typeface="Arial" panose="020B0604020202020204" pitchFamily="34" charset="0"/>
              </a:rPr>
              <a:t>Ctrl+C</a:t>
            </a:r>
            <a:r>
              <a:rPr lang="en-US" dirty="0" smtClean="0">
                <a:latin typeface="Arial" panose="020B0604020202020204" pitchFamily="34" charset="0"/>
                <a:cs typeface="Arial" panose="020B0604020202020204" pitchFamily="34" charset="0"/>
              </a:rPr>
              <a:t> to exit VREP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On Windows, you will probably have to hit close multiple times (Task Manager is effective at closing VREP quickly)</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125511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-debug 1 –gams-debug 1</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--agents </a:t>
            </a:r>
            <a:r>
              <a:rPr lang="en-US" sz="1200" dirty="0">
                <a:solidFill>
                  <a:schemeClr val="bg1"/>
                </a:solidFill>
                <a:latin typeface="Courier New" panose="02070309020205020404" pitchFamily="49" charset="0"/>
                <a:cs typeface="Courier New" panose="02070309020205020404" pitchFamily="49" charset="0"/>
              </a:rPr>
              <a:t>5</a:t>
            </a:r>
            <a:r>
              <a:rPr lang="en-US" sz="1200" dirty="0" smtClean="0">
                <a:solidFill>
                  <a:schemeClr val="bg1"/>
                </a:solidFill>
                <a:latin typeface="Courier New" panose="02070309020205020404" pitchFamily="49" charset="0"/>
                <a:cs typeface="Courier New" panose="02070309020205020404" pitchFamily="49" charset="0"/>
              </a:rPr>
              <a:t> --randomize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sim</a:t>
            </a: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have </a:t>
            </a:r>
            <a:r>
              <a:rPr lang="en-US" b="1" dirty="0">
                <a:latin typeface="Arial" panose="020B0604020202020204" pitchFamily="34" charset="0"/>
                <a:cs typeface="Arial" panose="020B0604020202020204" pitchFamily="34" charset="0"/>
              </a:rPr>
              <a:t>5</a:t>
            </a:r>
            <a:r>
              <a:rPr lang="en-US" b="1" dirty="0" smtClean="0">
                <a:latin typeface="Arial" panose="020B0604020202020204" pitchFamily="34" charset="0"/>
                <a:cs typeface="Arial" panose="020B0604020202020204" pitchFamily="34" charset="0"/>
              </a:rPr>
              <a:t> random agents and minimal logging</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madara</a:t>
            </a:r>
            <a:r>
              <a:rPr lang="en-US" sz="1200" dirty="0">
                <a:solidFill>
                  <a:schemeClr val="bg1"/>
                </a:solidFill>
                <a:latin typeface="Courier New" panose="02070309020205020404" pitchFamily="49" charset="0"/>
                <a:cs typeface="Courier New" panose="02070309020205020404" pitchFamily="49" charset="0"/>
              </a:rPr>
              <a:t>-debug 1 –gams-debug 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a:solidFill>
                  <a:schemeClr val="bg1"/>
                </a:solidFill>
                <a:latin typeface="Courier New" panose="02070309020205020404" pitchFamily="49" charset="0"/>
                <a:cs typeface="Courier New" panose="02070309020205020404" pitchFamily="49" charset="0"/>
              </a:rPr>
              <a:t>--agents 5</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randomize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2799" y="4821302"/>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should see no logging (only errors or “always” level logging messages)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old log will be saved to agent_</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sim will have 5</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randomly placed quadcopters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quadcopters communicate together using multicast (default)</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4855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--distributed</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sim</a:t>
            </a: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have agents distributed evenly</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--distributed</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2799" y="4821302"/>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sim will </a:t>
            </a:r>
            <a:r>
              <a:rPr lang="en-US" smtClean="0">
                <a:latin typeface="Arial" panose="020B0604020202020204" pitchFamily="34" charset="0"/>
                <a:cs typeface="Arial" panose="020B0604020202020204" pitchFamily="34" charset="0"/>
              </a:rPr>
              <a:t>have </a:t>
            </a:r>
            <a:r>
              <a:rPr lang="en-US" smtClean="0">
                <a:latin typeface="Arial" panose="020B0604020202020204" pitchFamily="34" charset="0"/>
                <a:cs typeface="Arial" panose="020B0604020202020204" pitchFamily="34" charset="0"/>
              </a:rPr>
              <a:t>5 quadcopters </a:t>
            </a:r>
            <a:r>
              <a:rPr lang="en-US" dirty="0" smtClean="0">
                <a:latin typeface="Arial" panose="020B0604020202020204" pitchFamily="34" charset="0"/>
                <a:cs typeface="Arial" panose="020B0604020202020204" pitchFamily="34" charset="0"/>
              </a:rPr>
              <a:t>distributed across the simulator map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can use the --rotate  </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1868566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--group </a:t>
            </a:r>
            <a:r>
              <a:rPr lang="en-US" sz="1200" dirty="0" err="1" smtClean="0">
                <a:solidFill>
                  <a:schemeClr val="bg1"/>
                </a:solidFill>
                <a:latin typeface="Courier New" panose="02070309020205020404" pitchFamily="49" charset="0"/>
                <a:cs typeface="Courier New" panose="02070309020205020404" pitchFamily="49" charset="0"/>
              </a:rPr>
              <a:t>group.attackers</a:t>
            </a:r>
            <a:r>
              <a:rPr lang="en-US" sz="1200" dirty="0" smtClean="0">
                <a:solidFill>
                  <a:schemeClr val="bg1"/>
                </a:solidFill>
                <a:latin typeface="Courier New" panose="02070309020205020404" pitchFamily="49" charset="0"/>
                <a:cs typeface="Courier New" panose="02070309020205020404" pitchFamily="49" charset="0"/>
              </a:rPr>
              <a:t> --first 0 --</a:t>
            </a:r>
            <a:r>
              <a:rPr lang="en-US" sz="1200" dirty="0">
                <a:solidFill>
                  <a:schemeClr val="bg1"/>
                </a:solidFill>
                <a:latin typeface="Courier New" panose="02070309020205020404" pitchFamily="49" charset="0"/>
                <a:cs typeface="Courier New" panose="02070309020205020404" pitchFamily="49" charset="0"/>
              </a:rPr>
              <a:t>last 1</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$GAMS_ROOT/scripts/projects/gpc.pl --group </a:t>
            </a:r>
            <a:r>
              <a:rPr lang="en-US" sz="1200" dirty="0" err="1" smtClean="0">
                <a:solidFill>
                  <a:schemeClr val="bg1"/>
                </a:solidFill>
                <a:latin typeface="Courier New" panose="02070309020205020404" pitchFamily="49" charset="0"/>
                <a:cs typeface="Courier New" panose="02070309020205020404" pitchFamily="49" charset="0"/>
              </a:rPr>
              <a:t>group.defenders</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--first </a:t>
            </a:r>
            <a:r>
              <a:rPr lang="en-US" sz="1200" dirty="0" smtClean="0">
                <a:solidFill>
                  <a:schemeClr val="bg1"/>
                </a:solidFill>
                <a:latin typeface="Courier New" panose="02070309020205020404" pitchFamily="49" charset="0"/>
                <a:cs typeface="Courier New" panose="02070309020205020404" pitchFamily="49" charset="0"/>
              </a:rPr>
              <a:t>2 </a:t>
            </a:r>
            <a:r>
              <a:rPr lang="en-US" sz="1200" dirty="0">
                <a:solidFill>
                  <a:schemeClr val="bg1"/>
                </a:solidFill>
                <a:latin typeface="Courier New" panose="02070309020205020404" pitchFamily="49" charset="0"/>
                <a:cs typeface="Courier New" panose="02070309020205020404" pitchFamily="49" charset="0"/>
              </a:rPr>
              <a:t>--last 4</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sim</a:t>
            </a: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include two groups of agents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--group </a:t>
            </a:r>
            <a:r>
              <a:rPr lang="en-US" sz="1200" dirty="0" err="1">
                <a:solidFill>
                  <a:schemeClr val="bg1"/>
                </a:solidFill>
                <a:latin typeface="Courier New" panose="02070309020205020404" pitchFamily="49" charset="0"/>
                <a:cs typeface="Courier New" panose="02070309020205020404" pitchFamily="49" charset="0"/>
              </a:rPr>
              <a:t>group.attackers</a:t>
            </a:r>
            <a:r>
              <a:rPr lang="en-US" sz="1200" dirty="0">
                <a:solidFill>
                  <a:schemeClr val="bg1"/>
                </a:solidFill>
                <a:latin typeface="Courier New" panose="02070309020205020404" pitchFamily="49" charset="0"/>
                <a:cs typeface="Courier New" panose="02070309020205020404" pitchFamily="49" charset="0"/>
              </a:rPr>
              <a:t> --first 0 --last 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--group </a:t>
            </a:r>
            <a:r>
              <a:rPr lang="en-US" sz="1200" dirty="0" err="1">
                <a:solidFill>
                  <a:schemeClr val="bg1"/>
                </a:solidFill>
                <a:latin typeface="Courier New" panose="02070309020205020404" pitchFamily="49" charset="0"/>
                <a:cs typeface="Courier New" panose="02070309020205020404" pitchFamily="49" charset="0"/>
              </a:rPr>
              <a:t>group.defenders</a:t>
            </a:r>
            <a:r>
              <a:rPr lang="en-US" sz="1200" dirty="0">
                <a:solidFill>
                  <a:schemeClr val="bg1"/>
                </a:solidFill>
                <a:latin typeface="Courier New" panose="02070309020205020404" pitchFamily="49" charset="0"/>
                <a:cs typeface="Courier New" panose="02070309020205020404" pitchFamily="49" charset="0"/>
              </a:rPr>
              <a:t> --first 2 --last 4</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These groups and their memberships will be available to any algorithms you design later</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Memberships are placed in the sim/</a:t>
            </a:r>
            <a:r>
              <a:rPr lang="en-US" dirty="0" err="1" smtClean="0">
                <a:latin typeface="Arial" panose="020B0604020202020204" pitchFamily="34" charset="0"/>
                <a:cs typeface="Arial" panose="020B0604020202020204" pitchFamily="34" charset="0"/>
              </a:rPr>
              <a:t>common.mf</a:t>
            </a:r>
            <a:r>
              <a:rPr lang="en-US" dirty="0" smtClean="0">
                <a:latin typeface="Arial" panose="020B0604020202020204" pitchFamily="34" charset="0"/>
                <a:cs typeface="Arial" panose="020B0604020202020204" pitchFamily="34" charset="0"/>
              </a:rPr>
              <a:t> file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a:t>
            </a:r>
            <a:r>
              <a:rPr lang="en-US" dirty="0" smtClean="0">
                <a:latin typeface="Arial" panose="020B0604020202020204" pitchFamily="34" charset="0"/>
                <a:cs typeface="Arial" panose="020B0604020202020204" pitchFamily="34" charset="0"/>
              </a:rPr>
              <a:t>roups can be fixed or dynamic and can change at runtime</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38015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1B1B83-CCBC-409B-98A2-241D1F1D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11886</TotalTime>
  <Words>1628</Words>
  <Application>Microsoft Office PowerPoint</Application>
  <PresentationFormat>On-screen Show (4:3)</PresentationFormat>
  <Paragraphs>339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Courier New</vt:lpstr>
      <vt:lpstr>Lucida Grande</vt:lpstr>
      <vt:lpstr>Office Theme</vt:lpstr>
      <vt:lpstr>Creating Distributed Autonomy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803</cp:revision>
  <cp:lastPrinted>2016-05-31T17:47:37Z</cp:lastPrinted>
  <dcterms:created xsi:type="dcterms:W3CDTF">2014-06-18T17:34:14Z</dcterms:created>
  <dcterms:modified xsi:type="dcterms:W3CDTF">2016-06-19T17:50:00Z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