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4"/>
  </p:sldMasterIdLst>
  <p:notesMasterIdLst>
    <p:notesMasterId r:id="rId25"/>
  </p:notesMasterIdLst>
  <p:handoutMasterIdLst>
    <p:handoutMasterId r:id="rId26"/>
  </p:handoutMasterIdLst>
  <p:sldIdLst>
    <p:sldId id="532" r:id="rId5"/>
    <p:sldId id="950" r:id="rId6"/>
    <p:sldId id="952" r:id="rId7"/>
    <p:sldId id="970" r:id="rId8"/>
    <p:sldId id="971" r:id="rId9"/>
    <p:sldId id="953" r:id="rId10"/>
    <p:sldId id="969" r:id="rId11"/>
    <p:sldId id="972" r:id="rId12"/>
    <p:sldId id="973" r:id="rId13"/>
    <p:sldId id="974" r:id="rId14"/>
    <p:sldId id="975" r:id="rId15"/>
    <p:sldId id="976" r:id="rId16"/>
    <p:sldId id="977" r:id="rId17"/>
    <p:sldId id="978" r:id="rId18"/>
    <p:sldId id="979" r:id="rId19"/>
    <p:sldId id="980" r:id="rId20"/>
    <p:sldId id="981" r:id="rId21"/>
    <p:sldId id="982" r:id="rId22"/>
    <p:sldId id="968" r:id="rId23"/>
    <p:sldId id="843" r:id="rId24"/>
  </p:sldIdLst>
  <p:sldSz cx="9144000" cy="6858000" type="screen4x3"/>
  <p:notesSz cx="6934200" cy="92329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12">
          <p15:clr>
            <a:srgbClr val="A4A3A4"/>
          </p15:clr>
        </p15:guide>
        <p15:guide id="2" orient="horz" pos="1152" userDrawn="1">
          <p15:clr>
            <a:srgbClr val="A4A3A4"/>
          </p15:clr>
        </p15:guide>
        <p15:guide id="3" pos="2880">
          <p15:clr>
            <a:srgbClr val="A4A3A4"/>
          </p15:clr>
        </p15:guide>
        <p15:guide id="4" pos="336">
          <p15:clr>
            <a:srgbClr val="A4A3A4"/>
          </p15:clr>
        </p15:guide>
        <p15:guide id="5" pos="144">
          <p15:clr>
            <a:srgbClr val="A4A3A4"/>
          </p15:clr>
        </p15:guide>
      </p15:sldGuideLst>
    </p:ext>
    <p:ext uri="{2D200454-40CA-4A62-9FC3-DE9A4176ACB9}">
      <p15:notesGuideLst xmlns:p15="http://schemas.microsoft.com/office/powerpoint/2012/main">
        <p15:guide id="1" orient="horz" pos="2908" userDrawn="1">
          <p15:clr>
            <a:srgbClr val="A4A3A4"/>
          </p15:clr>
        </p15:guide>
        <p15:guide id="2" pos="218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n Foreman" initials="JF" lastIdx="3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E59E"/>
    <a:srgbClr val="00CC00"/>
    <a:srgbClr val="66FF33"/>
    <a:srgbClr val="000080"/>
    <a:srgbClr val="B62031"/>
    <a:srgbClr val="4C216D"/>
    <a:srgbClr val="1A4680"/>
    <a:srgbClr val="3C4F82"/>
    <a:srgbClr val="003366"/>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70" autoAdjust="0"/>
    <p:restoredTop sz="96055" autoAdjust="0"/>
  </p:normalViewPr>
  <p:slideViewPr>
    <p:cSldViewPr showGuides="1">
      <p:cViewPr varScale="1">
        <p:scale>
          <a:sx n="85" d="100"/>
          <a:sy n="85" d="100"/>
        </p:scale>
        <p:origin x="1296" y="62"/>
      </p:cViewPr>
      <p:guideLst>
        <p:guide orient="horz" pos="912"/>
        <p:guide orient="horz" pos="1152"/>
        <p:guide pos="2880"/>
        <p:guide pos="336"/>
        <p:guide pos="144"/>
      </p:guideLst>
    </p:cSldViewPr>
  </p:slideViewPr>
  <p:notesTextViewPr>
    <p:cViewPr>
      <p:scale>
        <a:sx n="3" d="2"/>
        <a:sy n="3" d="2"/>
      </p:scale>
      <p:origin x="0" y="0"/>
    </p:cViewPr>
  </p:notesTextViewPr>
  <p:sorterViewPr>
    <p:cViewPr>
      <p:scale>
        <a:sx n="100" d="100"/>
        <a:sy n="100" d="100"/>
      </p:scale>
      <p:origin x="0" y="0"/>
    </p:cViewPr>
  </p:sorterViewPr>
  <p:notesViewPr>
    <p:cSldViewPr showGuides="1">
      <p:cViewPr varScale="1">
        <p:scale>
          <a:sx n="77" d="100"/>
          <a:sy n="77" d="100"/>
        </p:scale>
        <p:origin x="3400" y="76"/>
      </p:cViewPr>
      <p:guideLst>
        <p:guide orient="horz" pos="2908"/>
        <p:guide pos="218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05138" cy="46355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27475" y="1"/>
            <a:ext cx="3005138" cy="463550"/>
          </a:xfrm>
          <a:prstGeom prst="rect">
            <a:avLst/>
          </a:prstGeom>
        </p:spPr>
        <p:txBody>
          <a:bodyPr vert="horz" lIns="91440" tIns="45720" rIns="91440" bIns="45720" rtlCol="0"/>
          <a:lstStyle>
            <a:lvl1pPr algn="r">
              <a:defRPr sz="1200"/>
            </a:lvl1pPr>
          </a:lstStyle>
          <a:p>
            <a:fld id="{192A4CF0-EB39-4D3B-8F54-E92E79ECA321}" type="datetimeFigureOut">
              <a:rPr lang="en-US" smtClean="0"/>
              <a:t>6/18/2016</a:t>
            </a:fld>
            <a:endParaRPr lang="en-US" dirty="0"/>
          </a:p>
        </p:txBody>
      </p:sp>
      <p:sp>
        <p:nvSpPr>
          <p:cNvPr id="4" name="Footer Placeholder 3"/>
          <p:cNvSpPr>
            <a:spLocks noGrp="1"/>
          </p:cNvSpPr>
          <p:nvPr>
            <p:ph type="ftr" sz="quarter" idx="2"/>
          </p:nvPr>
        </p:nvSpPr>
        <p:spPr>
          <a:xfrm>
            <a:off x="0" y="8769350"/>
            <a:ext cx="3005138" cy="46355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27475" y="8769350"/>
            <a:ext cx="3005138" cy="463550"/>
          </a:xfrm>
          <a:prstGeom prst="rect">
            <a:avLst/>
          </a:prstGeom>
        </p:spPr>
        <p:txBody>
          <a:bodyPr vert="horz" lIns="91440" tIns="45720" rIns="91440" bIns="45720" rtlCol="0" anchor="b"/>
          <a:lstStyle>
            <a:lvl1pPr algn="r">
              <a:defRPr sz="1200"/>
            </a:lvl1pPr>
          </a:lstStyle>
          <a:p>
            <a:fld id="{65629CF6-B939-499A-A9F5-E1352AE1DF2C}" type="slidenum">
              <a:rPr lang="en-US" smtClean="0"/>
              <a:t>‹#›</a:t>
            </a:fld>
            <a:endParaRPr lang="en-US" dirty="0"/>
          </a:p>
        </p:txBody>
      </p:sp>
    </p:spTree>
    <p:extLst>
      <p:ext uri="{BB962C8B-B14F-4D97-AF65-F5344CB8AC3E}">
        <p14:creationId xmlns:p14="http://schemas.microsoft.com/office/powerpoint/2010/main" val="33600031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1645"/>
          </a:xfrm>
          <a:prstGeom prst="rect">
            <a:avLst/>
          </a:prstGeom>
        </p:spPr>
        <p:txBody>
          <a:bodyPr vert="horz" lIns="92382" tIns="46191" rIns="92382" bIns="46191" rtlCol="0"/>
          <a:lstStyle>
            <a:lvl1pPr algn="l">
              <a:defRPr sz="1200"/>
            </a:lvl1pPr>
          </a:lstStyle>
          <a:p>
            <a:endParaRPr lang="en-US" dirty="0"/>
          </a:p>
        </p:txBody>
      </p:sp>
      <p:sp>
        <p:nvSpPr>
          <p:cNvPr id="3" name="Date Placeholder 2"/>
          <p:cNvSpPr>
            <a:spLocks noGrp="1"/>
          </p:cNvSpPr>
          <p:nvPr>
            <p:ph type="dt" idx="1"/>
          </p:nvPr>
        </p:nvSpPr>
        <p:spPr>
          <a:xfrm>
            <a:off x="3927776" y="0"/>
            <a:ext cx="3004820" cy="461645"/>
          </a:xfrm>
          <a:prstGeom prst="rect">
            <a:avLst/>
          </a:prstGeom>
        </p:spPr>
        <p:txBody>
          <a:bodyPr vert="horz" lIns="92382" tIns="46191" rIns="92382" bIns="46191" rtlCol="0"/>
          <a:lstStyle>
            <a:lvl1pPr algn="r">
              <a:defRPr sz="1200"/>
            </a:lvl1pPr>
          </a:lstStyle>
          <a:p>
            <a:fld id="{62D4CF21-FB6F-4043-9EDD-05397CACE2E7}" type="datetimeFigureOut">
              <a:rPr lang="en-US" smtClean="0"/>
              <a:t>6/18/2016</a:t>
            </a:fld>
            <a:endParaRPr lang="en-US" dirty="0"/>
          </a:p>
        </p:txBody>
      </p:sp>
      <p:sp>
        <p:nvSpPr>
          <p:cNvPr id="4" name="Slide Image Placeholder 3"/>
          <p:cNvSpPr>
            <a:spLocks noGrp="1" noRot="1" noChangeAspect="1"/>
          </p:cNvSpPr>
          <p:nvPr>
            <p:ph type="sldImg" idx="2"/>
          </p:nvPr>
        </p:nvSpPr>
        <p:spPr>
          <a:xfrm>
            <a:off x="1158875" y="690563"/>
            <a:ext cx="4616450" cy="3462337"/>
          </a:xfrm>
          <a:prstGeom prst="rect">
            <a:avLst/>
          </a:prstGeom>
          <a:noFill/>
          <a:ln w="12700">
            <a:solidFill>
              <a:prstClr val="black"/>
            </a:solidFill>
          </a:ln>
        </p:spPr>
        <p:txBody>
          <a:bodyPr vert="horz" lIns="92382" tIns="46191" rIns="92382" bIns="46191" rtlCol="0" anchor="ctr"/>
          <a:lstStyle/>
          <a:p>
            <a:endParaRPr lang="en-US" dirty="0"/>
          </a:p>
        </p:txBody>
      </p:sp>
      <p:sp>
        <p:nvSpPr>
          <p:cNvPr id="5" name="Notes Placeholder 4"/>
          <p:cNvSpPr>
            <a:spLocks noGrp="1"/>
          </p:cNvSpPr>
          <p:nvPr>
            <p:ph type="body" sz="quarter" idx="3"/>
          </p:nvPr>
        </p:nvSpPr>
        <p:spPr>
          <a:xfrm>
            <a:off x="693420" y="4385629"/>
            <a:ext cx="5547360" cy="4154805"/>
          </a:xfrm>
          <a:prstGeom prst="rect">
            <a:avLst/>
          </a:prstGeom>
        </p:spPr>
        <p:txBody>
          <a:bodyPr vert="horz" lIns="92382" tIns="46191" rIns="92382" bIns="4619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69653"/>
            <a:ext cx="3004820" cy="461645"/>
          </a:xfrm>
          <a:prstGeom prst="rect">
            <a:avLst/>
          </a:prstGeom>
        </p:spPr>
        <p:txBody>
          <a:bodyPr vert="horz" lIns="92382" tIns="46191" rIns="92382" bIns="46191"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27776" y="8769653"/>
            <a:ext cx="3004820" cy="461645"/>
          </a:xfrm>
          <a:prstGeom prst="rect">
            <a:avLst/>
          </a:prstGeom>
        </p:spPr>
        <p:txBody>
          <a:bodyPr vert="horz" lIns="92382" tIns="46191" rIns="92382" bIns="46191" rtlCol="0" anchor="b"/>
          <a:lstStyle>
            <a:lvl1pPr algn="r">
              <a:defRPr sz="1200"/>
            </a:lvl1pPr>
          </a:lstStyle>
          <a:p>
            <a:fld id="{1FD38001-20E0-4D27-9A63-CDFA4980CA58}" type="slidenum">
              <a:rPr lang="en-US" smtClean="0"/>
              <a:t>‹#›</a:t>
            </a:fld>
            <a:endParaRPr lang="en-US" dirty="0"/>
          </a:p>
        </p:txBody>
      </p:sp>
    </p:spTree>
    <p:extLst>
      <p:ext uri="{BB962C8B-B14F-4D97-AF65-F5344CB8AC3E}">
        <p14:creationId xmlns:p14="http://schemas.microsoft.com/office/powerpoint/2010/main" val="812286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4"/>
          <p:cNvSpPr>
            <a:spLocks noGrp="1" noChangeArrowheads="1"/>
          </p:cNvSpPr>
          <p:nvPr>
            <p:ph type="hdr" sz="quarter"/>
          </p:nvPr>
        </p:nvSpPr>
        <p:spPr>
          <a:ln/>
        </p:spPr>
        <p:txBody>
          <a:bodyPr/>
          <a:lstStyle/>
          <a:p>
            <a:r>
              <a:rPr lang="en-US" dirty="0" smtClean="0">
                <a:solidFill>
                  <a:srgbClr val="000000"/>
                </a:solidFill>
              </a:rPr>
              <a:t>Author</a:t>
            </a:r>
            <a:endParaRPr lang="en-US" dirty="0">
              <a:solidFill>
                <a:srgbClr val="000000"/>
              </a:solidFill>
            </a:endParaRPr>
          </a:p>
          <a:p>
            <a:r>
              <a:rPr lang="en-US" dirty="0" smtClean="0">
                <a:solidFill>
                  <a:srgbClr val="000000"/>
                </a:solidFill>
              </a:rPr>
              <a:t>Software Engineering Institute</a:t>
            </a:r>
            <a:endParaRPr lang="en-US" dirty="0">
              <a:solidFill>
                <a:srgbClr val="000000"/>
              </a:solidFill>
            </a:endParaRPr>
          </a:p>
        </p:txBody>
      </p:sp>
      <p:sp>
        <p:nvSpPr>
          <p:cNvPr id="5" name="Rectangle 25"/>
          <p:cNvSpPr>
            <a:spLocks noGrp="1" noChangeArrowheads="1"/>
          </p:cNvSpPr>
          <p:nvPr>
            <p:ph type="dt" idx="1"/>
          </p:nvPr>
        </p:nvSpPr>
        <p:spPr>
          <a:ln/>
        </p:spPr>
        <p:txBody>
          <a:bodyPr/>
          <a:lstStyle/>
          <a:p>
            <a:fld id="{D8F348F5-97A1-4309-ADC6-A00DD72A5AB8}" type="datetime1">
              <a:rPr lang="en-US">
                <a:solidFill>
                  <a:srgbClr val="000000"/>
                </a:solidFill>
              </a:rPr>
              <a:pPr/>
              <a:t>6/18/2016</a:t>
            </a:fld>
            <a:endParaRPr lang="en-US" dirty="0">
              <a:solidFill>
                <a:srgbClr val="000000"/>
              </a:solidFill>
            </a:endParaRPr>
          </a:p>
        </p:txBody>
      </p:sp>
      <p:sp>
        <p:nvSpPr>
          <p:cNvPr id="876546" name="Rectangle 2"/>
          <p:cNvSpPr>
            <a:spLocks noGrp="1" noRot="1" noChangeAspect="1" noChangeArrowheads="1" noTextEdit="1"/>
          </p:cNvSpPr>
          <p:nvPr>
            <p:ph type="sldImg"/>
          </p:nvPr>
        </p:nvSpPr>
        <p:spPr>
          <a:ln/>
        </p:spPr>
      </p:sp>
      <p:sp>
        <p:nvSpPr>
          <p:cNvPr id="876547" name="Rectangle 3"/>
          <p:cNvSpPr>
            <a:spLocks noGrp="1" noChangeArrowheads="1"/>
          </p:cNvSpPr>
          <p:nvPr>
            <p:ph type="body" idx="1"/>
          </p:nvPr>
        </p:nvSpPr>
        <p:spPr/>
        <p:txBody>
          <a:bodyPr/>
          <a:lstStyle/>
          <a:p>
            <a:pPr marL="233376" indent="-233376"/>
            <a:r>
              <a:rPr lang="en-US" b="1" dirty="0"/>
              <a:t>Title Slide</a:t>
            </a:r>
          </a:p>
          <a:p>
            <a:pPr marL="700128" lvl="1" indent="-350065"/>
            <a:r>
              <a:rPr lang="en-US" dirty="0"/>
              <a:t>Title and Subtitle text blocks should not be moved from their position if at all possible.</a:t>
            </a:r>
          </a:p>
          <a:p>
            <a:pPr marL="233376" indent="-233376"/>
            <a:endParaRPr lang="en-US" dirty="0"/>
          </a:p>
          <a:p>
            <a:pPr marL="233376" indent="-233376"/>
            <a:endParaRPr lang="en-US" dirty="0"/>
          </a:p>
          <a:p>
            <a:pPr marL="233376" indent="-233376"/>
            <a:endParaRPr lang="en-US" dirty="0"/>
          </a:p>
        </p:txBody>
      </p:sp>
    </p:spTree>
    <p:extLst>
      <p:ext uri="{BB962C8B-B14F-4D97-AF65-F5344CB8AC3E}">
        <p14:creationId xmlns:p14="http://schemas.microsoft.com/office/powerpoint/2010/main" val="3132407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D38001-20E0-4D27-9A63-CDFA4980CA58}" type="slidenum">
              <a:rPr lang="en-US" smtClean="0"/>
              <a:t>2</a:t>
            </a:fld>
            <a:endParaRPr lang="en-US" dirty="0"/>
          </a:p>
        </p:txBody>
      </p:sp>
    </p:spTree>
    <p:extLst>
      <p:ext uri="{BB962C8B-B14F-4D97-AF65-F5344CB8AC3E}">
        <p14:creationId xmlns:p14="http://schemas.microsoft.com/office/powerpoint/2010/main" val="3544129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D38001-20E0-4D27-9A63-CDFA4980CA58}" type="slidenum">
              <a:rPr lang="en-US" smtClean="0"/>
              <a:t>20</a:t>
            </a:fld>
            <a:endParaRPr lang="en-US" dirty="0"/>
          </a:p>
        </p:txBody>
      </p:sp>
    </p:spTree>
    <p:extLst>
      <p:ext uri="{BB962C8B-B14F-4D97-AF65-F5344CB8AC3E}">
        <p14:creationId xmlns:p14="http://schemas.microsoft.com/office/powerpoint/2010/main" val="34765379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Picture Placeholder 5"/>
          <p:cNvPicPr>
            <a:picLocks noChangeAspect="1"/>
          </p:cNvPicPr>
          <p:nvPr userDrawn="1"/>
        </p:nvPicPr>
        <p:blipFill rotWithShape="1">
          <a:blip r:embed="rId2" cstate="screen">
            <a:extLst>
              <a:ext uri="{28A0092B-C50C-407E-A947-70E740481C1C}">
                <a14:useLocalDpi xmlns:a14="http://schemas.microsoft.com/office/drawing/2010/main"/>
              </a:ext>
            </a:extLst>
          </a:blip>
          <a:srcRect l="9026"/>
          <a:stretch/>
        </p:blipFill>
        <p:spPr>
          <a:xfrm>
            <a:off x="6059156" y="0"/>
            <a:ext cx="3084843" cy="6375400"/>
          </a:xfrm>
          <a:prstGeom prst="rect">
            <a:avLst/>
          </a:prstGeom>
        </p:spPr>
      </p:pic>
      <p:sp>
        <p:nvSpPr>
          <p:cNvPr id="7" name="Rectangle 6"/>
          <p:cNvSpPr/>
          <p:nvPr userDrawn="1"/>
        </p:nvSpPr>
        <p:spPr bwMode="auto">
          <a:xfrm>
            <a:off x="2" y="-17418"/>
            <a:ext cx="6059154"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latin typeface="Arial" charset="0"/>
              <a:ea typeface="ＭＳ Ｐゴシック" pitchFamily="1" charset="-128"/>
            </a:endParaRPr>
          </a:p>
        </p:txBody>
      </p:sp>
      <p:sp>
        <p:nvSpPr>
          <p:cNvPr id="2" name="Title 1"/>
          <p:cNvSpPr>
            <a:spLocks noGrp="1"/>
          </p:cNvSpPr>
          <p:nvPr>
            <p:ph type="ctrTitle" hasCustomPrompt="1"/>
          </p:nvPr>
        </p:nvSpPr>
        <p:spPr>
          <a:xfrm>
            <a:off x="392113" y="266700"/>
            <a:ext cx="4789487" cy="3657600"/>
          </a:xfrm>
        </p:spPr>
        <p:txBody>
          <a:bodyPr anchor="b">
            <a:normAutofit/>
          </a:bodyPr>
          <a:lstStyle>
            <a:lvl1pPr algn="l">
              <a:defRPr sz="32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3" name="Subtitle 2"/>
          <p:cNvSpPr>
            <a:spLocks noGrp="1"/>
          </p:cNvSpPr>
          <p:nvPr>
            <p:ph type="subTitle" idx="1"/>
          </p:nvPr>
        </p:nvSpPr>
        <p:spPr>
          <a:xfrm>
            <a:off x="392113" y="4076700"/>
            <a:ext cx="4789487" cy="1295400"/>
          </a:xfrm>
        </p:spPr>
        <p:txBody>
          <a:bodyP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1" name="TextBox 10"/>
          <p:cNvSpPr txBox="1"/>
          <p:nvPr userDrawn="1"/>
        </p:nvSpPr>
        <p:spPr>
          <a:xfrm>
            <a:off x="381000" y="5493287"/>
            <a:ext cx="4789487" cy="646331"/>
          </a:xfrm>
          <a:prstGeom prst="rect">
            <a:avLst/>
          </a:prstGeom>
          <a:noFill/>
        </p:spPr>
        <p:txBody>
          <a:bodyPr wrap="square" lIns="0" tIns="0" rIns="0" bIns="0" rtlCol="0">
            <a:spAutoFit/>
          </a:bodyPr>
          <a:lstStyle/>
          <a:p>
            <a:r>
              <a:rPr lang="en-US" sz="1400" dirty="0" smtClean="0">
                <a:solidFill>
                  <a:prstClr val="white"/>
                </a:solidFill>
                <a:latin typeface="Arial" panose="020B0604020202020204" pitchFamily="34" charset="0"/>
                <a:cs typeface="Arial" panose="020B0604020202020204" pitchFamily="34" charset="0"/>
              </a:rPr>
              <a:t>Software Engineering Institute</a:t>
            </a:r>
          </a:p>
          <a:p>
            <a:r>
              <a:rPr lang="en-US" sz="1400" dirty="0" smtClean="0">
                <a:solidFill>
                  <a:prstClr val="white"/>
                </a:solidFill>
                <a:latin typeface="Arial" panose="020B0604020202020204" pitchFamily="34" charset="0"/>
                <a:cs typeface="Arial" panose="020B0604020202020204" pitchFamily="34" charset="0"/>
              </a:rPr>
              <a:t>Carnegie Mellon University</a:t>
            </a:r>
          </a:p>
          <a:p>
            <a:r>
              <a:rPr lang="en-US" sz="1400" dirty="0" smtClean="0">
                <a:solidFill>
                  <a:prstClr val="white"/>
                </a:solidFill>
                <a:latin typeface="Arial" panose="020B0604020202020204" pitchFamily="34" charset="0"/>
                <a:cs typeface="Arial" panose="020B0604020202020204" pitchFamily="34" charset="0"/>
              </a:rPr>
              <a:t>Pittsburgh, PA  15213</a:t>
            </a:r>
          </a:p>
        </p:txBody>
      </p:sp>
      <p:sp>
        <p:nvSpPr>
          <p:cNvPr id="15" name="Rectangle 1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7676" y="6428712"/>
            <a:ext cx="5105400" cy="345048"/>
          </a:xfrm>
          <a:prstGeom prst="rect">
            <a:avLst/>
          </a:prstGeom>
        </p:spPr>
      </p:pic>
      <p:sp>
        <p:nvSpPr>
          <p:cNvPr id="18" name="Rectangle 25"/>
          <p:cNvSpPr>
            <a:spLocks noChangeArrowheads="1"/>
          </p:cNvSpPr>
          <p:nvPr userDrawn="1"/>
        </p:nvSpPr>
        <p:spPr bwMode="white">
          <a:xfrm>
            <a:off x="6788759" y="6410978"/>
            <a:ext cx="1936141" cy="194534"/>
          </a:xfrm>
          <a:prstGeom prst="rect">
            <a:avLst/>
          </a:prstGeom>
          <a:noFill/>
          <a:ln w="9525">
            <a:noFill/>
            <a:miter lim="800000"/>
            <a:headEnd/>
            <a:tailEnd/>
          </a:ln>
          <a:effectLst/>
        </p:spPr>
        <p:txBody>
          <a:bodyPr wrap="square" lIns="0" tIns="0" rIns="0" bIns="45714">
            <a:spAutoFit/>
          </a:bodyPr>
          <a:lstStyle/>
          <a:p>
            <a:pPr eaLnBrk="0" hangingPunct="0">
              <a:lnSpc>
                <a:spcPts val="1300"/>
              </a:lnSpc>
              <a:spcBef>
                <a:spcPct val="0"/>
              </a:spcBef>
            </a:pPr>
            <a:r>
              <a:rPr lang="en-US" sz="800" b="1" dirty="0">
                <a:solidFill>
                  <a:prstClr val="white"/>
                </a:solidFill>
                <a:latin typeface="Arial" panose="020B0604020202020204" pitchFamily="34" charset="0"/>
                <a:cs typeface="Arial" panose="020B0604020202020204" pitchFamily="34" charset="0"/>
              </a:rPr>
              <a:t>© </a:t>
            </a:r>
            <a:r>
              <a:rPr lang="en-US" sz="800" b="1" dirty="0" smtClean="0">
                <a:solidFill>
                  <a:prstClr val="white"/>
                </a:solidFill>
                <a:latin typeface="Arial" panose="020B0604020202020204" pitchFamily="34" charset="0"/>
                <a:cs typeface="Arial" panose="020B0604020202020204" pitchFamily="34" charset="0"/>
              </a:rPr>
              <a:t>2016 </a:t>
            </a:r>
            <a:r>
              <a:rPr lang="en-US" sz="800" b="1" dirty="0">
                <a:solidFill>
                  <a:prstClr val="white"/>
                </a:solidFill>
                <a:latin typeface="Arial" panose="020B0604020202020204" pitchFamily="34" charset="0"/>
                <a:cs typeface="Arial" panose="020B0604020202020204" pitchFamily="34" charset="0"/>
              </a:rPr>
              <a:t>Carnegie Mellon University</a:t>
            </a:r>
          </a:p>
        </p:txBody>
      </p:sp>
      <p:sp>
        <p:nvSpPr>
          <p:cNvPr id="19" name="TextBox 18"/>
          <p:cNvSpPr txBox="1"/>
          <p:nvPr userDrawn="1"/>
        </p:nvSpPr>
        <p:spPr>
          <a:xfrm>
            <a:off x="6788760" y="6591448"/>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[Insert Distribution Statement Here]</a:t>
            </a:r>
          </a:p>
        </p:txBody>
      </p:sp>
      <p:sp>
        <p:nvSpPr>
          <p:cNvPr id="12" name="TextBox 11"/>
          <p:cNvSpPr txBox="1"/>
          <p:nvPr userDrawn="1"/>
        </p:nvSpPr>
        <p:spPr>
          <a:xfrm>
            <a:off x="6788760" y="6707844"/>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REV-03.18.2016.0</a:t>
            </a:r>
          </a:p>
        </p:txBody>
      </p:sp>
    </p:spTree>
    <p:extLst>
      <p:ext uri="{BB962C8B-B14F-4D97-AF65-F5344CB8AC3E}">
        <p14:creationId xmlns:p14="http://schemas.microsoft.com/office/powerpoint/2010/main" val="34751985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ection Header plain">
    <p:bg>
      <p:bgPr>
        <a:solidFill>
          <a:schemeClr val="bg1"/>
        </a:solidFill>
        <a:effectLst/>
      </p:bgPr>
    </p:bg>
    <p:spTree>
      <p:nvGrpSpPr>
        <p:cNvPr id="1" name=""/>
        <p:cNvGrpSpPr/>
        <p:nvPr/>
      </p:nvGrpSpPr>
      <p:grpSpPr>
        <a:xfrm>
          <a:off x="0" y="0"/>
          <a:ext cx="0" cy="0"/>
          <a:chOff x="0" y="0"/>
          <a:chExt cx="0" cy="0"/>
        </a:xfrm>
      </p:grpSpPr>
      <p:pic>
        <p:nvPicPr>
          <p:cNvPr id="10" name="Picture 9" descr="section.jpg"/>
          <p:cNvPicPr>
            <a:picLocks noChangeAspect="1"/>
          </p:cNvPicPr>
          <p:nvPr userDrawn="1"/>
        </p:nvPicPr>
        <p:blipFill rotWithShape="1">
          <a:blip r:embed="rId2" cstate="screen">
            <a:extLst>
              <a:ext uri="{28A0092B-C50C-407E-A947-70E740481C1C}">
                <a14:useLocalDpi xmlns:a14="http://schemas.microsoft.com/office/drawing/2010/main"/>
              </a:ext>
            </a:extLst>
          </a:blip>
          <a:srcRect t="5153" r="5153"/>
          <a:stretch/>
        </p:blipFill>
        <p:spPr>
          <a:xfrm>
            <a:off x="-2" y="0"/>
            <a:ext cx="9180062" cy="6336792"/>
          </a:xfrm>
          <a:prstGeom prst="rect">
            <a:avLst/>
          </a:prstGeom>
        </p:spPr>
      </p:pic>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tx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tx1"/>
                </a:solidFill>
              </a:defRPr>
            </a:lvl1pPr>
          </a:lstStyle>
          <a:p>
            <a:pPr lvl="0"/>
            <a:r>
              <a:rPr lang="en-US" dirty="0" smtClean="0"/>
              <a:t>Click to edit Section Title</a:t>
            </a:r>
          </a:p>
        </p:txBody>
      </p:sp>
      <p:sp>
        <p:nvSpPr>
          <p:cNvPr id="5" name="Rectangle 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7676" y="6428712"/>
            <a:ext cx="5105400" cy="345048"/>
          </a:xfrm>
          <a:prstGeom prst="rect">
            <a:avLst/>
          </a:prstGeom>
        </p:spPr>
      </p:pic>
      <p:sp>
        <p:nvSpPr>
          <p:cNvPr id="7" name="Rectangle 6"/>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ectangle 25"/>
          <p:cNvSpPr>
            <a:spLocks noChangeArrowheads="1"/>
          </p:cNvSpPr>
          <p:nvPr userDrawn="1"/>
        </p:nvSpPr>
        <p:spPr bwMode="white">
          <a:xfrm>
            <a:off x="6788759" y="6473124"/>
            <a:ext cx="1936141" cy="212873"/>
          </a:xfrm>
          <a:prstGeom prst="rect">
            <a:avLst/>
          </a:prstGeom>
          <a:noFill/>
          <a:ln w="9525">
            <a:noFill/>
            <a:miter lim="800000"/>
            <a:headEnd/>
            <a:tailEnd/>
          </a:ln>
          <a:effectLst/>
        </p:spPr>
        <p:txBody>
          <a:bodyPr wrap="square" lIns="0" tIns="0" rIns="0" bIns="45714">
            <a:spAutoFit/>
          </a:bodyPr>
          <a:lstStyle/>
          <a:p>
            <a:pPr eaLnBrk="0" hangingPunct="0">
              <a:lnSpc>
                <a:spcPts val="1300"/>
              </a:lnSpc>
              <a:spcBef>
                <a:spcPct val="0"/>
              </a:spcBef>
            </a:pPr>
            <a:r>
              <a:rPr lang="en-US" sz="800" b="1" dirty="0">
                <a:solidFill>
                  <a:prstClr val="white"/>
                </a:solidFill>
                <a:latin typeface="Arial" panose="020B0604020202020204" pitchFamily="34" charset="0"/>
                <a:cs typeface="Arial" panose="020B0604020202020204" pitchFamily="34" charset="0"/>
              </a:rPr>
              <a:t>© </a:t>
            </a:r>
            <a:r>
              <a:rPr lang="en-US" sz="800" b="1" dirty="0" smtClean="0">
                <a:solidFill>
                  <a:prstClr val="white"/>
                </a:solidFill>
                <a:latin typeface="Arial" panose="020B0604020202020204" pitchFamily="34" charset="0"/>
                <a:cs typeface="Arial" panose="020B0604020202020204" pitchFamily="34" charset="0"/>
              </a:rPr>
              <a:t>2016 </a:t>
            </a:r>
            <a:r>
              <a:rPr lang="en-US" sz="800" b="1" dirty="0">
                <a:solidFill>
                  <a:prstClr val="white"/>
                </a:solidFill>
                <a:latin typeface="Arial" panose="020B0604020202020204" pitchFamily="34" charset="0"/>
                <a:cs typeface="Arial" panose="020B0604020202020204" pitchFamily="34" charset="0"/>
              </a:rPr>
              <a:t>Carnegie Mellon University</a:t>
            </a:r>
          </a:p>
        </p:txBody>
      </p:sp>
      <p:sp>
        <p:nvSpPr>
          <p:cNvPr id="9" name="TextBox 8"/>
          <p:cNvSpPr txBox="1"/>
          <p:nvPr userDrawn="1"/>
        </p:nvSpPr>
        <p:spPr>
          <a:xfrm>
            <a:off x="6788760" y="6653594"/>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[Insert Distribution Statement Here]</a:t>
            </a:r>
          </a:p>
        </p:txBody>
      </p:sp>
    </p:spTree>
    <p:extLst>
      <p:ext uri="{BB962C8B-B14F-4D97-AF65-F5344CB8AC3E}">
        <p14:creationId xmlns:p14="http://schemas.microsoft.com/office/powerpoint/2010/main" val="1780626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inor Column">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1000" y="1143000"/>
            <a:ext cx="2705100"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3238500" y="1076898"/>
            <a:ext cx="54863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itle 7"/>
          <p:cNvSpPr>
            <a:spLocks noGrp="1"/>
          </p:cNvSpPr>
          <p:nvPr>
            <p:ph type="title"/>
          </p:nvPr>
        </p:nvSpPr>
        <p:spPr/>
        <p:txBody>
          <a:bodyPr/>
          <a:lstStyle/>
          <a:p>
            <a:r>
              <a:rPr lang="en-US" smtClean="0"/>
              <a:t>Click to edit Master title style</a:t>
            </a:r>
            <a:endParaRPr lang="en-US"/>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9"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376182780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jo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hasCustomPrompt="1"/>
          </p:nvPr>
        </p:nvSpPr>
        <p:spPr>
          <a:xfrm>
            <a:off x="381000" y="1143000"/>
            <a:ext cx="5524499"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60579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8"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57319704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4" name="Picture 3" descr="cover.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562600" y="0"/>
            <a:ext cx="3581400" cy="6330950"/>
          </a:xfrm>
          <a:prstGeom prst="rect">
            <a:avLst/>
          </a:prstGeom>
        </p:spPr>
      </p:pic>
      <p:sp>
        <p:nvSpPr>
          <p:cNvPr id="15" name="Rectangle 14"/>
          <p:cNvSpPr/>
          <p:nvPr userDrawn="1"/>
        </p:nvSpPr>
        <p:spPr bwMode="auto">
          <a:xfrm>
            <a:off x="2" y="-17418"/>
            <a:ext cx="5753097" cy="6400800"/>
          </a:xfrm>
          <a:prstGeom prst="rect">
            <a:avLst/>
          </a:prstGeom>
          <a:solidFill>
            <a:schemeClr val="tx1"/>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2016 </a:t>
            </a:r>
            <a:r>
              <a:rPr lang="en-US" sz="900" dirty="0">
                <a:solidFill>
                  <a:prstClr val="white"/>
                </a:solidFill>
                <a:ea typeface="ＭＳ Ｐゴシック" pitchFamily="1" charset="-128"/>
              </a:rPr>
              <a:t>Carnegie Mellon University</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FFFFFF"/>
                </a:solidFill>
              </a:defRPr>
            </a:lvl1pPr>
          </a:lstStyle>
          <a:p>
            <a:r>
              <a:rPr lang="en-US" dirty="0" smtClean="0"/>
              <a:t>Name</a:t>
            </a:r>
          </a:p>
          <a:p>
            <a:r>
              <a:rPr lang="en-US" dirty="0" smtClean="0"/>
              <a:t>00/00/0000</a:t>
            </a:r>
            <a:endParaRPr lang="en-US" dirty="0"/>
          </a:p>
        </p:txBody>
      </p:sp>
      <p:pic>
        <p:nvPicPr>
          <p:cNvPr id="12" name="Picture 1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3" name="TextBox 12"/>
          <p:cNvSpPr txBox="1"/>
          <p:nvPr userDrawn="1"/>
        </p:nvSpPr>
        <p:spPr>
          <a:xfrm>
            <a:off x="6819899" y="6568898"/>
            <a:ext cx="1880099" cy="169277"/>
          </a:xfrm>
          <a:prstGeom prst="rect">
            <a:avLst/>
          </a:prstGeom>
          <a:noFill/>
        </p:spPr>
        <p:txBody>
          <a:bodyPr wrap="square" lIns="0" tIns="0" rIns="0" bIns="0" rtlCol="0">
            <a:spAutoFit/>
          </a:bodyPr>
          <a:lstStyle/>
          <a:p>
            <a:pPr algn="l"/>
            <a:r>
              <a:rPr lang="en-US" sz="550" dirty="0" smtClean="0">
                <a:solidFill>
                  <a:schemeClr val="bg1"/>
                </a:solidFill>
              </a:rPr>
              <a:t>[DISTRIBUTION STATEMENT A] Approved</a:t>
            </a:r>
            <a:r>
              <a:rPr lang="en-US" sz="550" baseline="0" dirty="0" smtClean="0">
                <a:solidFill>
                  <a:schemeClr val="bg1"/>
                </a:solidFill>
              </a:rPr>
              <a:t> for public release; distribution is unlimited</a:t>
            </a:r>
            <a:endParaRPr lang="en-US" sz="550" dirty="0" smtClean="0">
              <a:solidFill>
                <a:schemeClr val="bg1"/>
              </a:solidFill>
            </a:endParaRPr>
          </a:p>
        </p:txBody>
      </p:sp>
    </p:spTree>
    <p:extLst>
      <p:ext uri="{BB962C8B-B14F-4D97-AF65-F5344CB8AC3E}">
        <p14:creationId xmlns:p14="http://schemas.microsoft.com/office/powerpoint/2010/main" val="960310342"/>
      </p:ext>
    </p:extLst>
  </p:cSld>
  <p:clrMapOvr>
    <a:masterClrMapping/>
  </p:clrMapOvr>
  <p:transition/>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153400" cy="3841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270390269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19" name="Picture Placeholder 3"/>
          <p:cNvSpPr>
            <a:spLocks noGrp="1"/>
          </p:cNvSpPr>
          <p:nvPr>
            <p:ph type="pic" sz="quarter" idx="10"/>
          </p:nvPr>
        </p:nvSpPr>
        <p:spPr>
          <a:xfrm>
            <a:off x="0" y="0"/>
            <a:ext cx="9144000" cy="6323013"/>
          </a:xfrm>
          <a:prstGeom prst="rect">
            <a:avLst/>
          </a:prstGeom>
        </p:spPr>
        <p:txBody>
          <a:bodyPr/>
          <a:lstStyle/>
          <a:p>
            <a:r>
              <a:rPr lang="en-US" dirty="0" smtClean="0"/>
              <a:t>Click icon to add picture</a:t>
            </a:r>
            <a:endParaRPr lang="en-US" dirty="0"/>
          </a:p>
        </p:txBody>
      </p:sp>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3" name="Tit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chemeClr val="tx1"/>
                </a:solidFill>
              </a:defRPr>
            </a:lvl1pPr>
          </a:lstStyle>
          <a:p>
            <a:r>
              <a:rPr lang="en-US" dirty="0" smtClean="0"/>
              <a:t>Click to edit Master </a:t>
            </a:r>
            <a:br>
              <a:rPr lang="en-US" dirty="0" smtClean="0"/>
            </a:br>
            <a:r>
              <a:rPr lang="en-US" dirty="0" smtClean="0"/>
              <a:t>title style</a:t>
            </a:r>
            <a:endParaRPr lang="en-US" dirty="0"/>
          </a:p>
        </p:txBody>
      </p:sp>
      <p:sp>
        <p:nvSpPr>
          <p:cNvPr id="15"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chemeClr val="tx1"/>
                </a:solidFill>
              </a:defRPr>
            </a:lvl1pPr>
          </a:lstStyle>
          <a:p>
            <a:r>
              <a:rPr lang="en-US" dirty="0" smtClean="0"/>
              <a:t>Name optional</a:t>
            </a:r>
          </a:p>
        </p:txBody>
      </p:sp>
      <p:sp>
        <p:nvSpPr>
          <p:cNvPr id="18" name="TextBox 17"/>
          <p:cNvSpPr txBox="1"/>
          <p:nvPr userDrawn="1"/>
        </p:nvSpPr>
        <p:spPr>
          <a:xfrm>
            <a:off x="428625" y="6211687"/>
            <a:ext cx="4366633" cy="92333"/>
          </a:xfrm>
          <a:prstGeom prst="rect">
            <a:avLst/>
          </a:prstGeom>
          <a:noFill/>
        </p:spPr>
        <p:txBody>
          <a:bodyPr wrap="square" lIns="0" tIns="0" rIns="0" bIns="0" rtlCol="0">
            <a:spAutoFit/>
          </a:bodyPr>
          <a:lstStyle/>
          <a:p>
            <a:pPr fontAlgn="base">
              <a:spcBef>
                <a:spcPct val="50000"/>
              </a:spcBef>
              <a:spcAft>
                <a:spcPct val="0"/>
              </a:spcAft>
              <a:defRPr/>
            </a:pPr>
            <a:r>
              <a:rPr lang="pt-BR" sz="600" dirty="0" smtClean="0">
                <a:solidFill>
                  <a:srgbClr val="8D9BA9">
                    <a:lumMod val="75000"/>
                  </a:srgbClr>
                </a:solidFill>
                <a:ea typeface="ＭＳ Ｐゴシック" pitchFamily="1" charset="-128"/>
              </a:rPr>
              <a:t>Distribution Statement A: Approved for Public Release; Distribution is Unlimited</a:t>
            </a:r>
            <a:endParaRPr lang="en-US" sz="600" b="1" dirty="0" smtClean="0">
              <a:solidFill>
                <a:srgbClr val="8D9BA9">
                  <a:lumMod val="75000"/>
                </a:srgbClr>
              </a:solidFill>
              <a:ea typeface="ＭＳ Ｐゴシック" pitchFamily="1" charset="-128"/>
            </a:endParaRPr>
          </a:p>
        </p:txBody>
      </p:sp>
      <p:sp>
        <p:nvSpPr>
          <p:cNvPr id="10"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
        <p:nvSpPr>
          <p:cNvPr id="14" name="TextBox 13"/>
          <p:cNvSpPr txBox="1"/>
          <p:nvPr userDrawn="1"/>
        </p:nvSpPr>
        <p:spPr>
          <a:xfrm>
            <a:off x="6819900" y="6611493"/>
            <a:ext cx="1905000" cy="184666"/>
          </a:xfrm>
          <a:prstGeom prst="rect">
            <a:avLst/>
          </a:prstGeom>
          <a:noFill/>
        </p:spPr>
        <p:txBody>
          <a:bodyPr wrap="square" lIns="0" tIns="0" rIns="0" bIns="0" rtlCol="0">
            <a:spAutoFit/>
          </a:bodyPr>
          <a:lstStyle/>
          <a:p>
            <a:pPr fontAlgn="base">
              <a:spcBef>
                <a:spcPct val="50000"/>
              </a:spcBef>
              <a:spcAft>
                <a:spcPct val="0"/>
              </a:spcAft>
            </a:pPr>
            <a:r>
              <a:rPr lang="en-US" sz="600" dirty="0" smtClean="0">
                <a:solidFill>
                  <a:prstClr val="white"/>
                </a:solidFill>
                <a:ea typeface="ＭＳ Ｐゴシック" pitchFamily="1" charset="-128"/>
              </a:rPr>
              <a:t>Distribution Statement A: Approved for Public Release; Distribution is Unlimited</a:t>
            </a:r>
          </a:p>
        </p:txBody>
      </p:sp>
      <p:sp>
        <p:nvSpPr>
          <p:cNvPr id="11" name="TextBox 10"/>
          <p:cNvSpPr txBox="1"/>
          <p:nvPr userDrawn="1"/>
        </p:nvSpPr>
        <p:spPr>
          <a:xfrm>
            <a:off x="5685248" y="6474023"/>
            <a:ext cx="1056454" cy="307777"/>
          </a:xfrm>
          <a:prstGeom prst="rect">
            <a:avLst/>
          </a:prstGeom>
          <a:noFill/>
        </p:spPr>
        <p:txBody>
          <a:bodyPr wrap="square" rtlCol="0">
            <a:spAutoFit/>
          </a:bodyPr>
          <a:lstStyle/>
          <a:p>
            <a:pPr algn="l"/>
            <a:r>
              <a:rPr lang="en-US" sz="1400" dirty="0" smtClean="0">
                <a:solidFill>
                  <a:schemeClr val="bg1"/>
                </a:solidFill>
              </a:rPr>
              <a:t>SSC15</a:t>
            </a:r>
          </a:p>
        </p:txBody>
      </p:sp>
    </p:spTree>
    <p:extLst>
      <p:ext uri="{BB962C8B-B14F-4D97-AF65-F5344CB8AC3E}">
        <p14:creationId xmlns:p14="http://schemas.microsoft.com/office/powerpoint/2010/main" val="896335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Full">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419101" y="1074737"/>
            <a:ext cx="8305800"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Rectangle 10"/>
          <p:cNvSpPr>
            <a:spLocks noGrp="1" noChangeArrowheads="1"/>
          </p:cNvSpPr>
          <p:nvPr>
            <p:ph type="title"/>
          </p:nvPr>
        </p:nvSpPr>
        <p:spPr bwMode="auto">
          <a:xfrm>
            <a:off x="422275" y="241520"/>
            <a:ext cx="7816378"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Tree>
    <p:extLst>
      <p:ext uri="{BB962C8B-B14F-4D97-AF65-F5344CB8AC3E}">
        <p14:creationId xmlns:p14="http://schemas.microsoft.com/office/powerpoint/2010/main" val="395409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Minor Column">
    <p:spTree>
      <p:nvGrpSpPr>
        <p:cNvPr id="1" name=""/>
        <p:cNvGrpSpPr/>
        <p:nvPr/>
      </p:nvGrpSpPr>
      <p:grpSpPr>
        <a:xfrm>
          <a:off x="0" y="0"/>
          <a:ext cx="0" cy="0"/>
          <a:chOff x="0" y="0"/>
          <a:chExt cx="0" cy="0"/>
        </a:xfrm>
      </p:grpSpPr>
      <p:sp>
        <p:nvSpPr>
          <p:cNvPr id="4" name="Content Placeholder 3"/>
          <p:cNvSpPr>
            <a:spLocks noGrp="1"/>
          </p:cNvSpPr>
          <p:nvPr>
            <p:ph sz="quarter" idx="11" hasCustomPrompt="1"/>
          </p:nvPr>
        </p:nvSpPr>
        <p:spPr>
          <a:xfrm>
            <a:off x="419099" y="1143000"/>
            <a:ext cx="3000375" cy="4956175"/>
          </a:xfrm>
          <a:prstGeom prst="rect">
            <a:avLst/>
          </a:prstGeom>
          <a:noFill/>
        </p:spPr>
        <p:txBody>
          <a:bodyPr vert="horz" lIns="0" tIns="0" rIns="0" bIns="0"/>
          <a:lstStyle/>
          <a:p>
            <a:pPr lvl="0"/>
            <a:r>
              <a:rPr lang="en-US" dirty="0" smtClean="0"/>
              <a:t>Place an image chart or table here</a:t>
            </a:r>
          </a:p>
        </p:txBody>
      </p:sp>
      <p:sp>
        <p:nvSpPr>
          <p:cNvPr id="6" name="Rectangle 10"/>
          <p:cNvSpPr>
            <a:spLocks noGrp="1" noChangeArrowheads="1"/>
          </p:cNvSpPr>
          <p:nvPr>
            <p:ph type="title"/>
          </p:nvPr>
        </p:nvSpPr>
        <p:spPr bwMode="auto">
          <a:xfrm>
            <a:off x="422276" y="241300"/>
            <a:ext cx="78073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marL="0" marR="0" indent="0" algn="l" defTabSz="914400" rtl="0" eaLnBrk="1" fontAlgn="base" latinLnBrk="0" hangingPunct="1">
              <a:lnSpc>
                <a:spcPct val="100000"/>
              </a:lnSpc>
              <a:spcBef>
                <a:spcPct val="0"/>
              </a:spcBef>
              <a:spcAft>
                <a:spcPts val="600"/>
              </a:spcAft>
              <a:buClrTx/>
              <a:buSzPct val="70000"/>
              <a:buFontTx/>
              <a:buNone/>
              <a:tabLst>
                <a:tab pos="347663" algn="l"/>
              </a:tabLst>
              <a:defRPr sz="1000"/>
            </a:lvl1pPr>
            <a:lvl2pPr>
              <a:defRPr sz="1000"/>
            </a:lvl2pPr>
            <a:lvl3pPr>
              <a:defRPr sz="1000"/>
            </a:lvl3pPr>
            <a:lvl4pPr>
              <a:defRPr sz="1000"/>
            </a:lvl4pPr>
            <a:lvl5pPr>
              <a:defRPr sz="1000"/>
            </a:lvl5pPr>
          </a:lstStyle>
          <a:p>
            <a:pPr marL="0" marR="0" lvl="0" indent="0" algn="l" defTabSz="914400" rtl="0" eaLnBrk="1" fontAlgn="base" latinLnBrk="0" hangingPunct="1">
              <a:lnSpc>
                <a:spcPct val="100000"/>
              </a:lnSpc>
              <a:spcBef>
                <a:spcPct val="0"/>
              </a:spcBef>
              <a:spcAft>
                <a:spcPts val="600"/>
              </a:spcAft>
              <a:buClrTx/>
              <a:buSzPct val="70000"/>
              <a:buFontTx/>
              <a:buNone/>
              <a:tabLst>
                <a:tab pos="347663" algn="l"/>
              </a:tabLst>
              <a:defRPr/>
            </a:pPr>
            <a:r>
              <a:rPr lang="en-US" dirty="0" smtClean="0"/>
              <a:t>Section (optional)</a:t>
            </a:r>
          </a:p>
          <a:p>
            <a:pPr lvl="0"/>
            <a:endParaRPr lang="en-US" dirty="0"/>
          </a:p>
        </p:txBody>
      </p:sp>
      <p:sp>
        <p:nvSpPr>
          <p:cNvPr id="9" name="Content Placeholder 10"/>
          <p:cNvSpPr>
            <a:spLocks noGrp="1"/>
          </p:cNvSpPr>
          <p:nvPr>
            <p:ph sz="quarter" idx="14"/>
          </p:nvPr>
        </p:nvSpPr>
        <p:spPr>
          <a:xfrm>
            <a:off x="3613151" y="1074737"/>
            <a:ext cx="5111750"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547298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wo column">
    <p:spTree>
      <p:nvGrpSpPr>
        <p:cNvPr id="1" name=""/>
        <p:cNvGrpSpPr/>
        <p:nvPr/>
      </p:nvGrpSpPr>
      <p:grpSpPr>
        <a:xfrm>
          <a:off x="0" y="0"/>
          <a:ext cx="0" cy="0"/>
          <a:chOff x="0" y="0"/>
          <a:chExt cx="0" cy="0"/>
        </a:xfrm>
      </p:grpSpPr>
      <p:sp>
        <p:nvSpPr>
          <p:cNvPr id="5" name="Rectangle 10"/>
          <p:cNvSpPr>
            <a:spLocks noGrp="1" noChangeArrowheads="1"/>
          </p:cNvSpPr>
          <p:nvPr>
            <p:ph type="title"/>
          </p:nvPr>
        </p:nvSpPr>
        <p:spPr bwMode="auto">
          <a:xfrm>
            <a:off x="422275" y="241300"/>
            <a:ext cx="7816377"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3"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0" name="Content Placeholder 10"/>
          <p:cNvSpPr>
            <a:spLocks noGrp="1"/>
          </p:cNvSpPr>
          <p:nvPr>
            <p:ph sz="quarter" idx="10"/>
          </p:nvPr>
        </p:nvSpPr>
        <p:spPr>
          <a:xfrm>
            <a:off x="428625" y="1074737"/>
            <a:ext cx="4067175"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1" name="Content Placeholder 10"/>
          <p:cNvSpPr>
            <a:spLocks noGrp="1"/>
          </p:cNvSpPr>
          <p:nvPr>
            <p:ph sz="quarter" idx="15"/>
          </p:nvPr>
        </p:nvSpPr>
        <p:spPr>
          <a:xfrm>
            <a:off x="4679950" y="1074737"/>
            <a:ext cx="4067175"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828814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Major Column">
    <p:spTree>
      <p:nvGrpSpPr>
        <p:cNvPr id="1" name=""/>
        <p:cNvGrpSpPr/>
        <p:nvPr/>
      </p:nvGrpSpPr>
      <p:grpSpPr>
        <a:xfrm>
          <a:off x="0" y="0"/>
          <a:ext cx="0" cy="0"/>
          <a:chOff x="0" y="0"/>
          <a:chExt cx="0" cy="0"/>
        </a:xfrm>
      </p:grpSpPr>
      <p:sp>
        <p:nvSpPr>
          <p:cNvPr id="6" name="Content Placeholder 3"/>
          <p:cNvSpPr>
            <a:spLocks noGrp="1"/>
          </p:cNvSpPr>
          <p:nvPr>
            <p:ph sz="quarter" idx="11" hasCustomPrompt="1"/>
          </p:nvPr>
        </p:nvSpPr>
        <p:spPr>
          <a:xfrm>
            <a:off x="428624" y="1143000"/>
            <a:ext cx="5133975" cy="4953000"/>
          </a:xfrm>
          <a:prstGeom prst="rect">
            <a:avLst/>
          </a:prstGeom>
          <a:noFill/>
        </p:spPr>
        <p:txBody>
          <a:bodyPr vert="horz" lIns="0" tIns="0" rIns="0" bIns="0"/>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stStyle>
          <a:p>
            <a:pPr lvl="0"/>
            <a:r>
              <a:rPr lang="en-US" dirty="0" smtClean="0"/>
              <a:t>Place an image, chart or table here</a:t>
            </a:r>
          </a:p>
        </p:txBody>
      </p:sp>
      <p:sp>
        <p:nvSpPr>
          <p:cNvPr id="7" name="Rectangle 10"/>
          <p:cNvSpPr>
            <a:spLocks noGrp="1" noChangeArrowheads="1"/>
          </p:cNvSpPr>
          <p:nvPr>
            <p:ph type="title"/>
          </p:nvPr>
        </p:nvSpPr>
        <p:spPr bwMode="auto">
          <a:xfrm>
            <a:off x="422275" y="241300"/>
            <a:ext cx="7825431"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8"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0" name="Content Placeholder 10"/>
          <p:cNvSpPr>
            <a:spLocks noGrp="1"/>
          </p:cNvSpPr>
          <p:nvPr>
            <p:ph sz="quarter" idx="10"/>
          </p:nvPr>
        </p:nvSpPr>
        <p:spPr>
          <a:xfrm>
            <a:off x="5746749" y="1074737"/>
            <a:ext cx="2978151"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538019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9144000" cy="6336792"/>
          </a:xfrm>
        </p:spPr>
        <p:txBody>
          <a:bodyPr/>
          <a:lstStyle/>
          <a:p>
            <a:r>
              <a:rPr lang="en-US" dirty="0" smtClean="0"/>
              <a:t>Click icon to add picture</a:t>
            </a:r>
            <a:endParaRPr lang="en-US" dirty="0"/>
          </a:p>
        </p:txBody>
      </p:sp>
      <p:sp>
        <p:nvSpPr>
          <p:cNvPr id="2" name="Title 1"/>
          <p:cNvSpPr>
            <a:spLocks noGrp="1"/>
          </p:cNvSpPr>
          <p:nvPr>
            <p:ph type="ctrTitle" hasCustomPrompt="1"/>
          </p:nvPr>
        </p:nvSpPr>
        <p:spPr>
          <a:xfrm>
            <a:off x="392113" y="266700"/>
            <a:ext cx="4789487" cy="3657600"/>
          </a:xfrm>
        </p:spPr>
        <p:txBody>
          <a:bodyPr anchor="b">
            <a:normAutofit/>
          </a:bodyPr>
          <a:lstStyle>
            <a:lvl1pPr algn="l">
              <a:defRPr sz="3200">
                <a:solidFill>
                  <a:sysClr val="windowText" lastClr="000000"/>
                </a:solidFill>
              </a:defRPr>
            </a:lvl1pPr>
          </a:lstStyle>
          <a:p>
            <a:r>
              <a:rPr lang="en-US" dirty="0" smtClean="0"/>
              <a:t>Click to edit Master </a:t>
            </a:r>
            <a:br>
              <a:rPr lang="en-US" dirty="0" smtClean="0"/>
            </a:br>
            <a:r>
              <a:rPr lang="en-US" dirty="0" smtClean="0"/>
              <a:t>title style</a:t>
            </a:r>
            <a:endParaRPr lang="en-US" dirty="0"/>
          </a:p>
        </p:txBody>
      </p:sp>
      <p:sp>
        <p:nvSpPr>
          <p:cNvPr id="3" name="Subtitle 2"/>
          <p:cNvSpPr>
            <a:spLocks noGrp="1"/>
          </p:cNvSpPr>
          <p:nvPr>
            <p:ph type="subTitle" idx="1"/>
          </p:nvPr>
        </p:nvSpPr>
        <p:spPr>
          <a:xfrm>
            <a:off x="392113" y="4076700"/>
            <a:ext cx="4789487" cy="2019300"/>
          </a:xfrm>
        </p:spPr>
        <p:txBody>
          <a:bodyPr>
            <a:norm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0" name="Rectangle 9"/>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676" y="6428712"/>
            <a:ext cx="5105400" cy="345048"/>
          </a:xfrm>
          <a:prstGeom prst="rect">
            <a:avLst/>
          </a:prstGeom>
        </p:spPr>
      </p:pic>
      <p:sp>
        <p:nvSpPr>
          <p:cNvPr id="13" name="Rectangle 12"/>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4" name="Rectangle 25"/>
          <p:cNvSpPr>
            <a:spLocks noChangeArrowheads="1"/>
          </p:cNvSpPr>
          <p:nvPr userDrawn="1"/>
        </p:nvSpPr>
        <p:spPr bwMode="white">
          <a:xfrm>
            <a:off x="6788759" y="6473124"/>
            <a:ext cx="1936141" cy="212873"/>
          </a:xfrm>
          <a:prstGeom prst="rect">
            <a:avLst/>
          </a:prstGeom>
          <a:noFill/>
          <a:ln w="9525">
            <a:noFill/>
            <a:miter lim="800000"/>
            <a:headEnd/>
            <a:tailEnd/>
          </a:ln>
          <a:effectLst/>
        </p:spPr>
        <p:txBody>
          <a:bodyPr wrap="square" lIns="0" tIns="0" rIns="0" bIns="45714">
            <a:spAutoFit/>
          </a:bodyPr>
          <a:lstStyle/>
          <a:p>
            <a:pPr eaLnBrk="0" hangingPunct="0">
              <a:lnSpc>
                <a:spcPts val="1300"/>
              </a:lnSpc>
              <a:spcBef>
                <a:spcPct val="0"/>
              </a:spcBef>
            </a:pPr>
            <a:r>
              <a:rPr lang="en-US" sz="800" b="1" dirty="0">
                <a:solidFill>
                  <a:prstClr val="white"/>
                </a:solidFill>
                <a:latin typeface="Arial" panose="020B0604020202020204" pitchFamily="34" charset="0"/>
                <a:cs typeface="Arial" panose="020B0604020202020204" pitchFamily="34" charset="0"/>
              </a:rPr>
              <a:t>© </a:t>
            </a:r>
            <a:r>
              <a:rPr lang="en-US" sz="800" b="1" dirty="0" smtClean="0">
                <a:solidFill>
                  <a:prstClr val="white"/>
                </a:solidFill>
                <a:latin typeface="Arial" panose="020B0604020202020204" pitchFamily="34" charset="0"/>
                <a:cs typeface="Arial" panose="020B0604020202020204" pitchFamily="34" charset="0"/>
              </a:rPr>
              <a:t>2016 </a:t>
            </a:r>
            <a:r>
              <a:rPr lang="en-US" sz="800" b="1" dirty="0">
                <a:solidFill>
                  <a:prstClr val="white"/>
                </a:solidFill>
                <a:latin typeface="Arial" panose="020B0604020202020204" pitchFamily="34" charset="0"/>
                <a:cs typeface="Arial" panose="020B0604020202020204" pitchFamily="34" charset="0"/>
              </a:rPr>
              <a:t>Carnegie Mellon University</a:t>
            </a:r>
          </a:p>
        </p:txBody>
      </p:sp>
      <p:sp>
        <p:nvSpPr>
          <p:cNvPr id="15" name="TextBox 14"/>
          <p:cNvSpPr txBox="1"/>
          <p:nvPr userDrawn="1"/>
        </p:nvSpPr>
        <p:spPr>
          <a:xfrm>
            <a:off x="6788760" y="6653594"/>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[Insert Distribution Statement Here]</a:t>
            </a:r>
          </a:p>
        </p:txBody>
      </p:sp>
    </p:spTree>
    <p:extLst>
      <p:ext uri="{BB962C8B-B14F-4D97-AF65-F5344CB8AC3E}">
        <p14:creationId xmlns:p14="http://schemas.microsoft.com/office/powerpoint/2010/main" val="249962882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3619501" y="1074737"/>
            <a:ext cx="5105400" cy="5023294"/>
          </a:xfrm>
          <a:prstGeom prst="rect">
            <a:avLst/>
          </a:prstGeom>
        </p:spPr>
        <p:txBody>
          <a:bodyPr vert="horz" lIns="0" tIns="0" rIns="0" bIns="0"/>
          <a:lstStyle>
            <a:lvl1pPr marL="0" indent="0">
              <a:spcBef>
                <a:spcPts val="600"/>
              </a:spcBef>
              <a:spcAft>
                <a:spcPts val="600"/>
              </a:spcAft>
              <a:defRPr b="1"/>
            </a:lvl1pPr>
            <a:lvl2pPr marL="225425" indent="-225425">
              <a:spcBef>
                <a:spcPts val="0"/>
              </a:spcBef>
              <a:spcAft>
                <a:spcPts val="600"/>
              </a:spcAft>
              <a:buSzPct val="80000"/>
              <a:defRPr sz="2200"/>
            </a:lvl2pPr>
            <a:lvl3pPr marL="517525" indent="-230188">
              <a:spcBef>
                <a:spcPts val="0"/>
              </a:spcBef>
              <a:spcAft>
                <a:spcPts val="600"/>
              </a:spcAft>
              <a:buSzPct val="80000"/>
              <a:defRPr sz="2200">
                <a:solidFill>
                  <a:schemeClr val="tx1"/>
                </a:solidFill>
              </a:defRPr>
            </a:lvl3pPr>
            <a:lvl4pPr marL="685800" indent="-169863">
              <a:spcBef>
                <a:spcPts val="0"/>
              </a:spcBef>
              <a:spcAft>
                <a:spcPts val="600"/>
              </a:spcAft>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Rectangle 10"/>
          <p:cNvSpPr>
            <a:spLocks noGrp="1" noChangeArrowheads="1"/>
          </p:cNvSpPr>
          <p:nvPr>
            <p:ph type="title"/>
          </p:nvPr>
        </p:nvSpPr>
        <p:spPr bwMode="auto">
          <a:xfrm>
            <a:off x="422275" y="241300"/>
            <a:ext cx="7816377"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127000" y="1090256"/>
            <a:ext cx="3393765" cy="5234344"/>
          </a:xfrm>
          <a:prstGeom prst="rect">
            <a:avLst/>
          </a:prstGeom>
        </p:spPr>
      </p:pic>
    </p:spTree>
    <p:extLst>
      <p:ext uri="{BB962C8B-B14F-4D97-AF65-F5344CB8AC3E}">
        <p14:creationId xmlns:p14="http://schemas.microsoft.com/office/powerpoint/2010/main" val="410502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23769"/>
            <a:ext cx="9143997" cy="6345935"/>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14" name="Rectangle 10"/>
          <p:cNvSpPr>
            <a:spLocks noGrp="1" noChangeArrowheads="1"/>
          </p:cNvSpPr>
          <p:nvPr>
            <p:ph type="title"/>
          </p:nvPr>
        </p:nvSpPr>
        <p:spPr bwMode="white">
          <a:xfrm>
            <a:off x="422275" y="241520"/>
            <a:ext cx="7816378"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defRPr>
                <a:solidFill>
                  <a:schemeClr val="bg1"/>
                </a:solidFill>
              </a:defRPr>
            </a:lvl1pPr>
          </a:lstStyle>
          <a:p>
            <a:pPr lvl="0"/>
            <a:r>
              <a:rPr lang="en-US" smtClean="0"/>
              <a:t>Click to edit Master title style</a:t>
            </a:r>
            <a:endParaRPr lang="en-US" dirty="0" smtClean="0"/>
          </a:p>
        </p:txBody>
      </p:sp>
      <p:sp>
        <p:nvSpPr>
          <p:cNvPr id="15" name="Text Placeholder 2"/>
          <p:cNvSpPr>
            <a:spLocks noGrp="1"/>
          </p:cNvSpPr>
          <p:nvPr>
            <p:ph type="body" sz="quarter" idx="11" hasCustomPrompt="1"/>
          </p:nvPr>
        </p:nvSpPr>
        <p:spPr bwMode="white">
          <a:xfrm>
            <a:off x="419100" y="52000"/>
            <a:ext cx="2971800" cy="146261"/>
          </a:xfrm>
          <a:prstGeom prst="rect">
            <a:avLst/>
          </a:prstGeom>
        </p:spPr>
        <p:txBody>
          <a:bodyPr lIns="0" tIns="0" rIns="0" bIns="0"/>
          <a:lstStyle>
            <a:lvl1pPr>
              <a:defRPr sz="1000">
                <a:solidFill>
                  <a:schemeClr val="bg1"/>
                </a:solidFill>
              </a:defRPr>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8" name="Content Placeholder 10"/>
          <p:cNvSpPr>
            <a:spLocks noGrp="1"/>
          </p:cNvSpPr>
          <p:nvPr>
            <p:ph sz="quarter" idx="10"/>
          </p:nvPr>
        </p:nvSpPr>
        <p:spPr>
          <a:xfrm>
            <a:off x="419101" y="1074737"/>
            <a:ext cx="8305800" cy="5023294"/>
          </a:xfrm>
          <a:prstGeom prst="rect">
            <a:avLst/>
          </a:prstGeom>
        </p:spPr>
        <p:txBody>
          <a:bodyPr vert="horz" lIns="0" tIns="0" rIns="0" bIns="0"/>
          <a:lstStyle>
            <a:lvl1pPr marL="0" indent="0">
              <a:defRPr>
                <a:solidFill>
                  <a:schemeClr val="bg1"/>
                </a:solidFill>
              </a:defRPr>
            </a:lvl1pPr>
            <a:lvl2pPr marL="285750" indent="-171450">
              <a:buSzPct val="80000"/>
              <a:defRPr sz="2200">
                <a:solidFill>
                  <a:schemeClr val="bg1"/>
                </a:solidFill>
              </a:defRPr>
            </a:lvl2pPr>
            <a:lvl3pPr marL="514350" indent="-171450">
              <a:defRPr sz="2000">
                <a:solidFill>
                  <a:schemeClr val="bg1"/>
                </a:solidFill>
              </a:defRPr>
            </a:lvl3pPr>
            <a:lvl4pPr marL="742950" indent="-171450">
              <a:buFont typeface="Lucida Grande"/>
              <a:buChar char="-"/>
              <a:defRPr sz="2000">
                <a:solidFill>
                  <a:schemeClr val="tx2">
                    <a:lumMod val="40000"/>
                    <a:lumOff val="60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831043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2" name="Title 1"/>
          <p:cNvSpPr>
            <a:spLocks noGrp="1"/>
          </p:cNvSpPr>
          <p:nvPr>
            <p:ph type="title" hasCustomPrompt="1"/>
          </p:nvPr>
        </p:nvSpPr>
        <p:spPr bwMode="white">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1"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
        <p:nvSpPr>
          <p:cNvPr id="14" name="TextBox 13"/>
          <p:cNvSpPr txBox="1"/>
          <p:nvPr userDrawn="1"/>
        </p:nvSpPr>
        <p:spPr>
          <a:xfrm>
            <a:off x="6819900" y="6611493"/>
            <a:ext cx="1905000" cy="184666"/>
          </a:xfrm>
          <a:prstGeom prst="rect">
            <a:avLst/>
          </a:prstGeom>
          <a:noFill/>
        </p:spPr>
        <p:txBody>
          <a:bodyPr wrap="square" lIns="0" tIns="0" rIns="0" bIns="0" rtlCol="0">
            <a:spAutoFit/>
          </a:bodyPr>
          <a:lstStyle/>
          <a:p>
            <a:pPr fontAlgn="base">
              <a:spcBef>
                <a:spcPct val="50000"/>
              </a:spcBef>
              <a:spcAft>
                <a:spcPct val="0"/>
              </a:spcAft>
            </a:pPr>
            <a:r>
              <a:rPr lang="en-US" sz="600" dirty="0" smtClean="0">
                <a:solidFill>
                  <a:prstClr val="white"/>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2704562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Section Header photo">
    <p:bg>
      <p:bgPr>
        <a:solidFill>
          <a:schemeClr val="bg1"/>
        </a:solidFill>
        <a:effectLst/>
      </p:bgPr>
    </p:bg>
    <p:spTree>
      <p:nvGrpSpPr>
        <p:cNvPr id="1" name=""/>
        <p:cNvGrpSpPr/>
        <p:nvPr/>
      </p:nvGrpSpPr>
      <p:grpSpPr>
        <a:xfrm>
          <a:off x="0" y="0"/>
          <a:ext cx="0" cy="0"/>
          <a:chOff x="0" y="0"/>
          <a:chExt cx="0" cy="0"/>
        </a:xfrm>
      </p:grpSpPr>
      <p:pic>
        <p:nvPicPr>
          <p:cNvPr id="2" name="Picture 1" descr="shutterstock_53578567 red.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V="1">
            <a:off x="0" y="0"/>
            <a:ext cx="9144000" cy="6362700"/>
          </a:xfrm>
          <a:prstGeom prst="rect">
            <a:avLst/>
          </a:prstGeom>
        </p:spPr>
      </p:pic>
      <p:sp>
        <p:nvSpPr>
          <p:cNvPr id="10" name="Rectangle 9"/>
          <p:cNvSpPr/>
          <p:nvPr userDrawn="1"/>
        </p:nvSpPr>
        <p:spPr bwMode="auto">
          <a:xfrm>
            <a:off x="2" y="-17418"/>
            <a:ext cx="57530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2" name="Title 1"/>
          <p:cNvSpPr>
            <a:spLocks noGrp="1"/>
          </p:cNvSpPr>
          <p:nvPr>
            <p:ph type="title" hasCustomPrompt="1"/>
          </p:nvPr>
        </p:nvSpPr>
        <p:spPr bwMode="white">
          <a:xfrm>
            <a:off x="396875" y="2791271"/>
            <a:ext cx="51657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4" y="3109372"/>
            <a:ext cx="5148793"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14" name="Picture 1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1"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Tree>
    <p:extLst>
      <p:ext uri="{BB962C8B-B14F-4D97-AF65-F5344CB8AC3E}">
        <p14:creationId xmlns:p14="http://schemas.microsoft.com/office/powerpoint/2010/main" val="2957219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Section Header plain">
    <p:bg>
      <p:bgPr>
        <a:solidFill>
          <a:schemeClr val="bg1"/>
        </a:solidFill>
        <a:effectLst/>
      </p:bgPr>
    </p:bg>
    <p:spTree>
      <p:nvGrpSpPr>
        <p:cNvPr id="1" name=""/>
        <p:cNvGrpSpPr/>
        <p:nvPr/>
      </p:nvGrpSpPr>
      <p:grpSpPr>
        <a:xfrm>
          <a:off x="0" y="0"/>
          <a:ext cx="0" cy="0"/>
          <a:chOff x="0" y="0"/>
          <a:chExt cx="0" cy="0"/>
        </a:xfrm>
      </p:grpSpPr>
      <p:pic>
        <p:nvPicPr>
          <p:cNvPr id="10" name="Picture 9" descr="shutterstock_53578567 red.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V="1">
            <a:off x="0" y="0"/>
            <a:ext cx="9144000" cy="6362700"/>
          </a:xfrm>
          <a:prstGeom prst="rect">
            <a:avLst/>
          </a:prstGeom>
        </p:spPr>
      </p:pic>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5"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
        <p:nvSpPr>
          <p:cNvPr id="11" name="TextBox 10"/>
          <p:cNvSpPr txBox="1"/>
          <p:nvPr userDrawn="1"/>
        </p:nvSpPr>
        <p:spPr>
          <a:xfrm>
            <a:off x="6819900" y="6611493"/>
            <a:ext cx="1905000" cy="184666"/>
          </a:xfrm>
          <a:prstGeom prst="rect">
            <a:avLst/>
          </a:prstGeom>
          <a:noFill/>
        </p:spPr>
        <p:txBody>
          <a:bodyPr wrap="square" lIns="0" tIns="0" rIns="0" bIns="0" rtlCol="0">
            <a:spAutoFit/>
          </a:bodyPr>
          <a:lstStyle/>
          <a:p>
            <a:pPr fontAlgn="base">
              <a:spcBef>
                <a:spcPct val="50000"/>
              </a:spcBef>
              <a:spcAft>
                <a:spcPct val="0"/>
              </a:spcAft>
            </a:pPr>
            <a:r>
              <a:rPr lang="en-US" sz="600" dirty="0" smtClean="0">
                <a:solidFill>
                  <a:prstClr val="white"/>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2792136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ull table">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1" y="1074737"/>
            <a:ext cx="8293100"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4" name="Table Placeholder 3"/>
          <p:cNvSpPr>
            <a:spLocks noGrp="1"/>
          </p:cNvSpPr>
          <p:nvPr>
            <p:ph type="tbl" sz="quarter" idx="13"/>
          </p:nvPr>
        </p:nvSpPr>
        <p:spPr>
          <a:xfrm>
            <a:off x="419100" y="1511300"/>
            <a:ext cx="8305800" cy="4572000"/>
          </a:xfrm>
          <a:prstGeom prst="rect">
            <a:avLst/>
          </a:prstGeom>
        </p:spPr>
        <p:txBody>
          <a:bodyPr vert="horz"/>
          <a:lstStyle/>
          <a:p>
            <a:r>
              <a:rPr lang="en-US" dirty="0" smtClean="0"/>
              <a:t>Click icon to add table</a:t>
            </a:r>
            <a:endParaRPr lang="en-US" dirty="0"/>
          </a:p>
        </p:txBody>
      </p:sp>
      <p:sp>
        <p:nvSpPr>
          <p:cNvPr id="5" name="Rectangle 10"/>
          <p:cNvSpPr>
            <a:spLocks noGrp="1" noChangeArrowheads="1"/>
          </p:cNvSpPr>
          <p:nvPr>
            <p:ph type="title"/>
          </p:nvPr>
        </p:nvSpPr>
        <p:spPr bwMode="auto">
          <a:xfrm>
            <a:off x="422275" y="241300"/>
            <a:ext cx="7825431"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Tree>
    <p:extLst>
      <p:ext uri="{BB962C8B-B14F-4D97-AF65-F5344CB8AC3E}">
        <p14:creationId xmlns:p14="http://schemas.microsoft.com/office/powerpoint/2010/main" val="493394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able and Text">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0" y="1074737"/>
            <a:ext cx="5130799"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6" name="Table Placeholder 3"/>
          <p:cNvSpPr>
            <a:spLocks noGrp="1"/>
          </p:cNvSpPr>
          <p:nvPr>
            <p:ph type="tbl" sz="quarter" idx="13"/>
          </p:nvPr>
        </p:nvSpPr>
        <p:spPr>
          <a:xfrm>
            <a:off x="419100" y="1511300"/>
            <a:ext cx="5143500" cy="4572000"/>
          </a:xfrm>
          <a:prstGeom prst="rect">
            <a:avLst/>
          </a:prstGeom>
        </p:spPr>
        <p:txBody>
          <a:bodyPr vert="horz"/>
          <a:lstStyle/>
          <a:p>
            <a:r>
              <a:rPr lang="en-US" dirty="0" smtClean="0"/>
              <a:t>Click icon to add table</a:t>
            </a:r>
            <a:endParaRPr lang="en-US" dirty="0"/>
          </a:p>
        </p:txBody>
      </p:sp>
      <p:sp>
        <p:nvSpPr>
          <p:cNvPr id="9" name="Rectangle 10"/>
          <p:cNvSpPr>
            <a:spLocks noGrp="1" noChangeArrowheads="1"/>
          </p:cNvSpPr>
          <p:nvPr>
            <p:ph type="title"/>
          </p:nvPr>
        </p:nvSpPr>
        <p:spPr bwMode="auto">
          <a:xfrm>
            <a:off x="422275" y="241300"/>
            <a:ext cx="7825431"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10"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2" name="Content Placeholder 10"/>
          <p:cNvSpPr>
            <a:spLocks noGrp="1"/>
          </p:cNvSpPr>
          <p:nvPr>
            <p:ph sz="quarter" idx="15"/>
          </p:nvPr>
        </p:nvSpPr>
        <p:spPr>
          <a:xfrm>
            <a:off x="5746751" y="1074737"/>
            <a:ext cx="2978150"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2107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Grid for Mac">
    <p:spTree>
      <p:nvGrpSpPr>
        <p:cNvPr id="1" name=""/>
        <p:cNvGrpSpPr/>
        <p:nvPr/>
      </p:nvGrpSpPr>
      <p:grpSpPr>
        <a:xfrm>
          <a:off x="0" y="0"/>
          <a:ext cx="0" cy="0"/>
          <a:chOff x="0" y="0"/>
          <a:chExt cx="0" cy="0"/>
        </a:xfrm>
      </p:grpSpPr>
      <p:sp>
        <p:nvSpPr>
          <p:cNvPr id="5" name="Rectangle 10"/>
          <p:cNvSpPr>
            <a:spLocks noGrp="1" noChangeArrowheads="1"/>
          </p:cNvSpPr>
          <p:nvPr>
            <p:ph type="title"/>
          </p:nvPr>
        </p:nvSpPr>
        <p:spPr bwMode="auto">
          <a:xfrm>
            <a:off x="422275" y="241520"/>
            <a:ext cx="7825432"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grpSp>
        <p:nvGrpSpPr>
          <p:cNvPr id="4" name="Group 3"/>
          <p:cNvGrpSpPr/>
          <p:nvPr userDrawn="1"/>
        </p:nvGrpSpPr>
        <p:grpSpPr>
          <a:xfrm>
            <a:off x="417377" y="1138626"/>
            <a:ext cx="8307524" cy="4962935"/>
            <a:chOff x="379277" y="1138626"/>
            <a:chExt cx="8307524" cy="4962935"/>
          </a:xfrm>
        </p:grpSpPr>
        <p:grpSp>
          <p:nvGrpSpPr>
            <p:cNvPr id="90" name="Group 89"/>
            <p:cNvGrpSpPr/>
            <p:nvPr userDrawn="1"/>
          </p:nvGrpSpPr>
          <p:grpSpPr>
            <a:xfrm>
              <a:off x="6781800" y="1145510"/>
              <a:ext cx="878023" cy="4956050"/>
              <a:chOff x="415924" y="1143000"/>
              <a:chExt cx="841375" cy="4956050"/>
            </a:xfrm>
          </p:grpSpPr>
          <p:sp>
            <p:nvSpPr>
              <p:cNvPr id="91" name="Rectangle 9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92" name="Rectangle 9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93" name="Rectangle 9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94" name="Rectangle 9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95" name="Rectangle 9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02" name="Group 101"/>
            <p:cNvGrpSpPr/>
            <p:nvPr userDrawn="1"/>
          </p:nvGrpSpPr>
          <p:grpSpPr>
            <a:xfrm>
              <a:off x="7848600" y="1145510"/>
              <a:ext cx="838201" cy="4956050"/>
              <a:chOff x="415924" y="1143000"/>
              <a:chExt cx="803215" cy="4956050"/>
            </a:xfrm>
          </p:grpSpPr>
          <p:sp>
            <p:nvSpPr>
              <p:cNvPr id="103" name="Rectangle 102"/>
              <p:cNvSpPr/>
              <p:nvPr userDrawn="1"/>
            </p:nvSpPr>
            <p:spPr bwMode="auto">
              <a:xfrm>
                <a:off x="415925" y="2171701"/>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04" name="Rectangle 103"/>
              <p:cNvSpPr/>
              <p:nvPr userDrawn="1"/>
            </p:nvSpPr>
            <p:spPr bwMode="auto">
              <a:xfrm>
                <a:off x="415925" y="1143000"/>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05" name="Rectangle 104"/>
              <p:cNvSpPr/>
              <p:nvPr userDrawn="1"/>
            </p:nvSpPr>
            <p:spPr bwMode="auto">
              <a:xfrm>
                <a:off x="415924" y="32004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06" name="Rectangle 105"/>
              <p:cNvSpPr/>
              <p:nvPr userDrawn="1"/>
            </p:nvSpPr>
            <p:spPr bwMode="auto">
              <a:xfrm>
                <a:off x="415925" y="4229103"/>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07" name="Rectangle 106"/>
              <p:cNvSpPr/>
              <p:nvPr userDrawn="1"/>
            </p:nvSpPr>
            <p:spPr bwMode="auto">
              <a:xfrm>
                <a:off x="415924" y="52578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08" name="Group 107"/>
            <p:cNvGrpSpPr/>
            <p:nvPr userDrawn="1"/>
          </p:nvGrpSpPr>
          <p:grpSpPr>
            <a:xfrm>
              <a:off x="5713277" y="1139950"/>
              <a:ext cx="878023" cy="4956050"/>
              <a:chOff x="415924" y="1143000"/>
              <a:chExt cx="841375" cy="4956050"/>
            </a:xfrm>
          </p:grpSpPr>
          <p:sp>
            <p:nvSpPr>
              <p:cNvPr id="109" name="Rectangle 10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0" name="Rectangle 10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1" name="Rectangle 11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2" name="Rectangle 11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3" name="Rectangle 11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14" name="Group 113"/>
            <p:cNvGrpSpPr/>
            <p:nvPr userDrawn="1"/>
          </p:nvGrpSpPr>
          <p:grpSpPr>
            <a:xfrm>
              <a:off x="4648200" y="1138626"/>
              <a:ext cx="878023" cy="4956050"/>
              <a:chOff x="415924" y="1143000"/>
              <a:chExt cx="841375" cy="4956050"/>
            </a:xfrm>
          </p:grpSpPr>
          <p:sp>
            <p:nvSpPr>
              <p:cNvPr id="115" name="Rectangle 114"/>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6" name="Rectangle 115"/>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7" name="Rectangle 116"/>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8" name="Rectangle 117"/>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9" name="Rectangle 118"/>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20" name="Group 119"/>
            <p:cNvGrpSpPr/>
            <p:nvPr userDrawn="1"/>
          </p:nvGrpSpPr>
          <p:grpSpPr>
            <a:xfrm>
              <a:off x="3581400" y="1138626"/>
              <a:ext cx="878023" cy="4956050"/>
              <a:chOff x="415924" y="1143000"/>
              <a:chExt cx="841375" cy="4956050"/>
            </a:xfrm>
          </p:grpSpPr>
          <p:sp>
            <p:nvSpPr>
              <p:cNvPr id="121" name="Rectangle 12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2" name="Rectangle 12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3" name="Rectangle 12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4" name="Rectangle 12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5" name="Rectangle 12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26" name="Group 125"/>
            <p:cNvGrpSpPr/>
            <p:nvPr userDrawn="1"/>
          </p:nvGrpSpPr>
          <p:grpSpPr>
            <a:xfrm>
              <a:off x="2512877" y="1139950"/>
              <a:ext cx="878023" cy="4956050"/>
              <a:chOff x="415924" y="1143000"/>
              <a:chExt cx="841375" cy="4956050"/>
            </a:xfrm>
          </p:grpSpPr>
          <p:sp>
            <p:nvSpPr>
              <p:cNvPr id="127" name="Rectangle 126"/>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8" name="Rectangle 127"/>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9" name="Rectangle 128"/>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0" name="Rectangle 129"/>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1" name="Rectangle 130"/>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32" name="Group 131"/>
            <p:cNvGrpSpPr/>
            <p:nvPr userDrawn="1"/>
          </p:nvGrpSpPr>
          <p:grpSpPr>
            <a:xfrm>
              <a:off x="1444354" y="1141274"/>
              <a:ext cx="878023" cy="4956050"/>
              <a:chOff x="415924" y="1143000"/>
              <a:chExt cx="841375" cy="4956050"/>
            </a:xfrm>
          </p:grpSpPr>
          <p:sp>
            <p:nvSpPr>
              <p:cNvPr id="133" name="Rectangle 132"/>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4" name="Rectangle 133"/>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5" name="Rectangle 134"/>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6" name="Rectangle 135"/>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7" name="Rectangle 136"/>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38" name="Group 137"/>
            <p:cNvGrpSpPr/>
            <p:nvPr userDrawn="1"/>
          </p:nvGrpSpPr>
          <p:grpSpPr>
            <a:xfrm>
              <a:off x="379277" y="1145511"/>
              <a:ext cx="878023" cy="4956050"/>
              <a:chOff x="415924" y="1143000"/>
              <a:chExt cx="841375" cy="4956050"/>
            </a:xfrm>
          </p:grpSpPr>
          <p:sp>
            <p:nvSpPr>
              <p:cNvPr id="139" name="Rectangle 13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40" name="Rectangle 13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41" name="Rectangle 14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42" name="Rectangle 14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43" name="Rectangle 14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sp>
        <p:nvSpPr>
          <p:cNvPr id="56" name="Content Placeholder 10"/>
          <p:cNvSpPr>
            <a:spLocks noGrp="1"/>
          </p:cNvSpPr>
          <p:nvPr>
            <p:ph sz="quarter" idx="10"/>
          </p:nvPr>
        </p:nvSpPr>
        <p:spPr>
          <a:xfrm>
            <a:off x="711201" y="693737"/>
            <a:ext cx="8305800"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870991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5_Title Slide">
    <p:spTree>
      <p:nvGrpSpPr>
        <p:cNvPr id="1" name=""/>
        <p:cNvGrpSpPr/>
        <p:nvPr/>
      </p:nvGrpSpPr>
      <p:grpSpPr>
        <a:xfrm>
          <a:off x="0" y="0"/>
          <a:ext cx="0" cy="0"/>
          <a:chOff x="0" y="0"/>
          <a:chExt cx="0" cy="0"/>
        </a:xfrm>
      </p:grpSpPr>
      <p:pic>
        <p:nvPicPr>
          <p:cNvPr id="5" name="Picture 4" descr="graphic.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076700" y="-1"/>
            <a:ext cx="5067300" cy="6184899"/>
          </a:xfrm>
          <a:prstGeom prst="rect">
            <a:avLst/>
          </a:prstGeom>
        </p:spPr>
      </p:pic>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004376"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2" name="TextBox 1"/>
          <p:cNvSpPr txBox="1"/>
          <p:nvPr userDrawn="1"/>
        </p:nvSpPr>
        <p:spPr>
          <a:xfrm>
            <a:off x="419100" y="5339255"/>
            <a:ext cx="4038600" cy="646331"/>
          </a:xfrm>
          <a:prstGeom prst="rect">
            <a:avLst/>
          </a:prstGeom>
          <a:noFill/>
        </p:spPr>
        <p:txBody>
          <a:bodyPr wrap="square" lIns="0" tIns="0" rIns="0" bIns="0" rtlCol="0">
            <a:spAutoFit/>
          </a:bodyPr>
          <a:lstStyle/>
          <a:p>
            <a:pPr fontAlgn="base">
              <a:spcAft>
                <a:spcPct val="0"/>
              </a:spcAft>
            </a:pPr>
            <a:r>
              <a:rPr lang="en-US" sz="1400" dirty="0">
                <a:solidFill>
                  <a:prstClr val="white"/>
                </a:solidFill>
                <a:ea typeface="ＭＳ Ｐゴシック" pitchFamily="1" charset="-128"/>
              </a:rPr>
              <a:t>Software Engineering Institute</a:t>
            </a:r>
          </a:p>
          <a:p>
            <a:pPr fontAlgn="base">
              <a:spcAft>
                <a:spcPct val="0"/>
              </a:spcAft>
            </a:pPr>
            <a:r>
              <a:rPr lang="en-US" sz="1400" dirty="0">
                <a:solidFill>
                  <a:prstClr val="white"/>
                </a:solidFill>
                <a:ea typeface="ＭＳ Ｐゴシック" pitchFamily="1" charset="-128"/>
              </a:rPr>
              <a:t>Carnegie Mellon University</a:t>
            </a:r>
          </a:p>
          <a:p>
            <a:pPr fontAlgn="base">
              <a:spcAft>
                <a:spcPct val="0"/>
              </a:spcAft>
            </a:pPr>
            <a:r>
              <a:rPr lang="en-US" sz="1400" dirty="0">
                <a:solidFill>
                  <a:prstClr val="white"/>
                </a:solidFill>
                <a:ea typeface="ＭＳ Ｐゴシック" pitchFamily="1" charset="-128"/>
              </a:rPr>
              <a:t>Pittsburgh, PA  15213</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rgbClr val="000000"/>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000000"/>
                </a:solidFill>
              </a:defRPr>
            </a:lvl1pPr>
          </a:lstStyle>
          <a:p>
            <a:r>
              <a:rPr lang="en-US" dirty="0" smtClean="0"/>
              <a:t>Name</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329911"/>
            <a:ext cx="5239512" cy="354112"/>
          </a:xfrm>
          <a:prstGeom prst="rect">
            <a:avLst/>
          </a:prstGeom>
        </p:spPr>
      </p:pic>
      <p:sp>
        <p:nvSpPr>
          <p:cNvPr id="10" name="TextBox 9"/>
          <p:cNvSpPr txBox="1"/>
          <p:nvPr userDrawn="1"/>
        </p:nvSpPr>
        <p:spPr>
          <a:xfrm>
            <a:off x="853423" y="6632108"/>
            <a:ext cx="4572000" cy="215444"/>
          </a:xfrm>
          <a:prstGeom prst="rect">
            <a:avLst/>
          </a:prstGeom>
          <a:noFill/>
        </p:spPr>
        <p:txBody>
          <a:bodyPr wrap="square" lIns="0" rtlCol="0">
            <a:spAutoFit/>
          </a:bodyPr>
          <a:lstStyle/>
          <a:p>
            <a:pPr>
              <a:defRPr/>
            </a:pPr>
            <a:r>
              <a:rPr lang="en-US" sz="800" kern="0" dirty="0">
                <a:solidFill>
                  <a:srgbClr val="FFFFFF"/>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255868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3619500" y="1074737"/>
            <a:ext cx="5143499" cy="5023294"/>
          </a:xfrm>
          <a:prstGeom prst="rect">
            <a:avLst/>
          </a:prstGeom>
        </p:spPr>
        <p:txBody>
          <a:bodyPr vert="horz" lIns="0" tIns="0" rIns="0" bIns="0"/>
          <a:lstStyle>
            <a:lvl1pPr marL="0" indent="0">
              <a:spcBef>
                <a:spcPts val="600"/>
              </a:spcBef>
              <a:spcAft>
                <a:spcPts val="600"/>
              </a:spcAft>
              <a:defRPr b="1"/>
            </a:lvl1pPr>
            <a:lvl2pPr marL="225425" indent="-225425">
              <a:spcBef>
                <a:spcPts val="0"/>
              </a:spcBef>
              <a:spcAft>
                <a:spcPts val="600"/>
              </a:spcAft>
              <a:buSzPct val="80000"/>
              <a:defRPr sz="2200"/>
            </a:lvl2pPr>
            <a:lvl3pPr marL="517525" indent="-230188">
              <a:spcBef>
                <a:spcPts val="0"/>
              </a:spcBef>
              <a:spcAft>
                <a:spcPts val="600"/>
              </a:spcAft>
              <a:buSzPct val="80000"/>
              <a:defRPr sz="2200">
                <a:solidFill>
                  <a:schemeClr val="tx1"/>
                </a:solidFill>
              </a:defRPr>
            </a:lvl3pPr>
            <a:lvl4pPr marL="685800" indent="-169863">
              <a:spcBef>
                <a:spcPts val="0"/>
              </a:spcBef>
              <a:spcAft>
                <a:spcPts val="600"/>
              </a:spcAft>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Rectangle 10"/>
          <p:cNvSpPr>
            <a:spLocks noGrp="1" noChangeArrowheads="1"/>
          </p:cNvSpPr>
          <p:nvPr>
            <p:ph type="title"/>
          </p:nvPr>
        </p:nvSpPr>
        <p:spPr bwMode="auto">
          <a:xfrm>
            <a:off x="422276" y="241300"/>
            <a:ext cx="72739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8"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2094916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5170"/>
          <a:stretch/>
        </p:blipFill>
        <p:spPr>
          <a:xfrm>
            <a:off x="11017" y="1098164"/>
            <a:ext cx="3227483" cy="524227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half" idx="2"/>
          </p:nvPr>
        </p:nvSpPr>
        <p:spPr>
          <a:xfrm>
            <a:off x="3238500" y="1076898"/>
            <a:ext cx="5486399" cy="5019102"/>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10"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2466277538"/>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wo column">
    <p:spTree>
      <p:nvGrpSpPr>
        <p:cNvPr id="1" name=""/>
        <p:cNvGrpSpPr/>
        <p:nvPr/>
      </p:nvGrpSpPr>
      <p:grpSpPr>
        <a:xfrm>
          <a:off x="0" y="0"/>
          <a:ext cx="0" cy="0"/>
          <a:chOff x="0" y="0"/>
          <a:chExt cx="0" cy="0"/>
        </a:xfrm>
      </p:grpSpPr>
      <p:sp>
        <p:nvSpPr>
          <p:cNvPr id="7" name="Content Placeholder 10"/>
          <p:cNvSpPr>
            <a:spLocks noGrp="1"/>
          </p:cNvSpPr>
          <p:nvPr>
            <p:ph sz="quarter" idx="11"/>
          </p:nvPr>
        </p:nvSpPr>
        <p:spPr>
          <a:xfrm>
            <a:off x="419100" y="1074737"/>
            <a:ext cx="40767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10"/>
          <p:cNvSpPr>
            <a:spLocks noGrp="1"/>
          </p:cNvSpPr>
          <p:nvPr>
            <p:ph sz="quarter" idx="12"/>
          </p:nvPr>
        </p:nvSpPr>
        <p:spPr>
          <a:xfrm>
            <a:off x="4686299" y="1074737"/>
            <a:ext cx="4076701"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3"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9"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936951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1" name="Content Placeholder 10"/>
          <p:cNvSpPr>
            <a:spLocks noGrp="1"/>
          </p:cNvSpPr>
          <p:nvPr>
            <p:ph sz="quarter" idx="10"/>
          </p:nvPr>
        </p:nvSpPr>
        <p:spPr>
          <a:xfrm>
            <a:off x="419100" y="1074737"/>
            <a:ext cx="8335963" cy="5023294"/>
          </a:xfrm>
          <a:prstGeom prst="rect">
            <a:avLst/>
          </a:prstGeom>
        </p:spPr>
        <p:txBody>
          <a:bodyPr vert="horz" lIns="0" tIns="0" rIns="0" bIns="0"/>
          <a:lstStyle>
            <a:lvl1pPr marL="0" indent="0">
              <a:defRPr>
                <a:solidFill>
                  <a:srgbClr val="FFFFFF"/>
                </a:solidFill>
              </a:defRPr>
            </a:lvl1pPr>
            <a:lvl2pPr marL="171450" indent="-171450">
              <a:buSzPct val="80000"/>
              <a:defRPr sz="2200">
                <a:solidFill>
                  <a:srgbClr val="FFFFFF"/>
                </a:solidFill>
              </a:defRPr>
            </a:lvl2pPr>
            <a:lvl3pPr marL="457200" indent="-169863">
              <a:defRPr sz="2000">
                <a:solidFill>
                  <a:srgbClr val="FFFFFF"/>
                </a:solidFill>
              </a:defRPr>
            </a:lvl3pPr>
            <a:lvl4pPr marL="685800" indent="-169863">
              <a:buFont typeface="Lucida Grande"/>
              <a:buChar char="-"/>
              <a:defRPr sz="2000">
                <a:solidFill>
                  <a:schemeClr val="tx2">
                    <a:lumMod val="60000"/>
                    <a:lumOff val="40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4" name="Rectangle 10"/>
          <p:cNvSpPr>
            <a:spLocks noGrp="1" noChangeArrowheads="1"/>
          </p:cNvSpPr>
          <p:nvPr>
            <p:ph type="title"/>
          </p:nvPr>
        </p:nvSpPr>
        <p:spPr bwMode="auto">
          <a:xfrm>
            <a:off x="422275" y="241520"/>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defRPr>
                <a:solidFill>
                  <a:schemeClr val="bg1"/>
                </a:solidFill>
              </a:defRPr>
            </a:lvl1pPr>
          </a:lstStyle>
          <a:p>
            <a:pPr lvl="0"/>
            <a:r>
              <a:rPr lang="en-US" smtClean="0"/>
              <a:t>Click to edit Master title style</a:t>
            </a:r>
            <a:endParaRPr lang="en-US" dirty="0" smtClean="0"/>
          </a:p>
        </p:txBody>
      </p:sp>
      <p:sp>
        <p:nvSpPr>
          <p:cNvPr id="15"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solidFill>
                  <a:schemeClr val="bg1"/>
                </a:solidFill>
              </a:defRPr>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7"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algn="ctr">
              <a:defRPr sz="1000">
                <a:solidFill>
                  <a:schemeClr val="bg1"/>
                </a:solidFill>
              </a:defRPr>
            </a:lvl1pPr>
          </a:lstStyle>
          <a:p>
            <a:r>
              <a:rPr lang="en-US" dirty="0" smtClean="0"/>
              <a:t>Picture</a:t>
            </a:r>
            <a:br>
              <a:rPr lang="en-US" dirty="0" smtClean="0"/>
            </a:br>
            <a:r>
              <a:rPr lang="en-US" dirty="0" smtClean="0"/>
              <a:t>(optional)</a:t>
            </a:r>
            <a:endParaRPr lang="en-US" dirty="0"/>
          </a:p>
        </p:txBody>
      </p:sp>
    </p:spTree>
    <p:extLst>
      <p:ext uri="{BB962C8B-B14F-4D97-AF65-F5344CB8AC3E}">
        <p14:creationId xmlns:p14="http://schemas.microsoft.com/office/powerpoint/2010/main" val="2191870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Section Header photo">
    <p:bg>
      <p:bgPr>
        <a:solidFill>
          <a:schemeClr val="bg1"/>
        </a:solidFill>
        <a:effectLst/>
      </p:bgPr>
    </p:bg>
    <p:spTree>
      <p:nvGrpSpPr>
        <p:cNvPr id="1" name=""/>
        <p:cNvGrpSpPr/>
        <p:nvPr/>
      </p:nvGrpSpPr>
      <p:grpSpPr>
        <a:xfrm>
          <a:off x="0" y="0"/>
          <a:ext cx="0" cy="0"/>
          <a:chOff x="0" y="0"/>
          <a:chExt cx="0" cy="0"/>
        </a:xfrm>
      </p:grpSpPr>
      <p:pic>
        <p:nvPicPr>
          <p:cNvPr id="11" name="Picture 10" descr="IMG_4183.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6200000">
            <a:off x="4266467" y="1450973"/>
            <a:ext cx="6324599" cy="3422650"/>
          </a:xfrm>
          <a:prstGeom prst="rect">
            <a:avLst/>
          </a:prstGeom>
        </p:spPr>
      </p:pic>
      <p:sp>
        <p:nvSpPr>
          <p:cNvPr id="10" name="Rectangle 9"/>
          <p:cNvSpPr/>
          <p:nvPr userDrawn="1"/>
        </p:nvSpPr>
        <p:spPr bwMode="auto">
          <a:xfrm>
            <a:off x="2" y="-17418"/>
            <a:ext cx="5753097" cy="6400800"/>
          </a:xfrm>
          <a:prstGeom prst="rect">
            <a:avLst/>
          </a:prstGeom>
          <a:solidFill>
            <a:schemeClr val="tx1"/>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2" name="Title 1"/>
          <p:cNvSpPr>
            <a:spLocks noGrp="1"/>
          </p:cNvSpPr>
          <p:nvPr>
            <p:ph type="title" hasCustomPrompt="1"/>
          </p:nvPr>
        </p:nvSpPr>
        <p:spPr>
          <a:xfrm>
            <a:off x="396875" y="2791271"/>
            <a:ext cx="51657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4" y="3109372"/>
            <a:ext cx="5148793"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15" name="Picture 1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19088"/>
            <a:ext cx="5239512" cy="354112"/>
          </a:xfrm>
          <a:prstGeom prst="rect">
            <a:avLst/>
          </a:prstGeom>
        </p:spPr>
      </p:pic>
      <p:sp>
        <p:nvSpPr>
          <p:cNvPr id="14"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2016 </a:t>
            </a:r>
            <a:r>
              <a:rPr lang="en-US" sz="900" dirty="0">
                <a:solidFill>
                  <a:prstClr val="white"/>
                </a:solidFill>
                <a:ea typeface="ＭＳ Ｐゴシック" pitchFamily="1" charset="-128"/>
              </a:rPr>
              <a:t>Carnegie Mellon University</a:t>
            </a:r>
          </a:p>
        </p:txBody>
      </p:sp>
      <p:sp>
        <p:nvSpPr>
          <p:cNvPr id="17" name="TextBox 16"/>
          <p:cNvSpPr txBox="1"/>
          <p:nvPr userDrawn="1"/>
        </p:nvSpPr>
        <p:spPr>
          <a:xfrm>
            <a:off x="6819899" y="6568898"/>
            <a:ext cx="1880099" cy="169277"/>
          </a:xfrm>
          <a:prstGeom prst="rect">
            <a:avLst/>
          </a:prstGeom>
          <a:noFill/>
        </p:spPr>
        <p:txBody>
          <a:bodyPr wrap="square" lIns="0" tIns="0" rIns="0" bIns="0" rtlCol="0">
            <a:spAutoFit/>
          </a:bodyPr>
          <a:lstStyle/>
          <a:p>
            <a:pPr algn="l"/>
            <a:r>
              <a:rPr lang="en-US" sz="550" dirty="0" smtClean="0">
                <a:solidFill>
                  <a:schemeClr val="bg1"/>
                </a:solidFill>
              </a:rPr>
              <a:t>[DISTRIBUTION STATEMENT A] Approved for public release; distribution</a:t>
            </a:r>
            <a:r>
              <a:rPr lang="en-US" sz="550" baseline="0" dirty="0" smtClean="0">
                <a:solidFill>
                  <a:schemeClr val="bg1"/>
                </a:solidFill>
              </a:rPr>
              <a:t> is unlimited</a:t>
            </a:r>
            <a:endParaRPr lang="en-US" sz="550" dirty="0" smtClean="0">
              <a:solidFill>
                <a:schemeClr val="bg1"/>
              </a:solidFill>
            </a:endParaRPr>
          </a:p>
        </p:txBody>
      </p:sp>
    </p:spTree>
    <p:extLst>
      <p:ext uri="{BB962C8B-B14F-4D97-AF65-F5344CB8AC3E}">
        <p14:creationId xmlns:p14="http://schemas.microsoft.com/office/powerpoint/2010/main" val="23478804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329911"/>
            <a:ext cx="5239512" cy="354112"/>
          </a:xfrm>
          <a:prstGeom prst="rect">
            <a:avLst/>
          </a:prstGeom>
        </p:spPr>
      </p:pic>
      <p:sp>
        <p:nvSpPr>
          <p:cNvPr id="14" name="TextBox 13"/>
          <p:cNvSpPr txBox="1"/>
          <p:nvPr userDrawn="1"/>
        </p:nvSpPr>
        <p:spPr>
          <a:xfrm>
            <a:off x="853423" y="6632108"/>
            <a:ext cx="4572000" cy="215444"/>
          </a:xfrm>
          <a:prstGeom prst="rect">
            <a:avLst/>
          </a:prstGeom>
          <a:noFill/>
        </p:spPr>
        <p:txBody>
          <a:bodyPr wrap="square" lIns="0" rtlCol="0">
            <a:spAutoFit/>
          </a:bodyPr>
          <a:lstStyle/>
          <a:p>
            <a:pPr>
              <a:defRPr/>
            </a:pPr>
            <a:r>
              <a:rPr lang="en-US" sz="800" kern="0" dirty="0">
                <a:solidFill>
                  <a:srgbClr val="FFFFFF"/>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3842930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7_Section Header plain">
    <p:bg>
      <p:bgPr>
        <a:solidFill>
          <a:schemeClr val="bg1"/>
        </a:solidFill>
        <a:effectLst/>
      </p:bgPr>
    </p:bg>
    <p:spTree>
      <p:nvGrpSpPr>
        <p:cNvPr id="1" name=""/>
        <p:cNvGrpSpPr/>
        <p:nvPr/>
      </p:nvGrpSpPr>
      <p:grpSpPr>
        <a:xfrm>
          <a:off x="0" y="0"/>
          <a:ext cx="0" cy="0"/>
          <a:chOff x="0" y="0"/>
          <a:chExt cx="0" cy="0"/>
        </a:xfrm>
      </p:grpSpPr>
      <p:pic>
        <p:nvPicPr>
          <p:cNvPr id="2" name="Picture 1" descr="shutterstock_151468775.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9144001" cy="6324600"/>
          </a:xfrm>
          <a:prstGeom prst="rect">
            <a:avLst/>
          </a:prstGeom>
        </p:spPr>
      </p:pic>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tx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tx1"/>
                </a:solidFill>
              </a:defRPr>
            </a:lvl1pPr>
          </a:lstStyle>
          <a:p>
            <a:pPr lvl="0"/>
            <a:r>
              <a:rPr lang="en-US" dirty="0" smtClean="0"/>
              <a:t>Click to edit Section Title</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Tree>
    <p:extLst>
      <p:ext uri="{BB962C8B-B14F-4D97-AF65-F5344CB8AC3E}">
        <p14:creationId xmlns:p14="http://schemas.microsoft.com/office/powerpoint/2010/main" val="129786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Major Column">
    <p:spTree>
      <p:nvGrpSpPr>
        <p:cNvPr id="1" name=""/>
        <p:cNvGrpSpPr/>
        <p:nvPr/>
      </p:nvGrpSpPr>
      <p:grpSpPr>
        <a:xfrm>
          <a:off x="0" y="0"/>
          <a:ext cx="0" cy="0"/>
          <a:chOff x="0" y="0"/>
          <a:chExt cx="0" cy="0"/>
        </a:xfrm>
      </p:grpSpPr>
      <p:sp>
        <p:nvSpPr>
          <p:cNvPr id="5" name="Content Placeholder 10"/>
          <p:cNvSpPr>
            <a:spLocks noGrp="1"/>
          </p:cNvSpPr>
          <p:nvPr>
            <p:ph sz="quarter" idx="10"/>
          </p:nvPr>
        </p:nvSpPr>
        <p:spPr>
          <a:xfrm>
            <a:off x="5753100" y="1074737"/>
            <a:ext cx="30099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Content Placeholder 3"/>
          <p:cNvSpPr>
            <a:spLocks noGrp="1"/>
          </p:cNvSpPr>
          <p:nvPr>
            <p:ph sz="quarter" idx="11" hasCustomPrompt="1"/>
          </p:nvPr>
        </p:nvSpPr>
        <p:spPr>
          <a:xfrm>
            <a:off x="419100" y="1143000"/>
            <a:ext cx="5143500" cy="4953000"/>
          </a:xfrm>
          <a:prstGeom prst="rect">
            <a:avLst/>
          </a:prstGeom>
          <a:noFill/>
        </p:spPr>
        <p:txBody>
          <a:bodyPr vert="horz" lIns="0" tIns="0" rIns="0" bIns="0"/>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stStyle>
          <a:p>
            <a:pPr lvl="0"/>
            <a:r>
              <a:rPr lang="en-US" dirty="0" smtClean="0"/>
              <a:t>Place an image, chart or table here</a:t>
            </a:r>
          </a:p>
        </p:txBody>
      </p:sp>
      <p:sp>
        <p:nvSpPr>
          <p:cNvPr id="7"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8"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9" name="Picture Placeholder 5"/>
          <p:cNvSpPr>
            <a:spLocks noGrp="1"/>
          </p:cNvSpPr>
          <p:nvPr>
            <p:ph type="pic" sz="quarter" idx="13"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1778887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Minor Column">
    <p:spTree>
      <p:nvGrpSpPr>
        <p:cNvPr id="1" name=""/>
        <p:cNvGrpSpPr/>
        <p:nvPr/>
      </p:nvGrpSpPr>
      <p:grpSpPr>
        <a:xfrm>
          <a:off x="0" y="0"/>
          <a:ext cx="0" cy="0"/>
          <a:chOff x="0" y="0"/>
          <a:chExt cx="0" cy="0"/>
        </a:xfrm>
      </p:grpSpPr>
      <p:sp>
        <p:nvSpPr>
          <p:cNvPr id="5" name="Content Placeholder 10"/>
          <p:cNvSpPr>
            <a:spLocks noGrp="1"/>
          </p:cNvSpPr>
          <p:nvPr>
            <p:ph sz="quarter" idx="10"/>
          </p:nvPr>
        </p:nvSpPr>
        <p:spPr>
          <a:xfrm>
            <a:off x="3619500" y="1075881"/>
            <a:ext cx="51435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quarter" idx="11" hasCustomPrompt="1"/>
          </p:nvPr>
        </p:nvSpPr>
        <p:spPr>
          <a:xfrm>
            <a:off x="419099" y="1143000"/>
            <a:ext cx="3000375" cy="4956175"/>
          </a:xfrm>
          <a:prstGeom prst="rect">
            <a:avLst/>
          </a:prstGeom>
          <a:noFill/>
        </p:spPr>
        <p:txBody>
          <a:bodyPr vert="horz" lIns="0" tIns="0" rIns="0" bIns="0"/>
          <a:lstStyle/>
          <a:p>
            <a:pPr lvl="0"/>
            <a:r>
              <a:rPr lang="en-US" dirty="0" smtClean="0"/>
              <a:t>Place an image chart or table here</a:t>
            </a:r>
          </a:p>
        </p:txBody>
      </p:sp>
      <p:sp>
        <p:nvSpPr>
          <p:cNvPr id="6"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marL="0" marR="0" indent="0" algn="l" defTabSz="914400" rtl="0" eaLnBrk="1" fontAlgn="base" latinLnBrk="0" hangingPunct="1">
              <a:lnSpc>
                <a:spcPct val="100000"/>
              </a:lnSpc>
              <a:spcBef>
                <a:spcPct val="0"/>
              </a:spcBef>
              <a:spcAft>
                <a:spcPts val="600"/>
              </a:spcAft>
              <a:buClrTx/>
              <a:buSzPct val="70000"/>
              <a:buFontTx/>
              <a:buNone/>
              <a:tabLst>
                <a:tab pos="347663" algn="l"/>
              </a:tabLst>
              <a:defRPr sz="1000"/>
            </a:lvl1pPr>
            <a:lvl2pPr>
              <a:defRPr sz="1000"/>
            </a:lvl2pPr>
            <a:lvl3pPr>
              <a:defRPr sz="1000"/>
            </a:lvl3pPr>
            <a:lvl4pPr>
              <a:defRPr sz="1000"/>
            </a:lvl4pPr>
            <a:lvl5pPr>
              <a:defRPr sz="1000"/>
            </a:lvl5pPr>
          </a:lstStyle>
          <a:p>
            <a:pPr marL="0" marR="0" lvl="0" indent="0" algn="l" defTabSz="914400" rtl="0" eaLnBrk="1" fontAlgn="base" latinLnBrk="0" hangingPunct="1">
              <a:lnSpc>
                <a:spcPct val="100000"/>
              </a:lnSpc>
              <a:spcBef>
                <a:spcPct val="0"/>
              </a:spcBef>
              <a:spcAft>
                <a:spcPts val="600"/>
              </a:spcAft>
              <a:buClrTx/>
              <a:buSzPct val="70000"/>
              <a:buFontTx/>
              <a:buNone/>
              <a:tabLst>
                <a:tab pos="347663" algn="l"/>
              </a:tabLst>
              <a:defRPr/>
            </a:pPr>
            <a:r>
              <a:rPr lang="en-US" dirty="0" smtClean="0"/>
              <a:t>Section (optional)</a:t>
            </a:r>
          </a:p>
          <a:p>
            <a:pPr lvl="0"/>
            <a:endParaRPr lang="en-US" dirty="0"/>
          </a:p>
        </p:txBody>
      </p:sp>
      <p:sp>
        <p:nvSpPr>
          <p:cNvPr id="8" name="Picture Placeholder 5"/>
          <p:cNvSpPr>
            <a:spLocks noGrp="1"/>
          </p:cNvSpPr>
          <p:nvPr>
            <p:ph type="pic" sz="quarter" idx="13"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491800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Full table">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0" y="1074737"/>
            <a:ext cx="8331199"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4" name="Table Placeholder 3"/>
          <p:cNvSpPr>
            <a:spLocks noGrp="1"/>
          </p:cNvSpPr>
          <p:nvPr>
            <p:ph type="tbl" sz="quarter" idx="13"/>
          </p:nvPr>
        </p:nvSpPr>
        <p:spPr>
          <a:xfrm>
            <a:off x="419100" y="1511300"/>
            <a:ext cx="8343900" cy="4572000"/>
          </a:xfrm>
          <a:prstGeom prst="rect">
            <a:avLst/>
          </a:prstGeom>
        </p:spPr>
        <p:txBody>
          <a:bodyPr vert="horz"/>
          <a:lstStyle/>
          <a:p>
            <a:r>
              <a:rPr lang="en-US" dirty="0" smtClean="0"/>
              <a:t>Click icon to add table</a:t>
            </a:r>
            <a:endParaRPr lang="en-US" dirty="0"/>
          </a:p>
        </p:txBody>
      </p:sp>
      <p:sp>
        <p:nvSpPr>
          <p:cNvPr id="5"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7"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1433230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able and Text">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1" y="1074737"/>
            <a:ext cx="5105400"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7" name="Content Placeholder 10"/>
          <p:cNvSpPr>
            <a:spLocks noGrp="1"/>
          </p:cNvSpPr>
          <p:nvPr>
            <p:ph sz="quarter" idx="10"/>
          </p:nvPr>
        </p:nvSpPr>
        <p:spPr>
          <a:xfrm>
            <a:off x="5753100" y="1074737"/>
            <a:ext cx="30099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able Placeholder 3"/>
          <p:cNvSpPr>
            <a:spLocks noGrp="1"/>
          </p:cNvSpPr>
          <p:nvPr>
            <p:ph type="tbl" sz="quarter" idx="13"/>
          </p:nvPr>
        </p:nvSpPr>
        <p:spPr>
          <a:xfrm>
            <a:off x="419100" y="1511300"/>
            <a:ext cx="5143500" cy="4572000"/>
          </a:xfrm>
          <a:prstGeom prst="rect">
            <a:avLst/>
          </a:prstGeom>
        </p:spPr>
        <p:txBody>
          <a:bodyPr vert="horz"/>
          <a:lstStyle/>
          <a:p>
            <a:r>
              <a:rPr lang="en-US" dirty="0" smtClean="0"/>
              <a:t>Click icon to add table</a:t>
            </a:r>
            <a:endParaRPr lang="en-US" dirty="0"/>
          </a:p>
        </p:txBody>
      </p:sp>
      <p:sp>
        <p:nvSpPr>
          <p:cNvPr id="9"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10"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1"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3284236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Grid for Mac">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419099" y="1074737"/>
            <a:ext cx="8335963" cy="5023294"/>
          </a:xfrm>
          <a:prstGeom prst="rect">
            <a:avLst/>
          </a:prstGeom>
        </p:spPr>
        <p:txBody>
          <a:bodyPr vert="horz" lIns="0" tIns="0" rIns="0" bIns="0"/>
          <a:lstStyle>
            <a:lvl1pPr marL="0" indent="0">
              <a:defRPr/>
            </a:lvl1pPr>
            <a:lvl2pPr marL="171450" indent="-171450">
              <a:buSzPct val="80000"/>
              <a:defRPr sz="2200"/>
            </a:lvl2pPr>
            <a:lvl3pPr marL="457200" indent="-169863">
              <a:defRPr sz="20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Rectangle 10"/>
          <p:cNvSpPr>
            <a:spLocks noGrp="1" noChangeArrowheads="1"/>
          </p:cNvSpPr>
          <p:nvPr>
            <p:ph type="title"/>
          </p:nvPr>
        </p:nvSpPr>
        <p:spPr bwMode="auto">
          <a:xfrm>
            <a:off x="422275" y="241520"/>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grpSp>
        <p:nvGrpSpPr>
          <p:cNvPr id="4" name="Group 3"/>
          <p:cNvGrpSpPr/>
          <p:nvPr userDrawn="1"/>
        </p:nvGrpSpPr>
        <p:grpSpPr>
          <a:xfrm>
            <a:off x="417377" y="1138626"/>
            <a:ext cx="8307524" cy="4962935"/>
            <a:chOff x="379277" y="1138626"/>
            <a:chExt cx="8307524" cy="4962935"/>
          </a:xfrm>
        </p:grpSpPr>
        <p:grpSp>
          <p:nvGrpSpPr>
            <p:cNvPr id="90" name="Group 89"/>
            <p:cNvGrpSpPr/>
            <p:nvPr userDrawn="1"/>
          </p:nvGrpSpPr>
          <p:grpSpPr>
            <a:xfrm>
              <a:off x="6781800" y="1145510"/>
              <a:ext cx="878023" cy="4956050"/>
              <a:chOff x="415924" y="1143000"/>
              <a:chExt cx="841375" cy="4956050"/>
            </a:xfrm>
          </p:grpSpPr>
          <p:sp>
            <p:nvSpPr>
              <p:cNvPr id="91" name="Rectangle 9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2" name="Rectangle 9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3" name="Rectangle 9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4" name="Rectangle 9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5" name="Rectangle 9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02" name="Group 101"/>
            <p:cNvGrpSpPr/>
            <p:nvPr userDrawn="1"/>
          </p:nvGrpSpPr>
          <p:grpSpPr>
            <a:xfrm>
              <a:off x="7848600" y="1145510"/>
              <a:ext cx="838201" cy="4956050"/>
              <a:chOff x="415924" y="1143000"/>
              <a:chExt cx="803215" cy="4956050"/>
            </a:xfrm>
          </p:grpSpPr>
          <p:sp>
            <p:nvSpPr>
              <p:cNvPr id="103" name="Rectangle 102"/>
              <p:cNvSpPr/>
              <p:nvPr userDrawn="1"/>
            </p:nvSpPr>
            <p:spPr bwMode="auto">
              <a:xfrm>
                <a:off x="415925" y="2171701"/>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4" name="Rectangle 103"/>
              <p:cNvSpPr/>
              <p:nvPr userDrawn="1"/>
            </p:nvSpPr>
            <p:spPr bwMode="auto">
              <a:xfrm>
                <a:off x="415925" y="1143000"/>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5" name="Rectangle 104"/>
              <p:cNvSpPr/>
              <p:nvPr userDrawn="1"/>
            </p:nvSpPr>
            <p:spPr bwMode="auto">
              <a:xfrm>
                <a:off x="415924" y="32004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6" name="Rectangle 105"/>
              <p:cNvSpPr/>
              <p:nvPr userDrawn="1"/>
            </p:nvSpPr>
            <p:spPr bwMode="auto">
              <a:xfrm>
                <a:off x="415925" y="4229103"/>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7" name="Rectangle 106"/>
              <p:cNvSpPr/>
              <p:nvPr userDrawn="1"/>
            </p:nvSpPr>
            <p:spPr bwMode="auto">
              <a:xfrm>
                <a:off x="415924" y="52578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08" name="Group 107"/>
            <p:cNvGrpSpPr/>
            <p:nvPr userDrawn="1"/>
          </p:nvGrpSpPr>
          <p:grpSpPr>
            <a:xfrm>
              <a:off x="5713277" y="1139950"/>
              <a:ext cx="878023" cy="4956050"/>
              <a:chOff x="415924" y="1143000"/>
              <a:chExt cx="841375" cy="4956050"/>
            </a:xfrm>
          </p:grpSpPr>
          <p:sp>
            <p:nvSpPr>
              <p:cNvPr id="109" name="Rectangle 10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0" name="Rectangle 10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1" name="Rectangle 11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2" name="Rectangle 11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3" name="Rectangle 11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14" name="Group 113"/>
            <p:cNvGrpSpPr/>
            <p:nvPr userDrawn="1"/>
          </p:nvGrpSpPr>
          <p:grpSpPr>
            <a:xfrm>
              <a:off x="4648200" y="1138626"/>
              <a:ext cx="878023" cy="4956050"/>
              <a:chOff x="415924" y="1143000"/>
              <a:chExt cx="841375" cy="4956050"/>
            </a:xfrm>
          </p:grpSpPr>
          <p:sp>
            <p:nvSpPr>
              <p:cNvPr id="115" name="Rectangle 114"/>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6" name="Rectangle 115"/>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7" name="Rectangle 116"/>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8" name="Rectangle 117"/>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9" name="Rectangle 118"/>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20" name="Group 119"/>
            <p:cNvGrpSpPr/>
            <p:nvPr userDrawn="1"/>
          </p:nvGrpSpPr>
          <p:grpSpPr>
            <a:xfrm>
              <a:off x="3581400" y="1138626"/>
              <a:ext cx="878023" cy="4956050"/>
              <a:chOff x="415924" y="1143000"/>
              <a:chExt cx="841375" cy="4956050"/>
            </a:xfrm>
          </p:grpSpPr>
          <p:sp>
            <p:nvSpPr>
              <p:cNvPr id="121" name="Rectangle 12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2" name="Rectangle 12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3" name="Rectangle 12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4" name="Rectangle 12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5" name="Rectangle 12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26" name="Group 125"/>
            <p:cNvGrpSpPr/>
            <p:nvPr userDrawn="1"/>
          </p:nvGrpSpPr>
          <p:grpSpPr>
            <a:xfrm>
              <a:off x="2512877" y="1139950"/>
              <a:ext cx="878023" cy="4956050"/>
              <a:chOff x="415924" y="1143000"/>
              <a:chExt cx="841375" cy="4956050"/>
            </a:xfrm>
          </p:grpSpPr>
          <p:sp>
            <p:nvSpPr>
              <p:cNvPr id="127" name="Rectangle 126"/>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8" name="Rectangle 127"/>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9" name="Rectangle 128"/>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0" name="Rectangle 129"/>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1" name="Rectangle 130"/>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32" name="Group 131"/>
            <p:cNvGrpSpPr/>
            <p:nvPr userDrawn="1"/>
          </p:nvGrpSpPr>
          <p:grpSpPr>
            <a:xfrm>
              <a:off x="1444354" y="1141274"/>
              <a:ext cx="878023" cy="4956050"/>
              <a:chOff x="415924" y="1143000"/>
              <a:chExt cx="841375" cy="4956050"/>
            </a:xfrm>
          </p:grpSpPr>
          <p:sp>
            <p:nvSpPr>
              <p:cNvPr id="133" name="Rectangle 132"/>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4" name="Rectangle 133"/>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5" name="Rectangle 134"/>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6" name="Rectangle 135"/>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7" name="Rectangle 136"/>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38" name="Group 137"/>
            <p:cNvGrpSpPr/>
            <p:nvPr userDrawn="1"/>
          </p:nvGrpSpPr>
          <p:grpSpPr>
            <a:xfrm>
              <a:off x="379277" y="1145511"/>
              <a:ext cx="878023" cy="4956050"/>
              <a:chOff x="415924" y="1143000"/>
              <a:chExt cx="841375" cy="4956050"/>
            </a:xfrm>
          </p:grpSpPr>
          <p:sp>
            <p:nvSpPr>
              <p:cNvPr id="139" name="Rectangle 13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0" name="Rectangle 13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1" name="Rectangle 14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2" name="Rectangle 14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3" name="Rectangle 14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sp>
        <p:nvSpPr>
          <p:cNvPr id="55"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336736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7"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24195420"/>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5_Title and Content Full">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1" name="Content Placeholder 10"/>
          <p:cNvSpPr>
            <a:spLocks noGrp="1"/>
          </p:cNvSpPr>
          <p:nvPr>
            <p:ph sz="quarter" idx="10"/>
          </p:nvPr>
        </p:nvSpPr>
        <p:spPr>
          <a:xfrm>
            <a:off x="420624" y="1078992"/>
            <a:ext cx="8335963" cy="5023294"/>
          </a:xfrm>
          <a:prstGeom prst="rect">
            <a:avLst/>
          </a:prstGeom>
        </p:spPr>
        <p:txBody>
          <a:bodyPr vert="horz" lIns="0" tIns="0" rIns="0" bIns="0"/>
          <a:lstStyle>
            <a:lvl1pPr marL="0" indent="0">
              <a:defRPr/>
            </a:lvl1pPr>
            <a:lvl2pPr marL="171450" indent="-171450">
              <a:buSzPct val="80000"/>
              <a:defRPr sz="2200"/>
            </a:lvl2pPr>
            <a:lvl3pPr marL="457200" indent="-169863">
              <a:defRPr sz="20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Rectangle 10"/>
          <p:cNvSpPr>
            <a:spLocks noGrp="1" noChangeArrowheads="1"/>
          </p:cNvSpPr>
          <p:nvPr>
            <p:ph type="title"/>
          </p:nvPr>
        </p:nvSpPr>
        <p:spPr bwMode="auto">
          <a:xfrm>
            <a:off x="420624" y="237744"/>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smtClean="0"/>
              <a:t>Click to edit Master title style</a:t>
            </a:r>
          </a:p>
        </p:txBody>
      </p:sp>
    </p:spTree>
    <p:extLst>
      <p:ext uri="{BB962C8B-B14F-4D97-AF65-F5344CB8AC3E}">
        <p14:creationId xmlns:p14="http://schemas.microsoft.com/office/powerpoint/2010/main" val="2149354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6_Title Slide">
    <p:spTree>
      <p:nvGrpSpPr>
        <p:cNvPr id="1" name=""/>
        <p:cNvGrpSpPr/>
        <p:nvPr/>
      </p:nvGrpSpPr>
      <p:grpSpPr>
        <a:xfrm>
          <a:off x="0" y="0"/>
          <a:ext cx="0" cy="0"/>
          <a:chOff x="0" y="0"/>
          <a:chExt cx="0" cy="0"/>
        </a:xfrm>
      </p:grpSpPr>
      <p:pic>
        <p:nvPicPr>
          <p:cNvPr id="13" name="Picture 12" descr="SEI_Building_flag.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5726674" y="0"/>
            <a:ext cx="3408518" cy="6335775"/>
          </a:xfrm>
          <a:prstGeom prst="rect">
            <a:avLst/>
          </a:prstGeom>
        </p:spPr>
      </p:pic>
      <p:sp>
        <p:nvSpPr>
          <p:cNvPr id="15" name="Rectangle 14"/>
          <p:cNvSpPr/>
          <p:nvPr userDrawn="1"/>
        </p:nvSpPr>
        <p:spPr bwMode="auto">
          <a:xfrm>
            <a:off x="2" y="-17418"/>
            <a:ext cx="57530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004376"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FFFFFF"/>
                </a:solidFill>
              </a:defRPr>
            </a:lvl1pPr>
          </a:lstStyle>
          <a:p>
            <a:r>
              <a:rPr lang="en-US" dirty="0" smtClean="0"/>
              <a:t>Name</a:t>
            </a:r>
          </a:p>
          <a:p>
            <a:r>
              <a:rPr lang="en-US" dirty="0" smtClean="0"/>
              <a:t>00/00/0000</a:t>
            </a:r>
            <a:endParaRPr lang="en-US" dirty="0"/>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83464" y="6428232"/>
            <a:ext cx="5239512" cy="354112"/>
          </a:xfrm>
          <a:prstGeom prst="rect">
            <a:avLst/>
          </a:prstGeom>
        </p:spPr>
      </p:pic>
    </p:spTree>
    <p:extLst>
      <p:ext uri="{BB962C8B-B14F-4D97-AF65-F5344CB8AC3E}">
        <p14:creationId xmlns:p14="http://schemas.microsoft.com/office/powerpoint/2010/main" val="152373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pic>
        <p:nvPicPr>
          <p:cNvPr id="5" name="Picture 4" descr="graphic.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076700" y="-1"/>
            <a:ext cx="5067300" cy="6184899"/>
          </a:xfrm>
          <a:prstGeom prst="rect">
            <a:avLst/>
          </a:prstGeom>
        </p:spPr>
      </p:pic>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004376"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2" name="TextBox 1"/>
          <p:cNvSpPr txBox="1"/>
          <p:nvPr userDrawn="1"/>
        </p:nvSpPr>
        <p:spPr>
          <a:xfrm>
            <a:off x="419100" y="5339255"/>
            <a:ext cx="4038600" cy="646331"/>
          </a:xfrm>
          <a:prstGeom prst="rect">
            <a:avLst/>
          </a:prstGeom>
          <a:noFill/>
        </p:spPr>
        <p:txBody>
          <a:bodyPr wrap="square" lIns="0" tIns="0" rIns="0" bIns="0" rtlCol="0">
            <a:spAutoFit/>
          </a:bodyPr>
          <a:lstStyle/>
          <a:p>
            <a:pPr fontAlgn="base">
              <a:spcAft>
                <a:spcPct val="0"/>
              </a:spcAft>
            </a:pPr>
            <a:r>
              <a:rPr lang="en-US" sz="1400" dirty="0">
                <a:solidFill>
                  <a:prstClr val="white"/>
                </a:solidFill>
                <a:ea typeface="ＭＳ Ｐゴシック" pitchFamily="1" charset="-128"/>
              </a:rPr>
              <a:t>Software Engineering Institute</a:t>
            </a:r>
          </a:p>
          <a:p>
            <a:pPr fontAlgn="base">
              <a:spcAft>
                <a:spcPct val="0"/>
              </a:spcAft>
            </a:pPr>
            <a:r>
              <a:rPr lang="en-US" sz="1400" dirty="0">
                <a:solidFill>
                  <a:prstClr val="white"/>
                </a:solidFill>
                <a:ea typeface="ＭＳ Ｐゴシック" pitchFamily="1" charset="-128"/>
              </a:rPr>
              <a:t>Carnegie Mellon University</a:t>
            </a:r>
          </a:p>
          <a:p>
            <a:pPr fontAlgn="base">
              <a:spcAft>
                <a:spcPct val="0"/>
              </a:spcAft>
            </a:pPr>
            <a:r>
              <a:rPr lang="en-US" sz="1400" dirty="0">
                <a:solidFill>
                  <a:prstClr val="white"/>
                </a:solidFill>
                <a:ea typeface="ＭＳ Ｐゴシック" pitchFamily="1" charset="-128"/>
              </a:rPr>
              <a:t>Pittsburgh, PA  15213</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rgbClr val="000000"/>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000000"/>
                </a:solidFill>
              </a:defRPr>
            </a:lvl1pPr>
          </a:lstStyle>
          <a:p>
            <a:r>
              <a:rPr lang="en-US" dirty="0" smtClean="0"/>
              <a:t>Name</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329911"/>
            <a:ext cx="5239512" cy="354112"/>
          </a:xfrm>
          <a:prstGeom prst="rect">
            <a:avLst/>
          </a:prstGeom>
        </p:spPr>
      </p:pic>
      <p:sp>
        <p:nvSpPr>
          <p:cNvPr id="10" name="TextBox 9"/>
          <p:cNvSpPr txBox="1"/>
          <p:nvPr userDrawn="1"/>
        </p:nvSpPr>
        <p:spPr>
          <a:xfrm>
            <a:off x="853423" y="6632108"/>
            <a:ext cx="4572000" cy="215444"/>
          </a:xfrm>
          <a:prstGeom prst="rect">
            <a:avLst/>
          </a:prstGeom>
          <a:noFill/>
        </p:spPr>
        <p:txBody>
          <a:bodyPr wrap="square" lIns="0" rtlCol="0">
            <a:spAutoFit/>
          </a:bodyPr>
          <a:lstStyle/>
          <a:p>
            <a:pPr>
              <a:defRPr/>
            </a:pPr>
            <a:r>
              <a:rPr lang="en-US" sz="800" kern="0" dirty="0">
                <a:solidFill>
                  <a:srgbClr val="FFFFFF"/>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3245212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8_Title and Content Full">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419100" y="1074737"/>
            <a:ext cx="8335963" cy="5023294"/>
          </a:xfrm>
          <a:prstGeom prst="rect">
            <a:avLst/>
          </a:prstGeom>
        </p:spPr>
        <p:txBody>
          <a:bodyPr vert="horz" lIns="0" tIns="0" rIns="0" bIns="0"/>
          <a:lstStyle>
            <a:lvl1pPr marL="0" indent="0">
              <a:defRPr/>
            </a:lvl1pPr>
            <a:lvl2pPr marL="171450" indent="-171450">
              <a:buSzPct val="80000"/>
              <a:defRPr sz="2200"/>
            </a:lvl2pPr>
            <a:lvl3pPr marL="457200" indent="-169863">
              <a:defRPr sz="20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Rectangle 10"/>
          <p:cNvSpPr>
            <a:spLocks noGrp="1" noChangeArrowheads="1"/>
          </p:cNvSpPr>
          <p:nvPr>
            <p:ph type="title"/>
          </p:nvPr>
        </p:nvSpPr>
        <p:spPr bwMode="auto">
          <a:xfrm>
            <a:off x="422275" y="241520"/>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6"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572682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3619500" y="1074737"/>
            <a:ext cx="5143499" cy="5023294"/>
          </a:xfrm>
          <a:prstGeom prst="rect">
            <a:avLst/>
          </a:prstGeom>
        </p:spPr>
        <p:txBody>
          <a:bodyPr vert="horz" lIns="0" tIns="0" rIns="0" bIns="0"/>
          <a:lstStyle>
            <a:lvl1pPr marL="0" indent="0">
              <a:spcBef>
                <a:spcPts val="600"/>
              </a:spcBef>
              <a:spcAft>
                <a:spcPts val="600"/>
              </a:spcAft>
              <a:defRPr b="1"/>
            </a:lvl1pPr>
            <a:lvl2pPr marL="225425" indent="-225425">
              <a:spcBef>
                <a:spcPts val="0"/>
              </a:spcBef>
              <a:spcAft>
                <a:spcPts val="600"/>
              </a:spcAft>
              <a:buSzPct val="80000"/>
              <a:defRPr sz="2200"/>
            </a:lvl2pPr>
            <a:lvl3pPr marL="517525" indent="-230188">
              <a:spcBef>
                <a:spcPts val="0"/>
              </a:spcBef>
              <a:spcAft>
                <a:spcPts val="600"/>
              </a:spcAft>
              <a:buSzPct val="80000"/>
              <a:defRPr sz="2200">
                <a:solidFill>
                  <a:schemeClr val="tx1"/>
                </a:solidFill>
              </a:defRPr>
            </a:lvl3pPr>
            <a:lvl4pPr marL="685800" indent="-169863">
              <a:spcBef>
                <a:spcPts val="0"/>
              </a:spcBef>
              <a:spcAft>
                <a:spcPts val="600"/>
              </a:spcAft>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Rectangle 10"/>
          <p:cNvSpPr>
            <a:spLocks noGrp="1" noChangeArrowheads="1"/>
          </p:cNvSpPr>
          <p:nvPr>
            <p:ph type="title"/>
          </p:nvPr>
        </p:nvSpPr>
        <p:spPr bwMode="auto">
          <a:xfrm>
            <a:off x="422276" y="241300"/>
            <a:ext cx="72739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8"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17642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_Two column">
    <p:spTree>
      <p:nvGrpSpPr>
        <p:cNvPr id="1" name=""/>
        <p:cNvGrpSpPr/>
        <p:nvPr/>
      </p:nvGrpSpPr>
      <p:grpSpPr>
        <a:xfrm>
          <a:off x="0" y="0"/>
          <a:ext cx="0" cy="0"/>
          <a:chOff x="0" y="0"/>
          <a:chExt cx="0" cy="0"/>
        </a:xfrm>
      </p:grpSpPr>
      <p:sp>
        <p:nvSpPr>
          <p:cNvPr id="7" name="Content Placeholder 10"/>
          <p:cNvSpPr>
            <a:spLocks noGrp="1"/>
          </p:cNvSpPr>
          <p:nvPr>
            <p:ph sz="quarter" idx="11"/>
          </p:nvPr>
        </p:nvSpPr>
        <p:spPr>
          <a:xfrm>
            <a:off x="419100" y="1074737"/>
            <a:ext cx="40767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10"/>
          <p:cNvSpPr>
            <a:spLocks noGrp="1"/>
          </p:cNvSpPr>
          <p:nvPr>
            <p:ph sz="quarter" idx="12"/>
          </p:nvPr>
        </p:nvSpPr>
        <p:spPr>
          <a:xfrm>
            <a:off x="4686299" y="1074737"/>
            <a:ext cx="4076701"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3"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9"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1716099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8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1" name="Content Placeholder 10"/>
          <p:cNvSpPr>
            <a:spLocks noGrp="1"/>
          </p:cNvSpPr>
          <p:nvPr>
            <p:ph sz="quarter" idx="10"/>
          </p:nvPr>
        </p:nvSpPr>
        <p:spPr>
          <a:xfrm>
            <a:off x="419100" y="1074737"/>
            <a:ext cx="8335963" cy="5023294"/>
          </a:xfrm>
          <a:prstGeom prst="rect">
            <a:avLst/>
          </a:prstGeom>
        </p:spPr>
        <p:txBody>
          <a:bodyPr vert="horz" lIns="0" tIns="0" rIns="0" bIns="0"/>
          <a:lstStyle>
            <a:lvl1pPr marL="0" indent="0">
              <a:defRPr>
                <a:solidFill>
                  <a:srgbClr val="FFFFFF"/>
                </a:solidFill>
              </a:defRPr>
            </a:lvl1pPr>
            <a:lvl2pPr marL="171450" indent="-171450">
              <a:buSzPct val="80000"/>
              <a:defRPr sz="2200">
                <a:solidFill>
                  <a:srgbClr val="FFFFFF"/>
                </a:solidFill>
              </a:defRPr>
            </a:lvl2pPr>
            <a:lvl3pPr marL="457200" indent="-169863">
              <a:defRPr sz="2000">
                <a:solidFill>
                  <a:srgbClr val="FFFFFF"/>
                </a:solidFill>
              </a:defRPr>
            </a:lvl3pPr>
            <a:lvl4pPr marL="685800" indent="-169863">
              <a:buFont typeface="Lucida Grande"/>
              <a:buChar char="-"/>
              <a:defRPr sz="2000">
                <a:solidFill>
                  <a:schemeClr val="tx2">
                    <a:lumMod val="60000"/>
                    <a:lumOff val="40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4" name="Rectangle 10"/>
          <p:cNvSpPr>
            <a:spLocks noGrp="1" noChangeArrowheads="1"/>
          </p:cNvSpPr>
          <p:nvPr>
            <p:ph type="title"/>
          </p:nvPr>
        </p:nvSpPr>
        <p:spPr bwMode="auto">
          <a:xfrm>
            <a:off x="422275" y="241520"/>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defRPr>
                <a:solidFill>
                  <a:schemeClr val="bg1"/>
                </a:solidFill>
              </a:defRPr>
            </a:lvl1pPr>
          </a:lstStyle>
          <a:p>
            <a:pPr lvl="0"/>
            <a:r>
              <a:rPr lang="en-US" smtClean="0"/>
              <a:t>Click to edit Master title style</a:t>
            </a:r>
            <a:endParaRPr lang="en-US" dirty="0" smtClean="0"/>
          </a:p>
        </p:txBody>
      </p:sp>
      <p:sp>
        <p:nvSpPr>
          <p:cNvPr id="15"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solidFill>
                  <a:schemeClr val="bg1"/>
                </a:solidFill>
              </a:defRPr>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7"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algn="ctr">
              <a:defRPr sz="1000">
                <a:solidFill>
                  <a:schemeClr val="bg1"/>
                </a:solidFill>
              </a:defRPr>
            </a:lvl1pPr>
          </a:lstStyle>
          <a:p>
            <a:r>
              <a:rPr lang="en-US" dirty="0" smtClean="0"/>
              <a:t>Picture</a:t>
            </a:r>
            <a:br>
              <a:rPr lang="en-US" dirty="0" smtClean="0"/>
            </a:br>
            <a:r>
              <a:rPr lang="en-US" dirty="0" smtClean="0"/>
              <a:t>(optional)</a:t>
            </a:r>
            <a:endParaRPr lang="en-US" dirty="0"/>
          </a:p>
        </p:txBody>
      </p:sp>
    </p:spTree>
    <p:extLst>
      <p:ext uri="{BB962C8B-B14F-4D97-AF65-F5344CB8AC3E}">
        <p14:creationId xmlns:p14="http://schemas.microsoft.com/office/powerpoint/2010/main" val="3220401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ction Header photo">
    <p:bg>
      <p:bgPr>
        <a:solidFill>
          <a:schemeClr val="bg1"/>
        </a:solidFill>
        <a:effectLst/>
      </p:bgPr>
    </p:bg>
    <p:spTree>
      <p:nvGrpSpPr>
        <p:cNvPr id="1" name=""/>
        <p:cNvGrpSpPr/>
        <p:nvPr/>
      </p:nvGrpSpPr>
      <p:grpSpPr>
        <a:xfrm>
          <a:off x="0" y="0"/>
          <a:ext cx="0" cy="0"/>
          <a:chOff x="0" y="0"/>
          <a:chExt cx="0" cy="0"/>
        </a:xfrm>
      </p:grpSpPr>
      <p:pic>
        <p:nvPicPr>
          <p:cNvPr id="11" name="Picture 10" descr="IMG_4183.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6200000">
            <a:off x="4266467" y="1450973"/>
            <a:ext cx="6324599" cy="3422650"/>
          </a:xfrm>
          <a:prstGeom prst="rect">
            <a:avLst/>
          </a:prstGeom>
        </p:spPr>
      </p:pic>
      <p:sp>
        <p:nvSpPr>
          <p:cNvPr id="10" name="Rectangle 9"/>
          <p:cNvSpPr/>
          <p:nvPr userDrawn="1"/>
        </p:nvSpPr>
        <p:spPr bwMode="auto">
          <a:xfrm>
            <a:off x="2" y="-17418"/>
            <a:ext cx="57530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12" name="Title 1"/>
          <p:cNvSpPr>
            <a:spLocks noGrp="1"/>
          </p:cNvSpPr>
          <p:nvPr>
            <p:ph type="title" hasCustomPrompt="1"/>
          </p:nvPr>
        </p:nvSpPr>
        <p:spPr>
          <a:xfrm>
            <a:off x="396875" y="2791271"/>
            <a:ext cx="51657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4" y="3109372"/>
            <a:ext cx="5148793"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15" name="Picture 1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28232"/>
            <a:ext cx="5239512" cy="354112"/>
          </a:xfrm>
          <a:prstGeom prst="rect">
            <a:avLst/>
          </a:prstGeom>
        </p:spPr>
      </p:pic>
    </p:spTree>
    <p:extLst>
      <p:ext uri="{BB962C8B-B14F-4D97-AF65-F5344CB8AC3E}">
        <p14:creationId xmlns:p14="http://schemas.microsoft.com/office/powerpoint/2010/main" val="4057935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9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329911"/>
            <a:ext cx="5239512" cy="354112"/>
          </a:xfrm>
          <a:prstGeom prst="rect">
            <a:avLst/>
          </a:prstGeom>
        </p:spPr>
      </p:pic>
      <p:sp>
        <p:nvSpPr>
          <p:cNvPr id="14" name="TextBox 13"/>
          <p:cNvSpPr txBox="1"/>
          <p:nvPr userDrawn="1"/>
        </p:nvSpPr>
        <p:spPr>
          <a:xfrm>
            <a:off x="853423" y="6632108"/>
            <a:ext cx="4572000" cy="215444"/>
          </a:xfrm>
          <a:prstGeom prst="rect">
            <a:avLst/>
          </a:prstGeom>
          <a:noFill/>
        </p:spPr>
        <p:txBody>
          <a:bodyPr wrap="square" lIns="0" rtlCol="0">
            <a:spAutoFit/>
          </a:bodyPr>
          <a:lstStyle/>
          <a:p>
            <a:pPr>
              <a:defRPr/>
            </a:pPr>
            <a:r>
              <a:rPr lang="en-US" sz="800" kern="0" dirty="0">
                <a:solidFill>
                  <a:srgbClr val="FFFFFF"/>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2537372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0_Section Header plain">
    <p:bg>
      <p:bgPr>
        <a:solidFill>
          <a:schemeClr val="bg1"/>
        </a:solidFill>
        <a:effectLst/>
      </p:bgPr>
    </p:bg>
    <p:spTree>
      <p:nvGrpSpPr>
        <p:cNvPr id="1" name=""/>
        <p:cNvGrpSpPr/>
        <p:nvPr/>
      </p:nvGrpSpPr>
      <p:grpSpPr>
        <a:xfrm>
          <a:off x="0" y="0"/>
          <a:ext cx="0" cy="0"/>
          <a:chOff x="0" y="0"/>
          <a:chExt cx="0" cy="0"/>
        </a:xfrm>
      </p:grpSpPr>
      <p:pic>
        <p:nvPicPr>
          <p:cNvPr id="2" name="Picture 1" descr="shutterstock_151468775.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9144001" cy="6324600"/>
          </a:xfrm>
          <a:prstGeom prst="rect">
            <a:avLst/>
          </a:prstGeom>
        </p:spPr>
      </p:pic>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tx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tx1"/>
                </a:solidFill>
              </a:defRPr>
            </a:lvl1pPr>
          </a:lstStyle>
          <a:p>
            <a:pPr lvl="0"/>
            <a:r>
              <a:rPr lang="en-US" dirty="0" smtClean="0"/>
              <a:t>Click to edit Section Title</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Tree>
    <p:extLst>
      <p:ext uri="{BB962C8B-B14F-4D97-AF65-F5344CB8AC3E}">
        <p14:creationId xmlns:p14="http://schemas.microsoft.com/office/powerpoint/2010/main" val="63455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8"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281741902"/>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_Major Column">
    <p:spTree>
      <p:nvGrpSpPr>
        <p:cNvPr id="1" name=""/>
        <p:cNvGrpSpPr/>
        <p:nvPr/>
      </p:nvGrpSpPr>
      <p:grpSpPr>
        <a:xfrm>
          <a:off x="0" y="0"/>
          <a:ext cx="0" cy="0"/>
          <a:chOff x="0" y="0"/>
          <a:chExt cx="0" cy="0"/>
        </a:xfrm>
      </p:grpSpPr>
      <p:sp>
        <p:nvSpPr>
          <p:cNvPr id="5" name="Content Placeholder 10"/>
          <p:cNvSpPr>
            <a:spLocks noGrp="1"/>
          </p:cNvSpPr>
          <p:nvPr>
            <p:ph sz="quarter" idx="10"/>
          </p:nvPr>
        </p:nvSpPr>
        <p:spPr>
          <a:xfrm>
            <a:off x="5753100" y="1074737"/>
            <a:ext cx="30099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Content Placeholder 3"/>
          <p:cNvSpPr>
            <a:spLocks noGrp="1"/>
          </p:cNvSpPr>
          <p:nvPr>
            <p:ph sz="quarter" idx="11" hasCustomPrompt="1"/>
          </p:nvPr>
        </p:nvSpPr>
        <p:spPr>
          <a:xfrm>
            <a:off x="419100" y="1143000"/>
            <a:ext cx="5143500" cy="4953000"/>
          </a:xfrm>
          <a:prstGeom prst="rect">
            <a:avLst/>
          </a:prstGeom>
          <a:noFill/>
        </p:spPr>
        <p:txBody>
          <a:bodyPr vert="horz" lIns="0" tIns="0" rIns="0" bIns="0"/>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stStyle>
          <a:p>
            <a:pPr lvl="0"/>
            <a:r>
              <a:rPr lang="en-US" dirty="0" smtClean="0"/>
              <a:t>Place an image, chart or table here</a:t>
            </a:r>
          </a:p>
        </p:txBody>
      </p:sp>
      <p:sp>
        <p:nvSpPr>
          <p:cNvPr id="7"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8"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9" name="Picture Placeholder 5"/>
          <p:cNvSpPr>
            <a:spLocks noGrp="1"/>
          </p:cNvSpPr>
          <p:nvPr>
            <p:ph type="pic" sz="quarter" idx="13"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3600282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_Minor Column">
    <p:spTree>
      <p:nvGrpSpPr>
        <p:cNvPr id="1" name=""/>
        <p:cNvGrpSpPr/>
        <p:nvPr/>
      </p:nvGrpSpPr>
      <p:grpSpPr>
        <a:xfrm>
          <a:off x="0" y="0"/>
          <a:ext cx="0" cy="0"/>
          <a:chOff x="0" y="0"/>
          <a:chExt cx="0" cy="0"/>
        </a:xfrm>
      </p:grpSpPr>
      <p:sp>
        <p:nvSpPr>
          <p:cNvPr id="5" name="Content Placeholder 10"/>
          <p:cNvSpPr>
            <a:spLocks noGrp="1"/>
          </p:cNvSpPr>
          <p:nvPr>
            <p:ph sz="quarter" idx="10"/>
          </p:nvPr>
        </p:nvSpPr>
        <p:spPr>
          <a:xfrm>
            <a:off x="3619500" y="1075881"/>
            <a:ext cx="51435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quarter" idx="11" hasCustomPrompt="1"/>
          </p:nvPr>
        </p:nvSpPr>
        <p:spPr>
          <a:xfrm>
            <a:off x="419099" y="1143000"/>
            <a:ext cx="3000375" cy="4956175"/>
          </a:xfrm>
          <a:prstGeom prst="rect">
            <a:avLst/>
          </a:prstGeom>
          <a:noFill/>
        </p:spPr>
        <p:txBody>
          <a:bodyPr vert="horz" lIns="0" tIns="0" rIns="0" bIns="0"/>
          <a:lstStyle/>
          <a:p>
            <a:pPr lvl="0"/>
            <a:r>
              <a:rPr lang="en-US" dirty="0" smtClean="0"/>
              <a:t>Place an image chart or table here</a:t>
            </a:r>
          </a:p>
        </p:txBody>
      </p:sp>
      <p:sp>
        <p:nvSpPr>
          <p:cNvPr id="6"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marL="0" marR="0" indent="0" algn="l" defTabSz="914400" rtl="0" eaLnBrk="1" fontAlgn="base" latinLnBrk="0" hangingPunct="1">
              <a:lnSpc>
                <a:spcPct val="100000"/>
              </a:lnSpc>
              <a:spcBef>
                <a:spcPct val="0"/>
              </a:spcBef>
              <a:spcAft>
                <a:spcPts val="600"/>
              </a:spcAft>
              <a:buClrTx/>
              <a:buSzPct val="70000"/>
              <a:buFontTx/>
              <a:buNone/>
              <a:tabLst>
                <a:tab pos="347663" algn="l"/>
              </a:tabLst>
              <a:defRPr sz="1000"/>
            </a:lvl1pPr>
            <a:lvl2pPr>
              <a:defRPr sz="1000"/>
            </a:lvl2pPr>
            <a:lvl3pPr>
              <a:defRPr sz="1000"/>
            </a:lvl3pPr>
            <a:lvl4pPr>
              <a:defRPr sz="1000"/>
            </a:lvl4pPr>
            <a:lvl5pPr>
              <a:defRPr sz="1000"/>
            </a:lvl5pPr>
          </a:lstStyle>
          <a:p>
            <a:pPr marL="0" marR="0" lvl="0" indent="0" algn="l" defTabSz="914400" rtl="0" eaLnBrk="1" fontAlgn="base" latinLnBrk="0" hangingPunct="1">
              <a:lnSpc>
                <a:spcPct val="100000"/>
              </a:lnSpc>
              <a:spcBef>
                <a:spcPct val="0"/>
              </a:spcBef>
              <a:spcAft>
                <a:spcPts val="600"/>
              </a:spcAft>
              <a:buClrTx/>
              <a:buSzPct val="70000"/>
              <a:buFontTx/>
              <a:buNone/>
              <a:tabLst>
                <a:tab pos="347663" algn="l"/>
              </a:tabLst>
              <a:defRPr/>
            </a:pPr>
            <a:r>
              <a:rPr lang="en-US" dirty="0" smtClean="0"/>
              <a:t>Section (optional)</a:t>
            </a:r>
          </a:p>
          <a:p>
            <a:pPr lvl="0"/>
            <a:endParaRPr lang="en-US" dirty="0"/>
          </a:p>
        </p:txBody>
      </p:sp>
      <p:sp>
        <p:nvSpPr>
          <p:cNvPr id="8" name="Picture Placeholder 5"/>
          <p:cNvSpPr>
            <a:spLocks noGrp="1"/>
          </p:cNvSpPr>
          <p:nvPr>
            <p:ph type="pic" sz="quarter" idx="13"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1157600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Full table">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0" y="1074737"/>
            <a:ext cx="8331199"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4" name="Table Placeholder 3"/>
          <p:cNvSpPr>
            <a:spLocks noGrp="1"/>
          </p:cNvSpPr>
          <p:nvPr>
            <p:ph type="tbl" sz="quarter" idx="13"/>
          </p:nvPr>
        </p:nvSpPr>
        <p:spPr>
          <a:xfrm>
            <a:off x="419100" y="1511300"/>
            <a:ext cx="8343900" cy="4572000"/>
          </a:xfrm>
          <a:prstGeom prst="rect">
            <a:avLst/>
          </a:prstGeom>
        </p:spPr>
        <p:txBody>
          <a:bodyPr vert="horz"/>
          <a:lstStyle/>
          <a:p>
            <a:r>
              <a:rPr lang="en-US" dirty="0" smtClean="0"/>
              <a:t>Click icon to add table</a:t>
            </a:r>
            <a:endParaRPr lang="en-US" dirty="0"/>
          </a:p>
        </p:txBody>
      </p:sp>
      <p:sp>
        <p:nvSpPr>
          <p:cNvPr id="5"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7"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2148398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Table and Text">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1" y="1074737"/>
            <a:ext cx="5105400"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7" name="Content Placeholder 10"/>
          <p:cNvSpPr>
            <a:spLocks noGrp="1"/>
          </p:cNvSpPr>
          <p:nvPr>
            <p:ph sz="quarter" idx="10"/>
          </p:nvPr>
        </p:nvSpPr>
        <p:spPr>
          <a:xfrm>
            <a:off x="5753100" y="1074737"/>
            <a:ext cx="30099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able Placeholder 3"/>
          <p:cNvSpPr>
            <a:spLocks noGrp="1"/>
          </p:cNvSpPr>
          <p:nvPr>
            <p:ph type="tbl" sz="quarter" idx="13"/>
          </p:nvPr>
        </p:nvSpPr>
        <p:spPr>
          <a:xfrm>
            <a:off x="419100" y="1511300"/>
            <a:ext cx="5143500" cy="4572000"/>
          </a:xfrm>
          <a:prstGeom prst="rect">
            <a:avLst/>
          </a:prstGeom>
        </p:spPr>
        <p:txBody>
          <a:bodyPr vert="horz"/>
          <a:lstStyle/>
          <a:p>
            <a:r>
              <a:rPr lang="en-US" dirty="0" smtClean="0"/>
              <a:t>Click icon to add table</a:t>
            </a:r>
            <a:endParaRPr lang="en-US" dirty="0"/>
          </a:p>
        </p:txBody>
      </p:sp>
      <p:sp>
        <p:nvSpPr>
          <p:cNvPr id="9"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10"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1"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2778574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_Grid for Mac">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419099" y="1074737"/>
            <a:ext cx="8335963" cy="5023294"/>
          </a:xfrm>
          <a:prstGeom prst="rect">
            <a:avLst/>
          </a:prstGeom>
        </p:spPr>
        <p:txBody>
          <a:bodyPr vert="horz" lIns="0" tIns="0" rIns="0" bIns="0"/>
          <a:lstStyle>
            <a:lvl1pPr marL="0" indent="0">
              <a:defRPr/>
            </a:lvl1pPr>
            <a:lvl2pPr marL="171450" indent="-171450">
              <a:buSzPct val="80000"/>
              <a:defRPr sz="2200"/>
            </a:lvl2pPr>
            <a:lvl3pPr marL="457200" indent="-169863">
              <a:defRPr sz="20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Rectangle 10"/>
          <p:cNvSpPr>
            <a:spLocks noGrp="1" noChangeArrowheads="1"/>
          </p:cNvSpPr>
          <p:nvPr>
            <p:ph type="title"/>
          </p:nvPr>
        </p:nvSpPr>
        <p:spPr bwMode="auto">
          <a:xfrm>
            <a:off x="422275" y="241520"/>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grpSp>
        <p:nvGrpSpPr>
          <p:cNvPr id="4" name="Group 3"/>
          <p:cNvGrpSpPr/>
          <p:nvPr userDrawn="1"/>
        </p:nvGrpSpPr>
        <p:grpSpPr>
          <a:xfrm>
            <a:off x="417377" y="1138626"/>
            <a:ext cx="8307524" cy="4962935"/>
            <a:chOff x="379277" y="1138626"/>
            <a:chExt cx="8307524" cy="4962935"/>
          </a:xfrm>
        </p:grpSpPr>
        <p:grpSp>
          <p:nvGrpSpPr>
            <p:cNvPr id="90" name="Group 89"/>
            <p:cNvGrpSpPr/>
            <p:nvPr userDrawn="1"/>
          </p:nvGrpSpPr>
          <p:grpSpPr>
            <a:xfrm>
              <a:off x="6781800" y="1145510"/>
              <a:ext cx="878023" cy="4956050"/>
              <a:chOff x="415924" y="1143000"/>
              <a:chExt cx="841375" cy="4956050"/>
            </a:xfrm>
          </p:grpSpPr>
          <p:sp>
            <p:nvSpPr>
              <p:cNvPr id="91" name="Rectangle 9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2" name="Rectangle 9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3" name="Rectangle 9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4" name="Rectangle 9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5" name="Rectangle 9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02" name="Group 101"/>
            <p:cNvGrpSpPr/>
            <p:nvPr userDrawn="1"/>
          </p:nvGrpSpPr>
          <p:grpSpPr>
            <a:xfrm>
              <a:off x="7848600" y="1145510"/>
              <a:ext cx="838201" cy="4956050"/>
              <a:chOff x="415924" y="1143000"/>
              <a:chExt cx="803215" cy="4956050"/>
            </a:xfrm>
          </p:grpSpPr>
          <p:sp>
            <p:nvSpPr>
              <p:cNvPr id="103" name="Rectangle 102"/>
              <p:cNvSpPr/>
              <p:nvPr userDrawn="1"/>
            </p:nvSpPr>
            <p:spPr bwMode="auto">
              <a:xfrm>
                <a:off x="415925" y="2171701"/>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4" name="Rectangle 103"/>
              <p:cNvSpPr/>
              <p:nvPr userDrawn="1"/>
            </p:nvSpPr>
            <p:spPr bwMode="auto">
              <a:xfrm>
                <a:off x="415925" y="1143000"/>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5" name="Rectangle 104"/>
              <p:cNvSpPr/>
              <p:nvPr userDrawn="1"/>
            </p:nvSpPr>
            <p:spPr bwMode="auto">
              <a:xfrm>
                <a:off x="415924" y="32004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6" name="Rectangle 105"/>
              <p:cNvSpPr/>
              <p:nvPr userDrawn="1"/>
            </p:nvSpPr>
            <p:spPr bwMode="auto">
              <a:xfrm>
                <a:off x="415925" y="4229103"/>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7" name="Rectangle 106"/>
              <p:cNvSpPr/>
              <p:nvPr userDrawn="1"/>
            </p:nvSpPr>
            <p:spPr bwMode="auto">
              <a:xfrm>
                <a:off x="415924" y="52578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08" name="Group 107"/>
            <p:cNvGrpSpPr/>
            <p:nvPr userDrawn="1"/>
          </p:nvGrpSpPr>
          <p:grpSpPr>
            <a:xfrm>
              <a:off x="5713277" y="1139950"/>
              <a:ext cx="878023" cy="4956050"/>
              <a:chOff x="415924" y="1143000"/>
              <a:chExt cx="841375" cy="4956050"/>
            </a:xfrm>
          </p:grpSpPr>
          <p:sp>
            <p:nvSpPr>
              <p:cNvPr id="109" name="Rectangle 10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0" name="Rectangle 10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1" name="Rectangle 11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2" name="Rectangle 11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3" name="Rectangle 11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14" name="Group 113"/>
            <p:cNvGrpSpPr/>
            <p:nvPr userDrawn="1"/>
          </p:nvGrpSpPr>
          <p:grpSpPr>
            <a:xfrm>
              <a:off x="4648200" y="1138626"/>
              <a:ext cx="878023" cy="4956050"/>
              <a:chOff x="415924" y="1143000"/>
              <a:chExt cx="841375" cy="4956050"/>
            </a:xfrm>
          </p:grpSpPr>
          <p:sp>
            <p:nvSpPr>
              <p:cNvPr id="115" name="Rectangle 114"/>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6" name="Rectangle 115"/>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7" name="Rectangle 116"/>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8" name="Rectangle 117"/>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9" name="Rectangle 118"/>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20" name="Group 119"/>
            <p:cNvGrpSpPr/>
            <p:nvPr userDrawn="1"/>
          </p:nvGrpSpPr>
          <p:grpSpPr>
            <a:xfrm>
              <a:off x="3581400" y="1138626"/>
              <a:ext cx="878023" cy="4956050"/>
              <a:chOff x="415924" y="1143000"/>
              <a:chExt cx="841375" cy="4956050"/>
            </a:xfrm>
          </p:grpSpPr>
          <p:sp>
            <p:nvSpPr>
              <p:cNvPr id="121" name="Rectangle 12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2" name="Rectangle 12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3" name="Rectangle 12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4" name="Rectangle 12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5" name="Rectangle 12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26" name="Group 125"/>
            <p:cNvGrpSpPr/>
            <p:nvPr userDrawn="1"/>
          </p:nvGrpSpPr>
          <p:grpSpPr>
            <a:xfrm>
              <a:off x="2512877" y="1139950"/>
              <a:ext cx="878023" cy="4956050"/>
              <a:chOff x="415924" y="1143000"/>
              <a:chExt cx="841375" cy="4956050"/>
            </a:xfrm>
          </p:grpSpPr>
          <p:sp>
            <p:nvSpPr>
              <p:cNvPr id="127" name="Rectangle 126"/>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8" name="Rectangle 127"/>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9" name="Rectangle 128"/>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0" name="Rectangle 129"/>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1" name="Rectangle 130"/>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32" name="Group 131"/>
            <p:cNvGrpSpPr/>
            <p:nvPr userDrawn="1"/>
          </p:nvGrpSpPr>
          <p:grpSpPr>
            <a:xfrm>
              <a:off x="1444354" y="1141274"/>
              <a:ext cx="878023" cy="4956050"/>
              <a:chOff x="415924" y="1143000"/>
              <a:chExt cx="841375" cy="4956050"/>
            </a:xfrm>
          </p:grpSpPr>
          <p:sp>
            <p:nvSpPr>
              <p:cNvPr id="133" name="Rectangle 132"/>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4" name="Rectangle 133"/>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5" name="Rectangle 134"/>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6" name="Rectangle 135"/>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7" name="Rectangle 136"/>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38" name="Group 137"/>
            <p:cNvGrpSpPr/>
            <p:nvPr userDrawn="1"/>
          </p:nvGrpSpPr>
          <p:grpSpPr>
            <a:xfrm>
              <a:off x="379277" y="1145511"/>
              <a:ext cx="878023" cy="4956050"/>
              <a:chOff x="415924" y="1143000"/>
              <a:chExt cx="841375" cy="4956050"/>
            </a:xfrm>
          </p:grpSpPr>
          <p:sp>
            <p:nvSpPr>
              <p:cNvPr id="139" name="Rectangle 13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0" name="Rectangle 13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1" name="Rectangle 14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2" name="Rectangle 14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3" name="Rectangle 14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sp>
        <p:nvSpPr>
          <p:cNvPr id="55"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3006103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9_Title and Content Full">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1" name="Content Placeholder 10"/>
          <p:cNvSpPr>
            <a:spLocks noGrp="1"/>
          </p:cNvSpPr>
          <p:nvPr>
            <p:ph sz="quarter" idx="10"/>
          </p:nvPr>
        </p:nvSpPr>
        <p:spPr>
          <a:xfrm>
            <a:off x="420624" y="1078992"/>
            <a:ext cx="8335963" cy="5023294"/>
          </a:xfrm>
          <a:prstGeom prst="rect">
            <a:avLst/>
          </a:prstGeom>
        </p:spPr>
        <p:txBody>
          <a:bodyPr vert="horz" lIns="0" tIns="0" rIns="0" bIns="0"/>
          <a:lstStyle>
            <a:lvl1pPr marL="0" indent="0">
              <a:defRPr/>
            </a:lvl1pPr>
            <a:lvl2pPr marL="171450" indent="-171450">
              <a:buSzPct val="80000"/>
              <a:defRPr sz="2200"/>
            </a:lvl2pPr>
            <a:lvl3pPr marL="457200" indent="-169863">
              <a:defRPr sz="20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Rectangle 10"/>
          <p:cNvSpPr>
            <a:spLocks noGrp="1" noChangeArrowheads="1"/>
          </p:cNvSpPr>
          <p:nvPr>
            <p:ph type="title"/>
          </p:nvPr>
        </p:nvSpPr>
        <p:spPr bwMode="auto">
          <a:xfrm>
            <a:off x="420624" y="237744"/>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smtClean="0"/>
              <a:t>Click to edit Master title style</a:t>
            </a:r>
          </a:p>
        </p:txBody>
      </p:sp>
    </p:spTree>
    <p:extLst>
      <p:ext uri="{BB962C8B-B14F-4D97-AF65-F5344CB8AC3E}">
        <p14:creationId xmlns:p14="http://schemas.microsoft.com/office/powerpoint/2010/main" val="3028780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userDrawn="1">
  <p:cSld name="8_Title Slide">
    <p:spTree>
      <p:nvGrpSpPr>
        <p:cNvPr id="1" name=""/>
        <p:cNvGrpSpPr/>
        <p:nvPr/>
      </p:nvGrpSpPr>
      <p:grpSpPr>
        <a:xfrm>
          <a:off x="0" y="0"/>
          <a:ext cx="0" cy="0"/>
          <a:chOff x="0" y="0"/>
          <a:chExt cx="0" cy="0"/>
        </a:xfrm>
      </p:grpSpPr>
      <p:pic>
        <p:nvPicPr>
          <p:cNvPr id="13" name="Picture 12" descr="SEI_Building_flag.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5726674" y="0"/>
            <a:ext cx="3408518" cy="6335775"/>
          </a:xfrm>
          <a:prstGeom prst="rect">
            <a:avLst/>
          </a:prstGeom>
        </p:spPr>
      </p:pic>
      <p:sp>
        <p:nvSpPr>
          <p:cNvPr id="15" name="Rectangle 14"/>
          <p:cNvSpPr/>
          <p:nvPr userDrawn="1"/>
        </p:nvSpPr>
        <p:spPr bwMode="auto">
          <a:xfrm>
            <a:off x="2" y="-17418"/>
            <a:ext cx="57530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004376"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FFFFFF"/>
                </a:solidFill>
              </a:defRPr>
            </a:lvl1pPr>
          </a:lstStyle>
          <a:p>
            <a:r>
              <a:rPr lang="en-US" dirty="0" smtClean="0"/>
              <a:t>Name</a:t>
            </a:r>
          </a:p>
          <a:p>
            <a:r>
              <a:rPr lang="en-US" dirty="0" smtClean="0"/>
              <a:t>00/00/0000</a:t>
            </a:r>
            <a:endParaRPr lang="en-US" dirty="0"/>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1440" y="6419088"/>
            <a:ext cx="5239512" cy="354112"/>
          </a:xfrm>
          <a:prstGeom prst="rect">
            <a:avLst/>
          </a:prstGeom>
        </p:spPr>
      </p:pic>
    </p:spTree>
    <p:extLst>
      <p:ext uri="{BB962C8B-B14F-4D97-AF65-F5344CB8AC3E}">
        <p14:creationId xmlns:p14="http://schemas.microsoft.com/office/powerpoint/2010/main" val="694503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userDrawn="1">
  <p:cSld name="4_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010554" y="-17418"/>
            <a:ext cx="4133446" cy="6358679"/>
          </a:xfrm>
          <a:prstGeom prst="rect">
            <a:avLst/>
          </a:prstGeom>
        </p:spPr>
      </p:pic>
      <p:sp>
        <p:nvSpPr>
          <p:cNvPr id="15" name="Rectangle 14"/>
          <p:cNvSpPr/>
          <p:nvPr userDrawn="1"/>
        </p:nvSpPr>
        <p:spPr bwMode="auto">
          <a:xfrm>
            <a:off x="2" y="-17418"/>
            <a:ext cx="57530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821424" y="6400800"/>
            <a:ext cx="2726265" cy="212873"/>
          </a:xfrm>
          <a:prstGeom prst="rect">
            <a:avLst/>
          </a:prstGeom>
          <a:noFill/>
          <a:ln w="9525">
            <a:noFill/>
            <a:miter lim="800000"/>
            <a:headEnd/>
            <a:tailEnd/>
          </a:ln>
          <a:effectLst/>
        </p:spPr>
        <p:txBody>
          <a:bodyPr wrap="square" lIns="0" tIns="0" rIns="0" bIns="45714">
            <a:spAutoFit/>
          </a:bodyPr>
          <a:lstStyle/>
          <a:p>
            <a:pPr algn="l"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2016 </a:t>
            </a:r>
            <a:r>
              <a:rPr lang="en-US" sz="900" dirty="0">
                <a:solidFill>
                  <a:prstClr val="white"/>
                </a:solidFill>
                <a:ea typeface="ＭＳ Ｐゴシック" pitchFamily="1" charset="-128"/>
              </a:rPr>
              <a:t>Carnegie Mellon University</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FFFFFF"/>
                </a:solidFill>
              </a:defRPr>
            </a:lvl1pPr>
          </a:lstStyle>
          <a:p>
            <a:r>
              <a:rPr lang="en-US" dirty="0" smtClean="0"/>
              <a:t>Name</a:t>
            </a:r>
          </a:p>
          <a:p>
            <a:r>
              <a:rPr lang="en-US" dirty="0" smtClean="0"/>
              <a:t>00/00/0000</a:t>
            </a:r>
            <a:endParaRPr lang="en-US" dirty="0"/>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19088"/>
            <a:ext cx="5239512" cy="354112"/>
          </a:xfrm>
          <a:prstGeom prst="rect">
            <a:avLst/>
          </a:prstGeom>
        </p:spPr>
      </p:pic>
    </p:spTree>
    <p:extLst>
      <p:ext uri="{BB962C8B-B14F-4D97-AF65-F5344CB8AC3E}">
        <p14:creationId xmlns:p14="http://schemas.microsoft.com/office/powerpoint/2010/main" val="1027853689"/>
      </p:ext>
    </p:extLst>
  </p:cSld>
  <p:clrMapOvr>
    <a:masterClrMapping/>
  </p:clrMapOvr>
  <p:transition/>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26841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32385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Content Placeholder 2"/>
          <p:cNvSpPr>
            <a:spLocks noGrp="1"/>
          </p:cNvSpPr>
          <p:nvPr>
            <p:ph sz="half" idx="14"/>
          </p:nvPr>
        </p:nvSpPr>
        <p:spPr>
          <a:xfrm>
            <a:off x="6057900" y="1076898"/>
            <a:ext cx="26670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11"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20965319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19602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Content Placeholder 2"/>
          <p:cNvSpPr>
            <a:spLocks noGrp="1"/>
          </p:cNvSpPr>
          <p:nvPr>
            <p:ph sz="half" idx="13"/>
          </p:nvPr>
        </p:nvSpPr>
        <p:spPr>
          <a:xfrm>
            <a:off x="25146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Content Placeholder 2"/>
          <p:cNvSpPr>
            <a:spLocks noGrp="1"/>
          </p:cNvSpPr>
          <p:nvPr>
            <p:ph sz="half" idx="14"/>
          </p:nvPr>
        </p:nvSpPr>
        <p:spPr>
          <a:xfrm>
            <a:off x="46482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Content Placeholder 2"/>
          <p:cNvSpPr>
            <a:spLocks noGrp="1"/>
          </p:cNvSpPr>
          <p:nvPr>
            <p:ph sz="half" idx="15"/>
          </p:nvPr>
        </p:nvSpPr>
        <p:spPr>
          <a:xfrm>
            <a:off x="6781800" y="1084704"/>
            <a:ext cx="1943100" cy="501129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10"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74798164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latin typeface="Arial" charset="0"/>
              <a:ea typeface="ＭＳ Ｐゴシック" pitchFamily="1" charset="-128"/>
            </a:endParaRPr>
          </a:p>
        </p:txBody>
      </p:sp>
      <p:sp>
        <p:nvSpPr>
          <p:cNvPr id="12" name="Title 1"/>
          <p:cNvSpPr>
            <a:spLocks noGrp="1"/>
          </p:cNvSpPr>
          <p:nvPr>
            <p:ph type="title" hasCustomPrompt="1"/>
          </p:nvPr>
        </p:nvSpPr>
        <p:spPr bwMode="white">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sp>
        <p:nvSpPr>
          <p:cNvPr id="5" name="Rectangle 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676" y="6428712"/>
            <a:ext cx="5105400" cy="345048"/>
          </a:xfrm>
          <a:prstGeom prst="rect">
            <a:avLst/>
          </a:prstGeom>
        </p:spPr>
      </p:pic>
      <p:sp>
        <p:nvSpPr>
          <p:cNvPr id="7" name="Rectangle 6"/>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ectangle 25"/>
          <p:cNvSpPr>
            <a:spLocks noChangeArrowheads="1"/>
          </p:cNvSpPr>
          <p:nvPr userDrawn="1"/>
        </p:nvSpPr>
        <p:spPr bwMode="white">
          <a:xfrm>
            <a:off x="6788759" y="6473124"/>
            <a:ext cx="1936141" cy="212873"/>
          </a:xfrm>
          <a:prstGeom prst="rect">
            <a:avLst/>
          </a:prstGeom>
          <a:noFill/>
          <a:ln w="9525">
            <a:noFill/>
            <a:miter lim="800000"/>
            <a:headEnd/>
            <a:tailEnd/>
          </a:ln>
          <a:effectLst/>
        </p:spPr>
        <p:txBody>
          <a:bodyPr wrap="square" lIns="0" tIns="0" rIns="0" bIns="45714">
            <a:spAutoFit/>
          </a:bodyPr>
          <a:lstStyle/>
          <a:p>
            <a:pPr eaLnBrk="0" hangingPunct="0">
              <a:lnSpc>
                <a:spcPts val="1300"/>
              </a:lnSpc>
              <a:spcBef>
                <a:spcPct val="0"/>
              </a:spcBef>
            </a:pPr>
            <a:r>
              <a:rPr lang="en-US" sz="800" b="1" dirty="0">
                <a:solidFill>
                  <a:prstClr val="white"/>
                </a:solidFill>
                <a:latin typeface="Arial" panose="020B0604020202020204" pitchFamily="34" charset="0"/>
                <a:cs typeface="Arial" panose="020B0604020202020204" pitchFamily="34" charset="0"/>
              </a:rPr>
              <a:t>© </a:t>
            </a:r>
            <a:r>
              <a:rPr lang="en-US" sz="800" b="1" dirty="0" smtClean="0">
                <a:solidFill>
                  <a:prstClr val="white"/>
                </a:solidFill>
                <a:latin typeface="Arial" panose="020B0604020202020204" pitchFamily="34" charset="0"/>
                <a:cs typeface="Arial" panose="020B0604020202020204" pitchFamily="34" charset="0"/>
              </a:rPr>
              <a:t>2016 </a:t>
            </a:r>
            <a:r>
              <a:rPr lang="en-US" sz="800" b="1" dirty="0">
                <a:solidFill>
                  <a:prstClr val="white"/>
                </a:solidFill>
                <a:latin typeface="Arial" panose="020B0604020202020204" pitchFamily="34" charset="0"/>
                <a:cs typeface="Arial" panose="020B0604020202020204" pitchFamily="34" charset="0"/>
              </a:rPr>
              <a:t>Carnegie Mellon University</a:t>
            </a:r>
          </a:p>
        </p:txBody>
      </p:sp>
      <p:sp>
        <p:nvSpPr>
          <p:cNvPr id="9" name="TextBox 8"/>
          <p:cNvSpPr txBox="1"/>
          <p:nvPr userDrawn="1"/>
        </p:nvSpPr>
        <p:spPr>
          <a:xfrm>
            <a:off x="6788760" y="6653594"/>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[Insert Distribution Statement Here]</a:t>
            </a:r>
          </a:p>
        </p:txBody>
      </p:sp>
    </p:spTree>
    <p:extLst>
      <p:ext uri="{BB962C8B-B14F-4D97-AF65-F5344CB8AC3E}">
        <p14:creationId xmlns:p14="http://schemas.microsoft.com/office/powerpoint/2010/main" val="1109418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hoto">
    <p:bg>
      <p:bgPr>
        <a:solidFill>
          <a:schemeClr val="bg1"/>
        </a:solidFill>
        <a:effectLst/>
      </p:bgPr>
    </p:bg>
    <p:spTree>
      <p:nvGrpSpPr>
        <p:cNvPr id="1" name=""/>
        <p:cNvGrpSpPr/>
        <p:nvPr/>
      </p:nvGrpSpPr>
      <p:grpSpPr>
        <a:xfrm>
          <a:off x="0" y="0"/>
          <a:ext cx="0" cy="0"/>
          <a:chOff x="0" y="0"/>
          <a:chExt cx="0" cy="0"/>
        </a:xfrm>
      </p:grpSpPr>
      <p:pic>
        <p:nvPicPr>
          <p:cNvPr id="11" name="Picture 10" descr="sectio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651502" y="0"/>
            <a:ext cx="3467009" cy="6336792"/>
          </a:xfrm>
          <a:prstGeom prst="rect">
            <a:avLst/>
          </a:prstGeom>
        </p:spPr>
      </p:pic>
      <p:sp>
        <p:nvSpPr>
          <p:cNvPr id="10" name="Rectangle 9"/>
          <p:cNvSpPr/>
          <p:nvPr userDrawn="1"/>
        </p:nvSpPr>
        <p:spPr bwMode="auto">
          <a:xfrm>
            <a:off x="2" y="-17418"/>
            <a:ext cx="6057898"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latin typeface="Arial" charset="0"/>
              <a:ea typeface="ＭＳ Ｐゴシック" pitchFamily="1" charset="-128"/>
            </a:endParaRPr>
          </a:p>
        </p:txBody>
      </p:sp>
      <p:sp>
        <p:nvSpPr>
          <p:cNvPr id="12" name="Title 1"/>
          <p:cNvSpPr>
            <a:spLocks noGrp="1"/>
          </p:cNvSpPr>
          <p:nvPr>
            <p:ph type="title" hasCustomPrompt="1"/>
          </p:nvPr>
        </p:nvSpPr>
        <p:spPr bwMode="white">
          <a:xfrm>
            <a:off x="396875" y="2791271"/>
            <a:ext cx="51657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4" y="3109372"/>
            <a:ext cx="5148793"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sp>
        <p:nvSpPr>
          <p:cNvPr id="6" name="Rectangle 5"/>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7676" y="6428712"/>
            <a:ext cx="5105400" cy="345048"/>
          </a:xfrm>
          <a:prstGeom prst="rect">
            <a:avLst/>
          </a:prstGeom>
        </p:spPr>
      </p:pic>
      <p:sp>
        <p:nvSpPr>
          <p:cNvPr id="8" name="Rectangle 7"/>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25"/>
          <p:cNvSpPr>
            <a:spLocks noChangeArrowheads="1"/>
          </p:cNvSpPr>
          <p:nvPr userDrawn="1"/>
        </p:nvSpPr>
        <p:spPr bwMode="white">
          <a:xfrm>
            <a:off x="6788759" y="6473124"/>
            <a:ext cx="1936141" cy="212873"/>
          </a:xfrm>
          <a:prstGeom prst="rect">
            <a:avLst/>
          </a:prstGeom>
          <a:noFill/>
          <a:ln w="9525">
            <a:noFill/>
            <a:miter lim="800000"/>
            <a:headEnd/>
            <a:tailEnd/>
          </a:ln>
          <a:effectLst/>
        </p:spPr>
        <p:txBody>
          <a:bodyPr wrap="square" lIns="0" tIns="0" rIns="0" bIns="45714">
            <a:spAutoFit/>
          </a:bodyPr>
          <a:lstStyle/>
          <a:p>
            <a:pPr eaLnBrk="0" hangingPunct="0">
              <a:lnSpc>
                <a:spcPts val="1300"/>
              </a:lnSpc>
              <a:spcBef>
                <a:spcPct val="0"/>
              </a:spcBef>
            </a:pPr>
            <a:r>
              <a:rPr lang="en-US" sz="800" b="1" dirty="0">
                <a:solidFill>
                  <a:prstClr val="white"/>
                </a:solidFill>
                <a:latin typeface="Arial" panose="020B0604020202020204" pitchFamily="34" charset="0"/>
                <a:cs typeface="Arial" panose="020B0604020202020204" pitchFamily="34" charset="0"/>
              </a:rPr>
              <a:t>© </a:t>
            </a:r>
            <a:r>
              <a:rPr lang="en-US" sz="800" b="1" dirty="0" smtClean="0">
                <a:solidFill>
                  <a:prstClr val="white"/>
                </a:solidFill>
                <a:latin typeface="Arial" panose="020B0604020202020204" pitchFamily="34" charset="0"/>
                <a:cs typeface="Arial" panose="020B0604020202020204" pitchFamily="34" charset="0"/>
              </a:rPr>
              <a:t>2016 </a:t>
            </a:r>
            <a:r>
              <a:rPr lang="en-US" sz="800" b="1" dirty="0">
                <a:solidFill>
                  <a:prstClr val="white"/>
                </a:solidFill>
                <a:latin typeface="Arial" panose="020B0604020202020204" pitchFamily="34" charset="0"/>
                <a:cs typeface="Arial" panose="020B0604020202020204" pitchFamily="34" charset="0"/>
              </a:rPr>
              <a:t>Carnegie Mellon University</a:t>
            </a:r>
          </a:p>
        </p:txBody>
      </p:sp>
      <p:sp>
        <p:nvSpPr>
          <p:cNvPr id="14" name="TextBox 13"/>
          <p:cNvSpPr txBox="1"/>
          <p:nvPr userDrawn="1"/>
        </p:nvSpPr>
        <p:spPr>
          <a:xfrm>
            <a:off x="6788760" y="6653594"/>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[Insert Distribution Statement Here]</a:t>
            </a:r>
          </a:p>
        </p:txBody>
      </p:sp>
    </p:spTree>
    <p:extLst>
      <p:ext uri="{BB962C8B-B14F-4D97-AF65-F5344CB8AC3E}">
        <p14:creationId xmlns:p14="http://schemas.microsoft.com/office/powerpoint/2010/main" val="4220019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6340093"/>
            <a:ext cx="9144000" cy="5179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Placeholder 1"/>
          <p:cNvSpPr>
            <a:spLocks noGrp="1"/>
          </p:cNvSpPr>
          <p:nvPr>
            <p:ph type="title"/>
          </p:nvPr>
        </p:nvSpPr>
        <p:spPr>
          <a:xfrm>
            <a:off x="401934" y="228988"/>
            <a:ext cx="7599066" cy="669854"/>
          </a:xfrm>
          <a:prstGeom prst="rect">
            <a:avLst/>
          </a:prstGeom>
        </p:spPr>
        <p:txBody>
          <a:bodyPr vert="horz" lIns="0" tIns="0" rIns="0" bIns="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01933" y="1081757"/>
            <a:ext cx="8320035" cy="4981191"/>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8" name="Slide Number Placeholder 5"/>
          <p:cNvSpPr txBox="1">
            <a:spLocks/>
          </p:cNvSpPr>
          <p:nvPr userDrawn="1"/>
        </p:nvSpPr>
        <p:spPr>
          <a:xfrm>
            <a:off x="8207618" y="6403976"/>
            <a:ext cx="51435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32F7E23-1C34-42C1-89D5-26D10EBDB3B3}" type="slidenum">
              <a:rPr lang="en-US" sz="1400" smtClean="0">
                <a:solidFill>
                  <a:prstClr val="black"/>
                </a:solidFill>
              </a:rPr>
              <a:pPr/>
              <a:t>‹#›</a:t>
            </a:fld>
            <a:endParaRPr lang="en-US" sz="1400" dirty="0">
              <a:solidFill>
                <a:prstClr val="black"/>
              </a:solidFill>
            </a:endParaRPr>
          </a:p>
        </p:txBody>
      </p:sp>
      <p:sp>
        <p:nvSpPr>
          <p:cNvPr id="7" name="Rectangle 73"/>
          <p:cNvSpPr>
            <a:spLocks noChangeArrowheads="1"/>
          </p:cNvSpPr>
          <p:nvPr userDrawn="1"/>
        </p:nvSpPr>
        <p:spPr bwMode="white">
          <a:xfrm>
            <a:off x="6057900" y="6373679"/>
            <a:ext cx="2095500" cy="276999"/>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600" b="1" dirty="0" smtClean="0">
                <a:solidFill>
                  <a:prstClr val="black"/>
                </a:solidFill>
                <a:latin typeface="Arial" panose="020B0604020202020204" pitchFamily="34" charset="0"/>
                <a:cs typeface="Arial" panose="020B0604020202020204" pitchFamily="34" charset="0"/>
              </a:rPr>
              <a:t>SEI CPS-ULS Autonomy Tutorial Series</a:t>
            </a:r>
            <a:endParaRPr lang="en-US" sz="600" b="1" baseline="0" dirty="0" smtClean="0">
              <a:solidFill>
                <a:prstClr val="black"/>
              </a:solidFill>
              <a:latin typeface="Arial" panose="020B0604020202020204" pitchFamily="34" charset="0"/>
              <a:cs typeface="Arial" panose="020B0604020202020204" pitchFamily="34" charset="0"/>
            </a:endParaRPr>
          </a:p>
          <a:p>
            <a:pPr eaLnBrk="0" hangingPunct="0">
              <a:spcBef>
                <a:spcPct val="0"/>
              </a:spcBef>
            </a:pPr>
            <a:r>
              <a:rPr lang="en-US" sz="600" b="0" baseline="0" dirty="0" smtClean="0">
                <a:solidFill>
                  <a:prstClr val="black"/>
                </a:solidFill>
                <a:latin typeface="Arial" panose="020B0604020202020204" pitchFamily="34" charset="0"/>
                <a:cs typeface="Arial" panose="020B0604020202020204" pitchFamily="34" charset="0"/>
              </a:rPr>
              <a:t>June 22-23, 2016</a:t>
            </a:r>
            <a:endParaRPr lang="en-US" sz="600" b="0" dirty="0" smtClean="0">
              <a:solidFill>
                <a:prstClr val="black"/>
              </a:solidFill>
              <a:latin typeface="Arial" panose="020B0604020202020204" pitchFamily="34" charset="0"/>
              <a:cs typeface="Arial" panose="020B0604020202020204" pitchFamily="34" charset="0"/>
            </a:endParaRPr>
          </a:p>
          <a:p>
            <a:pPr eaLnBrk="0" hangingPunct="0">
              <a:spcBef>
                <a:spcPct val="0"/>
              </a:spcBef>
            </a:pPr>
            <a:r>
              <a:rPr lang="en-US" sz="600" dirty="0" smtClean="0">
                <a:solidFill>
                  <a:prstClr val="black"/>
                </a:solidFill>
                <a:latin typeface="Arial" panose="020B0604020202020204" pitchFamily="34" charset="0"/>
                <a:cs typeface="Arial" panose="020B0604020202020204" pitchFamily="34" charset="0"/>
              </a:rPr>
              <a:t>© 2016 Carnegie Mellon University</a:t>
            </a:r>
            <a:endParaRPr lang="en-US" sz="600" dirty="0">
              <a:solidFill>
                <a:prstClr val="black"/>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59" cstate="print">
            <a:extLst>
              <a:ext uri="{28A0092B-C50C-407E-A947-70E740481C1C}">
                <a14:useLocalDpi xmlns:a14="http://schemas.microsoft.com/office/drawing/2010/main" val="0"/>
              </a:ext>
            </a:extLst>
          </a:blip>
          <a:stretch>
            <a:fillRect/>
          </a:stretch>
        </p:blipFill>
        <p:spPr>
          <a:xfrm>
            <a:off x="317458" y="6431375"/>
            <a:ext cx="5102352" cy="344842"/>
          </a:xfrm>
          <a:prstGeom prst="rect">
            <a:avLst/>
          </a:prstGeom>
        </p:spPr>
      </p:pic>
      <p:sp>
        <p:nvSpPr>
          <p:cNvPr id="9" name="TextBox 8"/>
          <p:cNvSpPr txBox="1"/>
          <p:nvPr userDrawn="1"/>
        </p:nvSpPr>
        <p:spPr>
          <a:xfrm>
            <a:off x="6057899" y="6662079"/>
            <a:ext cx="1943101" cy="61555"/>
          </a:xfrm>
          <a:prstGeom prst="rect">
            <a:avLst/>
          </a:prstGeom>
          <a:noFill/>
        </p:spPr>
        <p:txBody>
          <a:bodyPr wrap="square" lIns="0" tIns="0" rIns="0" bIns="0" rtlCol="0">
            <a:spAutoFit/>
          </a:bodyPr>
          <a:lstStyle/>
          <a:p>
            <a:pPr>
              <a:spcBef>
                <a:spcPts val="1200"/>
              </a:spcBef>
            </a:pPr>
            <a:r>
              <a:rPr lang="en-US" sz="400" dirty="0" smtClean="0">
                <a:solidFill>
                  <a:prstClr val="black"/>
                </a:solidFill>
                <a:latin typeface="Arial" panose="020B0604020202020204" pitchFamily="34" charset="0"/>
                <a:cs typeface="Arial" panose="020B0604020202020204" pitchFamily="34" charset="0"/>
              </a:rPr>
              <a:t>[DISTRIBUTION STATEMENT A] Approved for public release; distribution is unlimited</a:t>
            </a:r>
          </a:p>
        </p:txBody>
      </p:sp>
    </p:spTree>
    <p:extLst>
      <p:ext uri="{BB962C8B-B14F-4D97-AF65-F5344CB8AC3E}">
        <p14:creationId xmlns:p14="http://schemas.microsoft.com/office/powerpoint/2010/main" val="306157110"/>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6" r:id="rId13"/>
    <p:sldLayoutId id="2147483808" r:id="rId14"/>
    <p:sldLayoutId id="2147483769" r:id="rId15"/>
    <p:sldLayoutId id="2147483770" r:id="rId16"/>
    <p:sldLayoutId id="2147483771" r:id="rId17"/>
    <p:sldLayoutId id="2147483772" r:id="rId18"/>
    <p:sldLayoutId id="2147483773" r:id="rId19"/>
    <p:sldLayoutId id="2147483774" r:id="rId20"/>
    <p:sldLayoutId id="2147483775" r:id="rId21"/>
    <p:sldLayoutId id="2147483776" r:id="rId22"/>
    <p:sldLayoutId id="2147483777" r:id="rId23"/>
    <p:sldLayoutId id="2147483778" r:id="rId24"/>
    <p:sldLayoutId id="2147483779" r:id="rId25"/>
    <p:sldLayoutId id="2147483780" r:id="rId26"/>
    <p:sldLayoutId id="2147483781" r:id="rId27"/>
    <p:sldLayoutId id="2147483705" r:id="rId28"/>
    <p:sldLayoutId id="2147483707" r:id="rId29"/>
    <p:sldLayoutId id="2147483708" r:id="rId30"/>
    <p:sldLayoutId id="2147483709" r:id="rId31"/>
    <p:sldLayoutId id="2147483710" r:id="rId32"/>
    <p:sldLayoutId id="2147483711" r:id="rId33"/>
    <p:sldLayoutId id="2147483712" r:id="rId34"/>
    <p:sldLayoutId id="2147483713" r:id="rId35"/>
    <p:sldLayoutId id="2147483714" r:id="rId36"/>
    <p:sldLayoutId id="2147483715" r:id="rId37"/>
    <p:sldLayoutId id="2147483716" r:id="rId38"/>
    <p:sldLayoutId id="2147483717" r:id="rId39"/>
    <p:sldLayoutId id="2147483721" r:id="rId40"/>
    <p:sldLayoutId id="2147483726" r:id="rId41"/>
    <p:sldLayoutId id="2147483729" r:id="rId42"/>
    <p:sldLayoutId id="2147483730" r:id="rId43"/>
    <p:sldLayoutId id="2147483731" r:id="rId44"/>
    <p:sldLayoutId id="2147483732" r:id="rId45"/>
    <p:sldLayoutId id="2147483733" r:id="rId46"/>
    <p:sldLayoutId id="2147483734" r:id="rId47"/>
    <p:sldLayoutId id="2147483735" r:id="rId48"/>
    <p:sldLayoutId id="2147483736" r:id="rId49"/>
    <p:sldLayoutId id="2147483737" r:id="rId50"/>
    <p:sldLayoutId id="2147483738" r:id="rId51"/>
    <p:sldLayoutId id="2147483739" r:id="rId52"/>
    <p:sldLayoutId id="2147483740" r:id="rId53"/>
    <p:sldLayoutId id="2147483741" r:id="rId54"/>
    <p:sldLayoutId id="2147483745" r:id="rId55"/>
    <p:sldLayoutId id="2147483750" r:id="rId56"/>
    <p:sldLayoutId id="2147483814" r:id="rId57"/>
  </p:sldLayoutIdLst>
  <p:timing>
    <p:tnLst>
      <p:par>
        <p:cTn id="1" dur="indefinite" restart="never" nodeType="tmRoot"/>
      </p:par>
    </p:tnLst>
  </p:timing>
  <p:txStyles>
    <p:titleStyle>
      <a:lvl1pPr algn="l" defTabSz="914400" rtl="0" eaLnBrk="1" latinLnBrk="0" hangingPunct="1">
        <a:lnSpc>
          <a:spcPct val="90000"/>
        </a:lnSpc>
        <a:spcBef>
          <a:spcPct val="0"/>
        </a:spcBef>
        <a:buNone/>
        <a:defRPr sz="28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8">
          <p15:clr>
            <a:srgbClr val="A4A3A4"/>
          </p15:clr>
        </p15:guide>
        <p15:guide id="2" pos="240">
          <p15:clr>
            <a:srgbClr val="A4A3A4"/>
          </p15:clr>
        </p15:guide>
        <p15:guide id="3" pos="600">
          <p15:clr>
            <a:srgbClr val="A4A3A4"/>
          </p15:clr>
        </p15:guide>
        <p15:guide id="4" pos="696">
          <p15:clr>
            <a:srgbClr val="A4A3A4"/>
          </p15:clr>
        </p15:guide>
        <p15:guide id="5" pos="1056">
          <p15:clr>
            <a:srgbClr val="A4A3A4"/>
          </p15:clr>
        </p15:guide>
        <p15:guide id="6" pos="1152">
          <p15:clr>
            <a:srgbClr val="A4A3A4"/>
          </p15:clr>
        </p15:guide>
        <p15:guide id="7" pos="1488">
          <p15:clr>
            <a:srgbClr val="A4A3A4"/>
          </p15:clr>
        </p15:guide>
        <p15:guide id="8" pos="1584">
          <p15:clr>
            <a:srgbClr val="A4A3A4"/>
          </p15:clr>
        </p15:guide>
        <p15:guide id="9" pos="1944">
          <p15:clr>
            <a:srgbClr val="A4A3A4"/>
          </p15:clr>
        </p15:guide>
        <p15:guide id="10" pos="2040">
          <p15:clr>
            <a:srgbClr val="A4A3A4"/>
          </p15:clr>
        </p15:guide>
        <p15:guide id="11" pos="2376">
          <p15:clr>
            <a:srgbClr val="A4A3A4"/>
          </p15:clr>
        </p15:guide>
        <p15:guide id="12" pos="2472">
          <p15:clr>
            <a:srgbClr val="A4A3A4"/>
          </p15:clr>
        </p15:guide>
        <p15:guide id="13" pos="2832">
          <p15:clr>
            <a:srgbClr val="A4A3A4"/>
          </p15:clr>
        </p15:guide>
        <p15:guide id="14" pos="2928">
          <p15:clr>
            <a:srgbClr val="A4A3A4"/>
          </p15:clr>
        </p15:guide>
        <p15:guide id="15" pos="3264">
          <p15:clr>
            <a:srgbClr val="A4A3A4"/>
          </p15:clr>
        </p15:guide>
        <p15:guide id="16" pos="3360">
          <p15:clr>
            <a:srgbClr val="A4A3A4"/>
          </p15:clr>
        </p15:guide>
        <p15:guide id="17" pos="3720">
          <p15:clr>
            <a:srgbClr val="A4A3A4"/>
          </p15:clr>
        </p15:guide>
        <p15:guide id="18" pos="3816">
          <p15:clr>
            <a:srgbClr val="A4A3A4"/>
          </p15:clr>
        </p15:guide>
        <p15:guide id="19" pos="4176">
          <p15:clr>
            <a:srgbClr val="A4A3A4"/>
          </p15:clr>
        </p15:guide>
        <p15:guide id="20" pos="4272">
          <p15:clr>
            <a:srgbClr val="A4A3A4"/>
          </p15:clr>
        </p15:guide>
        <p15:guide id="21" pos="4608">
          <p15:clr>
            <a:srgbClr val="A4A3A4"/>
          </p15:clr>
        </p15:guide>
        <p15:guide id="22" pos="4704">
          <p15:clr>
            <a:srgbClr val="A4A3A4"/>
          </p15:clr>
        </p15:guide>
        <p15:guide id="23" pos="5040">
          <p15:clr>
            <a:srgbClr val="A4A3A4"/>
          </p15:clr>
        </p15:guide>
        <p15:guide id="24" pos="5136">
          <p15:clr>
            <a:srgbClr val="A4A3A4"/>
          </p15:clr>
        </p15:guide>
        <p15:guide id="25" pos="5496">
          <p15:clr>
            <a:srgbClr val="A4A3A4"/>
          </p15:clr>
        </p15:guide>
        <p15:guide id="26" orient="horz" pos="600">
          <p15:clr>
            <a:srgbClr val="A4A3A4"/>
          </p15:clr>
        </p15:guide>
        <p15:guide id="27" orient="horz" pos="720">
          <p15:clr>
            <a:srgbClr val="A4A3A4"/>
          </p15:clr>
        </p15:guide>
        <p15:guide id="28" orient="horz" pos="1104">
          <p15:clr>
            <a:srgbClr val="A4A3A4"/>
          </p15:clr>
        </p15:guide>
        <p15:guide id="29" orient="horz" pos="1200">
          <p15:clr>
            <a:srgbClr val="A4A3A4"/>
          </p15:clr>
        </p15:guide>
        <p15:guide id="30" orient="horz" pos="1560">
          <p15:clr>
            <a:srgbClr val="A4A3A4"/>
          </p15:clr>
        </p15:guide>
        <p15:guide id="31" orient="horz" pos="1656">
          <p15:clr>
            <a:srgbClr val="A4A3A4"/>
          </p15:clr>
        </p15:guide>
        <p15:guide id="32" orient="horz" pos="2016">
          <p15:clr>
            <a:srgbClr val="A4A3A4"/>
          </p15:clr>
        </p15:guide>
        <p15:guide id="33" orient="horz" pos="2112">
          <p15:clr>
            <a:srgbClr val="A4A3A4"/>
          </p15:clr>
        </p15:guide>
        <p15:guide id="34" orient="horz" pos="2472">
          <p15:clr>
            <a:srgbClr val="A4A3A4"/>
          </p15:clr>
        </p15:guide>
        <p15:guide id="35" orient="horz" pos="2568">
          <p15:clr>
            <a:srgbClr val="A4A3A4"/>
          </p15:clr>
        </p15:guide>
        <p15:guide id="36" orient="horz" pos="2928">
          <p15:clr>
            <a:srgbClr val="A4A3A4"/>
          </p15:clr>
        </p15:guide>
        <p15:guide id="37" orient="horz" pos="3024">
          <p15:clr>
            <a:srgbClr val="A4A3A4"/>
          </p15:clr>
        </p15:guide>
        <p15:guide id="38" orient="horz" pos="3384">
          <p15:clr>
            <a:srgbClr val="A4A3A4"/>
          </p15:clr>
        </p15:guide>
        <p15:guide id="39" orient="horz" pos="3480">
          <p15:clr>
            <a:srgbClr val="A4A3A4"/>
          </p15:clr>
        </p15:guide>
        <p15:guide id="40" orient="horz" pos="3840">
          <p15:clr>
            <a:srgbClr val="A4A3A4"/>
          </p15:clr>
        </p15:guide>
        <p15:guide id="41" pos="2880">
          <p15:clr>
            <a:srgbClr val="F26B43"/>
          </p15:clr>
        </p15:guide>
        <p15:guide id="42" orient="horz" pos="21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522" name="Rectangle 2"/>
          <p:cNvSpPr>
            <a:spLocks noChangeArrowheads="1"/>
          </p:cNvSpPr>
          <p:nvPr/>
        </p:nvSpPr>
        <p:spPr bwMode="auto">
          <a:xfrm>
            <a:off x="4181475" y="5726113"/>
            <a:ext cx="184150" cy="396875"/>
          </a:xfrm>
          <a:prstGeom prst="rect">
            <a:avLst/>
          </a:prstGeom>
          <a:noFill/>
          <a:ln w="6350">
            <a:noFill/>
            <a:miter lim="800000"/>
            <a:headEnd/>
            <a:tailEnd/>
          </a:ln>
          <a:effectLst/>
        </p:spPr>
        <p:txBody>
          <a:bodyPr wrap="none" anchor="ctr">
            <a:spAutoFit/>
          </a:bodyPr>
          <a:lstStyle/>
          <a:p>
            <a:endParaRPr lang="en-US" dirty="0">
              <a:solidFill>
                <a:prstClr val="black"/>
              </a:solidFill>
            </a:endParaRPr>
          </a:p>
        </p:txBody>
      </p:sp>
      <p:sp>
        <p:nvSpPr>
          <p:cNvPr id="4" name="Title 3"/>
          <p:cNvSpPr>
            <a:spLocks noGrp="1"/>
          </p:cNvSpPr>
          <p:nvPr>
            <p:ph type="ctrTitle"/>
          </p:nvPr>
        </p:nvSpPr>
        <p:spPr/>
        <p:txBody>
          <a:bodyPr>
            <a:normAutofit/>
          </a:bodyPr>
          <a:lstStyle/>
          <a:p>
            <a:r>
              <a:rPr lang="en-US" dirty="0"/>
              <a:t>Creating Multi-Threaded Programs and Controllers</a:t>
            </a:r>
          </a:p>
        </p:txBody>
      </p:sp>
      <p:sp>
        <p:nvSpPr>
          <p:cNvPr id="2" name="Subtitle 1"/>
          <p:cNvSpPr>
            <a:spLocks noGrp="1"/>
          </p:cNvSpPr>
          <p:nvPr>
            <p:ph type="subTitle" idx="1"/>
          </p:nvPr>
        </p:nvSpPr>
        <p:spPr/>
        <p:txBody>
          <a:bodyPr/>
          <a:lstStyle/>
          <a:p>
            <a:r>
              <a:rPr lang="en-US" dirty="0" smtClean="0"/>
              <a:t>James Edmondson</a:t>
            </a:r>
            <a:endParaRPr lang="en-US" dirty="0"/>
          </a:p>
        </p:txBody>
      </p:sp>
    </p:spTree>
    <p:extLst>
      <p:ext uri="{BB962C8B-B14F-4D97-AF65-F5344CB8AC3E}">
        <p14:creationId xmlns:p14="http://schemas.microsoft.com/office/powerpoint/2010/main" val="112909758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Creating a multi-threaded application</a:t>
            </a:r>
          </a:p>
        </p:txBody>
      </p:sp>
      <p:sp>
        <p:nvSpPr>
          <p:cNvPr id="37" name="Content Placeholder 3"/>
          <p:cNvSpPr txBox="1">
            <a:spLocks/>
          </p:cNvSpPr>
          <p:nvPr/>
        </p:nvSpPr>
        <p:spPr>
          <a:xfrm>
            <a:off x="0" y="1523999"/>
            <a:ext cx="8250601" cy="609601"/>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dirty="0" smtClean="0"/>
              <a:t>One of the most frequently cited </a:t>
            </a:r>
            <a:r>
              <a:rPr lang="en-US" sz="1600" b="1" dirty="0" smtClean="0"/>
              <a:t>examples</a:t>
            </a:r>
            <a:r>
              <a:rPr lang="en-US" sz="1600" dirty="0" smtClean="0"/>
              <a:t> </a:t>
            </a:r>
            <a:r>
              <a:rPr lang="en-US" sz="1600" b="1" dirty="0" smtClean="0"/>
              <a:t>of race conditions </a:t>
            </a:r>
            <a:r>
              <a:rPr lang="en-US" sz="1600" dirty="0" smtClean="0"/>
              <a:t>in multi-threaded applications is in </a:t>
            </a:r>
            <a:r>
              <a:rPr lang="en-US" sz="1600" b="1" dirty="0" smtClean="0"/>
              <a:t>multi-threaded counters </a:t>
            </a:r>
          </a:p>
        </p:txBody>
      </p:sp>
      <p:sp>
        <p:nvSpPr>
          <p:cNvPr id="27" name="Rectangle 26"/>
          <p:cNvSpPr/>
          <p:nvPr/>
        </p:nvSpPr>
        <p:spPr>
          <a:xfrm>
            <a:off x="1371600" y="2316025"/>
            <a:ext cx="5768788" cy="1189175"/>
          </a:xfrm>
          <a:prstGeom prst="rect">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smtClean="0">
                <a:solidFill>
                  <a:schemeClr val="tx1"/>
                </a:solidFill>
              </a:rPr>
              <a:t>program</a:t>
            </a:r>
            <a:endParaRPr lang="en-US" sz="1600" dirty="0">
              <a:solidFill>
                <a:schemeClr val="tx1"/>
              </a:solidFill>
            </a:endParaRPr>
          </a:p>
        </p:txBody>
      </p:sp>
      <p:sp>
        <p:nvSpPr>
          <p:cNvPr id="28" name="Rectangle 27"/>
          <p:cNvSpPr/>
          <p:nvPr/>
        </p:nvSpPr>
        <p:spPr>
          <a:xfrm>
            <a:off x="2383077" y="2451085"/>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thread1</a:t>
            </a:r>
            <a:endParaRPr lang="en-US" sz="1600" dirty="0">
              <a:solidFill>
                <a:schemeClr val="tx1"/>
              </a:solidFill>
            </a:endParaRPr>
          </a:p>
        </p:txBody>
      </p:sp>
      <p:sp>
        <p:nvSpPr>
          <p:cNvPr id="34" name="Rectangle 33"/>
          <p:cNvSpPr/>
          <p:nvPr/>
        </p:nvSpPr>
        <p:spPr>
          <a:xfrm>
            <a:off x="3933971" y="2451085"/>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thread2</a:t>
            </a:r>
            <a:endParaRPr lang="en-US" sz="1600" dirty="0">
              <a:solidFill>
                <a:schemeClr val="tx1"/>
              </a:solidFill>
            </a:endParaRPr>
          </a:p>
        </p:txBody>
      </p:sp>
      <p:sp>
        <p:nvSpPr>
          <p:cNvPr id="43" name="Rectangle 42"/>
          <p:cNvSpPr/>
          <p:nvPr/>
        </p:nvSpPr>
        <p:spPr>
          <a:xfrm>
            <a:off x="5478402" y="2442414"/>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thread3</a:t>
            </a:r>
            <a:endParaRPr lang="en-US" sz="1600" dirty="0">
              <a:solidFill>
                <a:schemeClr val="tx1"/>
              </a:solidFill>
            </a:endParaRPr>
          </a:p>
        </p:txBody>
      </p:sp>
      <p:sp>
        <p:nvSpPr>
          <p:cNvPr id="50" name="Content Placeholder 3"/>
          <p:cNvSpPr txBox="1">
            <a:spLocks/>
          </p:cNvSpPr>
          <p:nvPr/>
        </p:nvSpPr>
        <p:spPr>
          <a:xfrm>
            <a:off x="-4482" y="3657599"/>
            <a:ext cx="8250601" cy="609601"/>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Unprotected counters create race conditions </a:t>
            </a:r>
            <a:r>
              <a:rPr lang="en-US" sz="1600" dirty="0" smtClean="0"/>
              <a:t>when more than one thread modifies its value</a:t>
            </a:r>
            <a:endParaRPr lang="en-US" sz="1600" b="1" dirty="0" smtClean="0"/>
          </a:p>
        </p:txBody>
      </p:sp>
      <p:sp>
        <p:nvSpPr>
          <p:cNvPr id="51" name="TextBox 50"/>
          <p:cNvSpPr txBox="1"/>
          <p:nvPr/>
        </p:nvSpPr>
        <p:spPr>
          <a:xfrm>
            <a:off x="3863790" y="3035006"/>
            <a:ext cx="1474634" cy="338554"/>
          </a:xfrm>
          <a:prstGeom prst="rect">
            <a:avLst/>
          </a:prstGeom>
          <a:solidFill>
            <a:srgbClr val="FFFF00"/>
          </a:solidFill>
          <a:ln w="28575">
            <a:solidFill>
              <a:schemeClr val="tx1"/>
            </a:solidFill>
          </a:ln>
        </p:spPr>
        <p:txBody>
          <a:bodyPr wrap="none" rtlCol="0">
            <a:spAutoFit/>
          </a:bodyPr>
          <a:lstStyle/>
          <a:p>
            <a:r>
              <a:rPr lang="en-US" sz="1600" dirty="0" smtClean="0"/>
              <a:t>Integer counter</a:t>
            </a:r>
            <a:endParaRPr lang="en-US" sz="1600" dirty="0"/>
          </a:p>
        </p:txBody>
      </p:sp>
      <p:cxnSp>
        <p:nvCxnSpPr>
          <p:cNvPr id="5" name="Elbow Connector 4"/>
          <p:cNvCxnSpPr>
            <a:stCxn id="28" idx="2"/>
            <a:endCxn id="51" idx="0"/>
          </p:cNvCxnSpPr>
          <p:nvPr/>
        </p:nvCxnSpPr>
        <p:spPr>
          <a:xfrm rot="16200000" flipH="1">
            <a:off x="3717051" y="2150950"/>
            <a:ext cx="203032" cy="1565080"/>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34" idx="2"/>
            <a:endCxn id="51" idx="0"/>
          </p:cNvCxnSpPr>
          <p:nvPr/>
        </p:nvCxnSpPr>
        <p:spPr>
          <a:xfrm rot="16200000" flipH="1">
            <a:off x="4492498" y="2926397"/>
            <a:ext cx="203032" cy="14186"/>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p:cNvCxnSpPr/>
          <p:nvPr/>
        </p:nvCxnSpPr>
        <p:spPr>
          <a:xfrm rot="5400000">
            <a:off x="5260379" y="2177026"/>
            <a:ext cx="211703" cy="1530245"/>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Content Placeholder 3"/>
          <p:cNvSpPr txBox="1">
            <a:spLocks/>
          </p:cNvSpPr>
          <p:nvPr/>
        </p:nvSpPr>
        <p:spPr>
          <a:xfrm>
            <a:off x="-21001" y="4267200"/>
            <a:ext cx="8250601" cy="609601"/>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MADARA containers </a:t>
            </a:r>
            <a:r>
              <a:rPr lang="en-US" sz="1600" dirty="0" smtClean="0"/>
              <a:t>will </a:t>
            </a:r>
            <a:r>
              <a:rPr lang="en-US" sz="1600" b="1" dirty="0" smtClean="0"/>
              <a:t>prevent such race conditions </a:t>
            </a:r>
            <a:r>
              <a:rPr lang="en-US" sz="1600" dirty="0" smtClean="0"/>
              <a:t>from occurring because it accesses a </a:t>
            </a:r>
            <a:r>
              <a:rPr lang="en-US" sz="1600" dirty="0" err="1" smtClean="0"/>
              <a:t>KnowledgeBase</a:t>
            </a:r>
            <a:r>
              <a:rPr lang="en-US" sz="1600" dirty="0" smtClean="0"/>
              <a:t>, which is thread-safe</a:t>
            </a:r>
            <a:endParaRPr lang="en-US" sz="1600" b="1" dirty="0" smtClean="0"/>
          </a:p>
        </p:txBody>
      </p:sp>
      <p:sp>
        <p:nvSpPr>
          <p:cNvPr id="31" name="Rectangle 30"/>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32" name="TextBox 31"/>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33" name="TextBox 32"/>
          <p:cNvSpPr txBox="1"/>
          <p:nvPr/>
        </p:nvSpPr>
        <p:spPr>
          <a:xfrm>
            <a:off x="1251115" y="-8965"/>
            <a:ext cx="11110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35" name="TextBox 34"/>
          <p:cNvSpPr txBox="1"/>
          <p:nvPr/>
        </p:nvSpPr>
        <p:spPr>
          <a:xfrm>
            <a:off x="5004287" y="-8619"/>
            <a:ext cx="731519"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Notes</a:t>
            </a:r>
            <a:endParaRPr lang="en-US" sz="1400" b="1" dirty="0">
              <a:solidFill>
                <a:schemeClr val="bg1"/>
              </a:solidFill>
              <a:latin typeface="Arial" panose="020B0604020202020204" pitchFamily="34" charset="0"/>
              <a:cs typeface="Arial" panose="020B0604020202020204" pitchFamily="34" charset="0"/>
            </a:endParaRPr>
          </a:p>
        </p:txBody>
      </p:sp>
      <p:sp>
        <p:nvSpPr>
          <p:cNvPr id="36" name="TextBox 35"/>
          <p:cNvSpPr txBox="1"/>
          <p:nvPr/>
        </p:nvSpPr>
        <p:spPr>
          <a:xfrm>
            <a:off x="5715000" y="-8965"/>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38" name="TextBox 37"/>
          <p:cNvSpPr txBox="1"/>
          <p:nvPr/>
        </p:nvSpPr>
        <p:spPr>
          <a:xfrm>
            <a:off x="2362199" y="-8965"/>
            <a:ext cx="1371599"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Thread Safety</a:t>
            </a:r>
            <a:endParaRPr lang="en-US" sz="1400" b="1" dirty="0">
              <a:solidFill>
                <a:schemeClr val="bg1"/>
              </a:solidFill>
              <a:latin typeface="Arial" panose="020B0604020202020204" pitchFamily="34" charset="0"/>
              <a:cs typeface="Arial" panose="020B0604020202020204" pitchFamily="34" charset="0"/>
            </a:endParaRPr>
          </a:p>
        </p:txBody>
      </p:sp>
      <p:sp>
        <p:nvSpPr>
          <p:cNvPr id="39" name="TextBox 38"/>
          <p:cNvSpPr txBox="1"/>
          <p:nvPr/>
        </p:nvSpPr>
        <p:spPr>
          <a:xfrm>
            <a:off x="3733799" y="-8965"/>
            <a:ext cx="1270487"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Example App</a:t>
            </a:r>
          </a:p>
        </p:txBody>
      </p:sp>
    </p:spTree>
    <p:extLst>
      <p:ext uri="{BB962C8B-B14F-4D97-AF65-F5344CB8AC3E}">
        <p14:creationId xmlns:p14="http://schemas.microsoft.com/office/powerpoint/2010/main" val="1565806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27" grpId="0" animBg="1"/>
      <p:bldP spid="28" grpId="0" animBg="1"/>
      <p:bldP spid="34" grpId="0" animBg="1"/>
      <p:bldP spid="43" grpId="0" animBg="1"/>
      <p:bldP spid="50" grpId="0"/>
      <p:bldP spid="51" grpId="0" animBg="1"/>
      <p:bldP spid="5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Creating a multi-threaded counter (generating files)</a:t>
            </a:r>
          </a:p>
        </p:txBody>
      </p:sp>
      <p:sp>
        <p:nvSpPr>
          <p:cNvPr id="22" name="Content Placeholder 3"/>
          <p:cNvSpPr txBox="1">
            <a:spLocks/>
          </p:cNvSpPr>
          <p:nvPr/>
        </p:nvSpPr>
        <p:spPr>
          <a:xfrm>
            <a:off x="533053" y="1746765"/>
            <a:ext cx="8077547" cy="538909"/>
          </a:xfrm>
          <a:prstGeom prst="rect">
            <a:avLst/>
          </a:prstGeom>
          <a:solidFill>
            <a:schemeClr val="tx1"/>
          </a:solidFill>
        </p:spPr>
        <p:txBody>
          <a:bodyPr vert="horz" wrap="squar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$GAMS_ROOT/scripts/projects/gpc.pl --path $PROJECT_ROOT/counters </a:t>
            </a:r>
            <a:r>
              <a:rPr lang="en-US" sz="1200" dirty="0" smtClean="0">
                <a:solidFill>
                  <a:schemeClr val="bg1"/>
                </a:solidFill>
                <a:latin typeface="Courier New" panose="02070309020205020404" pitchFamily="49" charset="0"/>
                <a:cs typeface="Courier New" panose="02070309020205020404" pitchFamily="49" charset="0"/>
              </a:rPr>
              <a:t>--</a:t>
            </a:r>
            <a:r>
              <a:rPr lang="en-US" sz="1200" dirty="0" err="1" smtClean="0">
                <a:solidFill>
                  <a:schemeClr val="bg1"/>
                </a:solidFill>
                <a:latin typeface="Courier New" panose="02070309020205020404" pitchFamily="49" charset="0"/>
                <a:cs typeface="Courier New" panose="02070309020205020404" pitchFamily="49" charset="0"/>
              </a:rPr>
              <a:t>nt</a:t>
            </a:r>
            <a:r>
              <a:rPr lang="en-US" sz="1200" dirty="0" smtClean="0">
                <a:solidFill>
                  <a:schemeClr val="bg1"/>
                </a:solidFill>
                <a:latin typeface="Courier New" panose="02070309020205020404" pitchFamily="49" charset="0"/>
                <a:cs typeface="Courier New" panose="02070309020205020404" pitchFamily="49" charset="0"/>
              </a:rPr>
              <a:t> thread1 --</a:t>
            </a:r>
            <a:r>
              <a:rPr lang="en-US" sz="1200" dirty="0" err="1" smtClean="0">
                <a:solidFill>
                  <a:schemeClr val="bg1"/>
                </a:solidFill>
                <a:latin typeface="Courier New" panose="02070309020205020404" pitchFamily="49" charset="0"/>
                <a:cs typeface="Courier New" panose="02070309020205020404" pitchFamily="49" charset="0"/>
              </a:rPr>
              <a:t>nt</a:t>
            </a:r>
            <a:r>
              <a:rPr lang="en-US" sz="1200" dirty="0" smtClean="0">
                <a:solidFill>
                  <a:schemeClr val="bg1"/>
                </a:solidFill>
                <a:latin typeface="Courier New" panose="02070309020205020404" pitchFamily="49" charset="0"/>
                <a:cs typeface="Courier New" panose="02070309020205020404" pitchFamily="49" charset="0"/>
              </a:rPr>
              <a:t> thread2 --</a:t>
            </a:r>
            <a:r>
              <a:rPr lang="en-US" sz="1200" dirty="0" err="1" smtClean="0">
                <a:solidFill>
                  <a:schemeClr val="bg1"/>
                </a:solidFill>
                <a:latin typeface="Courier New" panose="02070309020205020404" pitchFamily="49" charset="0"/>
                <a:cs typeface="Courier New" panose="02070309020205020404" pitchFamily="49" charset="0"/>
              </a:rPr>
              <a:t>nt</a:t>
            </a:r>
            <a:r>
              <a:rPr lang="en-US" sz="1200" dirty="0" smtClean="0">
                <a:solidFill>
                  <a:schemeClr val="bg1"/>
                </a:solidFill>
                <a:latin typeface="Courier New" panose="02070309020205020404" pitchFamily="49" charset="0"/>
                <a:cs typeface="Courier New" panose="02070309020205020404" pitchFamily="49" charset="0"/>
              </a:rPr>
              <a:t> thread3</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23" name="Rectangle 22"/>
          <p:cNvSpPr/>
          <p:nvPr/>
        </p:nvSpPr>
        <p:spPr>
          <a:xfrm>
            <a:off x="441388" y="1295400"/>
            <a:ext cx="2945478"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Linux terminal</a:t>
            </a:r>
            <a:endParaRPr lang="en-US" dirty="0">
              <a:latin typeface="Arial" panose="020B0604020202020204" pitchFamily="34" charset="0"/>
              <a:cs typeface="Arial" panose="020B0604020202020204" pitchFamily="34" charset="0"/>
            </a:endParaRPr>
          </a:p>
        </p:txBody>
      </p:sp>
      <p:sp>
        <p:nvSpPr>
          <p:cNvPr id="24" name="Content Placeholder 3"/>
          <p:cNvSpPr txBox="1">
            <a:spLocks/>
          </p:cNvSpPr>
          <p:nvPr/>
        </p:nvSpPr>
        <p:spPr>
          <a:xfrm>
            <a:off x="550258" y="3196750"/>
            <a:ext cx="8060342" cy="529252"/>
          </a:xfrm>
          <a:prstGeom prst="rect">
            <a:avLst/>
          </a:prstGeom>
          <a:solidFill>
            <a:schemeClr val="tx1"/>
          </a:solidFill>
        </p:spPr>
        <p:txBody>
          <a:bodyPr vert="horz" wrap="squar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a:t>
            </a:r>
            <a:r>
              <a:rPr lang="en-US" sz="1200" dirty="0" smtClean="0">
                <a:solidFill>
                  <a:schemeClr val="bg1"/>
                </a:solidFill>
                <a:latin typeface="Courier New" panose="02070309020205020404" pitchFamily="49" charset="0"/>
                <a:cs typeface="Courier New" panose="02070309020205020404" pitchFamily="49" charset="0"/>
              </a:rPr>
              <a:t>GAMS_ROOT%\scripts\projects\gpc.pl --path %PROJECT_ROOT%\counters </a:t>
            </a:r>
            <a:r>
              <a:rPr lang="en-US" sz="1200" dirty="0" smtClean="0">
                <a:solidFill>
                  <a:schemeClr val="bg1"/>
                </a:solidFill>
                <a:latin typeface="Courier New" panose="02070309020205020404" pitchFamily="49" charset="0"/>
                <a:cs typeface="Courier New" panose="02070309020205020404" pitchFamily="49" charset="0"/>
              </a:rPr>
              <a:t>--</a:t>
            </a:r>
            <a:r>
              <a:rPr lang="en-US" sz="1200" dirty="0" err="1" smtClean="0">
                <a:solidFill>
                  <a:schemeClr val="bg1"/>
                </a:solidFill>
                <a:latin typeface="Courier New" panose="02070309020205020404" pitchFamily="49" charset="0"/>
                <a:cs typeface="Courier New" panose="02070309020205020404" pitchFamily="49" charset="0"/>
              </a:rPr>
              <a:t>nt</a:t>
            </a:r>
            <a:r>
              <a:rPr lang="en-US" sz="1200" dirty="0" smtClean="0">
                <a:solidFill>
                  <a:schemeClr val="bg1"/>
                </a:solidFill>
                <a:latin typeface="Courier New" panose="02070309020205020404" pitchFamily="49" charset="0"/>
                <a:cs typeface="Courier New" panose="02070309020205020404" pitchFamily="49" charset="0"/>
              </a:rPr>
              <a:t> </a:t>
            </a:r>
            <a:r>
              <a:rPr lang="en-US" sz="1200" dirty="0" smtClean="0">
                <a:solidFill>
                  <a:schemeClr val="bg1"/>
                </a:solidFill>
                <a:latin typeface="Courier New" panose="02070309020205020404" pitchFamily="49" charset="0"/>
                <a:cs typeface="Courier New" panose="02070309020205020404" pitchFamily="49" charset="0"/>
              </a:rPr>
              <a:t>thread1 --</a:t>
            </a:r>
            <a:r>
              <a:rPr lang="en-US" sz="1200" dirty="0" err="1" smtClean="0">
                <a:solidFill>
                  <a:schemeClr val="bg1"/>
                </a:solidFill>
                <a:latin typeface="Courier New" panose="02070309020205020404" pitchFamily="49" charset="0"/>
                <a:cs typeface="Courier New" panose="02070309020205020404" pitchFamily="49" charset="0"/>
              </a:rPr>
              <a:t>nt</a:t>
            </a:r>
            <a:r>
              <a:rPr lang="en-US" sz="1200" dirty="0" smtClean="0">
                <a:solidFill>
                  <a:schemeClr val="bg1"/>
                </a:solidFill>
                <a:latin typeface="Courier New" panose="02070309020205020404" pitchFamily="49" charset="0"/>
                <a:cs typeface="Courier New" panose="02070309020205020404" pitchFamily="49" charset="0"/>
              </a:rPr>
              <a:t> thread2 --</a:t>
            </a:r>
            <a:r>
              <a:rPr lang="en-US" sz="1200" dirty="0" err="1" smtClean="0">
                <a:solidFill>
                  <a:schemeClr val="bg1"/>
                </a:solidFill>
                <a:latin typeface="Courier New" panose="02070309020205020404" pitchFamily="49" charset="0"/>
                <a:cs typeface="Courier New" panose="02070309020205020404" pitchFamily="49" charset="0"/>
              </a:rPr>
              <a:t>nt</a:t>
            </a:r>
            <a:r>
              <a:rPr lang="en-US" sz="1200" dirty="0" smtClean="0">
                <a:solidFill>
                  <a:schemeClr val="bg1"/>
                </a:solidFill>
                <a:latin typeface="Courier New" panose="02070309020205020404" pitchFamily="49" charset="0"/>
                <a:cs typeface="Courier New" panose="02070309020205020404" pitchFamily="49" charset="0"/>
              </a:rPr>
              <a:t> thread3</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25" name="Rectangle 24"/>
          <p:cNvSpPr/>
          <p:nvPr/>
        </p:nvSpPr>
        <p:spPr>
          <a:xfrm>
            <a:off x="458594" y="2567994"/>
            <a:ext cx="8338472" cy="584775"/>
          </a:xfrm>
          <a:prstGeom prst="rect">
            <a:avLst/>
          </a:prstGeom>
        </p:spPr>
        <p:txBody>
          <a:bodyPr wrap="square">
            <a:spAutoFit/>
          </a:bodyPr>
          <a:lstStyle/>
          <a:p>
            <a:r>
              <a:rPr lang="en-US" sz="1600" b="1" dirty="0" smtClean="0">
                <a:latin typeface="Arial" panose="020B0604020202020204" pitchFamily="34" charset="0"/>
                <a:cs typeface="Arial" panose="020B0604020202020204" pitchFamily="34" charset="0"/>
              </a:rPr>
              <a:t>Windows: Open </a:t>
            </a:r>
            <a:r>
              <a:rPr lang="en-US" sz="1600" b="1" dirty="0">
                <a:latin typeface="Arial" panose="020B0604020202020204" pitchFamily="34" charset="0"/>
                <a:cs typeface="Arial" panose="020B0604020202020204" pitchFamily="34" charset="0"/>
              </a:rPr>
              <a:t>Visual Studio Developer Command Prompt </a:t>
            </a:r>
            <a:r>
              <a:rPr lang="en-US" sz="1600" dirty="0">
                <a:latin typeface="Arial" panose="020B0604020202020204" pitchFamily="34" charset="0"/>
                <a:cs typeface="Arial" panose="020B0604020202020204" pitchFamily="34" charset="0"/>
              </a:rPr>
              <a:t>(Start-&gt;All programs-&gt;Visual Studio 20XX-&gt;Visual Studio Tools-&gt;Developer Command Prompt)</a:t>
            </a:r>
          </a:p>
        </p:txBody>
      </p:sp>
      <p:sp>
        <p:nvSpPr>
          <p:cNvPr id="26" name="Rectangle 25"/>
          <p:cNvSpPr/>
          <p:nvPr/>
        </p:nvSpPr>
        <p:spPr>
          <a:xfrm>
            <a:off x="533400" y="4210566"/>
            <a:ext cx="1290890" cy="1691148"/>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rPr>
              <a:t>t</a:t>
            </a:r>
            <a:r>
              <a:rPr lang="en-US" sz="1600" dirty="0" smtClean="0">
                <a:solidFill>
                  <a:schemeClr val="tx1"/>
                </a:solidFill>
              </a:rPr>
              <a:t>hread1.h</a:t>
            </a:r>
            <a:endParaRPr lang="en-US" sz="1600" dirty="0">
              <a:solidFill>
                <a:schemeClr val="tx1"/>
              </a:solidFill>
            </a:endParaRPr>
          </a:p>
        </p:txBody>
      </p:sp>
      <p:sp>
        <p:nvSpPr>
          <p:cNvPr id="29" name="Rectangle 28"/>
          <p:cNvSpPr/>
          <p:nvPr/>
        </p:nvSpPr>
        <p:spPr>
          <a:xfrm>
            <a:off x="685800" y="4476570"/>
            <a:ext cx="129089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rPr>
              <a:t>t</a:t>
            </a:r>
            <a:r>
              <a:rPr lang="en-US" sz="1600" dirty="0" smtClean="0">
                <a:solidFill>
                  <a:schemeClr val="tx1"/>
                </a:solidFill>
              </a:rPr>
              <a:t>hread1.cpp</a:t>
            </a:r>
            <a:endParaRPr lang="en-US" sz="1600" dirty="0">
              <a:solidFill>
                <a:schemeClr val="tx1"/>
              </a:solidFill>
            </a:endParaRPr>
          </a:p>
        </p:txBody>
      </p:sp>
      <p:sp>
        <p:nvSpPr>
          <p:cNvPr id="30" name="Rectangle 29"/>
          <p:cNvSpPr/>
          <p:nvPr/>
        </p:nvSpPr>
        <p:spPr>
          <a:xfrm>
            <a:off x="2345756" y="4210566"/>
            <a:ext cx="1290890" cy="1691148"/>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smtClean="0">
                <a:solidFill>
                  <a:schemeClr val="tx1"/>
                </a:solidFill>
              </a:rPr>
              <a:t>thread2.h</a:t>
            </a:r>
            <a:endParaRPr lang="en-US" sz="1600" dirty="0">
              <a:solidFill>
                <a:schemeClr val="tx1"/>
              </a:solidFill>
            </a:endParaRPr>
          </a:p>
        </p:txBody>
      </p:sp>
      <p:sp>
        <p:nvSpPr>
          <p:cNvPr id="31" name="Rectangle 30"/>
          <p:cNvSpPr/>
          <p:nvPr/>
        </p:nvSpPr>
        <p:spPr>
          <a:xfrm>
            <a:off x="2498156" y="4476570"/>
            <a:ext cx="129089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smtClean="0">
                <a:solidFill>
                  <a:schemeClr val="tx1"/>
                </a:solidFill>
              </a:rPr>
              <a:t>thread2.cpp</a:t>
            </a:r>
            <a:endParaRPr lang="en-US" sz="1600" dirty="0">
              <a:solidFill>
                <a:schemeClr val="tx1"/>
              </a:solidFill>
            </a:endParaRPr>
          </a:p>
        </p:txBody>
      </p:sp>
      <p:sp>
        <p:nvSpPr>
          <p:cNvPr id="32" name="Rectangle 31"/>
          <p:cNvSpPr/>
          <p:nvPr/>
        </p:nvSpPr>
        <p:spPr>
          <a:xfrm>
            <a:off x="4158112" y="4215048"/>
            <a:ext cx="1290890" cy="1691148"/>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smtClean="0">
                <a:solidFill>
                  <a:schemeClr val="tx1"/>
                </a:solidFill>
              </a:rPr>
              <a:t>thread3.h</a:t>
            </a:r>
            <a:endParaRPr lang="en-US" sz="1600" dirty="0">
              <a:solidFill>
                <a:schemeClr val="tx1"/>
              </a:solidFill>
            </a:endParaRPr>
          </a:p>
        </p:txBody>
      </p:sp>
      <p:sp>
        <p:nvSpPr>
          <p:cNvPr id="33" name="Rectangle 32"/>
          <p:cNvSpPr/>
          <p:nvPr/>
        </p:nvSpPr>
        <p:spPr>
          <a:xfrm>
            <a:off x="4310512" y="4481052"/>
            <a:ext cx="129089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smtClean="0">
                <a:solidFill>
                  <a:schemeClr val="tx1"/>
                </a:solidFill>
              </a:rPr>
              <a:t>thread3.cpp</a:t>
            </a:r>
            <a:endParaRPr lang="en-US" sz="1600" dirty="0">
              <a:solidFill>
                <a:schemeClr val="tx1"/>
              </a:solidFill>
            </a:endParaRPr>
          </a:p>
        </p:txBody>
      </p:sp>
      <p:sp>
        <p:nvSpPr>
          <p:cNvPr id="35" name="Rectangle 34"/>
          <p:cNvSpPr/>
          <p:nvPr/>
        </p:nvSpPr>
        <p:spPr>
          <a:xfrm>
            <a:off x="6531844" y="4252452"/>
            <a:ext cx="1469156"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rPr>
              <a:t>c</a:t>
            </a:r>
            <a:r>
              <a:rPr lang="en-US" sz="1600" dirty="0" smtClean="0">
                <a:solidFill>
                  <a:schemeClr val="tx1"/>
                </a:solidFill>
              </a:rPr>
              <a:t>ontroller.cpp</a:t>
            </a:r>
            <a:endParaRPr lang="en-US" sz="1600" dirty="0">
              <a:solidFill>
                <a:schemeClr val="tx1"/>
              </a:solidFill>
            </a:endParaRPr>
          </a:p>
        </p:txBody>
      </p:sp>
      <p:sp>
        <p:nvSpPr>
          <p:cNvPr id="38" name="Rectangle 37"/>
          <p:cNvSpPr/>
          <p:nvPr/>
        </p:nvSpPr>
        <p:spPr>
          <a:xfrm>
            <a:off x="2173381" y="3886200"/>
            <a:ext cx="1505477" cy="338554"/>
          </a:xfrm>
          <a:prstGeom prst="rect">
            <a:avLst/>
          </a:prstGeom>
        </p:spPr>
        <p:txBody>
          <a:bodyPr wrap="none">
            <a:spAutoFit/>
          </a:bodyPr>
          <a:lstStyle/>
          <a:p>
            <a:pPr marL="684213" lvl="1" indent="-342900"/>
            <a:r>
              <a:rPr lang="en-US" sz="1600" b="1" dirty="0" err="1"/>
              <a:t>src</a:t>
            </a:r>
            <a:r>
              <a:rPr lang="en-US" sz="1600" b="1" dirty="0"/>
              <a:t>/threads</a:t>
            </a:r>
          </a:p>
        </p:txBody>
      </p:sp>
      <p:sp>
        <p:nvSpPr>
          <p:cNvPr id="40" name="Rectangle 39"/>
          <p:cNvSpPr/>
          <p:nvPr/>
        </p:nvSpPr>
        <p:spPr>
          <a:xfrm>
            <a:off x="6622600" y="3886200"/>
            <a:ext cx="768800" cy="338554"/>
          </a:xfrm>
          <a:prstGeom prst="rect">
            <a:avLst/>
          </a:prstGeom>
        </p:spPr>
        <p:txBody>
          <a:bodyPr wrap="none">
            <a:spAutoFit/>
          </a:bodyPr>
          <a:lstStyle/>
          <a:p>
            <a:pPr marL="684213" lvl="1" indent="-342900"/>
            <a:r>
              <a:rPr lang="en-US" sz="1600" b="1" dirty="0" err="1" smtClean="0"/>
              <a:t>src</a:t>
            </a:r>
            <a:endParaRPr lang="en-US" sz="1600" b="1" dirty="0"/>
          </a:p>
        </p:txBody>
      </p:sp>
      <p:sp>
        <p:nvSpPr>
          <p:cNvPr id="36" name="Rectangle 35"/>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39" name="TextBox 38"/>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41" name="TextBox 40"/>
          <p:cNvSpPr txBox="1"/>
          <p:nvPr/>
        </p:nvSpPr>
        <p:spPr>
          <a:xfrm>
            <a:off x="1251115" y="-8965"/>
            <a:ext cx="11110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42" name="TextBox 41"/>
          <p:cNvSpPr txBox="1"/>
          <p:nvPr/>
        </p:nvSpPr>
        <p:spPr>
          <a:xfrm>
            <a:off x="5004287" y="-8619"/>
            <a:ext cx="731519"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Notes</a:t>
            </a:r>
            <a:endParaRPr lang="en-US" sz="1400" b="1" dirty="0">
              <a:solidFill>
                <a:schemeClr val="bg1"/>
              </a:solidFill>
              <a:latin typeface="Arial" panose="020B0604020202020204" pitchFamily="34" charset="0"/>
              <a:cs typeface="Arial" panose="020B0604020202020204" pitchFamily="34" charset="0"/>
            </a:endParaRPr>
          </a:p>
        </p:txBody>
      </p:sp>
      <p:sp>
        <p:nvSpPr>
          <p:cNvPr id="44" name="TextBox 43"/>
          <p:cNvSpPr txBox="1"/>
          <p:nvPr/>
        </p:nvSpPr>
        <p:spPr>
          <a:xfrm>
            <a:off x="5715000" y="-8965"/>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45" name="TextBox 44"/>
          <p:cNvSpPr txBox="1"/>
          <p:nvPr/>
        </p:nvSpPr>
        <p:spPr>
          <a:xfrm>
            <a:off x="2362199" y="-8965"/>
            <a:ext cx="1371599"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Thread Safety</a:t>
            </a:r>
            <a:endParaRPr lang="en-US" sz="1400" b="1" dirty="0">
              <a:solidFill>
                <a:schemeClr val="bg1"/>
              </a:solidFill>
              <a:latin typeface="Arial" panose="020B0604020202020204" pitchFamily="34" charset="0"/>
              <a:cs typeface="Arial" panose="020B0604020202020204" pitchFamily="34" charset="0"/>
            </a:endParaRPr>
          </a:p>
        </p:txBody>
      </p:sp>
      <p:sp>
        <p:nvSpPr>
          <p:cNvPr id="46" name="TextBox 45"/>
          <p:cNvSpPr txBox="1"/>
          <p:nvPr/>
        </p:nvSpPr>
        <p:spPr>
          <a:xfrm>
            <a:off x="3733799" y="-8965"/>
            <a:ext cx="1270487"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Example App</a:t>
            </a:r>
          </a:p>
        </p:txBody>
      </p:sp>
    </p:spTree>
    <p:extLst>
      <p:ext uri="{BB962C8B-B14F-4D97-AF65-F5344CB8AC3E}">
        <p14:creationId xmlns:p14="http://schemas.microsoft.com/office/powerpoint/2010/main" val="269177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animBg="1"/>
      <p:bldP spid="25" grpId="0"/>
      <p:bldP spid="26" grpId="0" animBg="1"/>
      <p:bldP spid="29" grpId="0" animBg="1"/>
      <p:bldP spid="30" grpId="0" animBg="1"/>
      <p:bldP spid="31" grpId="0" animBg="1"/>
      <p:bldP spid="32" grpId="0" animBg="1"/>
      <p:bldP spid="33" grpId="0" animBg="1"/>
      <p:bldP spid="35" grpId="0" animBg="1"/>
      <p:bldP spid="38" grpId="0"/>
      <p:bldP spid="4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Creating a multi-threaded counter (header files)</a:t>
            </a:r>
          </a:p>
        </p:txBody>
      </p:sp>
      <p:sp>
        <p:nvSpPr>
          <p:cNvPr id="26" name="Rectangle 25"/>
          <p:cNvSpPr/>
          <p:nvPr/>
        </p:nvSpPr>
        <p:spPr>
          <a:xfrm>
            <a:off x="549844" y="2076966"/>
            <a:ext cx="1290890" cy="1691148"/>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rPr>
              <a:t>t</a:t>
            </a:r>
            <a:r>
              <a:rPr lang="en-US" sz="1600" dirty="0" smtClean="0">
                <a:solidFill>
                  <a:schemeClr val="tx1"/>
                </a:solidFill>
              </a:rPr>
              <a:t>hread1.h</a:t>
            </a:r>
            <a:endParaRPr lang="en-US" sz="1600" dirty="0">
              <a:solidFill>
                <a:schemeClr val="tx1"/>
              </a:solidFill>
            </a:endParaRPr>
          </a:p>
        </p:txBody>
      </p:sp>
      <p:sp>
        <p:nvSpPr>
          <p:cNvPr id="30" name="Rectangle 29"/>
          <p:cNvSpPr/>
          <p:nvPr/>
        </p:nvSpPr>
        <p:spPr>
          <a:xfrm>
            <a:off x="2362200" y="2076966"/>
            <a:ext cx="1290890" cy="1691148"/>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smtClean="0">
                <a:solidFill>
                  <a:schemeClr val="tx1"/>
                </a:solidFill>
              </a:rPr>
              <a:t>thread2.h</a:t>
            </a:r>
            <a:endParaRPr lang="en-US" sz="1600" dirty="0">
              <a:solidFill>
                <a:schemeClr val="tx1"/>
              </a:solidFill>
            </a:endParaRPr>
          </a:p>
        </p:txBody>
      </p:sp>
      <p:sp>
        <p:nvSpPr>
          <p:cNvPr id="32" name="Rectangle 31"/>
          <p:cNvSpPr/>
          <p:nvPr/>
        </p:nvSpPr>
        <p:spPr>
          <a:xfrm>
            <a:off x="4174556" y="2081448"/>
            <a:ext cx="1290890" cy="1691148"/>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smtClean="0">
                <a:solidFill>
                  <a:schemeClr val="tx1"/>
                </a:solidFill>
              </a:rPr>
              <a:t>thread3.h</a:t>
            </a:r>
            <a:endParaRPr lang="en-US" sz="1600" dirty="0">
              <a:solidFill>
                <a:schemeClr val="tx1"/>
              </a:solidFill>
            </a:endParaRPr>
          </a:p>
        </p:txBody>
      </p:sp>
      <p:sp>
        <p:nvSpPr>
          <p:cNvPr id="38" name="Rectangle 37"/>
          <p:cNvSpPr/>
          <p:nvPr/>
        </p:nvSpPr>
        <p:spPr>
          <a:xfrm>
            <a:off x="2189825" y="1752600"/>
            <a:ext cx="1505477" cy="338554"/>
          </a:xfrm>
          <a:prstGeom prst="rect">
            <a:avLst/>
          </a:prstGeom>
        </p:spPr>
        <p:txBody>
          <a:bodyPr wrap="none">
            <a:spAutoFit/>
          </a:bodyPr>
          <a:lstStyle/>
          <a:p>
            <a:pPr marL="684213" lvl="1" indent="-342900"/>
            <a:r>
              <a:rPr lang="en-US" sz="1600" b="1" dirty="0" err="1"/>
              <a:t>src</a:t>
            </a:r>
            <a:r>
              <a:rPr lang="en-US" sz="1600" b="1" dirty="0"/>
              <a:t>/threads</a:t>
            </a:r>
          </a:p>
        </p:txBody>
      </p:sp>
      <p:sp>
        <p:nvSpPr>
          <p:cNvPr id="27" name="Content Placeholder 3"/>
          <p:cNvSpPr txBox="1">
            <a:spLocks/>
          </p:cNvSpPr>
          <p:nvPr/>
        </p:nvSpPr>
        <p:spPr>
          <a:xfrm>
            <a:off x="93551" y="1371600"/>
            <a:ext cx="8320035" cy="406189"/>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Modify each header file to include a </a:t>
            </a:r>
            <a:r>
              <a:rPr lang="en-US" sz="1600" b="1" dirty="0" err="1" smtClean="0"/>
              <a:t>madara</a:t>
            </a:r>
            <a:r>
              <a:rPr lang="en-US" sz="1600" b="1" dirty="0" smtClean="0"/>
              <a:t>::knowledge::containers::Integer</a:t>
            </a:r>
          </a:p>
        </p:txBody>
      </p:sp>
      <p:sp>
        <p:nvSpPr>
          <p:cNvPr id="2" name="Rectangle 1"/>
          <p:cNvSpPr/>
          <p:nvPr/>
        </p:nvSpPr>
        <p:spPr>
          <a:xfrm>
            <a:off x="1581501" y="2390331"/>
            <a:ext cx="6477000" cy="369332"/>
          </a:xfrm>
          <a:prstGeom prst="rect">
            <a:avLst/>
          </a:prstGeom>
          <a:solidFill>
            <a:schemeClr val="bg1"/>
          </a:solidFill>
          <a:ln w="28575">
            <a:solidFill>
              <a:schemeClr val="tx1"/>
            </a:solidFill>
          </a:ln>
        </p:spPr>
        <p:txBody>
          <a:bodyPr wrap="square">
            <a:spAutoFit/>
          </a:bodyPr>
          <a:lstStyle/>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a:t>
            </a:r>
            <a:r>
              <a:rPr lang="en-US" dirty="0" err="1" smtClean="0">
                <a:solidFill>
                  <a:srgbClr val="A31515"/>
                </a:solidFill>
                <a:highlight>
                  <a:srgbClr val="FFFFFF"/>
                </a:highlight>
                <a:latin typeface="Consolas" panose="020B0609020204030204" pitchFamily="49" charset="0"/>
              </a:rPr>
              <a:t>madara</a:t>
            </a:r>
            <a:r>
              <a:rPr lang="en-US" dirty="0" smtClean="0">
                <a:solidFill>
                  <a:srgbClr val="A31515"/>
                </a:solidFill>
                <a:highlight>
                  <a:srgbClr val="FFFFFF"/>
                </a:highlight>
                <a:latin typeface="Consolas" panose="020B0609020204030204" pitchFamily="49" charset="0"/>
              </a:rPr>
              <a:t>/knowledge/containers/</a:t>
            </a:r>
            <a:r>
              <a:rPr lang="en-US" dirty="0" err="1" smtClean="0">
                <a:solidFill>
                  <a:srgbClr val="A31515"/>
                </a:solidFill>
                <a:highlight>
                  <a:srgbClr val="FFFFFF"/>
                </a:highlight>
                <a:latin typeface="Consolas" panose="020B0609020204030204" pitchFamily="49" charset="0"/>
              </a:rPr>
              <a:t>Integer.h</a:t>
            </a:r>
            <a:r>
              <a:rPr lang="en-US" dirty="0" smtClean="0">
                <a:solidFill>
                  <a:srgbClr val="A31515"/>
                </a:solidFill>
                <a:highlight>
                  <a:srgbClr val="FFFFFF"/>
                </a:highlight>
                <a:latin typeface="Consolas" panose="020B0609020204030204" pitchFamily="49" charset="0"/>
              </a:rPr>
              <a:t>"</a:t>
            </a:r>
            <a:endParaRPr lang="en-US" dirty="0" smtClean="0">
              <a:solidFill>
                <a:srgbClr val="A31515"/>
              </a:solidFill>
              <a:highlight>
                <a:srgbClr val="FFFFFF"/>
              </a:highlight>
              <a:latin typeface="Consolas" panose="020B0609020204030204" pitchFamily="49" charset="0"/>
            </a:endParaRPr>
          </a:p>
        </p:txBody>
      </p:sp>
      <p:sp>
        <p:nvSpPr>
          <p:cNvPr id="28" name="Content Placeholder 3"/>
          <p:cNvSpPr txBox="1">
            <a:spLocks/>
          </p:cNvSpPr>
          <p:nvPr/>
        </p:nvSpPr>
        <p:spPr>
          <a:xfrm>
            <a:off x="14538" y="4108796"/>
            <a:ext cx="8824662" cy="406189"/>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Add the Integer container header file </a:t>
            </a:r>
            <a:r>
              <a:rPr lang="en-US" sz="1600" dirty="0" smtClean="0"/>
              <a:t>to the includes section at the </a:t>
            </a:r>
            <a:r>
              <a:rPr lang="en-US" sz="1600" b="1" dirty="0" smtClean="0"/>
              <a:t>top of each file</a:t>
            </a:r>
          </a:p>
        </p:txBody>
      </p:sp>
      <p:sp>
        <p:nvSpPr>
          <p:cNvPr id="34" name="Rectangle 33"/>
          <p:cNvSpPr/>
          <p:nvPr/>
        </p:nvSpPr>
        <p:spPr>
          <a:xfrm>
            <a:off x="1581501" y="2910540"/>
            <a:ext cx="6477000" cy="923330"/>
          </a:xfrm>
          <a:prstGeom prst="rect">
            <a:avLst/>
          </a:prstGeom>
          <a:solidFill>
            <a:schemeClr val="bg1"/>
          </a:solidFill>
          <a:ln w="28575">
            <a:solidFill>
              <a:schemeClr val="tx1"/>
            </a:solidFill>
          </a:ln>
        </p:spPr>
        <p:txBody>
          <a:bodyPr wrap="square">
            <a:spAutoFit/>
          </a:bodyPr>
          <a:lstStyle/>
          <a:p>
            <a:r>
              <a:rPr lang="en-US" dirty="0" smtClean="0"/>
              <a:t>private:</a:t>
            </a:r>
          </a:p>
          <a:p>
            <a:r>
              <a:rPr lang="en-US" dirty="0" smtClean="0"/>
              <a:t>…</a:t>
            </a:r>
            <a:endParaRPr lang="en-US" dirty="0"/>
          </a:p>
          <a:p>
            <a:r>
              <a:rPr lang="en-US" dirty="0"/>
              <a:t>    </a:t>
            </a:r>
            <a:r>
              <a:rPr lang="en-US" dirty="0" err="1"/>
              <a:t>madara</a:t>
            </a:r>
            <a:r>
              <a:rPr lang="en-US" dirty="0"/>
              <a:t>::knowledge::containers::Integer counter;</a:t>
            </a:r>
          </a:p>
        </p:txBody>
      </p:sp>
      <p:sp>
        <p:nvSpPr>
          <p:cNvPr id="37" name="Content Placeholder 3"/>
          <p:cNvSpPr txBox="1">
            <a:spLocks/>
          </p:cNvSpPr>
          <p:nvPr/>
        </p:nvSpPr>
        <p:spPr>
          <a:xfrm>
            <a:off x="14538" y="4546811"/>
            <a:ext cx="8320035" cy="406189"/>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Add a counter to the private section </a:t>
            </a:r>
            <a:r>
              <a:rPr lang="en-US" sz="1600" dirty="0" smtClean="0"/>
              <a:t>of each thread header file</a:t>
            </a:r>
          </a:p>
        </p:txBody>
      </p:sp>
      <p:sp>
        <p:nvSpPr>
          <p:cNvPr id="31" name="Rectangle 30"/>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33" name="TextBox 32"/>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35" name="TextBox 34"/>
          <p:cNvSpPr txBox="1"/>
          <p:nvPr/>
        </p:nvSpPr>
        <p:spPr>
          <a:xfrm>
            <a:off x="1251115" y="-8965"/>
            <a:ext cx="11110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36" name="TextBox 35"/>
          <p:cNvSpPr txBox="1"/>
          <p:nvPr/>
        </p:nvSpPr>
        <p:spPr>
          <a:xfrm>
            <a:off x="5004287" y="-8619"/>
            <a:ext cx="731519"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Notes</a:t>
            </a:r>
            <a:endParaRPr lang="en-US" sz="1400" b="1" dirty="0">
              <a:solidFill>
                <a:schemeClr val="bg1"/>
              </a:solidFill>
              <a:latin typeface="Arial" panose="020B0604020202020204" pitchFamily="34" charset="0"/>
              <a:cs typeface="Arial" panose="020B0604020202020204" pitchFamily="34" charset="0"/>
            </a:endParaRPr>
          </a:p>
        </p:txBody>
      </p:sp>
      <p:sp>
        <p:nvSpPr>
          <p:cNvPr id="39" name="TextBox 38"/>
          <p:cNvSpPr txBox="1"/>
          <p:nvPr/>
        </p:nvSpPr>
        <p:spPr>
          <a:xfrm>
            <a:off x="5715000" y="-8965"/>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40" name="TextBox 39"/>
          <p:cNvSpPr txBox="1"/>
          <p:nvPr/>
        </p:nvSpPr>
        <p:spPr>
          <a:xfrm>
            <a:off x="2362199" y="-8965"/>
            <a:ext cx="1371599"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Thread Safety</a:t>
            </a:r>
            <a:endParaRPr lang="en-US" sz="1400" b="1" dirty="0">
              <a:solidFill>
                <a:schemeClr val="bg1"/>
              </a:solidFill>
              <a:latin typeface="Arial" panose="020B0604020202020204" pitchFamily="34" charset="0"/>
              <a:cs typeface="Arial" panose="020B0604020202020204" pitchFamily="34" charset="0"/>
            </a:endParaRPr>
          </a:p>
        </p:txBody>
      </p:sp>
      <p:sp>
        <p:nvSpPr>
          <p:cNvPr id="41" name="TextBox 40"/>
          <p:cNvSpPr txBox="1"/>
          <p:nvPr/>
        </p:nvSpPr>
        <p:spPr>
          <a:xfrm>
            <a:off x="3733799" y="-8965"/>
            <a:ext cx="1270487"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Example App</a:t>
            </a:r>
          </a:p>
        </p:txBody>
      </p:sp>
    </p:spTree>
    <p:extLst>
      <p:ext uri="{BB962C8B-B14F-4D97-AF65-F5344CB8AC3E}">
        <p14:creationId xmlns:p14="http://schemas.microsoft.com/office/powerpoint/2010/main" val="787422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0" grpId="0" animBg="1"/>
      <p:bldP spid="32" grpId="0" animBg="1"/>
      <p:bldP spid="38" grpId="0"/>
      <p:bldP spid="27" grpId="0"/>
      <p:bldP spid="2" grpId="0" animBg="1"/>
      <p:bldP spid="28" grpId="0"/>
      <p:bldP spid="34" grpId="0" animBg="1"/>
      <p:bldP spid="3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Creating a multi-threaded counter (source files)</a:t>
            </a:r>
          </a:p>
        </p:txBody>
      </p:sp>
      <p:sp>
        <p:nvSpPr>
          <p:cNvPr id="29" name="Rectangle 28"/>
          <p:cNvSpPr/>
          <p:nvPr/>
        </p:nvSpPr>
        <p:spPr>
          <a:xfrm>
            <a:off x="971199" y="1841843"/>
            <a:ext cx="129089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rPr>
              <a:t>t</a:t>
            </a:r>
            <a:r>
              <a:rPr lang="en-US" sz="1600" dirty="0" smtClean="0">
                <a:solidFill>
                  <a:schemeClr val="tx1"/>
                </a:solidFill>
              </a:rPr>
              <a:t>hread1.cpp</a:t>
            </a:r>
            <a:endParaRPr lang="en-US" sz="1600" dirty="0">
              <a:solidFill>
                <a:schemeClr val="tx1"/>
              </a:solidFill>
            </a:endParaRPr>
          </a:p>
        </p:txBody>
      </p:sp>
      <p:sp>
        <p:nvSpPr>
          <p:cNvPr id="31" name="Rectangle 30"/>
          <p:cNvSpPr/>
          <p:nvPr/>
        </p:nvSpPr>
        <p:spPr>
          <a:xfrm>
            <a:off x="2783555" y="1841843"/>
            <a:ext cx="129089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smtClean="0">
                <a:solidFill>
                  <a:schemeClr val="tx1"/>
                </a:solidFill>
              </a:rPr>
              <a:t>thread2.cpp</a:t>
            </a:r>
            <a:endParaRPr lang="en-US" sz="1600" dirty="0">
              <a:solidFill>
                <a:schemeClr val="tx1"/>
              </a:solidFill>
            </a:endParaRPr>
          </a:p>
        </p:txBody>
      </p:sp>
      <p:sp>
        <p:nvSpPr>
          <p:cNvPr id="33" name="Rectangle 32"/>
          <p:cNvSpPr/>
          <p:nvPr/>
        </p:nvSpPr>
        <p:spPr>
          <a:xfrm>
            <a:off x="4595911" y="1846325"/>
            <a:ext cx="129089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smtClean="0">
                <a:solidFill>
                  <a:schemeClr val="tx1"/>
                </a:solidFill>
              </a:rPr>
              <a:t>thread3.cpp</a:t>
            </a:r>
            <a:endParaRPr lang="en-US" sz="1600" dirty="0">
              <a:solidFill>
                <a:schemeClr val="tx1"/>
              </a:solidFill>
            </a:endParaRPr>
          </a:p>
        </p:txBody>
      </p:sp>
      <p:sp>
        <p:nvSpPr>
          <p:cNvPr id="27" name="Content Placeholder 3"/>
          <p:cNvSpPr txBox="1">
            <a:spLocks/>
          </p:cNvSpPr>
          <p:nvPr/>
        </p:nvSpPr>
        <p:spPr>
          <a:xfrm>
            <a:off x="93551" y="1371600"/>
            <a:ext cx="8593249" cy="406189"/>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Modify each thread </a:t>
            </a:r>
            <a:r>
              <a:rPr lang="en-US" sz="1600" b="1" dirty="0" err="1" smtClean="0"/>
              <a:t>cpp</a:t>
            </a:r>
            <a:r>
              <a:rPr lang="en-US" sz="1600" b="1" dirty="0" smtClean="0"/>
              <a:t> file to setup counter and increment it during execution</a:t>
            </a:r>
          </a:p>
        </p:txBody>
      </p:sp>
      <p:sp>
        <p:nvSpPr>
          <p:cNvPr id="28" name="Content Placeholder 3"/>
          <p:cNvSpPr txBox="1">
            <a:spLocks/>
          </p:cNvSpPr>
          <p:nvPr/>
        </p:nvSpPr>
        <p:spPr>
          <a:xfrm>
            <a:off x="14538" y="4003035"/>
            <a:ext cx="8320035" cy="406189"/>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Modify the </a:t>
            </a:r>
            <a:r>
              <a:rPr lang="en-US" sz="1600" b="1" dirty="0" err="1" smtClean="0"/>
              <a:t>init</a:t>
            </a:r>
            <a:r>
              <a:rPr lang="en-US" sz="1600" b="1" dirty="0" smtClean="0"/>
              <a:t> method </a:t>
            </a:r>
            <a:r>
              <a:rPr lang="en-US" sz="1600" dirty="0" smtClean="0"/>
              <a:t>to include setting the name of the counter variable</a:t>
            </a:r>
          </a:p>
        </p:txBody>
      </p:sp>
      <p:sp>
        <p:nvSpPr>
          <p:cNvPr id="21" name="Content Placeholder 3"/>
          <p:cNvSpPr txBox="1">
            <a:spLocks/>
          </p:cNvSpPr>
          <p:nvPr/>
        </p:nvSpPr>
        <p:spPr>
          <a:xfrm>
            <a:off x="19020" y="4489675"/>
            <a:ext cx="8320035" cy="406189"/>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Modify the run method </a:t>
            </a:r>
            <a:r>
              <a:rPr lang="en-US" sz="1600" dirty="0" smtClean="0"/>
              <a:t>to increment the count</a:t>
            </a:r>
          </a:p>
        </p:txBody>
      </p:sp>
      <p:sp>
        <p:nvSpPr>
          <p:cNvPr id="3" name="Rectangle 2"/>
          <p:cNvSpPr/>
          <p:nvPr/>
        </p:nvSpPr>
        <p:spPr>
          <a:xfrm>
            <a:off x="1536570" y="3063446"/>
            <a:ext cx="1892430" cy="369332"/>
          </a:xfrm>
          <a:prstGeom prst="rect">
            <a:avLst/>
          </a:prstGeom>
          <a:solidFill>
            <a:schemeClr val="bg1"/>
          </a:solidFill>
          <a:ln w="28575">
            <a:solidFill>
              <a:schemeClr val="tx1"/>
            </a:solidFill>
          </a:ln>
        </p:spPr>
        <p:txBody>
          <a:bodyPr wrap="square">
            <a:spAutoFit/>
          </a:bodyPr>
          <a:lstStyle/>
          <a:p>
            <a:r>
              <a:rPr lang="en-US" dirty="0">
                <a:solidFill>
                  <a:srgbClr val="000000"/>
                </a:solidFill>
                <a:highlight>
                  <a:srgbClr val="FFFFFF"/>
                </a:highlight>
                <a:latin typeface="Consolas" panose="020B0609020204030204" pitchFamily="49" charset="0"/>
              </a:rPr>
              <a:t>++counter;</a:t>
            </a:r>
            <a:endParaRPr lang="en-US" dirty="0"/>
          </a:p>
        </p:txBody>
      </p:sp>
      <p:sp>
        <p:nvSpPr>
          <p:cNvPr id="4" name="Rectangle 3"/>
          <p:cNvSpPr/>
          <p:nvPr/>
        </p:nvSpPr>
        <p:spPr>
          <a:xfrm>
            <a:off x="1536570" y="2277035"/>
            <a:ext cx="6464430" cy="369332"/>
          </a:xfrm>
          <a:prstGeom prst="rect">
            <a:avLst/>
          </a:prstGeom>
          <a:solidFill>
            <a:schemeClr val="bg1"/>
          </a:solidFill>
          <a:ln w="28575">
            <a:solidFill>
              <a:schemeClr val="tx1"/>
            </a:solidFill>
          </a:ln>
        </p:spPr>
        <p:txBody>
          <a:bodyPr wrap="square">
            <a:spAutoFit/>
          </a:bodyPr>
          <a:lstStyle/>
          <a:p>
            <a:r>
              <a:rPr lang="en-US" dirty="0" err="1">
                <a:solidFill>
                  <a:srgbClr val="000000"/>
                </a:solidFill>
                <a:highlight>
                  <a:srgbClr val="FFFFFF"/>
                </a:highlight>
                <a:latin typeface="Consolas" panose="020B0609020204030204" pitchFamily="49" charset="0"/>
              </a:rPr>
              <a:t>counter.set_name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".counter"</a:t>
            </a:r>
            <a:r>
              <a:rPr lang="en-US" dirty="0">
                <a:solidFill>
                  <a:srgbClr val="000000"/>
                </a:solidFill>
                <a:highlight>
                  <a:srgbClr val="FFFFFF"/>
                </a:highlight>
                <a:latin typeface="Consolas" panose="020B0609020204030204" pitchFamily="49" charset="0"/>
              </a:rPr>
              <a:t>, knowledge);</a:t>
            </a:r>
            <a:endParaRPr lang="en-US" dirty="0"/>
          </a:p>
        </p:txBody>
      </p:sp>
      <p:sp>
        <p:nvSpPr>
          <p:cNvPr id="24" name="Content Placeholder 3"/>
          <p:cNvSpPr txBox="1">
            <a:spLocks/>
          </p:cNvSpPr>
          <p:nvPr/>
        </p:nvSpPr>
        <p:spPr>
          <a:xfrm>
            <a:off x="14538" y="4981750"/>
            <a:ext cx="8320035" cy="1162913"/>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dirty="0" smtClean="0"/>
              <a:t>The name of the </a:t>
            </a:r>
            <a:r>
              <a:rPr lang="en-US" sz="1600" b="1" dirty="0" smtClean="0"/>
              <a:t>counter has a period </a:t>
            </a:r>
            <a:r>
              <a:rPr lang="en-US" sz="1600" dirty="0" smtClean="0"/>
              <a:t>at the front so MADARA treats it as a </a:t>
            </a:r>
            <a:r>
              <a:rPr lang="en-US" sz="1600" b="1" dirty="0" smtClean="0"/>
              <a:t>local variable</a:t>
            </a:r>
          </a:p>
          <a:p>
            <a:pPr marL="971550" lvl="2" indent="-342900"/>
            <a:r>
              <a:rPr lang="en-US" sz="1400" dirty="0" smtClean="0"/>
              <a:t>Changes to this variable will </a:t>
            </a:r>
            <a:r>
              <a:rPr lang="en-US" sz="1400" b="1" dirty="0" smtClean="0"/>
              <a:t>not </a:t>
            </a:r>
            <a:r>
              <a:rPr lang="en-US" sz="1400" dirty="0" smtClean="0"/>
              <a:t>be </a:t>
            </a:r>
            <a:r>
              <a:rPr lang="en-US" sz="1400" b="1" dirty="0" smtClean="0"/>
              <a:t>sent across the network</a:t>
            </a:r>
            <a:endParaRPr lang="en-US" sz="1400" b="1" dirty="0"/>
          </a:p>
          <a:p>
            <a:pPr marL="971550" lvl="2" indent="-342900"/>
            <a:r>
              <a:rPr lang="en-US" sz="1400" b="1" dirty="0" smtClean="0"/>
              <a:t>If </a:t>
            </a:r>
            <a:r>
              <a:rPr lang="en-US" sz="1400" dirty="0" smtClean="0"/>
              <a:t>we make this a </a:t>
            </a:r>
            <a:r>
              <a:rPr lang="en-US" sz="1400" b="1" dirty="0" smtClean="0"/>
              <a:t>global variable (no period), </a:t>
            </a:r>
            <a:r>
              <a:rPr lang="en-US" sz="1400" dirty="0" smtClean="0"/>
              <a:t>then</a:t>
            </a:r>
            <a:r>
              <a:rPr lang="en-US" sz="1400" b="1" dirty="0" smtClean="0"/>
              <a:t> others can change the value</a:t>
            </a:r>
          </a:p>
        </p:txBody>
      </p:sp>
      <p:sp>
        <p:nvSpPr>
          <p:cNvPr id="34" name="Rectangle 33"/>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35" name="TextBox 34"/>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36" name="TextBox 35"/>
          <p:cNvSpPr txBox="1"/>
          <p:nvPr/>
        </p:nvSpPr>
        <p:spPr>
          <a:xfrm>
            <a:off x="1251115" y="-8965"/>
            <a:ext cx="11110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37" name="TextBox 36"/>
          <p:cNvSpPr txBox="1"/>
          <p:nvPr/>
        </p:nvSpPr>
        <p:spPr>
          <a:xfrm>
            <a:off x="5004287" y="-8619"/>
            <a:ext cx="731519"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Notes</a:t>
            </a:r>
            <a:endParaRPr lang="en-US" sz="1400" b="1" dirty="0">
              <a:solidFill>
                <a:schemeClr val="bg1"/>
              </a:solidFill>
              <a:latin typeface="Arial" panose="020B0604020202020204" pitchFamily="34" charset="0"/>
              <a:cs typeface="Arial" panose="020B0604020202020204" pitchFamily="34" charset="0"/>
            </a:endParaRPr>
          </a:p>
        </p:txBody>
      </p:sp>
      <p:sp>
        <p:nvSpPr>
          <p:cNvPr id="38" name="TextBox 37"/>
          <p:cNvSpPr txBox="1"/>
          <p:nvPr/>
        </p:nvSpPr>
        <p:spPr>
          <a:xfrm>
            <a:off x="5715000" y="-8965"/>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39" name="TextBox 38"/>
          <p:cNvSpPr txBox="1"/>
          <p:nvPr/>
        </p:nvSpPr>
        <p:spPr>
          <a:xfrm>
            <a:off x="2362199" y="-8965"/>
            <a:ext cx="1371599"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Thread Safety</a:t>
            </a:r>
            <a:endParaRPr lang="en-US" sz="1400" b="1" dirty="0">
              <a:solidFill>
                <a:schemeClr val="bg1"/>
              </a:solidFill>
              <a:latin typeface="Arial" panose="020B0604020202020204" pitchFamily="34" charset="0"/>
              <a:cs typeface="Arial" panose="020B0604020202020204" pitchFamily="34" charset="0"/>
            </a:endParaRPr>
          </a:p>
        </p:txBody>
      </p:sp>
      <p:sp>
        <p:nvSpPr>
          <p:cNvPr id="40" name="TextBox 39"/>
          <p:cNvSpPr txBox="1"/>
          <p:nvPr/>
        </p:nvSpPr>
        <p:spPr>
          <a:xfrm>
            <a:off x="3733799" y="-8965"/>
            <a:ext cx="1270487"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Example App</a:t>
            </a:r>
          </a:p>
        </p:txBody>
      </p:sp>
    </p:spTree>
    <p:extLst>
      <p:ext uri="{BB962C8B-B14F-4D97-AF65-F5344CB8AC3E}">
        <p14:creationId xmlns:p14="http://schemas.microsoft.com/office/powerpoint/2010/main" val="1244762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1" grpId="0" animBg="1"/>
      <p:bldP spid="33" grpId="0" animBg="1"/>
      <p:bldP spid="27" grpId="0"/>
      <p:bldP spid="28" grpId="0"/>
      <p:bldP spid="21" grpId="0"/>
      <p:bldP spid="3" grpId="0" animBg="1"/>
      <p:bldP spid="4" grpId="0" animBg="1"/>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Creating a multi-threaded counter (modifying controller)</a:t>
            </a:r>
          </a:p>
        </p:txBody>
      </p:sp>
      <p:sp>
        <p:nvSpPr>
          <p:cNvPr id="27" name="Content Placeholder 3"/>
          <p:cNvSpPr txBox="1">
            <a:spLocks/>
          </p:cNvSpPr>
          <p:nvPr/>
        </p:nvSpPr>
        <p:spPr>
          <a:xfrm>
            <a:off x="93551" y="1915376"/>
            <a:ext cx="8593249" cy="406189"/>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Modify </a:t>
            </a:r>
            <a:r>
              <a:rPr lang="en-US" sz="1600" dirty="0" smtClean="0"/>
              <a:t>the</a:t>
            </a:r>
            <a:r>
              <a:rPr lang="en-US" sz="1600" b="1" dirty="0" smtClean="0"/>
              <a:t> controller </a:t>
            </a:r>
            <a:r>
              <a:rPr lang="en-US" sz="1600" dirty="0" smtClean="0"/>
              <a:t>to</a:t>
            </a:r>
            <a:r>
              <a:rPr lang="en-US" sz="1600" b="1" dirty="0" smtClean="0"/>
              <a:t> set thread hertz </a:t>
            </a:r>
            <a:r>
              <a:rPr lang="en-US" sz="1600" dirty="0" smtClean="0"/>
              <a:t>rates</a:t>
            </a:r>
          </a:p>
        </p:txBody>
      </p:sp>
      <p:sp>
        <p:nvSpPr>
          <p:cNvPr id="28" name="Content Placeholder 3"/>
          <p:cNvSpPr txBox="1">
            <a:spLocks/>
          </p:cNvSpPr>
          <p:nvPr/>
        </p:nvSpPr>
        <p:spPr>
          <a:xfrm>
            <a:off x="14538" y="4546811"/>
            <a:ext cx="8320035" cy="406189"/>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-1 </a:t>
            </a:r>
            <a:r>
              <a:rPr lang="en-US" sz="1600" dirty="0" smtClean="0"/>
              <a:t>hertz means </a:t>
            </a:r>
            <a:r>
              <a:rPr lang="en-US" sz="1600" b="1" dirty="0" smtClean="0"/>
              <a:t>run once, 0 </a:t>
            </a:r>
            <a:r>
              <a:rPr lang="en-US" sz="1600" dirty="0" smtClean="0"/>
              <a:t>means </a:t>
            </a:r>
            <a:r>
              <a:rPr lang="en-US" sz="1600" b="1" dirty="0" smtClean="0"/>
              <a:t>as fast as possible, &gt;0 is </a:t>
            </a:r>
            <a:r>
              <a:rPr lang="en-US" sz="1600" dirty="0" smtClean="0"/>
              <a:t>a </a:t>
            </a:r>
            <a:r>
              <a:rPr lang="en-US" sz="1600" b="1" dirty="0" smtClean="0"/>
              <a:t>specific hertz</a:t>
            </a:r>
            <a:endParaRPr lang="en-US" sz="1600" dirty="0" smtClean="0"/>
          </a:p>
        </p:txBody>
      </p:sp>
      <p:sp>
        <p:nvSpPr>
          <p:cNvPr id="21" name="Content Placeholder 3"/>
          <p:cNvSpPr txBox="1">
            <a:spLocks/>
          </p:cNvSpPr>
          <p:nvPr/>
        </p:nvSpPr>
        <p:spPr>
          <a:xfrm>
            <a:off x="93551" y="1266842"/>
            <a:ext cx="8669449" cy="638158"/>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dirty="0" smtClean="0"/>
              <a:t>The MADARA </a:t>
            </a:r>
            <a:r>
              <a:rPr lang="en-US" sz="1600" b="1" dirty="0" err="1"/>
              <a:t>T</a:t>
            </a:r>
            <a:r>
              <a:rPr lang="en-US" sz="1600" b="1" dirty="0" err="1" smtClean="0"/>
              <a:t>hreader</a:t>
            </a:r>
            <a:r>
              <a:rPr lang="en-US" sz="1600" b="1" dirty="0" smtClean="0"/>
              <a:t> provides </a:t>
            </a:r>
            <a:r>
              <a:rPr lang="en-US" sz="1600" dirty="0" smtClean="0"/>
              <a:t>a </a:t>
            </a:r>
            <a:r>
              <a:rPr lang="en-US" sz="1600" b="1" dirty="0" smtClean="0"/>
              <a:t>scheduling </a:t>
            </a:r>
            <a:r>
              <a:rPr lang="en-US" sz="1600" dirty="0" smtClean="0"/>
              <a:t>system </a:t>
            </a:r>
            <a:r>
              <a:rPr lang="en-US" sz="1600" b="1" dirty="0" smtClean="0"/>
              <a:t>for predictable </a:t>
            </a:r>
            <a:r>
              <a:rPr lang="en-US" sz="1600" dirty="0" smtClean="0"/>
              <a:t>thread</a:t>
            </a:r>
            <a:r>
              <a:rPr lang="en-US" sz="1600" b="1" dirty="0" smtClean="0"/>
              <a:t> execution</a:t>
            </a:r>
            <a:endParaRPr lang="en-US" sz="1600" dirty="0" smtClean="0"/>
          </a:p>
        </p:txBody>
      </p:sp>
      <p:sp>
        <p:nvSpPr>
          <p:cNvPr id="20" name="Rectangle 19"/>
          <p:cNvSpPr/>
          <p:nvPr/>
        </p:nvSpPr>
        <p:spPr>
          <a:xfrm>
            <a:off x="762000" y="2594316"/>
            <a:ext cx="1469156"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rPr>
              <a:t>c</a:t>
            </a:r>
            <a:r>
              <a:rPr lang="en-US" sz="1600" dirty="0" smtClean="0">
                <a:solidFill>
                  <a:schemeClr val="tx1"/>
                </a:solidFill>
              </a:rPr>
              <a:t>ontroller.cpp</a:t>
            </a:r>
            <a:endParaRPr lang="en-US" sz="1600" dirty="0">
              <a:solidFill>
                <a:schemeClr val="tx1"/>
              </a:solidFill>
            </a:endParaRPr>
          </a:p>
        </p:txBody>
      </p:sp>
      <p:sp>
        <p:nvSpPr>
          <p:cNvPr id="22" name="Rectangle 21"/>
          <p:cNvSpPr/>
          <p:nvPr/>
        </p:nvSpPr>
        <p:spPr>
          <a:xfrm>
            <a:off x="852756" y="2228064"/>
            <a:ext cx="768800" cy="338554"/>
          </a:xfrm>
          <a:prstGeom prst="rect">
            <a:avLst/>
          </a:prstGeom>
        </p:spPr>
        <p:txBody>
          <a:bodyPr wrap="none">
            <a:spAutoFit/>
          </a:bodyPr>
          <a:lstStyle/>
          <a:p>
            <a:pPr marL="684213" lvl="1" indent="-342900"/>
            <a:r>
              <a:rPr lang="en-US" sz="1600" b="1" dirty="0" err="1" smtClean="0"/>
              <a:t>src</a:t>
            </a:r>
            <a:endParaRPr lang="en-US" sz="1600" b="1" dirty="0"/>
          </a:p>
        </p:txBody>
      </p:sp>
      <p:sp>
        <p:nvSpPr>
          <p:cNvPr id="2" name="Rectangle 1"/>
          <p:cNvSpPr/>
          <p:nvPr/>
        </p:nvSpPr>
        <p:spPr>
          <a:xfrm>
            <a:off x="1447800" y="2973163"/>
            <a:ext cx="6248400" cy="1169551"/>
          </a:xfrm>
          <a:prstGeom prst="rect">
            <a:avLst/>
          </a:prstGeom>
          <a:solidFill>
            <a:schemeClr val="bg1"/>
          </a:solidFill>
          <a:ln w="28575">
            <a:solidFill>
              <a:schemeClr val="tx1"/>
            </a:solidFill>
          </a:ln>
        </p:spPr>
        <p:txBody>
          <a:bodyPr wrap="square">
            <a:spAutoFit/>
          </a:bodyPr>
          <a:lstStyle/>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begin thread creation</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threader.run</a:t>
            </a:r>
            <a:r>
              <a:rPr lang="en-US" sz="1400" dirty="0">
                <a:solidFill>
                  <a:srgbClr val="000000"/>
                </a:solidFill>
                <a:highlight>
                  <a:srgbClr val="FFFFFF"/>
                </a:highlight>
                <a:latin typeface="Consolas" panose="020B0609020204030204" pitchFamily="49" charset="0"/>
              </a:rPr>
              <a:t> (1, </a:t>
            </a:r>
            <a:r>
              <a:rPr lang="en-US" sz="1400" dirty="0">
                <a:solidFill>
                  <a:srgbClr val="A31515"/>
                </a:solidFill>
                <a:highlight>
                  <a:srgbClr val="FFFFFF"/>
                </a:highlight>
                <a:latin typeface="Consolas" panose="020B0609020204030204" pitchFamily="49" charset="0"/>
              </a:rPr>
              <a:t>"thread1"</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threads::thread1());</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threader.run</a:t>
            </a:r>
            <a:r>
              <a:rPr lang="en-US" sz="1400" dirty="0">
                <a:solidFill>
                  <a:srgbClr val="000000"/>
                </a:solidFill>
                <a:highlight>
                  <a:srgbClr val="FFFFFF"/>
                </a:highlight>
                <a:latin typeface="Consolas" panose="020B0609020204030204" pitchFamily="49" charset="0"/>
              </a:rPr>
              <a:t> (1, </a:t>
            </a:r>
            <a:r>
              <a:rPr lang="en-US" sz="1400" dirty="0">
                <a:solidFill>
                  <a:srgbClr val="A31515"/>
                </a:solidFill>
                <a:highlight>
                  <a:srgbClr val="FFFFFF"/>
                </a:highlight>
                <a:latin typeface="Consolas" panose="020B0609020204030204" pitchFamily="49" charset="0"/>
              </a:rPr>
              <a:t>"thread2"</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threads::thread2());</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threader.run</a:t>
            </a:r>
            <a:r>
              <a:rPr lang="en-US" sz="1400" dirty="0">
                <a:solidFill>
                  <a:srgbClr val="000000"/>
                </a:solidFill>
                <a:highlight>
                  <a:srgbClr val="FFFFFF"/>
                </a:highlight>
                <a:latin typeface="Consolas" panose="020B0609020204030204" pitchFamily="49" charset="0"/>
              </a:rPr>
              <a:t> (1, </a:t>
            </a:r>
            <a:r>
              <a:rPr lang="en-US" sz="1400" dirty="0">
                <a:solidFill>
                  <a:srgbClr val="A31515"/>
                </a:solidFill>
                <a:highlight>
                  <a:srgbClr val="FFFFFF"/>
                </a:highlight>
                <a:latin typeface="Consolas" panose="020B0609020204030204" pitchFamily="49" charset="0"/>
              </a:rPr>
              <a:t>"thread3"</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threads::thread3());</a:t>
            </a:r>
          </a:p>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end thread creation</a:t>
            </a:r>
            <a:endParaRPr lang="en-US" sz="1400" dirty="0"/>
          </a:p>
        </p:txBody>
      </p:sp>
      <p:sp>
        <p:nvSpPr>
          <p:cNvPr id="23" name="Content Placeholder 3"/>
          <p:cNvSpPr txBox="1">
            <a:spLocks/>
          </p:cNvSpPr>
          <p:nvPr/>
        </p:nvSpPr>
        <p:spPr>
          <a:xfrm>
            <a:off x="14538" y="4981750"/>
            <a:ext cx="8320035" cy="1162913"/>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dirty="0" smtClean="0"/>
              <a:t>Predictable execution is necessary for verification to be possible</a:t>
            </a:r>
          </a:p>
          <a:p>
            <a:pPr marL="684213" lvl="1" indent="-342900"/>
            <a:r>
              <a:rPr lang="en-US" sz="1400" dirty="0" smtClean="0"/>
              <a:t>By providing </a:t>
            </a:r>
            <a:r>
              <a:rPr lang="en-US" sz="1400" b="1" dirty="0" smtClean="0"/>
              <a:t>both thread-safety and predictable execution</a:t>
            </a:r>
            <a:r>
              <a:rPr lang="en-US" sz="1400" dirty="0" smtClean="0"/>
              <a:t>, you can be </a:t>
            </a:r>
            <a:r>
              <a:rPr lang="en-US" sz="1400" b="1" dirty="0" smtClean="0"/>
              <a:t>more assured of multi-threaded behavior</a:t>
            </a:r>
          </a:p>
        </p:txBody>
      </p:sp>
      <p:sp>
        <p:nvSpPr>
          <p:cNvPr id="31" name="Rectangle 30"/>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32" name="TextBox 31"/>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33" name="TextBox 32"/>
          <p:cNvSpPr txBox="1"/>
          <p:nvPr/>
        </p:nvSpPr>
        <p:spPr>
          <a:xfrm>
            <a:off x="1251115" y="-8965"/>
            <a:ext cx="11110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34" name="TextBox 33"/>
          <p:cNvSpPr txBox="1"/>
          <p:nvPr/>
        </p:nvSpPr>
        <p:spPr>
          <a:xfrm>
            <a:off x="5004287" y="-8619"/>
            <a:ext cx="731519"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Notes</a:t>
            </a:r>
            <a:endParaRPr lang="en-US" sz="1400" b="1" dirty="0">
              <a:solidFill>
                <a:schemeClr val="bg1"/>
              </a:solidFill>
              <a:latin typeface="Arial" panose="020B0604020202020204" pitchFamily="34" charset="0"/>
              <a:cs typeface="Arial" panose="020B0604020202020204" pitchFamily="34" charset="0"/>
            </a:endParaRPr>
          </a:p>
        </p:txBody>
      </p:sp>
      <p:sp>
        <p:nvSpPr>
          <p:cNvPr id="35" name="TextBox 34"/>
          <p:cNvSpPr txBox="1"/>
          <p:nvPr/>
        </p:nvSpPr>
        <p:spPr>
          <a:xfrm>
            <a:off x="5715000" y="-8965"/>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36" name="TextBox 35"/>
          <p:cNvSpPr txBox="1"/>
          <p:nvPr/>
        </p:nvSpPr>
        <p:spPr>
          <a:xfrm>
            <a:off x="2362199" y="-8965"/>
            <a:ext cx="1371599"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Thread Safety</a:t>
            </a:r>
            <a:endParaRPr lang="en-US" sz="1400" b="1" dirty="0">
              <a:solidFill>
                <a:schemeClr val="bg1"/>
              </a:solidFill>
              <a:latin typeface="Arial" panose="020B0604020202020204" pitchFamily="34" charset="0"/>
              <a:cs typeface="Arial" panose="020B0604020202020204" pitchFamily="34" charset="0"/>
            </a:endParaRPr>
          </a:p>
        </p:txBody>
      </p:sp>
      <p:sp>
        <p:nvSpPr>
          <p:cNvPr id="37" name="TextBox 36"/>
          <p:cNvSpPr txBox="1"/>
          <p:nvPr/>
        </p:nvSpPr>
        <p:spPr>
          <a:xfrm>
            <a:off x="3733799" y="-8965"/>
            <a:ext cx="1270487"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Example App</a:t>
            </a:r>
          </a:p>
        </p:txBody>
      </p:sp>
    </p:spTree>
    <p:extLst>
      <p:ext uri="{BB962C8B-B14F-4D97-AF65-F5344CB8AC3E}">
        <p14:creationId xmlns:p14="http://schemas.microsoft.com/office/powerpoint/2010/main" val="4140762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1" grpId="0"/>
      <p:bldP spid="20" grpId="0" animBg="1"/>
      <p:bldP spid="22" grpId="0"/>
      <p:bldP spid="2" grpId="0" animBg="1"/>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Creating a multi-threaded counter (modifying controller)</a:t>
            </a:r>
          </a:p>
        </p:txBody>
      </p:sp>
      <p:sp>
        <p:nvSpPr>
          <p:cNvPr id="27" name="Content Placeholder 3"/>
          <p:cNvSpPr txBox="1">
            <a:spLocks/>
          </p:cNvSpPr>
          <p:nvPr/>
        </p:nvSpPr>
        <p:spPr>
          <a:xfrm>
            <a:off x="93551" y="2160128"/>
            <a:ext cx="8593249" cy="735472"/>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In this application, the controller is not needed</a:t>
            </a:r>
            <a:r>
              <a:rPr lang="en-US" sz="1600" dirty="0" smtClean="0"/>
              <a:t>, so </a:t>
            </a:r>
            <a:r>
              <a:rPr lang="en-US" sz="1600" b="1" dirty="0" smtClean="0"/>
              <a:t>comment out </a:t>
            </a:r>
            <a:r>
              <a:rPr lang="en-US" sz="1600" dirty="0" smtClean="0"/>
              <a:t>the</a:t>
            </a:r>
            <a:r>
              <a:rPr lang="en-US" sz="1600" b="1" dirty="0" smtClean="0"/>
              <a:t> run </a:t>
            </a:r>
            <a:r>
              <a:rPr lang="en-US" sz="1600" dirty="0" smtClean="0"/>
              <a:t>method</a:t>
            </a:r>
          </a:p>
          <a:p>
            <a:pPr marL="684213" lvl="1" indent="-342900"/>
            <a:r>
              <a:rPr lang="en-US" sz="1600" dirty="0" smtClean="0"/>
              <a:t>Call the MADARA sleep function instead</a:t>
            </a:r>
          </a:p>
        </p:txBody>
      </p:sp>
      <p:sp>
        <p:nvSpPr>
          <p:cNvPr id="21" name="Content Placeholder 3"/>
          <p:cNvSpPr txBox="1">
            <a:spLocks/>
          </p:cNvSpPr>
          <p:nvPr/>
        </p:nvSpPr>
        <p:spPr>
          <a:xfrm>
            <a:off x="93551" y="1266842"/>
            <a:ext cx="8669449" cy="1079440"/>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dirty="0" smtClean="0"/>
              <a:t>The </a:t>
            </a:r>
            <a:r>
              <a:rPr lang="en-US" sz="1600" b="1" dirty="0" smtClean="0"/>
              <a:t>default generation includes </a:t>
            </a:r>
            <a:r>
              <a:rPr lang="en-US" sz="1600" dirty="0" smtClean="0"/>
              <a:t>a GAMS </a:t>
            </a:r>
            <a:r>
              <a:rPr lang="en-US" sz="1600" b="1" dirty="0" smtClean="0"/>
              <a:t>controller</a:t>
            </a:r>
          </a:p>
          <a:p>
            <a:pPr marL="684213" lvl="1" indent="-342900"/>
            <a:r>
              <a:rPr lang="en-US" sz="1600" dirty="0" smtClean="0"/>
              <a:t>GAMS</a:t>
            </a:r>
            <a:r>
              <a:rPr lang="en-US" sz="1600" b="1" dirty="0" smtClean="0"/>
              <a:t> controllers and </a:t>
            </a:r>
            <a:r>
              <a:rPr lang="en-US" sz="1600" dirty="0" smtClean="0"/>
              <a:t>MADARA</a:t>
            </a:r>
            <a:r>
              <a:rPr lang="en-US" sz="1600" b="1" dirty="0" smtClean="0"/>
              <a:t> threads naturally work together because the </a:t>
            </a:r>
            <a:r>
              <a:rPr lang="en-US" sz="1600" b="1" dirty="0" err="1" smtClean="0"/>
              <a:t>KnowledgeBase</a:t>
            </a:r>
            <a:r>
              <a:rPr lang="en-US" sz="1600" b="1" dirty="0" smtClean="0"/>
              <a:t> </a:t>
            </a:r>
            <a:r>
              <a:rPr lang="en-US" sz="1600" dirty="0" smtClean="0"/>
              <a:t>they depend on</a:t>
            </a:r>
            <a:r>
              <a:rPr lang="en-US" sz="1600" b="1" dirty="0" smtClean="0"/>
              <a:t> is thread-safe</a:t>
            </a:r>
          </a:p>
        </p:txBody>
      </p:sp>
      <p:sp>
        <p:nvSpPr>
          <p:cNvPr id="20" name="Rectangle 19"/>
          <p:cNvSpPr/>
          <p:nvPr/>
        </p:nvSpPr>
        <p:spPr>
          <a:xfrm>
            <a:off x="765047" y="3338052"/>
            <a:ext cx="1469156"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rPr>
              <a:t>c</a:t>
            </a:r>
            <a:r>
              <a:rPr lang="en-US" sz="1600" dirty="0" smtClean="0">
                <a:solidFill>
                  <a:schemeClr val="tx1"/>
                </a:solidFill>
              </a:rPr>
              <a:t>ontroller.cpp</a:t>
            </a:r>
            <a:endParaRPr lang="en-US" sz="1600" dirty="0">
              <a:solidFill>
                <a:schemeClr val="tx1"/>
              </a:solidFill>
            </a:endParaRPr>
          </a:p>
        </p:txBody>
      </p:sp>
      <p:sp>
        <p:nvSpPr>
          <p:cNvPr id="22" name="Rectangle 21"/>
          <p:cNvSpPr/>
          <p:nvPr/>
        </p:nvSpPr>
        <p:spPr>
          <a:xfrm>
            <a:off x="855803" y="2971800"/>
            <a:ext cx="768800" cy="338554"/>
          </a:xfrm>
          <a:prstGeom prst="rect">
            <a:avLst/>
          </a:prstGeom>
        </p:spPr>
        <p:txBody>
          <a:bodyPr wrap="none">
            <a:spAutoFit/>
          </a:bodyPr>
          <a:lstStyle/>
          <a:p>
            <a:pPr marL="684213" lvl="1" indent="-342900"/>
            <a:r>
              <a:rPr lang="en-US" sz="1600" b="1" dirty="0" err="1" smtClean="0"/>
              <a:t>src</a:t>
            </a:r>
            <a:endParaRPr lang="en-US" sz="1600" b="1" dirty="0"/>
          </a:p>
        </p:txBody>
      </p:sp>
      <p:sp>
        <p:nvSpPr>
          <p:cNvPr id="3" name="Rectangle 2"/>
          <p:cNvSpPr/>
          <p:nvPr/>
        </p:nvSpPr>
        <p:spPr>
          <a:xfrm>
            <a:off x="1146047" y="3755480"/>
            <a:ext cx="4572000" cy="830997"/>
          </a:xfrm>
          <a:prstGeom prst="rect">
            <a:avLst/>
          </a:prstGeom>
          <a:solidFill>
            <a:schemeClr val="bg1"/>
          </a:solidFill>
          <a:ln w="28575">
            <a:solidFill>
              <a:schemeClr val="tx1"/>
            </a:solidFill>
          </a:ln>
        </p:spPr>
        <p:txBody>
          <a:bodyPr>
            <a:spAutoFit/>
          </a:bodyPr>
          <a:lstStyle/>
          <a:p>
            <a:r>
              <a:rPr lang="en-US" sz="1600" dirty="0">
                <a:solidFill>
                  <a:srgbClr val="008000"/>
                </a:solidFill>
                <a:highlight>
                  <a:srgbClr val="FFFFFF"/>
                </a:highlight>
                <a:latin typeface="Consolas" panose="020B0609020204030204" pitchFamily="49" charset="0"/>
              </a:rPr>
              <a:t>// </a:t>
            </a:r>
            <a:r>
              <a:rPr lang="en-US" sz="1600" dirty="0" err="1">
                <a:solidFill>
                  <a:srgbClr val="008000"/>
                </a:solidFill>
                <a:highlight>
                  <a:srgbClr val="FFFFFF"/>
                </a:highlight>
                <a:latin typeface="Consolas" panose="020B0609020204030204" pitchFamily="49" charset="0"/>
              </a:rPr>
              <a:t>controller.run</a:t>
            </a:r>
            <a:r>
              <a:rPr lang="en-US" sz="1600" dirty="0">
                <a:solidFill>
                  <a:srgbClr val="008000"/>
                </a:solidFill>
                <a:highlight>
                  <a:srgbClr val="FFFFFF"/>
                </a:highlight>
                <a:latin typeface="Consolas" panose="020B0609020204030204" pitchFamily="49" charset="0"/>
              </a:rPr>
              <a:t> (period, </a:t>
            </a:r>
            <a:r>
              <a:rPr lang="en-US" sz="1600" dirty="0" err="1">
                <a:solidFill>
                  <a:srgbClr val="008000"/>
                </a:solidFill>
                <a:highlight>
                  <a:srgbClr val="FFFFFF"/>
                </a:highlight>
                <a:latin typeface="Consolas" panose="020B0609020204030204" pitchFamily="49" charset="0"/>
              </a:rPr>
              <a:t>loop_time</a:t>
            </a:r>
            <a:r>
              <a:rPr lang="en-US" sz="1600" dirty="0" smtClean="0">
                <a:solidFill>
                  <a:srgbClr val="008000"/>
                </a:solidFill>
                <a:highlight>
                  <a:srgbClr val="FFFFFF"/>
                </a:highlight>
                <a:latin typeface="Consolas" panose="020B0609020204030204" pitchFamily="49" charset="0"/>
              </a:rPr>
              <a:t>);</a:t>
            </a:r>
          </a:p>
          <a:p>
            <a:r>
              <a:rPr lang="en-US" sz="1600" dirty="0" err="1">
                <a:solidFill>
                  <a:srgbClr val="000000"/>
                </a:solidFill>
                <a:highlight>
                  <a:srgbClr val="FFFFFF"/>
                </a:highlight>
                <a:latin typeface="Consolas" panose="020B0609020204030204" pitchFamily="49" charset="0"/>
              </a:rPr>
              <a:t>madara</a:t>
            </a:r>
            <a:r>
              <a:rPr lang="en-US" sz="1600" dirty="0">
                <a:solidFill>
                  <a:srgbClr val="000000"/>
                </a:solidFill>
                <a:highlight>
                  <a:srgbClr val="FFFFFF"/>
                </a:highlight>
                <a:latin typeface="Consolas" panose="020B0609020204030204" pitchFamily="49" charset="0"/>
              </a:rPr>
              <a:t>::utility::sleep (</a:t>
            </a:r>
            <a:r>
              <a:rPr lang="en-US" sz="1600" dirty="0" err="1">
                <a:solidFill>
                  <a:srgbClr val="000000"/>
                </a:solidFill>
                <a:highlight>
                  <a:srgbClr val="FFFFFF"/>
                </a:highlight>
                <a:latin typeface="Consolas" panose="020B0609020204030204" pitchFamily="49" charset="0"/>
              </a:rPr>
              <a:t>loop_time</a:t>
            </a:r>
            <a:r>
              <a:rPr lang="en-US" sz="1600" dirty="0">
                <a:solidFill>
                  <a:srgbClr val="000000"/>
                </a:solidFill>
                <a:highlight>
                  <a:srgbClr val="FFFFFF"/>
                </a:highlight>
                <a:latin typeface="Consolas" panose="020B0609020204030204" pitchFamily="49" charset="0"/>
              </a:rPr>
              <a:t>);</a:t>
            </a:r>
            <a:endParaRPr lang="en-US" sz="1600" dirty="0"/>
          </a:p>
          <a:p>
            <a:endParaRPr lang="en-US" sz="1600" dirty="0"/>
          </a:p>
        </p:txBody>
      </p:sp>
      <p:sp>
        <p:nvSpPr>
          <p:cNvPr id="24" name="Content Placeholder 3"/>
          <p:cNvSpPr txBox="1">
            <a:spLocks/>
          </p:cNvSpPr>
          <p:nvPr/>
        </p:nvSpPr>
        <p:spPr>
          <a:xfrm>
            <a:off x="93551" y="5339678"/>
            <a:ext cx="8821849" cy="756322"/>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dirty="0" smtClean="0"/>
              <a:t>This will </a:t>
            </a:r>
            <a:r>
              <a:rPr lang="en-US" sz="1600" b="1" dirty="0" smtClean="0"/>
              <a:t>allow</a:t>
            </a:r>
            <a:r>
              <a:rPr lang="en-US" sz="1600" dirty="0" smtClean="0"/>
              <a:t> the </a:t>
            </a:r>
            <a:r>
              <a:rPr lang="en-US" sz="1600" b="1" dirty="0" smtClean="0"/>
              <a:t>application</a:t>
            </a:r>
            <a:r>
              <a:rPr lang="en-US" sz="1600" dirty="0" smtClean="0"/>
              <a:t> </a:t>
            </a:r>
            <a:r>
              <a:rPr lang="en-US" sz="1600" b="1" dirty="0" smtClean="0"/>
              <a:t>to run for a period of time before terminating </a:t>
            </a:r>
            <a:r>
              <a:rPr lang="en-US" sz="1600" dirty="0" smtClean="0"/>
              <a:t>the threads</a:t>
            </a:r>
            <a:endParaRPr lang="en-US" sz="1600" b="1" dirty="0" smtClean="0"/>
          </a:p>
        </p:txBody>
      </p:sp>
      <p:sp>
        <p:nvSpPr>
          <p:cNvPr id="29" name="Rectangle 28"/>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30" name="TextBox 29"/>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31" name="TextBox 30"/>
          <p:cNvSpPr txBox="1"/>
          <p:nvPr/>
        </p:nvSpPr>
        <p:spPr>
          <a:xfrm>
            <a:off x="1251115" y="-8965"/>
            <a:ext cx="11110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32" name="TextBox 31"/>
          <p:cNvSpPr txBox="1"/>
          <p:nvPr/>
        </p:nvSpPr>
        <p:spPr>
          <a:xfrm>
            <a:off x="5004287" y="-8619"/>
            <a:ext cx="731519"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Notes</a:t>
            </a:r>
            <a:endParaRPr lang="en-US" sz="1400" b="1" dirty="0">
              <a:solidFill>
                <a:schemeClr val="bg1"/>
              </a:solidFill>
              <a:latin typeface="Arial" panose="020B0604020202020204" pitchFamily="34" charset="0"/>
              <a:cs typeface="Arial" panose="020B0604020202020204" pitchFamily="34" charset="0"/>
            </a:endParaRPr>
          </a:p>
        </p:txBody>
      </p:sp>
      <p:sp>
        <p:nvSpPr>
          <p:cNvPr id="33" name="TextBox 32"/>
          <p:cNvSpPr txBox="1"/>
          <p:nvPr/>
        </p:nvSpPr>
        <p:spPr>
          <a:xfrm>
            <a:off x="5715000" y="-8965"/>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34" name="TextBox 33"/>
          <p:cNvSpPr txBox="1"/>
          <p:nvPr/>
        </p:nvSpPr>
        <p:spPr>
          <a:xfrm>
            <a:off x="2362199" y="-8965"/>
            <a:ext cx="1371599"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Thread Safety</a:t>
            </a:r>
            <a:endParaRPr lang="en-US" sz="1400" b="1" dirty="0">
              <a:solidFill>
                <a:schemeClr val="bg1"/>
              </a:solidFill>
              <a:latin typeface="Arial" panose="020B0604020202020204" pitchFamily="34" charset="0"/>
              <a:cs typeface="Arial" panose="020B0604020202020204" pitchFamily="34" charset="0"/>
            </a:endParaRPr>
          </a:p>
        </p:txBody>
      </p:sp>
      <p:sp>
        <p:nvSpPr>
          <p:cNvPr id="35" name="TextBox 34"/>
          <p:cNvSpPr txBox="1"/>
          <p:nvPr/>
        </p:nvSpPr>
        <p:spPr>
          <a:xfrm>
            <a:off x="3733799" y="-8965"/>
            <a:ext cx="1270487"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Example App</a:t>
            </a:r>
          </a:p>
        </p:txBody>
      </p:sp>
    </p:spTree>
    <p:extLst>
      <p:ext uri="{BB962C8B-B14F-4D97-AF65-F5344CB8AC3E}">
        <p14:creationId xmlns:p14="http://schemas.microsoft.com/office/powerpoint/2010/main" val="672482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1" grpId="0"/>
      <p:bldP spid="20" grpId="0" animBg="1"/>
      <p:bldP spid="22" grpId="0"/>
      <p:bldP spid="3" grpId="0" animBg="1"/>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54" name="Content Placeholder 3"/>
          <p:cNvSpPr txBox="1">
            <a:spLocks/>
          </p:cNvSpPr>
          <p:nvPr/>
        </p:nvSpPr>
        <p:spPr>
          <a:xfrm>
            <a:off x="524638" y="1975365"/>
            <a:ext cx="7528335" cy="777248"/>
          </a:xfrm>
          <a:prstGeom prst="rect">
            <a:avLst/>
          </a:prstGeom>
          <a:solidFill>
            <a:schemeClr val="tx1"/>
          </a:solidFill>
        </p:spPr>
        <p:txBody>
          <a:bodyPr vert="horz" wrap="squar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c</a:t>
            </a:r>
            <a:r>
              <a:rPr lang="en-US" sz="1200" dirty="0" smtClean="0">
                <a:solidFill>
                  <a:schemeClr val="bg1"/>
                </a:solidFill>
                <a:latin typeface="Courier New" panose="02070309020205020404" pitchFamily="49" charset="0"/>
                <a:cs typeface="Courier New" panose="02070309020205020404" pitchFamily="49" charset="0"/>
              </a:rPr>
              <a:t>d $</a:t>
            </a:r>
            <a:r>
              <a:rPr lang="en-US" sz="1200" dirty="0" smtClean="0">
                <a:solidFill>
                  <a:schemeClr val="bg1"/>
                </a:solidFill>
                <a:latin typeface="Courier New" panose="02070309020205020404" pitchFamily="49" charset="0"/>
                <a:cs typeface="Courier New" panose="02070309020205020404" pitchFamily="49" charset="0"/>
              </a:rPr>
              <a:t>PROJECT_ROOT/counters</a:t>
            </a:r>
            <a:endParaRPr lang="en-US" sz="1200" dirty="0" smtClean="0">
              <a:solidFill>
                <a:schemeClr val="bg1"/>
              </a:solidFill>
              <a:latin typeface="Courier New" panose="02070309020205020404" pitchFamily="49" charset="0"/>
              <a:cs typeface="Courier New" panose="02070309020205020404" pitchFamily="49" charset="0"/>
            </a:endParaRP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./action.sh compile</a:t>
            </a: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bin/</a:t>
            </a:r>
            <a:r>
              <a:rPr lang="en-US" sz="1200" dirty="0" err="1" smtClean="0">
                <a:solidFill>
                  <a:schemeClr val="bg1"/>
                </a:solidFill>
                <a:latin typeface="Courier New" panose="02070309020205020404" pitchFamily="49" charset="0"/>
                <a:cs typeface="Courier New" panose="02070309020205020404" pitchFamily="49" charset="0"/>
              </a:rPr>
              <a:t>custom_controller</a:t>
            </a:r>
            <a:r>
              <a:rPr lang="en-US" sz="1200" dirty="0" smtClean="0">
                <a:solidFill>
                  <a:schemeClr val="bg1"/>
                </a:solidFill>
                <a:latin typeface="Courier New" panose="02070309020205020404" pitchFamily="49" charset="0"/>
                <a:cs typeface="Courier New" panose="02070309020205020404" pitchFamily="49" charset="0"/>
              </a:rPr>
              <a:t> --loop-time 10</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55" name="Rectangle 54"/>
          <p:cNvSpPr/>
          <p:nvPr/>
        </p:nvSpPr>
        <p:spPr>
          <a:xfrm>
            <a:off x="432973" y="1524000"/>
            <a:ext cx="2945478"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Linux terminal</a:t>
            </a:r>
            <a:endParaRPr lang="en-US" dirty="0">
              <a:latin typeface="Arial" panose="020B0604020202020204" pitchFamily="34" charset="0"/>
              <a:cs typeface="Arial" panose="020B0604020202020204" pitchFamily="34" charset="0"/>
            </a:endParaRPr>
          </a:p>
        </p:txBody>
      </p:sp>
      <p:sp>
        <p:nvSpPr>
          <p:cNvPr id="56" name="Content Placeholder 3"/>
          <p:cNvSpPr txBox="1">
            <a:spLocks/>
          </p:cNvSpPr>
          <p:nvPr/>
        </p:nvSpPr>
        <p:spPr>
          <a:xfrm>
            <a:off x="541844" y="3425349"/>
            <a:ext cx="7663530" cy="753875"/>
          </a:xfrm>
          <a:prstGeom prst="rect">
            <a:avLst/>
          </a:prstGeom>
          <a:solidFill>
            <a:schemeClr val="tx1"/>
          </a:solidFill>
        </p:spPr>
        <p:txBody>
          <a:bodyPr vert="horz" wrap="squar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c</a:t>
            </a:r>
            <a:r>
              <a:rPr lang="en-US" sz="1200" dirty="0" smtClean="0">
                <a:solidFill>
                  <a:schemeClr val="bg1"/>
                </a:solidFill>
                <a:latin typeface="Courier New" panose="02070309020205020404" pitchFamily="49" charset="0"/>
                <a:cs typeface="Courier New" panose="02070309020205020404" pitchFamily="49" charset="0"/>
              </a:rPr>
              <a:t>d %PROJECT_ROOT</a:t>
            </a:r>
            <a:r>
              <a:rPr lang="en-US" sz="1200" dirty="0">
                <a:solidFill>
                  <a:schemeClr val="bg1"/>
                </a:solidFill>
                <a:latin typeface="Courier New" panose="02070309020205020404" pitchFamily="49" charset="0"/>
                <a:cs typeface="Courier New" panose="02070309020205020404" pitchFamily="49" charset="0"/>
              </a:rPr>
              <a:t>%\</a:t>
            </a:r>
            <a:r>
              <a:rPr lang="en-US" sz="1200" dirty="0" smtClean="0">
                <a:solidFill>
                  <a:schemeClr val="bg1"/>
                </a:solidFill>
                <a:latin typeface="Courier New" panose="02070309020205020404" pitchFamily="49" charset="0"/>
                <a:cs typeface="Courier New" panose="02070309020205020404" pitchFamily="49" charset="0"/>
              </a:rPr>
              <a:t>counters</a:t>
            </a:r>
            <a:endParaRPr lang="en-US" sz="1200" dirty="0" smtClean="0">
              <a:solidFill>
                <a:schemeClr val="bg1"/>
              </a:solidFill>
              <a:latin typeface="Courier New" panose="02070309020205020404" pitchFamily="49" charset="0"/>
              <a:cs typeface="Courier New" panose="02070309020205020404" pitchFamily="49" charset="0"/>
            </a:endParaRP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.\action.bat compile</a:t>
            </a:r>
          </a:p>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b</a:t>
            </a:r>
            <a:r>
              <a:rPr lang="en-US" sz="1200" dirty="0" smtClean="0">
                <a:solidFill>
                  <a:schemeClr val="bg1"/>
                </a:solidFill>
                <a:latin typeface="Courier New" panose="02070309020205020404" pitchFamily="49" charset="0"/>
                <a:cs typeface="Courier New" panose="02070309020205020404" pitchFamily="49" charset="0"/>
              </a:rPr>
              <a:t>in\</a:t>
            </a:r>
            <a:r>
              <a:rPr lang="en-US" sz="1200" dirty="0" err="1" smtClean="0">
                <a:solidFill>
                  <a:schemeClr val="bg1"/>
                </a:solidFill>
                <a:latin typeface="Courier New" panose="02070309020205020404" pitchFamily="49" charset="0"/>
                <a:cs typeface="Courier New" panose="02070309020205020404" pitchFamily="49" charset="0"/>
              </a:rPr>
              <a:t>custom_controller</a:t>
            </a:r>
            <a:r>
              <a:rPr lang="en-US" sz="1200" dirty="0" smtClean="0">
                <a:solidFill>
                  <a:schemeClr val="bg1"/>
                </a:solidFill>
                <a:latin typeface="Courier New" panose="02070309020205020404" pitchFamily="49" charset="0"/>
                <a:cs typeface="Courier New" panose="02070309020205020404" pitchFamily="49" charset="0"/>
              </a:rPr>
              <a:t> </a:t>
            </a:r>
            <a:r>
              <a:rPr lang="en-US" sz="1200" dirty="0">
                <a:solidFill>
                  <a:schemeClr val="bg1"/>
                </a:solidFill>
                <a:latin typeface="Courier New" panose="02070309020205020404" pitchFamily="49" charset="0"/>
                <a:cs typeface="Courier New" panose="02070309020205020404" pitchFamily="49" charset="0"/>
              </a:rPr>
              <a:t>--loop-time 10</a:t>
            </a:r>
          </a:p>
          <a:p>
            <a:pPr marL="0" lvl="1" indent="0">
              <a:spcBef>
                <a:spcPts val="0"/>
              </a:spcBef>
              <a:buNone/>
            </a:pPr>
            <a:endParaRPr lang="en-US" sz="1200" dirty="0">
              <a:solidFill>
                <a:schemeClr val="bg1"/>
              </a:solidFill>
              <a:latin typeface="Courier New" panose="02070309020205020404" pitchFamily="49" charset="0"/>
              <a:cs typeface="Courier New" panose="02070309020205020404" pitchFamily="49" charset="0"/>
            </a:endParaRPr>
          </a:p>
        </p:txBody>
      </p:sp>
      <p:sp>
        <p:nvSpPr>
          <p:cNvPr id="57" name="Rectangle 56"/>
          <p:cNvSpPr/>
          <p:nvPr/>
        </p:nvSpPr>
        <p:spPr>
          <a:xfrm>
            <a:off x="450179" y="2796594"/>
            <a:ext cx="8338472" cy="584775"/>
          </a:xfrm>
          <a:prstGeom prst="rect">
            <a:avLst/>
          </a:prstGeom>
        </p:spPr>
        <p:txBody>
          <a:bodyPr wrap="square">
            <a:spAutoFit/>
          </a:bodyPr>
          <a:lstStyle/>
          <a:p>
            <a:r>
              <a:rPr lang="en-US" sz="1600" b="1" dirty="0" smtClean="0">
                <a:latin typeface="Arial" panose="020B0604020202020204" pitchFamily="34" charset="0"/>
                <a:cs typeface="Arial" panose="020B0604020202020204" pitchFamily="34" charset="0"/>
              </a:rPr>
              <a:t>Windows: Open </a:t>
            </a:r>
            <a:r>
              <a:rPr lang="en-US" sz="1600" b="1" dirty="0">
                <a:latin typeface="Arial" panose="020B0604020202020204" pitchFamily="34" charset="0"/>
                <a:cs typeface="Arial" panose="020B0604020202020204" pitchFamily="34" charset="0"/>
              </a:rPr>
              <a:t>Visual Studio Developer Command Prompt </a:t>
            </a:r>
            <a:r>
              <a:rPr lang="en-US" sz="1600" dirty="0">
                <a:latin typeface="Arial" panose="020B0604020202020204" pitchFamily="34" charset="0"/>
                <a:cs typeface="Arial" panose="020B0604020202020204" pitchFamily="34" charset="0"/>
              </a:rPr>
              <a:t>(Start-&gt;All programs-&gt;Visual Studio 20XX-&gt;Visual Studio Tools-&gt;Developer Command Prompt)</a:t>
            </a:r>
          </a:p>
        </p:txBody>
      </p:sp>
      <p:sp>
        <p:nvSpPr>
          <p:cNvPr id="22" name="Rectangle 21"/>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Creating a multi-threaded counter (compile and run the project)</a:t>
            </a:r>
          </a:p>
        </p:txBody>
      </p:sp>
      <p:sp>
        <p:nvSpPr>
          <p:cNvPr id="23" name="Content Placeholder 3"/>
          <p:cNvSpPr txBox="1">
            <a:spLocks/>
          </p:cNvSpPr>
          <p:nvPr/>
        </p:nvSpPr>
        <p:spPr>
          <a:xfrm>
            <a:off x="126730" y="4496717"/>
            <a:ext cx="8669449" cy="638158"/>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dirty="0" smtClean="0"/>
              <a:t>The custom application will </a:t>
            </a:r>
            <a:r>
              <a:rPr lang="en-US" sz="1600" b="1" dirty="0" smtClean="0"/>
              <a:t>run for 10s </a:t>
            </a:r>
            <a:r>
              <a:rPr lang="en-US" sz="1600" dirty="0" smtClean="0"/>
              <a:t>and then </a:t>
            </a:r>
            <a:r>
              <a:rPr lang="en-US" sz="1600" b="1" dirty="0" smtClean="0"/>
              <a:t>print </a:t>
            </a:r>
            <a:r>
              <a:rPr lang="en-US" sz="1600" dirty="0" smtClean="0"/>
              <a:t>out</a:t>
            </a:r>
            <a:r>
              <a:rPr lang="en-US" sz="1600" b="1" dirty="0" smtClean="0"/>
              <a:t> </a:t>
            </a:r>
            <a:r>
              <a:rPr lang="en-US" sz="1600" dirty="0" smtClean="0"/>
              <a:t>the</a:t>
            </a:r>
            <a:r>
              <a:rPr lang="en-US" sz="1600" b="1" dirty="0" smtClean="0"/>
              <a:t> resulting knowledge</a:t>
            </a:r>
          </a:p>
        </p:txBody>
      </p:sp>
      <p:sp>
        <p:nvSpPr>
          <p:cNvPr id="25" name="Rectangle 24"/>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26" name="TextBox 25"/>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27" name="TextBox 26"/>
          <p:cNvSpPr txBox="1"/>
          <p:nvPr/>
        </p:nvSpPr>
        <p:spPr>
          <a:xfrm>
            <a:off x="1251115" y="-8965"/>
            <a:ext cx="11110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28" name="TextBox 27"/>
          <p:cNvSpPr txBox="1"/>
          <p:nvPr/>
        </p:nvSpPr>
        <p:spPr>
          <a:xfrm>
            <a:off x="5004287" y="-8619"/>
            <a:ext cx="731519"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Notes</a:t>
            </a:r>
            <a:endParaRPr lang="en-US" sz="1400" b="1" dirty="0">
              <a:solidFill>
                <a:schemeClr val="bg1"/>
              </a:solidFill>
              <a:latin typeface="Arial" panose="020B0604020202020204" pitchFamily="34" charset="0"/>
              <a:cs typeface="Arial" panose="020B0604020202020204" pitchFamily="34" charset="0"/>
            </a:endParaRPr>
          </a:p>
        </p:txBody>
      </p:sp>
      <p:sp>
        <p:nvSpPr>
          <p:cNvPr id="29" name="TextBox 28"/>
          <p:cNvSpPr txBox="1"/>
          <p:nvPr/>
        </p:nvSpPr>
        <p:spPr>
          <a:xfrm>
            <a:off x="5715000" y="-8965"/>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30" name="TextBox 29"/>
          <p:cNvSpPr txBox="1"/>
          <p:nvPr/>
        </p:nvSpPr>
        <p:spPr>
          <a:xfrm>
            <a:off x="2362199" y="-8965"/>
            <a:ext cx="1371599"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Thread Safety</a:t>
            </a:r>
            <a:endParaRPr lang="en-US" sz="1400" b="1" dirty="0">
              <a:solidFill>
                <a:schemeClr val="bg1"/>
              </a:solidFill>
              <a:latin typeface="Arial" panose="020B0604020202020204" pitchFamily="34" charset="0"/>
              <a:cs typeface="Arial" panose="020B0604020202020204" pitchFamily="34" charset="0"/>
            </a:endParaRPr>
          </a:p>
        </p:txBody>
      </p:sp>
      <p:sp>
        <p:nvSpPr>
          <p:cNvPr id="31" name="TextBox 30"/>
          <p:cNvSpPr txBox="1"/>
          <p:nvPr/>
        </p:nvSpPr>
        <p:spPr>
          <a:xfrm>
            <a:off x="3733799" y="-8965"/>
            <a:ext cx="1270487"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Example App</a:t>
            </a:r>
          </a:p>
        </p:txBody>
      </p:sp>
    </p:spTree>
    <p:extLst>
      <p:ext uri="{BB962C8B-B14F-4D97-AF65-F5344CB8AC3E}">
        <p14:creationId xmlns:p14="http://schemas.microsoft.com/office/powerpoint/2010/main" val="229452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p:bldP spid="56" grpId="0" animBg="1"/>
      <p:bldP spid="57" grpId="0"/>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22" name="Rectangle 21"/>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Understanding networking in MADARA and GAMS</a:t>
            </a:r>
          </a:p>
        </p:txBody>
      </p:sp>
      <p:sp>
        <p:nvSpPr>
          <p:cNvPr id="23" name="Content Placeholder 3"/>
          <p:cNvSpPr txBox="1">
            <a:spLocks/>
          </p:cNvSpPr>
          <p:nvPr/>
        </p:nvSpPr>
        <p:spPr>
          <a:xfrm>
            <a:off x="126730" y="1447800"/>
            <a:ext cx="8669449" cy="914400"/>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dirty="0" smtClean="0"/>
              <a:t>The </a:t>
            </a:r>
            <a:r>
              <a:rPr lang="en-US" sz="1600" b="1" dirty="0" smtClean="0"/>
              <a:t>GPC generates networking infrastructure </a:t>
            </a:r>
            <a:r>
              <a:rPr lang="en-US" sz="1600" dirty="0" smtClean="0"/>
              <a:t>for all custom controllers</a:t>
            </a:r>
          </a:p>
          <a:p>
            <a:pPr marL="684213" lvl="1" indent="-342900"/>
            <a:r>
              <a:rPr lang="en-US" sz="1600" dirty="0" smtClean="0"/>
              <a:t>All </a:t>
            </a:r>
            <a:r>
              <a:rPr lang="en-US" sz="1600" b="1" dirty="0" smtClean="0"/>
              <a:t>knowledge bases</a:t>
            </a:r>
            <a:r>
              <a:rPr lang="en-US" sz="1600" dirty="0" smtClean="0"/>
              <a:t> can be </a:t>
            </a:r>
            <a:r>
              <a:rPr lang="en-US" sz="1600" b="1" dirty="0" smtClean="0"/>
              <a:t>connected via </a:t>
            </a:r>
            <a:r>
              <a:rPr lang="en-US" sz="1600" dirty="0" smtClean="0"/>
              <a:t>one or more </a:t>
            </a:r>
            <a:r>
              <a:rPr lang="en-US" sz="1600" b="1" dirty="0" smtClean="0"/>
              <a:t>multicast, broadcast, unicast or custom transports</a:t>
            </a:r>
          </a:p>
        </p:txBody>
      </p:sp>
      <p:sp>
        <p:nvSpPr>
          <p:cNvPr id="16" name="Rectangle 15"/>
          <p:cNvSpPr/>
          <p:nvPr/>
        </p:nvSpPr>
        <p:spPr>
          <a:xfrm>
            <a:off x="923420" y="2499852"/>
            <a:ext cx="167189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err="1" smtClean="0">
                <a:solidFill>
                  <a:schemeClr val="tx1"/>
                </a:solidFill>
              </a:rPr>
              <a:t>Knowledg</a:t>
            </a:r>
            <a:r>
              <a:rPr lang="en-US" sz="1600" dirty="0" err="1">
                <a:solidFill>
                  <a:schemeClr val="tx1"/>
                </a:solidFill>
              </a:rPr>
              <a:t>e</a:t>
            </a:r>
            <a:r>
              <a:rPr lang="en-US" sz="1600" dirty="0" err="1" smtClean="0">
                <a:solidFill>
                  <a:schemeClr val="tx1"/>
                </a:solidFill>
              </a:rPr>
              <a:t>Base</a:t>
            </a:r>
            <a:endParaRPr lang="en-US" sz="1600" dirty="0">
              <a:solidFill>
                <a:schemeClr val="tx1"/>
              </a:solidFill>
            </a:endParaRPr>
          </a:p>
        </p:txBody>
      </p:sp>
      <p:sp>
        <p:nvSpPr>
          <p:cNvPr id="17" name="TextBox 16"/>
          <p:cNvSpPr txBox="1"/>
          <p:nvPr/>
        </p:nvSpPr>
        <p:spPr>
          <a:xfrm>
            <a:off x="1166355" y="2880852"/>
            <a:ext cx="1416093" cy="338554"/>
          </a:xfrm>
          <a:prstGeom prst="rect">
            <a:avLst/>
          </a:prstGeom>
          <a:solidFill>
            <a:srgbClr val="FFFF00"/>
          </a:solidFill>
          <a:ln w="28575">
            <a:solidFill>
              <a:schemeClr val="tx1"/>
            </a:solidFill>
          </a:ln>
        </p:spPr>
        <p:txBody>
          <a:bodyPr wrap="none" rtlCol="0">
            <a:spAutoFit/>
          </a:bodyPr>
          <a:lstStyle/>
          <a:p>
            <a:r>
              <a:rPr lang="en-US" sz="1600" dirty="0" smtClean="0"/>
              <a:t>key1 =&gt; value1</a:t>
            </a:r>
            <a:endParaRPr lang="en-US" sz="1600" dirty="0"/>
          </a:p>
        </p:txBody>
      </p:sp>
      <p:sp>
        <p:nvSpPr>
          <p:cNvPr id="18" name="TextBox 17"/>
          <p:cNvSpPr txBox="1"/>
          <p:nvPr/>
        </p:nvSpPr>
        <p:spPr>
          <a:xfrm>
            <a:off x="1163977" y="3213890"/>
            <a:ext cx="1416093" cy="338554"/>
          </a:xfrm>
          <a:prstGeom prst="rect">
            <a:avLst/>
          </a:prstGeom>
          <a:solidFill>
            <a:srgbClr val="FFFF00"/>
          </a:solidFill>
          <a:ln w="28575">
            <a:solidFill>
              <a:schemeClr val="tx1"/>
            </a:solidFill>
          </a:ln>
        </p:spPr>
        <p:txBody>
          <a:bodyPr wrap="none" rtlCol="0">
            <a:spAutoFit/>
          </a:bodyPr>
          <a:lstStyle/>
          <a:p>
            <a:r>
              <a:rPr lang="en-US" sz="1600" dirty="0" smtClean="0"/>
              <a:t>key2 =&gt; value2</a:t>
            </a:r>
            <a:endParaRPr lang="en-US" sz="1600" dirty="0"/>
          </a:p>
        </p:txBody>
      </p:sp>
      <p:sp>
        <p:nvSpPr>
          <p:cNvPr id="19" name="TextBox 18"/>
          <p:cNvSpPr txBox="1"/>
          <p:nvPr/>
        </p:nvSpPr>
        <p:spPr>
          <a:xfrm>
            <a:off x="1160806" y="3543703"/>
            <a:ext cx="1419264" cy="338554"/>
          </a:xfrm>
          <a:prstGeom prst="rect">
            <a:avLst/>
          </a:prstGeom>
          <a:solidFill>
            <a:srgbClr val="FFFF00"/>
          </a:solidFill>
          <a:ln w="28575">
            <a:solidFill>
              <a:schemeClr val="tx1"/>
            </a:solidFill>
          </a:ln>
        </p:spPr>
        <p:txBody>
          <a:bodyPr wrap="none" rtlCol="0">
            <a:noAutofit/>
          </a:bodyPr>
          <a:lstStyle/>
          <a:p>
            <a:r>
              <a:rPr lang="en-US" sz="1600" dirty="0" smtClean="0"/>
              <a:t>…</a:t>
            </a:r>
            <a:endParaRPr lang="en-US" sz="1600" dirty="0"/>
          </a:p>
        </p:txBody>
      </p:sp>
      <p:sp>
        <p:nvSpPr>
          <p:cNvPr id="20" name="Rectangle 19"/>
          <p:cNvSpPr/>
          <p:nvPr/>
        </p:nvSpPr>
        <p:spPr>
          <a:xfrm>
            <a:off x="6024310" y="2499852"/>
            <a:ext cx="167189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err="1" smtClean="0">
                <a:solidFill>
                  <a:schemeClr val="tx1"/>
                </a:solidFill>
              </a:rPr>
              <a:t>Knowledg</a:t>
            </a:r>
            <a:r>
              <a:rPr lang="en-US" sz="1600" dirty="0" err="1">
                <a:solidFill>
                  <a:schemeClr val="tx1"/>
                </a:solidFill>
              </a:rPr>
              <a:t>e</a:t>
            </a:r>
            <a:r>
              <a:rPr lang="en-US" sz="1600" dirty="0" err="1" smtClean="0">
                <a:solidFill>
                  <a:schemeClr val="tx1"/>
                </a:solidFill>
              </a:rPr>
              <a:t>Base</a:t>
            </a:r>
            <a:endParaRPr lang="en-US" sz="1600" dirty="0">
              <a:solidFill>
                <a:schemeClr val="tx1"/>
              </a:solidFill>
            </a:endParaRPr>
          </a:p>
        </p:txBody>
      </p:sp>
      <p:sp>
        <p:nvSpPr>
          <p:cNvPr id="21" name="TextBox 20"/>
          <p:cNvSpPr txBox="1"/>
          <p:nvPr/>
        </p:nvSpPr>
        <p:spPr>
          <a:xfrm>
            <a:off x="6267245" y="2880852"/>
            <a:ext cx="1416093" cy="338554"/>
          </a:xfrm>
          <a:prstGeom prst="rect">
            <a:avLst/>
          </a:prstGeom>
          <a:solidFill>
            <a:srgbClr val="FFFF00"/>
          </a:solidFill>
          <a:ln w="28575">
            <a:solidFill>
              <a:schemeClr val="tx1"/>
            </a:solidFill>
          </a:ln>
        </p:spPr>
        <p:txBody>
          <a:bodyPr wrap="none" rtlCol="0">
            <a:spAutoFit/>
          </a:bodyPr>
          <a:lstStyle/>
          <a:p>
            <a:r>
              <a:rPr lang="en-US" sz="1600" dirty="0" smtClean="0"/>
              <a:t>key1 =&gt; value1</a:t>
            </a:r>
            <a:endParaRPr lang="en-US" sz="1600" dirty="0"/>
          </a:p>
        </p:txBody>
      </p:sp>
      <p:sp>
        <p:nvSpPr>
          <p:cNvPr id="24" name="TextBox 23"/>
          <p:cNvSpPr txBox="1"/>
          <p:nvPr/>
        </p:nvSpPr>
        <p:spPr>
          <a:xfrm>
            <a:off x="6264867" y="3213890"/>
            <a:ext cx="1416093" cy="338554"/>
          </a:xfrm>
          <a:prstGeom prst="rect">
            <a:avLst/>
          </a:prstGeom>
          <a:solidFill>
            <a:srgbClr val="FFFF00"/>
          </a:solidFill>
          <a:ln w="28575">
            <a:solidFill>
              <a:schemeClr val="tx1"/>
            </a:solidFill>
          </a:ln>
        </p:spPr>
        <p:txBody>
          <a:bodyPr wrap="none" rtlCol="0">
            <a:spAutoFit/>
          </a:bodyPr>
          <a:lstStyle/>
          <a:p>
            <a:r>
              <a:rPr lang="en-US" sz="1600" dirty="0" smtClean="0"/>
              <a:t>key2 =&gt; value2</a:t>
            </a:r>
            <a:endParaRPr lang="en-US" sz="1600" dirty="0"/>
          </a:p>
        </p:txBody>
      </p:sp>
      <p:sp>
        <p:nvSpPr>
          <p:cNvPr id="25" name="TextBox 24"/>
          <p:cNvSpPr txBox="1"/>
          <p:nvPr/>
        </p:nvSpPr>
        <p:spPr>
          <a:xfrm>
            <a:off x="6261696" y="3543703"/>
            <a:ext cx="1419264" cy="338554"/>
          </a:xfrm>
          <a:prstGeom prst="rect">
            <a:avLst/>
          </a:prstGeom>
          <a:solidFill>
            <a:srgbClr val="FFFF00"/>
          </a:solidFill>
          <a:ln w="28575">
            <a:solidFill>
              <a:schemeClr val="tx1"/>
            </a:solidFill>
          </a:ln>
        </p:spPr>
        <p:txBody>
          <a:bodyPr wrap="none" rtlCol="0">
            <a:noAutofit/>
          </a:bodyPr>
          <a:lstStyle/>
          <a:p>
            <a:r>
              <a:rPr lang="en-US" sz="1600" dirty="0" smtClean="0"/>
              <a:t>…</a:t>
            </a:r>
            <a:endParaRPr lang="en-US" sz="1600" dirty="0"/>
          </a:p>
        </p:txBody>
      </p:sp>
      <p:cxnSp>
        <p:nvCxnSpPr>
          <p:cNvPr id="3" name="Straight Arrow Connector 2"/>
          <p:cNvCxnSpPr/>
          <p:nvPr/>
        </p:nvCxnSpPr>
        <p:spPr>
          <a:xfrm>
            <a:off x="2613598" y="2899632"/>
            <a:ext cx="33528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613598" y="3429000"/>
            <a:ext cx="33528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433510" y="2499852"/>
            <a:ext cx="1044197" cy="369332"/>
          </a:xfrm>
          <a:prstGeom prst="rect">
            <a:avLst/>
          </a:prstGeom>
          <a:noFill/>
        </p:spPr>
        <p:txBody>
          <a:bodyPr wrap="none" rtlCol="0">
            <a:spAutoFit/>
          </a:bodyPr>
          <a:lstStyle/>
          <a:p>
            <a:r>
              <a:rPr lang="en-US" dirty="0" smtClean="0"/>
              <a:t>multicast</a:t>
            </a:r>
            <a:endParaRPr lang="en-US" dirty="0"/>
          </a:p>
        </p:txBody>
      </p:sp>
      <p:sp>
        <p:nvSpPr>
          <p:cNvPr id="28" name="TextBox 27"/>
          <p:cNvSpPr txBox="1"/>
          <p:nvPr/>
        </p:nvSpPr>
        <p:spPr>
          <a:xfrm>
            <a:off x="3433509" y="3048589"/>
            <a:ext cx="1107804" cy="369332"/>
          </a:xfrm>
          <a:prstGeom prst="rect">
            <a:avLst/>
          </a:prstGeom>
          <a:noFill/>
        </p:spPr>
        <p:txBody>
          <a:bodyPr wrap="none" rtlCol="0">
            <a:spAutoFit/>
          </a:bodyPr>
          <a:lstStyle/>
          <a:p>
            <a:r>
              <a:rPr lang="en-US" dirty="0" smtClean="0"/>
              <a:t>broadcast</a:t>
            </a:r>
            <a:endParaRPr lang="en-US" dirty="0"/>
          </a:p>
        </p:txBody>
      </p:sp>
      <p:cxnSp>
        <p:nvCxnSpPr>
          <p:cNvPr id="29" name="Straight Arrow Connector 28"/>
          <p:cNvCxnSpPr/>
          <p:nvPr/>
        </p:nvCxnSpPr>
        <p:spPr>
          <a:xfrm>
            <a:off x="2613598" y="3958368"/>
            <a:ext cx="33528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509710" y="3577957"/>
            <a:ext cx="851836" cy="369332"/>
          </a:xfrm>
          <a:prstGeom prst="rect">
            <a:avLst/>
          </a:prstGeom>
          <a:noFill/>
        </p:spPr>
        <p:txBody>
          <a:bodyPr wrap="none" rtlCol="0">
            <a:spAutoFit/>
          </a:bodyPr>
          <a:lstStyle/>
          <a:p>
            <a:r>
              <a:rPr lang="en-US" dirty="0" smtClean="0"/>
              <a:t>unicast</a:t>
            </a:r>
            <a:endParaRPr lang="en-US" dirty="0"/>
          </a:p>
        </p:txBody>
      </p:sp>
      <p:sp>
        <p:nvSpPr>
          <p:cNvPr id="31" name="Content Placeholder 3"/>
          <p:cNvSpPr txBox="1">
            <a:spLocks/>
          </p:cNvSpPr>
          <p:nvPr/>
        </p:nvSpPr>
        <p:spPr>
          <a:xfrm>
            <a:off x="111490" y="4442596"/>
            <a:ext cx="8669449" cy="1653404"/>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--multicast </a:t>
            </a:r>
            <a:r>
              <a:rPr lang="en-US" sz="1600" dirty="0" smtClean="0"/>
              <a:t>option passed to controllers specifies a </a:t>
            </a:r>
            <a:r>
              <a:rPr lang="en-US" sz="1600" b="1" dirty="0" smtClean="0"/>
              <a:t>multicast </a:t>
            </a:r>
            <a:r>
              <a:rPr lang="en-US" sz="1600" b="1" dirty="0" err="1" smtClean="0"/>
              <a:t>ip</a:t>
            </a:r>
            <a:r>
              <a:rPr lang="en-US" sz="1600" b="1" dirty="0" smtClean="0"/>
              <a:t> and port</a:t>
            </a:r>
          </a:p>
          <a:p>
            <a:pPr marL="684213" lvl="1" indent="-342900"/>
            <a:r>
              <a:rPr lang="en-US" sz="1600" b="1" dirty="0" smtClean="0"/>
              <a:t>--broadcast</a:t>
            </a:r>
            <a:r>
              <a:rPr lang="en-US" sz="1600" dirty="0" smtClean="0"/>
              <a:t> option passed to controllers specifies a </a:t>
            </a:r>
            <a:r>
              <a:rPr lang="en-US" sz="1600" b="1" dirty="0" smtClean="0"/>
              <a:t>broadcast </a:t>
            </a:r>
            <a:r>
              <a:rPr lang="en-US" sz="1600" b="1" dirty="0" err="1" smtClean="0"/>
              <a:t>ip</a:t>
            </a:r>
            <a:r>
              <a:rPr lang="en-US" sz="1600" b="1" dirty="0" smtClean="0"/>
              <a:t> and port</a:t>
            </a:r>
          </a:p>
          <a:p>
            <a:pPr marL="684213" lvl="1" indent="-342900"/>
            <a:r>
              <a:rPr lang="en-US" sz="1600" b="1" dirty="0" smtClean="0"/>
              <a:t>Additional transports </a:t>
            </a:r>
            <a:r>
              <a:rPr lang="en-US" sz="1600" dirty="0" smtClean="0"/>
              <a:t>can be added with the </a:t>
            </a:r>
            <a:r>
              <a:rPr lang="en-US" sz="1600" b="1" dirty="0" err="1" smtClean="0"/>
              <a:t>attach_transport</a:t>
            </a:r>
            <a:r>
              <a:rPr lang="en-US" sz="1600" b="1" dirty="0" smtClean="0"/>
              <a:t> function on </a:t>
            </a:r>
            <a:r>
              <a:rPr lang="en-US" sz="1600" b="1" dirty="0" err="1" smtClean="0"/>
              <a:t>KnowledgeBase</a:t>
            </a:r>
            <a:endParaRPr lang="en-US" sz="1600" b="1" dirty="0" smtClean="0"/>
          </a:p>
        </p:txBody>
      </p:sp>
      <p:sp>
        <p:nvSpPr>
          <p:cNvPr id="36" name="Rectangle 35"/>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39" name="TextBox 38"/>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40" name="TextBox 39"/>
          <p:cNvSpPr txBox="1"/>
          <p:nvPr/>
        </p:nvSpPr>
        <p:spPr>
          <a:xfrm>
            <a:off x="1251115" y="-8965"/>
            <a:ext cx="11110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41" name="TextBox 40"/>
          <p:cNvSpPr txBox="1"/>
          <p:nvPr/>
        </p:nvSpPr>
        <p:spPr>
          <a:xfrm>
            <a:off x="5004287" y="-8619"/>
            <a:ext cx="731519"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Notes</a:t>
            </a:r>
            <a:endParaRPr lang="en-US" sz="1400" b="1" dirty="0">
              <a:solidFill>
                <a:schemeClr val="bg1"/>
              </a:solidFill>
              <a:latin typeface="Arial" panose="020B0604020202020204" pitchFamily="34" charset="0"/>
              <a:cs typeface="Arial" panose="020B0604020202020204" pitchFamily="34" charset="0"/>
            </a:endParaRPr>
          </a:p>
        </p:txBody>
      </p:sp>
      <p:sp>
        <p:nvSpPr>
          <p:cNvPr id="42" name="TextBox 41"/>
          <p:cNvSpPr txBox="1"/>
          <p:nvPr/>
        </p:nvSpPr>
        <p:spPr>
          <a:xfrm>
            <a:off x="5715000" y="-8965"/>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43" name="TextBox 42"/>
          <p:cNvSpPr txBox="1"/>
          <p:nvPr/>
        </p:nvSpPr>
        <p:spPr>
          <a:xfrm>
            <a:off x="2362199" y="-8965"/>
            <a:ext cx="1371599"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Thread Safety</a:t>
            </a:r>
            <a:endParaRPr lang="en-US" sz="1400" b="1" dirty="0">
              <a:solidFill>
                <a:schemeClr val="bg1"/>
              </a:solidFill>
              <a:latin typeface="Arial" panose="020B0604020202020204" pitchFamily="34" charset="0"/>
              <a:cs typeface="Arial" panose="020B0604020202020204" pitchFamily="34" charset="0"/>
            </a:endParaRPr>
          </a:p>
        </p:txBody>
      </p:sp>
      <p:sp>
        <p:nvSpPr>
          <p:cNvPr id="44" name="TextBox 43"/>
          <p:cNvSpPr txBox="1"/>
          <p:nvPr/>
        </p:nvSpPr>
        <p:spPr>
          <a:xfrm>
            <a:off x="3733799" y="-8965"/>
            <a:ext cx="1270487"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Example App</a:t>
            </a:r>
          </a:p>
        </p:txBody>
      </p:sp>
    </p:spTree>
    <p:extLst>
      <p:ext uri="{BB962C8B-B14F-4D97-AF65-F5344CB8AC3E}">
        <p14:creationId xmlns:p14="http://schemas.microsoft.com/office/powerpoint/2010/main" val="754611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6" grpId="0" animBg="1"/>
      <p:bldP spid="17" grpId="0" animBg="1"/>
      <p:bldP spid="18" grpId="0" animBg="1"/>
      <p:bldP spid="19" grpId="0" animBg="1"/>
      <p:bldP spid="20" grpId="0" animBg="1"/>
      <p:bldP spid="21" grpId="0" animBg="1"/>
      <p:bldP spid="24" grpId="0" animBg="1"/>
      <p:bldP spid="25" grpId="0" animBg="1"/>
      <p:bldP spid="4" grpId="0"/>
      <p:bldP spid="28" grpId="0"/>
      <p:bldP spid="30" grpId="0"/>
      <p:bldP spid="3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22" name="Rectangle 21"/>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Understanding networking in MADARA and GAMS</a:t>
            </a:r>
          </a:p>
        </p:txBody>
      </p:sp>
      <p:sp>
        <p:nvSpPr>
          <p:cNvPr id="23" name="Content Placeholder 3"/>
          <p:cNvSpPr txBox="1">
            <a:spLocks/>
          </p:cNvSpPr>
          <p:nvPr/>
        </p:nvSpPr>
        <p:spPr>
          <a:xfrm>
            <a:off x="126730" y="1447800"/>
            <a:ext cx="8669449" cy="922465"/>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Knowledge</a:t>
            </a:r>
            <a:r>
              <a:rPr lang="en-US" sz="1600" dirty="0" smtClean="0"/>
              <a:t> is </a:t>
            </a:r>
            <a:r>
              <a:rPr lang="en-US" sz="1600" b="1" dirty="0" smtClean="0"/>
              <a:t>sent</a:t>
            </a:r>
            <a:r>
              <a:rPr lang="en-US" sz="1600" dirty="0" smtClean="0"/>
              <a:t> over the network transports at certain </a:t>
            </a:r>
            <a:r>
              <a:rPr lang="en-US" sz="1600" b="1" dirty="0" smtClean="0"/>
              <a:t>synchronization points</a:t>
            </a:r>
          </a:p>
          <a:p>
            <a:pPr marL="684213" lvl="1" indent="-342900"/>
            <a:r>
              <a:rPr lang="en-US" sz="1600" b="1" dirty="0" smtClean="0"/>
              <a:t>Evaluate, wait, set, and </a:t>
            </a:r>
            <a:r>
              <a:rPr lang="en-US" sz="1600" b="1" dirty="0" err="1" smtClean="0"/>
              <a:t>send_modifieds</a:t>
            </a:r>
            <a:r>
              <a:rPr lang="en-US" sz="1600" b="1" dirty="0" smtClean="0"/>
              <a:t> </a:t>
            </a:r>
            <a:r>
              <a:rPr lang="en-US" sz="1600" dirty="0" smtClean="0"/>
              <a:t>are synchronization points</a:t>
            </a:r>
          </a:p>
          <a:p>
            <a:pPr marL="684213" lvl="1" indent="-342900"/>
            <a:r>
              <a:rPr lang="en-US" sz="1600" b="1" dirty="0" smtClean="0"/>
              <a:t>GAMS controller calls </a:t>
            </a:r>
            <a:r>
              <a:rPr lang="en-US" sz="1600" b="1" dirty="0" err="1" smtClean="0"/>
              <a:t>send_modifieds</a:t>
            </a:r>
            <a:r>
              <a:rPr lang="en-US" sz="1600" b="1" dirty="0" smtClean="0"/>
              <a:t> at a controllable intervals</a:t>
            </a:r>
          </a:p>
        </p:txBody>
      </p:sp>
      <p:sp>
        <p:nvSpPr>
          <p:cNvPr id="16" name="Rectangle 15"/>
          <p:cNvSpPr/>
          <p:nvPr/>
        </p:nvSpPr>
        <p:spPr>
          <a:xfrm>
            <a:off x="923420" y="2499852"/>
            <a:ext cx="167189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err="1" smtClean="0">
                <a:solidFill>
                  <a:schemeClr val="tx1"/>
                </a:solidFill>
              </a:rPr>
              <a:t>Knowledg</a:t>
            </a:r>
            <a:r>
              <a:rPr lang="en-US" sz="1600" dirty="0" err="1">
                <a:solidFill>
                  <a:schemeClr val="tx1"/>
                </a:solidFill>
              </a:rPr>
              <a:t>e</a:t>
            </a:r>
            <a:r>
              <a:rPr lang="en-US" sz="1600" dirty="0" err="1" smtClean="0">
                <a:solidFill>
                  <a:schemeClr val="tx1"/>
                </a:solidFill>
              </a:rPr>
              <a:t>Base</a:t>
            </a:r>
            <a:endParaRPr lang="en-US" sz="1600" dirty="0">
              <a:solidFill>
                <a:schemeClr val="tx1"/>
              </a:solidFill>
            </a:endParaRPr>
          </a:p>
        </p:txBody>
      </p:sp>
      <p:sp>
        <p:nvSpPr>
          <p:cNvPr id="17" name="TextBox 16"/>
          <p:cNvSpPr txBox="1"/>
          <p:nvPr/>
        </p:nvSpPr>
        <p:spPr>
          <a:xfrm>
            <a:off x="1166355" y="2880852"/>
            <a:ext cx="1416093" cy="338554"/>
          </a:xfrm>
          <a:prstGeom prst="rect">
            <a:avLst/>
          </a:prstGeom>
          <a:solidFill>
            <a:srgbClr val="FFFF00"/>
          </a:solidFill>
          <a:ln w="28575">
            <a:solidFill>
              <a:schemeClr val="tx1"/>
            </a:solidFill>
          </a:ln>
        </p:spPr>
        <p:txBody>
          <a:bodyPr wrap="none" rtlCol="0">
            <a:spAutoFit/>
          </a:bodyPr>
          <a:lstStyle/>
          <a:p>
            <a:r>
              <a:rPr lang="en-US" sz="1600" dirty="0" smtClean="0"/>
              <a:t>key1 =&gt; value1</a:t>
            </a:r>
            <a:endParaRPr lang="en-US" sz="1600" dirty="0"/>
          </a:p>
        </p:txBody>
      </p:sp>
      <p:sp>
        <p:nvSpPr>
          <p:cNvPr id="18" name="TextBox 17"/>
          <p:cNvSpPr txBox="1"/>
          <p:nvPr/>
        </p:nvSpPr>
        <p:spPr>
          <a:xfrm>
            <a:off x="1163977" y="3213890"/>
            <a:ext cx="1416093" cy="338554"/>
          </a:xfrm>
          <a:prstGeom prst="rect">
            <a:avLst/>
          </a:prstGeom>
          <a:solidFill>
            <a:srgbClr val="FFFF00"/>
          </a:solidFill>
          <a:ln w="28575">
            <a:solidFill>
              <a:schemeClr val="tx1"/>
            </a:solidFill>
          </a:ln>
        </p:spPr>
        <p:txBody>
          <a:bodyPr wrap="none" rtlCol="0">
            <a:spAutoFit/>
          </a:bodyPr>
          <a:lstStyle/>
          <a:p>
            <a:r>
              <a:rPr lang="en-US" sz="1600" dirty="0" smtClean="0"/>
              <a:t>key2 =&gt; value2</a:t>
            </a:r>
            <a:endParaRPr lang="en-US" sz="1600" dirty="0"/>
          </a:p>
        </p:txBody>
      </p:sp>
      <p:sp>
        <p:nvSpPr>
          <p:cNvPr id="19" name="TextBox 18"/>
          <p:cNvSpPr txBox="1"/>
          <p:nvPr/>
        </p:nvSpPr>
        <p:spPr>
          <a:xfrm>
            <a:off x="1160806" y="3543703"/>
            <a:ext cx="1419264" cy="338554"/>
          </a:xfrm>
          <a:prstGeom prst="rect">
            <a:avLst/>
          </a:prstGeom>
          <a:solidFill>
            <a:srgbClr val="FFFF00"/>
          </a:solidFill>
          <a:ln w="28575">
            <a:solidFill>
              <a:schemeClr val="tx1"/>
            </a:solidFill>
          </a:ln>
        </p:spPr>
        <p:txBody>
          <a:bodyPr wrap="none" rtlCol="0">
            <a:noAutofit/>
          </a:bodyPr>
          <a:lstStyle/>
          <a:p>
            <a:r>
              <a:rPr lang="en-US" sz="1600" dirty="0" smtClean="0"/>
              <a:t>…</a:t>
            </a:r>
            <a:endParaRPr lang="en-US" sz="1600" dirty="0"/>
          </a:p>
        </p:txBody>
      </p:sp>
      <p:sp>
        <p:nvSpPr>
          <p:cNvPr id="20" name="Rectangle 19"/>
          <p:cNvSpPr/>
          <p:nvPr/>
        </p:nvSpPr>
        <p:spPr>
          <a:xfrm>
            <a:off x="6024310" y="2499852"/>
            <a:ext cx="167189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err="1" smtClean="0">
                <a:solidFill>
                  <a:schemeClr val="tx1"/>
                </a:solidFill>
              </a:rPr>
              <a:t>Knowledg</a:t>
            </a:r>
            <a:r>
              <a:rPr lang="en-US" sz="1600" dirty="0" err="1">
                <a:solidFill>
                  <a:schemeClr val="tx1"/>
                </a:solidFill>
              </a:rPr>
              <a:t>e</a:t>
            </a:r>
            <a:r>
              <a:rPr lang="en-US" sz="1600" dirty="0" err="1" smtClean="0">
                <a:solidFill>
                  <a:schemeClr val="tx1"/>
                </a:solidFill>
              </a:rPr>
              <a:t>Base</a:t>
            </a:r>
            <a:endParaRPr lang="en-US" sz="1600" dirty="0">
              <a:solidFill>
                <a:schemeClr val="tx1"/>
              </a:solidFill>
            </a:endParaRPr>
          </a:p>
        </p:txBody>
      </p:sp>
      <p:sp>
        <p:nvSpPr>
          <p:cNvPr id="21" name="TextBox 20"/>
          <p:cNvSpPr txBox="1"/>
          <p:nvPr/>
        </p:nvSpPr>
        <p:spPr>
          <a:xfrm>
            <a:off x="6267245" y="2880852"/>
            <a:ext cx="1416093" cy="338554"/>
          </a:xfrm>
          <a:prstGeom prst="rect">
            <a:avLst/>
          </a:prstGeom>
          <a:solidFill>
            <a:srgbClr val="FFFF00"/>
          </a:solidFill>
          <a:ln w="28575">
            <a:solidFill>
              <a:schemeClr val="tx1"/>
            </a:solidFill>
          </a:ln>
        </p:spPr>
        <p:txBody>
          <a:bodyPr wrap="none" rtlCol="0">
            <a:spAutoFit/>
          </a:bodyPr>
          <a:lstStyle/>
          <a:p>
            <a:r>
              <a:rPr lang="en-US" sz="1600" dirty="0" smtClean="0"/>
              <a:t>key1 =&gt; value1</a:t>
            </a:r>
            <a:endParaRPr lang="en-US" sz="1600" dirty="0"/>
          </a:p>
        </p:txBody>
      </p:sp>
      <p:sp>
        <p:nvSpPr>
          <p:cNvPr id="24" name="TextBox 23"/>
          <p:cNvSpPr txBox="1"/>
          <p:nvPr/>
        </p:nvSpPr>
        <p:spPr>
          <a:xfrm>
            <a:off x="6264867" y="3213890"/>
            <a:ext cx="1416093" cy="338554"/>
          </a:xfrm>
          <a:prstGeom prst="rect">
            <a:avLst/>
          </a:prstGeom>
          <a:solidFill>
            <a:srgbClr val="FFFF00"/>
          </a:solidFill>
          <a:ln w="28575">
            <a:solidFill>
              <a:schemeClr val="tx1"/>
            </a:solidFill>
          </a:ln>
        </p:spPr>
        <p:txBody>
          <a:bodyPr wrap="none" rtlCol="0">
            <a:spAutoFit/>
          </a:bodyPr>
          <a:lstStyle/>
          <a:p>
            <a:r>
              <a:rPr lang="en-US" sz="1600" dirty="0" smtClean="0"/>
              <a:t>key2 =&gt; value2</a:t>
            </a:r>
            <a:endParaRPr lang="en-US" sz="1600" dirty="0"/>
          </a:p>
        </p:txBody>
      </p:sp>
      <p:sp>
        <p:nvSpPr>
          <p:cNvPr id="25" name="TextBox 24"/>
          <p:cNvSpPr txBox="1"/>
          <p:nvPr/>
        </p:nvSpPr>
        <p:spPr>
          <a:xfrm>
            <a:off x="6261696" y="3543703"/>
            <a:ext cx="1419264" cy="338554"/>
          </a:xfrm>
          <a:prstGeom prst="rect">
            <a:avLst/>
          </a:prstGeom>
          <a:solidFill>
            <a:srgbClr val="FFFF00"/>
          </a:solidFill>
          <a:ln w="28575">
            <a:solidFill>
              <a:schemeClr val="tx1"/>
            </a:solidFill>
          </a:ln>
        </p:spPr>
        <p:txBody>
          <a:bodyPr wrap="none" rtlCol="0">
            <a:noAutofit/>
          </a:bodyPr>
          <a:lstStyle/>
          <a:p>
            <a:r>
              <a:rPr lang="en-US" sz="1600" dirty="0" smtClean="0"/>
              <a:t>…</a:t>
            </a:r>
            <a:endParaRPr lang="en-US" sz="1600" dirty="0"/>
          </a:p>
        </p:txBody>
      </p:sp>
      <p:cxnSp>
        <p:nvCxnSpPr>
          <p:cNvPr id="3" name="Straight Arrow Connector 2"/>
          <p:cNvCxnSpPr/>
          <p:nvPr/>
        </p:nvCxnSpPr>
        <p:spPr>
          <a:xfrm>
            <a:off x="2613598" y="2899632"/>
            <a:ext cx="33528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613598" y="3429000"/>
            <a:ext cx="33528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433510" y="2499852"/>
            <a:ext cx="1044197" cy="369332"/>
          </a:xfrm>
          <a:prstGeom prst="rect">
            <a:avLst/>
          </a:prstGeom>
          <a:noFill/>
        </p:spPr>
        <p:txBody>
          <a:bodyPr wrap="none" rtlCol="0">
            <a:spAutoFit/>
          </a:bodyPr>
          <a:lstStyle/>
          <a:p>
            <a:r>
              <a:rPr lang="en-US" dirty="0" smtClean="0"/>
              <a:t>multicast</a:t>
            </a:r>
            <a:endParaRPr lang="en-US" dirty="0"/>
          </a:p>
        </p:txBody>
      </p:sp>
      <p:sp>
        <p:nvSpPr>
          <p:cNvPr id="28" name="TextBox 27"/>
          <p:cNvSpPr txBox="1"/>
          <p:nvPr/>
        </p:nvSpPr>
        <p:spPr>
          <a:xfrm>
            <a:off x="3433509" y="3048589"/>
            <a:ext cx="1107804" cy="369332"/>
          </a:xfrm>
          <a:prstGeom prst="rect">
            <a:avLst/>
          </a:prstGeom>
          <a:noFill/>
        </p:spPr>
        <p:txBody>
          <a:bodyPr wrap="none" rtlCol="0">
            <a:spAutoFit/>
          </a:bodyPr>
          <a:lstStyle/>
          <a:p>
            <a:r>
              <a:rPr lang="en-US" dirty="0" smtClean="0"/>
              <a:t>broadcast</a:t>
            </a:r>
            <a:endParaRPr lang="en-US" dirty="0"/>
          </a:p>
        </p:txBody>
      </p:sp>
      <p:cxnSp>
        <p:nvCxnSpPr>
          <p:cNvPr id="29" name="Straight Arrow Connector 28"/>
          <p:cNvCxnSpPr/>
          <p:nvPr/>
        </p:nvCxnSpPr>
        <p:spPr>
          <a:xfrm>
            <a:off x="2613598" y="3958368"/>
            <a:ext cx="33528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509710" y="3577957"/>
            <a:ext cx="851836" cy="369332"/>
          </a:xfrm>
          <a:prstGeom prst="rect">
            <a:avLst/>
          </a:prstGeom>
          <a:noFill/>
        </p:spPr>
        <p:txBody>
          <a:bodyPr wrap="none" rtlCol="0">
            <a:spAutoFit/>
          </a:bodyPr>
          <a:lstStyle/>
          <a:p>
            <a:r>
              <a:rPr lang="en-US" dirty="0" smtClean="0"/>
              <a:t>unicast</a:t>
            </a:r>
            <a:endParaRPr lang="en-US" dirty="0"/>
          </a:p>
        </p:txBody>
      </p:sp>
      <p:sp>
        <p:nvSpPr>
          <p:cNvPr id="31" name="Content Placeholder 3"/>
          <p:cNvSpPr txBox="1">
            <a:spLocks/>
          </p:cNvSpPr>
          <p:nvPr/>
        </p:nvSpPr>
        <p:spPr>
          <a:xfrm>
            <a:off x="111490" y="4442596"/>
            <a:ext cx="8669449" cy="1653404"/>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dirty="0" smtClean="0"/>
              <a:t>These</a:t>
            </a:r>
            <a:r>
              <a:rPr lang="en-US" sz="1600" b="1" dirty="0" smtClean="0"/>
              <a:t> synchronization points aggregate knowledge </a:t>
            </a:r>
            <a:r>
              <a:rPr lang="en-US" sz="1600" dirty="0" smtClean="0"/>
              <a:t>into single messages that </a:t>
            </a:r>
            <a:r>
              <a:rPr lang="en-US" sz="1600" b="1" dirty="0" smtClean="0"/>
              <a:t>are applied either all at once or not at all</a:t>
            </a:r>
          </a:p>
          <a:p>
            <a:pPr marL="684213" lvl="1" indent="-342900"/>
            <a:r>
              <a:rPr lang="en-US" sz="1600" dirty="0" smtClean="0"/>
              <a:t>As with other timing and control features, the </a:t>
            </a:r>
            <a:r>
              <a:rPr lang="en-US" sz="1600" b="1" dirty="0" smtClean="0"/>
              <a:t>synchronization points combined with thread-safety </a:t>
            </a:r>
            <a:r>
              <a:rPr lang="en-US" sz="1600" dirty="0" smtClean="0"/>
              <a:t>provide more </a:t>
            </a:r>
            <a:r>
              <a:rPr lang="en-US" sz="1600" b="1" dirty="0" smtClean="0"/>
              <a:t>consistent and predictable execution </a:t>
            </a:r>
            <a:r>
              <a:rPr lang="en-US" sz="1600" dirty="0" smtClean="0"/>
              <a:t>in distributed systems</a:t>
            </a:r>
          </a:p>
          <a:p>
            <a:pPr marL="684213" lvl="1" indent="-342900"/>
            <a:r>
              <a:rPr lang="en-US" sz="1600" b="1" dirty="0" smtClean="0"/>
              <a:t>Timing and control are important for verification</a:t>
            </a:r>
          </a:p>
        </p:txBody>
      </p:sp>
      <p:sp>
        <p:nvSpPr>
          <p:cNvPr id="36" name="Rectangle 35"/>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39" name="TextBox 38"/>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40" name="TextBox 39"/>
          <p:cNvSpPr txBox="1"/>
          <p:nvPr/>
        </p:nvSpPr>
        <p:spPr>
          <a:xfrm>
            <a:off x="1251115" y="-8965"/>
            <a:ext cx="11110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41" name="TextBox 40"/>
          <p:cNvSpPr txBox="1"/>
          <p:nvPr/>
        </p:nvSpPr>
        <p:spPr>
          <a:xfrm>
            <a:off x="5004287" y="-8619"/>
            <a:ext cx="731519"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Notes</a:t>
            </a:r>
            <a:endParaRPr lang="en-US" sz="1400" b="1" dirty="0">
              <a:solidFill>
                <a:schemeClr val="bg1"/>
              </a:solidFill>
              <a:latin typeface="Arial" panose="020B0604020202020204" pitchFamily="34" charset="0"/>
              <a:cs typeface="Arial" panose="020B0604020202020204" pitchFamily="34" charset="0"/>
            </a:endParaRPr>
          </a:p>
        </p:txBody>
      </p:sp>
      <p:sp>
        <p:nvSpPr>
          <p:cNvPr id="42" name="TextBox 41"/>
          <p:cNvSpPr txBox="1"/>
          <p:nvPr/>
        </p:nvSpPr>
        <p:spPr>
          <a:xfrm>
            <a:off x="5715000" y="-8965"/>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43" name="TextBox 42"/>
          <p:cNvSpPr txBox="1"/>
          <p:nvPr/>
        </p:nvSpPr>
        <p:spPr>
          <a:xfrm>
            <a:off x="2362199" y="-8965"/>
            <a:ext cx="1371599"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Thread Safety</a:t>
            </a:r>
            <a:endParaRPr lang="en-US" sz="1400" b="1" dirty="0">
              <a:solidFill>
                <a:schemeClr val="bg1"/>
              </a:solidFill>
              <a:latin typeface="Arial" panose="020B0604020202020204" pitchFamily="34" charset="0"/>
              <a:cs typeface="Arial" panose="020B0604020202020204" pitchFamily="34" charset="0"/>
            </a:endParaRPr>
          </a:p>
        </p:txBody>
      </p:sp>
      <p:sp>
        <p:nvSpPr>
          <p:cNvPr id="44" name="TextBox 43"/>
          <p:cNvSpPr txBox="1"/>
          <p:nvPr/>
        </p:nvSpPr>
        <p:spPr>
          <a:xfrm>
            <a:off x="3733799" y="-8965"/>
            <a:ext cx="1270487"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Example App</a:t>
            </a:r>
          </a:p>
        </p:txBody>
      </p:sp>
    </p:spTree>
    <p:extLst>
      <p:ext uri="{BB962C8B-B14F-4D97-AF65-F5344CB8AC3E}">
        <p14:creationId xmlns:p14="http://schemas.microsoft.com/office/powerpoint/2010/main" val="1773607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6" grpId="0" animBg="1"/>
      <p:bldP spid="17" grpId="0" animBg="1"/>
      <p:bldP spid="18" grpId="0" animBg="1"/>
      <p:bldP spid="19" grpId="0" animBg="1"/>
      <p:bldP spid="20" grpId="0" animBg="1"/>
      <p:bldP spid="21" grpId="0" animBg="1"/>
      <p:bldP spid="24" grpId="0" animBg="1"/>
      <p:bldP spid="25" grpId="0" animBg="1"/>
      <p:bldP spid="4" grpId="0"/>
      <p:bldP spid="28" grpId="0"/>
      <p:bldP spid="30" grpId="0"/>
      <p:bldP spid="3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5" name="Content Placeholder 3"/>
          <p:cNvSpPr>
            <a:spLocks noGrp="1"/>
          </p:cNvSpPr>
          <p:nvPr>
            <p:ph idx="1"/>
          </p:nvPr>
        </p:nvSpPr>
        <p:spPr>
          <a:xfrm>
            <a:off x="401933" y="762000"/>
            <a:ext cx="8320035" cy="366043"/>
          </a:xfrm>
        </p:spPr>
        <p:txBody>
          <a:bodyPr>
            <a:normAutofit/>
          </a:bodyPr>
          <a:lstStyle/>
          <a:p>
            <a:r>
              <a:rPr lang="en-US" sz="1800" b="1" dirty="0" smtClean="0"/>
              <a:t>Next </a:t>
            </a:r>
            <a:r>
              <a:rPr lang="en-US" sz="1800" b="1" dirty="0"/>
              <a:t>s</a:t>
            </a:r>
            <a:r>
              <a:rPr lang="en-US" sz="1800" b="1" dirty="0" smtClean="0"/>
              <a:t>teps in this tutorial series</a:t>
            </a:r>
          </a:p>
        </p:txBody>
      </p:sp>
      <p:sp>
        <p:nvSpPr>
          <p:cNvPr id="18" name="Content Placeholder 3"/>
          <p:cNvSpPr txBox="1">
            <a:spLocks/>
          </p:cNvSpPr>
          <p:nvPr/>
        </p:nvSpPr>
        <p:spPr>
          <a:xfrm>
            <a:off x="528890" y="1308326"/>
            <a:ext cx="7086600" cy="427001"/>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800" b="1" dirty="0" smtClean="0"/>
              <a:t>[13:30] Creating distributed algorithms</a:t>
            </a:r>
          </a:p>
        </p:txBody>
      </p:sp>
      <p:sp>
        <p:nvSpPr>
          <p:cNvPr id="22" name="Content Placeholder 3"/>
          <p:cNvSpPr txBox="1">
            <a:spLocks/>
          </p:cNvSpPr>
          <p:nvPr/>
        </p:nvSpPr>
        <p:spPr>
          <a:xfrm>
            <a:off x="528890" y="1630399"/>
            <a:ext cx="7086600" cy="427001"/>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800" b="1" dirty="0" smtClean="0"/>
              <a:t>[14:45] Creating hardware and simulation platforms</a:t>
            </a:r>
          </a:p>
        </p:txBody>
      </p:sp>
      <p:sp>
        <p:nvSpPr>
          <p:cNvPr id="20" name="Rectangle 19"/>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21" name="TextBox 20"/>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25" name="TextBox 24"/>
          <p:cNvSpPr txBox="1"/>
          <p:nvPr/>
        </p:nvSpPr>
        <p:spPr>
          <a:xfrm>
            <a:off x="1251115" y="-8965"/>
            <a:ext cx="11110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26" name="TextBox 25"/>
          <p:cNvSpPr txBox="1"/>
          <p:nvPr/>
        </p:nvSpPr>
        <p:spPr>
          <a:xfrm>
            <a:off x="5004287" y="-8619"/>
            <a:ext cx="731519"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Notes</a:t>
            </a:r>
            <a:endParaRPr lang="en-US" sz="1400" b="1" dirty="0">
              <a:solidFill>
                <a:schemeClr val="bg1"/>
              </a:solidFill>
              <a:latin typeface="Arial" panose="020B0604020202020204" pitchFamily="34" charset="0"/>
              <a:cs typeface="Arial" panose="020B0604020202020204" pitchFamily="34" charset="0"/>
            </a:endParaRPr>
          </a:p>
        </p:txBody>
      </p:sp>
      <p:sp>
        <p:nvSpPr>
          <p:cNvPr id="27" name="TextBox 26"/>
          <p:cNvSpPr txBox="1"/>
          <p:nvPr/>
        </p:nvSpPr>
        <p:spPr>
          <a:xfrm>
            <a:off x="5715000" y="-8965"/>
            <a:ext cx="1548913"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28" name="TextBox 27"/>
          <p:cNvSpPr txBox="1"/>
          <p:nvPr/>
        </p:nvSpPr>
        <p:spPr>
          <a:xfrm>
            <a:off x="2362199" y="-8965"/>
            <a:ext cx="1371599"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Thread Safety</a:t>
            </a:r>
            <a:endParaRPr lang="en-US" sz="1400" b="1" dirty="0">
              <a:solidFill>
                <a:schemeClr val="bg1"/>
              </a:solidFill>
              <a:latin typeface="Arial" panose="020B0604020202020204" pitchFamily="34" charset="0"/>
              <a:cs typeface="Arial" panose="020B0604020202020204" pitchFamily="34" charset="0"/>
            </a:endParaRPr>
          </a:p>
        </p:txBody>
      </p:sp>
      <p:sp>
        <p:nvSpPr>
          <p:cNvPr id="29" name="TextBox 28"/>
          <p:cNvSpPr txBox="1"/>
          <p:nvPr/>
        </p:nvSpPr>
        <p:spPr>
          <a:xfrm>
            <a:off x="3733799" y="-8965"/>
            <a:ext cx="1270487"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Example App</a:t>
            </a:r>
          </a:p>
        </p:txBody>
      </p:sp>
    </p:spTree>
    <p:extLst>
      <p:ext uri="{BB962C8B-B14F-4D97-AF65-F5344CB8AC3E}">
        <p14:creationId xmlns:p14="http://schemas.microsoft.com/office/powerpoint/2010/main" val="35274765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Content Placeholder 3"/>
          <p:cNvSpPr>
            <a:spLocks noGrp="1"/>
          </p:cNvSpPr>
          <p:nvPr>
            <p:ph sz="quarter" idx="10"/>
          </p:nvPr>
        </p:nvSpPr>
        <p:spPr>
          <a:xfrm>
            <a:off x="420624" y="990600"/>
            <a:ext cx="8335963" cy="5111685"/>
          </a:xfrm>
        </p:spPr>
        <p:txBody>
          <a:bodyPr>
            <a:normAutofit fontScale="62500" lnSpcReduction="20000"/>
          </a:bodyPr>
          <a:lstStyle/>
          <a:p>
            <a:r>
              <a:rPr lang="en-US" dirty="0"/>
              <a:t>Copyright 2016 Carnegie Mellon University</a:t>
            </a:r>
            <a:br>
              <a:rPr lang="en-US" dirty="0"/>
            </a:br>
            <a:r>
              <a:rPr lang="en-US" dirty="0"/>
              <a:t/>
            </a:r>
            <a:br>
              <a:rPr lang="en-US" dirty="0"/>
            </a:br>
            <a:r>
              <a:rPr lang="en-US" dirty="0"/>
              <a:t>This material is based upon work funded and supported by the Department of Defense under Contract No. FA8721-05-C-0003 with Carnegie Mellon University for the operation of the Software Engineering Institute, a federally funded research and development center.</a:t>
            </a:r>
            <a:br>
              <a:rPr lang="en-US" dirty="0"/>
            </a:br>
            <a:r>
              <a:rPr lang="en-US" dirty="0"/>
              <a:t/>
            </a:r>
            <a:br>
              <a:rPr lang="en-US" dirty="0"/>
            </a:br>
            <a:r>
              <a:rPr lang="en-US" dirty="0"/>
              <a:t>Any opinions, findings and conclusions or recommendations expressed in this material are those of the author(s) and do not necessarily reflect the views of the United States Department of Defense.</a:t>
            </a:r>
            <a:br>
              <a:rPr lang="en-US" dirty="0"/>
            </a:br>
            <a:r>
              <a:rPr lang="en-US" dirty="0"/>
              <a:t/>
            </a:r>
            <a:br>
              <a:rPr lang="en-US" dirty="0"/>
            </a:br>
            <a:r>
              <a:rPr lang="en-US" dirty="0"/>
              <a:t>NO WARRANTY. THIS CARNEGIE MELLON UNIVERSITY AND SOFTWARE ENGINEERING INSTITUTE MATERIAL IS FURNISHED ON AN “AS-IS” BASIS. CARNEGIE MELLON UNIVERSITY MAKES NO WARRANTIES OF ANY KIND, EITHER EXPRESSED OR IMPLIED, AS TO ANY MATTER INCLUDING, BUT NOT LIMITED TO, WARRANTY OF FITNESS FOR PURPOSE OR MERCHANTABILITY, EXCLUSIVITY, OR RESULTS OBTAINED FROM USE OF THE MATERIAL. CARNEGIE MELLON UNIVERSITY DOES NOT MAKE ANY WARRANTY OF ANY KIND WITH RESPECT TO FREEDOM FROM PATENT, TRADEMARK, OR COPYRIGHT INFRINGEMENT.</a:t>
            </a:r>
            <a:br>
              <a:rPr lang="en-US" dirty="0"/>
            </a:br>
            <a:r>
              <a:rPr lang="en-US" dirty="0"/>
              <a:t/>
            </a:r>
            <a:br>
              <a:rPr lang="en-US" dirty="0"/>
            </a:br>
            <a:r>
              <a:rPr lang="en-US" dirty="0"/>
              <a:t>[Distribution Statement A] This material has been approved for public release and unlimited distribution. Please see Copyright notice for non-US Government use and distribution.</a:t>
            </a:r>
            <a:br>
              <a:rPr lang="en-US" dirty="0"/>
            </a:br>
            <a:r>
              <a:rPr lang="en-US" dirty="0"/>
              <a:t/>
            </a:r>
            <a:br>
              <a:rPr lang="en-US" dirty="0"/>
            </a:br>
            <a:r>
              <a:rPr lang="en-US" dirty="0"/>
              <a:t>This material may be reproduced in its entirety, without modification, and freely distributed in written or electronic form without requesting formal permission. Permission is required for any other use. Requests for permission should be directed to the Software Engineering Institute at permission@sei.cmu.edu.</a:t>
            </a:r>
            <a:br>
              <a:rPr lang="en-US" dirty="0"/>
            </a:br>
            <a:r>
              <a:rPr lang="en-US" dirty="0"/>
              <a:t/>
            </a:r>
            <a:br>
              <a:rPr lang="en-US" dirty="0"/>
            </a:br>
            <a:r>
              <a:rPr lang="en-US" dirty="0"/>
              <a:t>Carnegie Mellon</a:t>
            </a:r>
            <a:r>
              <a:rPr lang="en-US" baseline="30000" dirty="0"/>
              <a:t>®</a:t>
            </a:r>
            <a:r>
              <a:rPr lang="en-US" dirty="0"/>
              <a:t> is registered in the U.S. Patent and Trademark Office by Carnegie Mellon University.</a:t>
            </a:r>
            <a:br>
              <a:rPr lang="en-US" dirty="0"/>
            </a:br>
            <a:r>
              <a:rPr lang="en-US" dirty="0"/>
              <a:t/>
            </a:r>
            <a:br>
              <a:rPr lang="en-US" dirty="0"/>
            </a:br>
            <a:r>
              <a:rPr lang="en-US" dirty="0" smtClean="0"/>
              <a:t>DM-0003735</a:t>
            </a:r>
            <a:endParaRPr lang="en-US" dirty="0"/>
          </a:p>
        </p:txBody>
      </p:sp>
      <p:sp>
        <p:nvSpPr>
          <p:cNvPr id="3" name="Text Placeholder 2"/>
          <p:cNvSpPr>
            <a:spLocks noGrp="1"/>
          </p:cNvSpPr>
          <p:nvPr>
            <p:ph type="body" sz="quarter" idx="11"/>
          </p:nvPr>
        </p:nvSpPr>
        <p:spPr/>
        <p:txBody>
          <a:bodyPr>
            <a:normAutofit lnSpcReduction="10000"/>
          </a:bodyPr>
          <a:lstStyle/>
          <a:p>
            <a:endParaRPr lang="en-US"/>
          </a:p>
        </p:txBody>
      </p:sp>
    </p:spTree>
    <p:extLst>
      <p:ext uri="{BB962C8B-B14F-4D97-AF65-F5344CB8AC3E}">
        <p14:creationId xmlns:p14="http://schemas.microsoft.com/office/powerpoint/2010/main" val="511352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685800" y="1066800"/>
            <a:ext cx="5167249" cy="5023294"/>
          </a:xfrm>
          <a:prstGeom prst="rect">
            <a:avLst/>
          </a:prstGeom>
        </p:spPr>
        <p:txBody>
          <a:bodyPr lIns="0" tIns="0" rIns="0" bIns="0"/>
          <a:lstStyle>
            <a:lvl1pPr algn="l" rtl="0" eaLnBrk="1" fontAlgn="base" hangingPunct="1">
              <a:lnSpc>
                <a:spcPct val="100000"/>
              </a:lnSpc>
              <a:spcBef>
                <a:spcPct val="0"/>
              </a:spcBef>
              <a:spcAft>
                <a:spcPts val="600"/>
              </a:spcAft>
              <a:buSzPct val="70000"/>
              <a:tabLst>
                <a:tab pos="347663" algn="l"/>
              </a:tabLst>
              <a:defRPr sz="3200" b="1">
                <a:solidFill>
                  <a:schemeClr val="bg1"/>
                </a:solidFill>
                <a:latin typeface="+mn-lt"/>
                <a:ea typeface="+mn-ea"/>
                <a:cs typeface="+mn-cs"/>
              </a:defRPr>
            </a:lvl1pPr>
            <a:lvl2pPr marL="457200" indent="-228600" algn="l" rtl="0" eaLnBrk="1" fontAlgn="base" hangingPunct="1">
              <a:lnSpc>
                <a:spcPct val="100000"/>
              </a:lnSpc>
              <a:spcBef>
                <a:spcPct val="0"/>
              </a:spcBef>
              <a:spcAft>
                <a:spcPts val="600"/>
              </a:spcAft>
              <a:buSzPct val="85000"/>
              <a:buFont typeface="Times" pitchFamily="1" charset="0"/>
              <a:buChar char="•"/>
              <a:defRPr sz="2000">
                <a:solidFill>
                  <a:schemeClr val="tx1"/>
                </a:solidFill>
                <a:latin typeface="+mn-lt"/>
              </a:defRPr>
            </a:lvl2pPr>
            <a:lvl3pPr marL="800100" indent="-228600" algn="l" rtl="0" eaLnBrk="1" fontAlgn="base" hangingPunct="1">
              <a:lnSpc>
                <a:spcPct val="100000"/>
              </a:lnSpc>
              <a:spcBef>
                <a:spcPct val="0"/>
              </a:spcBef>
              <a:spcAft>
                <a:spcPts val="600"/>
              </a:spcAft>
              <a:buSzPct val="85000"/>
              <a:buFont typeface="Arial"/>
              <a:buChar char="•"/>
              <a:defRPr sz="2000">
                <a:solidFill>
                  <a:schemeClr val="tx1">
                    <a:lumMod val="65000"/>
                    <a:lumOff val="35000"/>
                  </a:schemeClr>
                </a:solidFill>
                <a:latin typeface="+mn-lt"/>
              </a:defRPr>
            </a:lvl3pPr>
            <a:lvl4pPr marL="858838" indent="-168275" algn="l" rtl="0" eaLnBrk="1" fontAlgn="base" hangingPunct="1">
              <a:lnSpc>
                <a:spcPct val="95000"/>
              </a:lnSpc>
              <a:spcBef>
                <a:spcPct val="0"/>
              </a:spcBef>
              <a:spcAft>
                <a:spcPct val="25000"/>
              </a:spcAft>
              <a:buChar char="•"/>
              <a:defRPr>
                <a:solidFill>
                  <a:srgbClr val="727272"/>
                </a:solidFill>
                <a:latin typeface="+mn-lt"/>
              </a:defRPr>
            </a:lvl4pPr>
            <a:lvl5pPr marL="11430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5pPr>
            <a:lvl6pPr marL="16002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6pPr>
            <a:lvl7pPr marL="20574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7pPr>
            <a:lvl8pPr marL="25146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8pPr>
            <a:lvl9pPr marL="29718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9pPr>
          </a:lstStyle>
          <a:p>
            <a:pPr>
              <a:lnSpc>
                <a:spcPct val="95000"/>
              </a:lnSpc>
              <a:spcAft>
                <a:spcPct val="25000"/>
              </a:spcAft>
              <a:tabLst/>
            </a:pPr>
            <a:r>
              <a:rPr lang="en-US" sz="1800" dirty="0" smtClean="0">
                <a:solidFill>
                  <a:prstClr val="white"/>
                </a:solidFill>
              </a:rPr>
              <a:t>James Edmondson</a:t>
            </a:r>
          </a:p>
          <a:p>
            <a:pPr>
              <a:lnSpc>
                <a:spcPct val="95000"/>
              </a:lnSpc>
              <a:spcAft>
                <a:spcPct val="25000"/>
              </a:spcAft>
              <a:tabLst/>
            </a:pPr>
            <a:r>
              <a:rPr lang="en-US" sz="1800" b="0" dirty="0" smtClean="0">
                <a:solidFill>
                  <a:prstClr val="white"/>
                </a:solidFill>
              </a:rPr>
              <a:t>Email: jredmondson@sei.cmu.edu</a:t>
            </a:r>
          </a:p>
          <a:p>
            <a:pPr>
              <a:lnSpc>
                <a:spcPct val="95000"/>
              </a:lnSpc>
              <a:spcAft>
                <a:spcPct val="25000"/>
              </a:spcAft>
              <a:tabLst/>
            </a:pPr>
            <a:endParaRPr lang="en-US" sz="1800" b="0" dirty="0" smtClean="0">
              <a:solidFill>
                <a:prstClr val="white"/>
              </a:solidFill>
            </a:endParaRPr>
          </a:p>
          <a:p>
            <a:pPr>
              <a:lnSpc>
                <a:spcPct val="95000"/>
              </a:lnSpc>
              <a:spcAft>
                <a:spcPct val="25000"/>
              </a:spcAft>
              <a:tabLst>
                <a:tab pos="1311275" algn="l"/>
              </a:tabLst>
            </a:pPr>
            <a:endParaRPr lang="en-US" sz="1800" dirty="0" smtClean="0">
              <a:solidFill>
                <a:prstClr val="black"/>
              </a:solidFill>
            </a:endParaRPr>
          </a:p>
          <a:p>
            <a:pPr>
              <a:lnSpc>
                <a:spcPct val="95000"/>
              </a:lnSpc>
              <a:spcAft>
                <a:spcPct val="25000"/>
              </a:spcAft>
              <a:tabLst>
                <a:tab pos="1311275" algn="l"/>
              </a:tabLst>
            </a:pPr>
            <a:endParaRPr lang="en-US" sz="1800" b="0" dirty="0" smtClean="0">
              <a:solidFill>
                <a:prstClr val="white"/>
              </a:solidFill>
            </a:endParaRPr>
          </a:p>
          <a:p>
            <a:pPr>
              <a:lnSpc>
                <a:spcPct val="95000"/>
              </a:lnSpc>
              <a:spcAft>
                <a:spcPct val="25000"/>
              </a:spcAft>
              <a:tabLst/>
            </a:pPr>
            <a:r>
              <a:rPr lang="en-US" sz="1800" dirty="0" smtClean="0">
                <a:solidFill>
                  <a:prstClr val="white"/>
                </a:solidFill>
              </a:rPr>
              <a:t>U.S</a:t>
            </a:r>
            <a:r>
              <a:rPr lang="en-US" sz="1800" dirty="0">
                <a:solidFill>
                  <a:prstClr val="white"/>
                </a:solidFill>
              </a:rPr>
              <a:t>. Mail</a:t>
            </a:r>
          </a:p>
          <a:p>
            <a:pPr>
              <a:lnSpc>
                <a:spcPct val="95000"/>
              </a:lnSpc>
              <a:spcAft>
                <a:spcPts val="300"/>
              </a:spcAft>
              <a:tabLst/>
            </a:pPr>
            <a:r>
              <a:rPr lang="en-US" sz="1800" b="0" dirty="0">
                <a:solidFill>
                  <a:prstClr val="white"/>
                </a:solidFill>
              </a:rPr>
              <a:t>Software Engineering Institute</a:t>
            </a:r>
          </a:p>
          <a:p>
            <a:pPr>
              <a:lnSpc>
                <a:spcPct val="95000"/>
              </a:lnSpc>
              <a:spcAft>
                <a:spcPts val="300"/>
              </a:spcAft>
              <a:tabLst/>
            </a:pPr>
            <a:r>
              <a:rPr lang="en-US" sz="1800" b="0" dirty="0" smtClean="0">
                <a:solidFill>
                  <a:prstClr val="white"/>
                </a:solidFill>
              </a:rPr>
              <a:t>4500 </a:t>
            </a:r>
            <a:r>
              <a:rPr lang="en-US" sz="1800" b="0" dirty="0">
                <a:solidFill>
                  <a:prstClr val="white"/>
                </a:solidFill>
              </a:rPr>
              <a:t>Fifth </a:t>
            </a:r>
            <a:r>
              <a:rPr lang="en-US" sz="1800" b="0" dirty="0" smtClean="0">
                <a:solidFill>
                  <a:prstClr val="white"/>
                </a:solidFill>
              </a:rPr>
              <a:t>Avenue</a:t>
            </a:r>
          </a:p>
          <a:p>
            <a:pPr>
              <a:lnSpc>
                <a:spcPct val="95000"/>
              </a:lnSpc>
              <a:spcAft>
                <a:spcPts val="300"/>
              </a:spcAft>
              <a:tabLst/>
            </a:pPr>
            <a:r>
              <a:rPr lang="en-US" sz="1800" b="0" dirty="0" smtClean="0">
                <a:solidFill>
                  <a:prstClr val="white"/>
                </a:solidFill>
              </a:rPr>
              <a:t>Pittsburgh, PA 15213-2612  USA</a:t>
            </a:r>
          </a:p>
          <a:p>
            <a:pPr>
              <a:lnSpc>
                <a:spcPct val="95000"/>
              </a:lnSpc>
              <a:spcAft>
                <a:spcPts val="300"/>
              </a:spcAft>
              <a:tabLst/>
            </a:pPr>
            <a:endParaRPr lang="en-US" sz="1800" b="0" dirty="0">
              <a:solidFill>
                <a:prstClr val="white"/>
              </a:solidFill>
            </a:endParaRPr>
          </a:p>
          <a:p>
            <a:pPr>
              <a:lnSpc>
                <a:spcPct val="95000"/>
              </a:lnSpc>
              <a:spcAft>
                <a:spcPts val="300"/>
              </a:spcAft>
              <a:tabLst/>
            </a:pPr>
            <a:r>
              <a:rPr lang="en-US" sz="1800" dirty="0" smtClean="0">
                <a:solidFill>
                  <a:prstClr val="white"/>
                </a:solidFill>
              </a:rPr>
              <a:t>Website</a:t>
            </a:r>
          </a:p>
          <a:p>
            <a:pPr>
              <a:lnSpc>
                <a:spcPct val="95000"/>
              </a:lnSpc>
              <a:spcAft>
                <a:spcPts val="300"/>
              </a:spcAft>
              <a:tabLst/>
            </a:pPr>
            <a:r>
              <a:rPr lang="en-US" sz="1800" b="0" dirty="0">
                <a:solidFill>
                  <a:prstClr val="white"/>
                </a:solidFill>
              </a:rPr>
              <a:t>www.sei.cmu.edu/contact.cfm</a:t>
            </a:r>
          </a:p>
          <a:p>
            <a:pPr>
              <a:lnSpc>
                <a:spcPct val="95000"/>
              </a:lnSpc>
              <a:spcAft>
                <a:spcPts val="300"/>
              </a:spcAft>
              <a:tabLst/>
            </a:pPr>
            <a:endParaRPr lang="en-US" sz="1800" dirty="0" smtClean="0">
              <a:solidFill>
                <a:prstClr val="white"/>
              </a:solidFill>
            </a:endParaRPr>
          </a:p>
          <a:p>
            <a:pPr>
              <a:lnSpc>
                <a:spcPct val="95000"/>
              </a:lnSpc>
              <a:spcAft>
                <a:spcPct val="25000"/>
              </a:spcAft>
              <a:tabLst>
                <a:tab pos="1311275" algn="l"/>
              </a:tabLst>
            </a:pPr>
            <a:endParaRPr lang="en-US" sz="1800" b="0" dirty="0">
              <a:solidFill>
                <a:prstClr val="white"/>
              </a:solidFill>
            </a:endParaRPr>
          </a:p>
          <a:p>
            <a:pPr>
              <a:lnSpc>
                <a:spcPct val="95000"/>
              </a:lnSpc>
              <a:spcAft>
                <a:spcPct val="25000"/>
              </a:spcAft>
              <a:tabLst>
                <a:tab pos="1311275" algn="l"/>
              </a:tabLst>
            </a:pPr>
            <a:endParaRPr lang="en-US" sz="1800" b="0" dirty="0" smtClean="0">
              <a:solidFill>
                <a:prstClr val="white"/>
              </a:solidFill>
            </a:endParaRPr>
          </a:p>
          <a:p>
            <a:pPr>
              <a:lnSpc>
                <a:spcPct val="95000"/>
              </a:lnSpc>
              <a:spcAft>
                <a:spcPct val="25000"/>
              </a:spcAft>
              <a:tabLst>
                <a:tab pos="1311275" algn="l"/>
              </a:tabLst>
            </a:pPr>
            <a:endParaRPr lang="en-US" sz="1800" b="0" dirty="0" smtClean="0">
              <a:solidFill>
                <a:prstClr val="white"/>
              </a:solidFill>
            </a:endParaRPr>
          </a:p>
          <a:p>
            <a:pPr>
              <a:lnSpc>
                <a:spcPct val="95000"/>
              </a:lnSpc>
              <a:spcAft>
                <a:spcPct val="25000"/>
              </a:spcAft>
              <a:tabLst>
                <a:tab pos="1311275" algn="l"/>
              </a:tabLst>
            </a:pPr>
            <a:endParaRPr lang="en-US" sz="1800" b="0" dirty="0" smtClean="0">
              <a:solidFill>
                <a:prstClr val="white"/>
              </a:solidFill>
            </a:endParaRPr>
          </a:p>
          <a:p>
            <a:pPr>
              <a:lnSpc>
                <a:spcPct val="95000"/>
              </a:lnSpc>
              <a:spcAft>
                <a:spcPct val="25000"/>
              </a:spcAft>
              <a:tabLst/>
            </a:pPr>
            <a:endParaRPr lang="en-US" sz="1800" dirty="0" smtClean="0">
              <a:solidFill>
                <a:prstClr val="white"/>
              </a:solidFill>
            </a:endParaRPr>
          </a:p>
          <a:p>
            <a:endParaRPr lang="en-US" sz="1800" b="0" kern="0" dirty="0" smtClean="0">
              <a:solidFill>
                <a:prstClr val="white"/>
              </a:solidFill>
            </a:endParaRPr>
          </a:p>
          <a:p>
            <a:endParaRPr lang="en-US" sz="1800" b="0" kern="0" dirty="0" smtClean="0">
              <a:solidFill>
                <a:prstClr val="white"/>
              </a:solidFill>
            </a:endParaRPr>
          </a:p>
          <a:p>
            <a:endParaRPr lang="en-US" sz="1800" b="0" kern="0" dirty="0" smtClean="0">
              <a:solidFill>
                <a:prstClr val="white"/>
              </a:solidFill>
            </a:endParaRPr>
          </a:p>
          <a:p>
            <a:endParaRPr lang="en-US" sz="1800" b="0" kern="0" dirty="0" smtClean="0">
              <a:solidFill>
                <a:prstClr val="white"/>
              </a:solidFill>
            </a:endParaRPr>
          </a:p>
          <a:p>
            <a:endParaRPr lang="en-US" sz="1800" b="0" kern="0" dirty="0" smtClean="0">
              <a:solidFill>
                <a:prstClr val="white"/>
              </a:solidFill>
            </a:endParaRPr>
          </a:p>
          <a:p>
            <a:r>
              <a:rPr lang="en-US" sz="1800" b="0" kern="0" dirty="0" smtClean="0">
                <a:solidFill>
                  <a:prstClr val="white"/>
                </a:solidFill>
              </a:rPr>
              <a:t>	</a:t>
            </a:r>
          </a:p>
        </p:txBody>
      </p:sp>
    </p:spTree>
    <p:extLst>
      <p:ext uri="{BB962C8B-B14F-4D97-AF65-F5344CB8AC3E}">
        <p14:creationId xmlns:p14="http://schemas.microsoft.com/office/powerpoint/2010/main" val="3453886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01933" y="1081757"/>
            <a:ext cx="8320035" cy="670843"/>
          </a:xfrm>
        </p:spPr>
        <p:txBody>
          <a:bodyPr>
            <a:normAutofit/>
          </a:bodyPr>
          <a:lstStyle/>
          <a:p>
            <a:pPr marL="342900" indent="-342900">
              <a:buFont typeface="Arial" panose="020B0604020202020204" pitchFamily="34" charset="0"/>
              <a:buChar char="•"/>
            </a:pPr>
            <a:r>
              <a:rPr lang="en-US" sz="1800" dirty="0" smtClean="0"/>
              <a:t>In this talk, </a:t>
            </a:r>
            <a:r>
              <a:rPr lang="en-US" sz="1800" b="1" dirty="0" smtClean="0"/>
              <a:t>we will discuss </a:t>
            </a:r>
            <a:r>
              <a:rPr lang="en-US" sz="1800" dirty="0" smtClean="0"/>
              <a:t>the creation of multi-threaded programs and controllers using the GAMS and MADARA projects</a:t>
            </a:r>
            <a:endParaRPr lang="en-US" sz="1800" b="1" dirty="0" smtClean="0"/>
          </a:p>
        </p:txBody>
      </p:sp>
      <p:sp>
        <p:nvSpPr>
          <p:cNvPr id="6" name="Picture Placeholder 5"/>
          <p:cNvSpPr>
            <a:spLocks noGrp="1"/>
          </p:cNvSpPr>
          <p:nvPr>
            <p:ph type="pic" sz="quarter" idx="11"/>
          </p:nvPr>
        </p:nvSpPr>
        <p:spPr/>
      </p:sp>
      <p:sp>
        <p:nvSpPr>
          <p:cNvPr id="13" name="Rectangle 12"/>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7" name="TextBox 6"/>
          <p:cNvSpPr txBox="1"/>
          <p:nvPr/>
        </p:nvSpPr>
        <p:spPr>
          <a:xfrm>
            <a:off x="0" y="-3334"/>
            <a:ext cx="1228221"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15" name="TextBox 14"/>
          <p:cNvSpPr txBox="1"/>
          <p:nvPr/>
        </p:nvSpPr>
        <p:spPr>
          <a:xfrm>
            <a:off x="1251115" y="-8965"/>
            <a:ext cx="11110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16" name="TextBox 15"/>
          <p:cNvSpPr txBox="1"/>
          <p:nvPr/>
        </p:nvSpPr>
        <p:spPr>
          <a:xfrm>
            <a:off x="5004287" y="-8619"/>
            <a:ext cx="731519"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Notes</a:t>
            </a:r>
            <a:endParaRPr lang="en-US" sz="1400" b="1" dirty="0">
              <a:solidFill>
                <a:schemeClr val="bg1"/>
              </a:solidFill>
              <a:latin typeface="Arial" panose="020B0604020202020204" pitchFamily="34" charset="0"/>
              <a:cs typeface="Arial" panose="020B0604020202020204" pitchFamily="34" charset="0"/>
            </a:endParaRPr>
          </a:p>
        </p:txBody>
      </p:sp>
      <p:sp>
        <p:nvSpPr>
          <p:cNvPr id="18" name="TextBox 17"/>
          <p:cNvSpPr txBox="1"/>
          <p:nvPr/>
        </p:nvSpPr>
        <p:spPr>
          <a:xfrm>
            <a:off x="5715000" y="-8965"/>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29" name="Content Placeholder 3"/>
          <p:cNvSpPr txBox="1">
            <a:spLocks/>
          </p:cNvSpPr>
          <p:nvPr/>
        </p:nvSpPr>
        <p:spPr>
          <a:xfrm>
            <a:off x="93551" y="1981200"/>
            <a:ext cx="8320035" cy="2297668"/>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800" dirty="0" smtClean="0"/>
              <a:t>In this talk, we will learn</a:t>
            </a:r>
          </a:p>
          <a:p>
            <a:pPr marL="971550" lvl="2" indent="-342900"/>
            <a:r>
              <a:rPr lang="en-US" sz="1600" b="1" dirty="0" smtClean="0"/>
              <a:t>What a multi-threaded program is</a:t>
            </a:r>
          </a:p>
          <a:p>
            <a:pPr marL="971550" lvl="2" indent="-342900"/>
            <a:r>
              <a:rPr lang="en-US" sz="1600" b="1" dirty="0" smtClean="0"/>
              <a:t>How to create a multi-threaded program</a:t>
            </a:r>
          </a:p>
          <a:p>
            <a:pPr marL="971550" lvl="2" indent="-342900"/>
            <a:r>
              <a:rPr lang="en-US" sz="1600" b="1" dirty="0" smtClean="0"/>
              <a:t>How to use thread-safe MADARA features</a:t>
            </a:r>
          </a:p>
          <a:p>
            <a:pPr marL="971550" lvl="2" indent="-342900"/>
            <a:r>
              <a:rPr lang="en-US" sz="1600" b="1" dirty="0" smtClean="0"/>
              <a:t>How to integrate multi-threaded programs with GAMS controllers</a:t>
            </a:r>
          </a:p>
          <a:p>
            <a:pPr marL="971550" lvl="2" indent="-342900"/>
            <a:r>
              <a:rPr lang="en-US" sz="1600" b="1" dirty="0" smtClean="0"/>
              <a:t>How to network multi-threaded programs together</a:t>
            </a:r>
          </a:p>
        </p:txBody>
      </p:sp>
      <p:sp>
        <p:nvSpPr>
          <p:cNvPr id="12" name="TextBox 11"/>
          <p:cNvSpPr txBox="1"/>
          <p:nvPr/>
        </p:nvSpPr>
        <p:spPr>
          <a:xfrm>
            <a:off x="2362200" y="-8965"/>
            <a:ext cx="10668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Thread Safety</a:t>
            </a:r>
            <a:endParaRPr lang="en-US" sz="1400" b="1"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3733799" y="-8965"/>
            <a:ext cx="1270487"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Example App</a:t>
            </a:r>
          </a:p>
        </p:txBody>
      </p:sp>
    </p:spTree>
    <p:extLst>
      <p:ext uri="{BB962C8B-B14F-4D97-AF65-F5344CB8AC3E}">
        <p14:creationId xmlns:p14="http://schemas.microsoft.com/office/powerpoint/2010/main" val="1464212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7" name="Rectangle 16"/>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What is a multi-threaded program?</a:t>
            </a:r>
          </a:p>
        </p:txBody>
      </p:sp>
      <p:sp>
        <p:nvSpPr>
          <p:cNvPr id="19" name="Rectangle 18"/>
          <p:cNvSpPr/>
          <p:nvPr/>
        </p:nvSpPr>
        <p:spPr>
          <a:xfrm>
            <a:off x="1851212" y="1712049"/>
            <a:ext cx="5768788" cy="1066800"/>
          </a:xfrm>
          <a:prstGeom prst="rect">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smtClean="0">
                <a:solidFill>
                  <a:schemeClr val="tx1"/>
                </a:solidFill>
              </a:rPr>
              <a:t>program</a:t>
            </a:r>
            <a:endParaRPr lang="en-US" sz="1600" dirty="0">
              <a:solidFill>
                <a:schemeClr val="tx1"/>
              </a:solidFill>
            </a:endParaRPr>
          </a:p>
        </p:txBody>
      </p:sp>
      <p:sp>
        <p:nvSpPr>
          <p:cNvPr id="20" name="Rectangle 19"/>
          <p:cNvSpPr/>
          <p:nvPr/>
        </p:nvSpPr>
        <p:spPr>
          <a:xfrm>
            <a:off x="2862689" y="1838144"/>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thread1</a:t>
            </a:r>
            <a:endParaRPr lang="en-US" sz="1600" dirty="0">
              <a:solidFill>
                <a:schemeClr val="tx1"/>
              </a:solidFill>
            </a:endParaRPr>
          </a:p>
        </p:txBody>
      </p:sp>
      <p:sp>
        <p:nvSpPr>
          <p:cNvPr id="21" name="Rectangle 20"/>
          <p:cNvSpPr/>
          <p:nvPr/>
        </p:nvSpPr>
        <p:spPr>
          <a:xfrm>
            <a:off x="4413583" y="1838144"/>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thread2</a:t>
            </a:r>
            <a:endParaRPr lang="en-US" sz="1600" dirty="0">
              <a:solidFill>
                <a:schemeClr val="tx1"/>
              </a:solidFill>
            </a:endParaRPr>
          </a:p>
        </p:txBody>
      </p:sp>
      <p:sp>
        <p:nvSpPr>
          <p:cNvPr id="24" name="Rectangle 23"/>
          <p:cNvSpPr/>
          <p:nvPr/>
        </p:nvSpPr>
        <p:spPr>
          <a:xfrm>
            <a:off x="254922" y="3087469"/>
            <a:ext cx="8141313" cy="646331"/>
          </a:xfrm>
          <a:prstGeom prst="rect">
            <a:avLst/>
          </a:prstGeom>
        </p:spPr>
        <p:txBody>
          <a:bodyPr wrap="square">
            <a:spAutoFit/>
          </a:bodyPr>
          <a:lstStyle/>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A </a:t>
            </a:r>
            <a:r>
              <a:rPr lang="en-US" b="1" dirty="0" smtClean="0">
                <a:latin typeface="Arial" panose="020B0604020202020204" pitchFamily="34" charset="0"/>
                <a:cs typeface="Arial" panose="020B0604020202020204" pitchFamily="34" charset="0"/>
              </a:rPr>
              <a:t>multi-threaded program </a:t>
            </a:r>
            <a:r>
              <a:rPr lang="en-US" dirty="0" smtClean="0">
                <a:latin typeface="Arial" panose="020B0604020202020204" pitchFamily="34" charset="0"/>
                <a:cs typeface="Arial" panose="020B0604020202020204" pitchFamily="34" charset="0"/>
              </a:rPr>
              <a:t>is a process that </a:t>
            </a:r>
            <a:r>
              <a:rPr lang="en-US" b="1" dirty="0" smtClean="0">
                <a:latin typeface="Arial" panose="020B0604020202020204" pitchFamily="34" charset="0"/>
                <a:cs typeface="Arial" panose="020B0604020202020204" pitchFamily="34" charset="0"/>
              </a:rPr>
              <a:t>spawns multiple threads of execution</a:t>
            </a:r>
            <a:r>
              <a:rPr lang="en-US" dirty="0" smtClean="0">
                <a:latin typeface="Arial" panose="020B0604020202020204" pitchFamily="34" charset="0"/>
                <a:cs typeface="Arial" panose="020B0604020202020204" pitchFamily="34" charset="0"/>
              </a:rPr>
              <a:t>, generally </a:t>
            </a:r>
            <a:r>
              <a:rPr lang="en-US" b="1" dirty="0" smtClean="0">
                <a:latin typeface="Arial" panose="020B0604020202020204" pitchFamily="34" charset="0"/>
                <a:cs typeface="Arial" panose="020B0604020202020204" pitchFamily="34" charset="0"/>
              </a:rPr>
              <a:t>to accomplish objectives in parallel</a:t>
            </a:r>
          </a:p>
        </p:txBody>
      </p:sp>
      <p:sp>
        <p:nvSpPr>
          <p:cNvPr id="25" name="Rectangle 24"/>
          <p:cNvSpPr/>
          <p:nvPr/>
        </p:nvSpPr>
        <p:spPr>
          <a:xfrm>
            <a:off x="5958014" y="1829473"/>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thread2</a:t>
            </a:r>
            <a:endParaRPr lang="en-US" sz="1600" dirty="0">
              <a:solidFill>
                <a:schemeClr val="tx1"/>
              </a:solidFill>
            </a:endParaRPr>
          </a:p>
        </p:txBody>
      </p:sp>
      <p:cxnSp>
        <p:nvCxnSpPr>
          <p:cNvPr id="10" name="Straight Arrow Connector 9"/>
          <p:cNvCxnSpPr>
            <a:stCxn id="20" idx="2"/>
          </p:cNvCxnSpPr>
          <p:nvPr/>
        </p:nvCxnSpPr>
        <p:spPr>
          <a:xfrm flipH="1">
            <a:off x="3515638" y="2219033"/>
            <a:ext cx="1" cy="4836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5066531" y="2219033"/>
            <a:ext cx="1" cy="4836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6608459" y="2210362"/>
            <a:ext cx="1" cy="4836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228600" y="3773269"/>
            <a:ext cx="8141313" cy="646331"/>
          </a:xfrm>
          <a:prstGeom prst="rect">
            <a:avLst/>
          </a:prstGeom>
        </p:spPr>
        <p:txBody>
          <a:bodyPr wrap="square">
            <a:spAutoFit/>
          </a:bodyPr>
          <a:lstStyle/>
          <a:p>
            <a:pPr marL="285750" indent="-285750">
              <a:buFont typeface="Arial" panose="020B0604020202020204" pitchFamily="34" charset="0"/>
              <a:buChar char="•"/>
            </a:pPr>
            <a:r>
              <a:rPr lang="en-US" b="1" dirty="0" smtClean="0">
                <a:latin typeface="Arial" panose="020B0604020202020204" pitchFamily="34" charset="0"/>
                <a:cs typeface="Arial" panose="020B0604020202020204" pitchFamily="34" charset="0"/>
              </a:rPr>
              <a:t>Multi-threaded programs tend to be more persistent </a:t>
            </a:r>
            <a:r>
              <a:rPr lang="en-US" dirty="0" smtClean="0">
                <a:latin typeface="Arial" panose="020B0604020202020204" pitchFamily="34" charset="0"/>
                <a:cs typeface="Arial" panose="020B0604020202020204" pitchFamily="34" charset="0"/>
              </a:rPr>
              <a:t>as operating system resources are required to create and maintain threads</a:t>
            </a:r>
          </a:p>
        </p:txBody>
      </p:sp>
      <p:sp>
        <p:nvSpPr>
          <p:cNvPr id="31" name="Rectangle 30"/>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32" name="TextBox 31"/>
          <p:cNvSpPr txBox="1"/>
          <p:nvPr/>
        </p:nvSpPr>
        <p:spPr>
          <a:xfrm>
            <a:off x="0" y="-3334"/>
            <a:ext cx="1228221"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35" name="TextBox 34"/>
          <p:cNvSpPr txBox="1"/>
          <p:nvPr/>
        </p:nvSpPr>
        <p:spPr>
          <a:xfrm>
            <a:off x="1251115" y="-8965"/>
            <a:ext cx="11110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37" name="TextBox 36"/>
          <p:cNvSpPr txBox="1"/>
          <p:nvPr/>
        </p:nvSpPr>
        <p:spPr>
          <a:xfrm>
            <a:off x="5004287" y="-8619"/>
            <a:ext cx="731519"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Notes</a:t>
            </a:r>
            <a:endParaRPr lang="en-US" sz="1400" b="1" dirty="0">
              <a:solidFill>
                <a:schemeClr val="bg1"/>
              </a:solidFill>
              <a:latin typeface="Arial" panose="020B0604020202020204" pitchFamily="34" charset="0"/>
              <a:cs typeface="Arial" panose="020B0604020202020204" pitchFamily="34" charset="0"/>
            </a:endParaRPr>
          </a:p>
        </p:txBody>
      </p:sp>
      <p:sp>
        <p:nvSpPr>
          <p:cNvPr id="38" name="TextBox 37"/>
          <p:cNvSpPr txBox="1"/>
          <p:nvPr/>
        </p:nvSpPr>
        <p:spPr>
          <a:xfrm>
            <a:off x="5715000" y="-8965"/>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39" name="TextBox 38"/>
          <p:cNvSpPr txBox="1"/>
          <p:nvPr/>
        </p:nvSpPr>
        <p:spPr>
          <a:xfrm>
            <a:off x="2362200" y="-8965"/>
            <a:ext cx="10668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Thread Safety</a:t>
            </a:r>
            <a:endParaRPr lang="en-US" sz="1400" b="1" dirty="0">
              <a:solidFill>
                <a:schemeClr val="bg1"/>
              </a:solidFill>
              <a:latin typeface="Arial" panose="020B0604020202020204" pitchFamily="34" charset="0"/>
              <a:cs typeface="Arial" panose="020B0604020202020204" pitchFamily="34" charset="0"/>
            </a:endParaRPr>
          </a:p>
        </p:txBody>
      </p:sp>
      <p:sp>
        <p:nvSpPr>
          <p:cNvPr id="40" name="TextBox 39"/>
          <p:cNvSpPr txBox="1"/>
          <p:nvPr/>
        </p:nvSpPr>
        <p:spPr>
          <a:xfrm>
            <a:off x="3733799" y="-8965"/>
            <a:ext cx="1270487"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Example App</a:t>
            </a:r>
          </a:p>
        </p:txBody>
      </p:sp>
    </p:spTree>
    <p:extLst>
      <p:ext uri="{BB962C8B-B14F-4D97-AF65-F5344CB8AC3E}">
        <p14:creationId xmlns:p14="http://schemas.microsoft.com/office/powerpoint/2010/main" val="2051072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4" grpId="0"/>
      <p:bldP spid="25" grpId="0" animBg="1"/>
      <p:bldP spid="3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7" name="Rectangle 16"/>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Why is writing multi-threaded programs difficult?</a:t>
            </a:r>
          </a:p>
        </p:txBody>
      </p:sp>
      <p:sp>
        <p:nvSpPr>
          <p:cNvPr id="19" name="Rectangle 18"/>
          <p:cNvSpPr/>
          <p:nvPr/>
        </p:nvSpPr>
        <p:spPr>
          <a:xfrm>
            <a:off x="1851212" y="1447800"/>
            <a:ext cx="5768788" cy="1691148"/>
          </a:xfrm>
          <a:prstGeom prst="rect">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smtClean="0">
                <a:solidFill>
                  <a:schemeClr val="tx1"/>
                </a:solidFill>
              </a:rPr>
              <a:t>program</a:t>
            </a:r>
            <a:endParaRPr lang="en-US" sz="1600" dirty="0">
              <a:solidFill>
                <a:schemeClr val="tx1"/>
              </a:solidFill>
            </a:endParaRPr>
          </a:p>
        </p:txBody>
      </p:sp>
      <p:sp>
        <p:nvSpPr>
          <p:cNvPr id="20" name="Rectangle 19"/>
          <p:cNvSpPr/>
          <p:nvPr/>
        </p:nvSpPr>
        <p:spPr>
          <a:xfrm>
            <a:off x="2862689" y="1573895"/>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thread1</a:t>
            </a:r>
            <a:endParaRPr lang="en-US" sz="1600" dirty="0">
              <a:solidFill>
                <a:schemeClr val="tx1"/>
              </a:solidFill>
            </a:endParaRPr>
          </a:p>
        </p:txBody>
      </p:sp>
      <p:sp>
        <p:nvSpPr>
          <p:cNvPr id="21" name="Rectangle 20"/>
          <p:cNvSpPr/>
          <p:nvPr/>
        </p:nvSpPr>
        <p:spPr>
          <a:xfrm>
            <a:off x="4413583" y="2183495"/>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thread2</a:t>
            </a:r>
            <a:endParaRPr lang="en-US" sz="1600" dirty="0">
              <a:solidFill>
                <a:schemeClr val="tx1"/>
              </a:solidFill>
            </a:endParaRPr>
          </a:p>
        </p:txBody>
      </p:sp>
      <p:sp>
        <p:nvSpPr>
          <p:cNvPr id="24" name="Rectangle 23"/>
          <p:cNvSpPr/>
          <p:nvPr/>
        </p:nvSpPr>
        <p:spPr>
          <a:xfrm>
            <a:off x="254922" y="3505200"/>
            <a:ext cx="8141313" cy="646331"/>
          </a:xfrm>
          <a:prstGeom prst="rect">
            <a:avLst/>
          </a:prstGeom>
        </p:spPr>
        <p:txBody>
          <a:bodyPr wrap="square">
            <a:spAutoFit/>
          </a:bodyPr>
          <a:lstStyle/>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The </a:t>
            </a:r>
            <a:r>
              <a:rPr lang="en-US" b="1" dirty="0" smtClean="0">
                <a:latin typeface="Arial" panose="020B0604020202020204" pitchFamily="34" charset="0"/>
                <a:cs typeface="Arial" panose="020B0604020202020204" pitchFamily="34" charset="0"/>
              </a:rPr>
              <a:t>primary problems </a:t>
            </a:r>
            <a:r>
              <a:rPr lang="en-US" dirty="0" smtClean="0">
                <a:latin typeface="Arial" panose="020B0604020202020204" pitchFamily="34" charset="0"/>
                <a:cs typeface="Arial" panose="020B0604020202020204" pitchFamily="34" charset="0"/>
              </a:rPr>
              <a:t>for developers of multi-threaded programs </a:t>
            </a:r>
            <a:r>
              <a:rPr lang="en-US" b="1" dirty="0" smtClean="0">
                <a:latin typeface="Arial" panose="020B0604020202020204" pitchFamily="34" charset="0"/>
                <a:cs typeface="Arial" panose="020B0604020202020204" pitchFamily="34" charset="0"/>
              </a:rPr>
              <a:t>are race conditions</a:t>
            </a:r>
          </a:p>
        </p:txBody>
      </p:sp>
      <p:sp>
        <p:nvSpPr>
          <p:cNvPr id="25" name="Rectangle 24"/>
          <p:cNvSpPr/>
          <p:nvPr/>
        </p:nvSpPr>
        <p:spPr>
          <a:xfrm>
            <a:off x="5958014" y="1802495"/>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thread2</a:t>
            </a:r>
            <a:endParaRPr lang="en-US" sz="1600" dirty="0">
              <a:solidFill>
                <a:schemeClr val="tx1"/>
              </a:solidFill>
            </a:endParaRPr>
          </a:p>
        </p:txBody>
      </p:sp>
      <p:cxnSp>
        <p:nvCxnSpPr>
          <p:cNvPr id="10" name="Straight Arrow Connector 9"/>
          <p:cNvCxnSpPr>
            <a:stCxn id="20" idx="2"/>
          </p:cNvCxnSpPr>
          <p:nvPr/>
        </p:nvCxnSpPr>
        <p:spPr>
          <a:xfrm flipH="1">
            <a:off x="3515638" y="1954784"/>
            <a:ext cx="1" cy="4836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5066531" y="2564384"/>
            <a:ext cx="1" cy="4836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6608459" y="2183384"/>
            <a:ext cx="1" cy="4836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255495" y="4114800"/>
            <a:ext cx="8141313" cy="923330"/>
          </a:xfrm>
          <a:prstGeom prst="rect">
            <a:avLst/>
          </a:prstGeom>
        </p:spPr>
        <p:txBody>
          <a:bodyPr wrap="square">
            <a:spAutoFit/>
          </a:bodyPr>
          <a:lstStyle/>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A race condition is a </a:t>
            </a:r>
            <a:r>
              <a:rPr lang="en-US" b="1" dirty="0" smtClean="0">
                <a:latin typeface="Arial" panose="020B0604020202020204" pitchFamily="34" charset="0"/>
                <a:cs typeface="Arial" panose="020B0604020202020204" pitchFamily="34" charset="0"/>
              </a:rPr>
              <a:t>catch-all term</a:t>
            </a:r>
            <a:r>
              <a:rPr lang="en-US" dirty="0" smtClean="0">
                <a:latin typeface="Arial" panose="020B0604020202020204" pitchFamily="34" charset="0"/>
                <a:cs typeface="Arial" panose="020B0604020202020204" pitchFamily="34" charset="0"/>
              </a:rPr>
              <a:t> for </a:t>
            </a:r>
            <a:r>
              <a:rPr lang="en-US" b="1" dirty="0" smtClean="0">
                <a:latin typeface="Arial" panose="020B0604020202020204" pitchFamily="34" charset="0"/>
                <a:cs typeface="Arial" panose="020B0604020202020204" pitchFamily="34" charset="0"/>
              </a:rPr>
              <a:t>unexpected issues </a:t>
            </a:r>
            <a:r>
              <a:rPr lang="en-US" dirty="0" smtClean="0">
                <a:latin typeface="Arial" panose="020B0604020202020204" pitchFamily="34" charset="0"/>
                <a:cs typeface="Arial" panose="020B0604020202020204" pitchFamily="34" charset="0"/>
              </a:rPr>
              <a:t>with </a:t>
            </a:r>
            <a:r>
              <a:rPr lang="en-US" b="1" dirty="0" smtClean="0">
                <a:latin typeface="Arial" panose="020B0604020202020204" pitchFamily="34" charset="0"/>
                <a:cs typeface="Arial" panose="020B0604020202020204" pitchFamily="34" charset="0"/>
              </a:rPr>
              <a:t>synchronization</a:t>
            </a:r>
            <a:r>
              <a:rPr lang="en-US" b="1" dirty="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and memory caching </a:t>
            </a:r>
            <a:r>
              <a:rPr lang="en-US" dirty="0" smtClean="0">
                <a:latin typeface="Arial" panose="020B0604020202020204" pitchFamily="34" charset="0"/>
                <a:cs typeface="Arial" panose="020B0604020202020204" pitchFamily="34" charset="0"/>
              </a:rPr>
              <a:t>within multi-threaded and some multi-processed applications</a:t>
            </a:r>
          </a:p>
        </p:txBody>
      </p:sp>
      <p:sp>
        <p:nvSpPr>
          <p:cNvPr id="23" name="Rectangle 22"/>
          <p:cNvSpPr/>
          <p:nvPr/>
        </p:nvSpPr>
        <p:spPr>
          <a:xfrm>
            <a:off x="240687" y="5029200"/>
            <a:ext cx="8141313" cy="646331"/>
          </a:xfrm>
          <a:prstGeom prst="rect">
            <a:avLst/>
          </a:prstGeom>
        </p:spPr>
        <p:txBody>
          <a:bodyPr wrap="square">
            <a:spAutoFit/>
          </a:bodyPr>
          <a:lstStyle/>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Dealing with race conditions </a:t>
            </a:r>
            <a:r>
              <a:rPr lang="en-US" b="1" dirty="0" smtClean="0">
                <a:latin typeface="Arial" panose="020B0604020202020204" pitchFamily="34" charset="0"/>
                <a:cs typeface="Arial" panose="020B0604020202020204" pitchFamily="34" charset="0"/>
              </a:rPr>
              <a:t>requires </a:t>
            </a:r>
            <a:r>
              <a:rPr lang="en-US" dirty="0" smtClean="0">
                <a:latin typeface="Arial" panose="020B0604020202020204" pitchFamily="34" charset="0"/>
                <a:cs typeface="Arial" panose="020B0604020202020204" pitchFamily="34" charset="0"/>
              </a:rPr>
              <a:t>access to </a:t>
            </a:r>
            <a:r>
              <a:rPr lang="en-US" b="1" dirty="0" smtClean="0">
                <a:latin typeface="Arial" panose="020B0604020202020204" pitchFamily="34" charset="0"/>
                <a:cs typeface="Arial" panose="020B0604020202020204" pitchFamily="34" charset="0"/>
              </a:rPr>
              <a:t>thread-safe primitives and</a:t>
            </a:r>
            <a:r>
              <a:rPr lang="en-US" dirty="0" smtClean="0">
                <a:latin typeface="Arial" panose="020B0604020202020204" pitchFamily="34" charset="0"/>
                <a:cs typeface="Arial" panose="020B0604020202020204" pitchFamily="34" charset="0"/>
              </a:rPr>
              <a:t> can aided by scheduling threads in </a:t>
            </a:r>
            <a:r>
              <a:rPr lang="en-US" b="1" dirty="0" smtClean="0">
                <a:latin typeface="Arial" panose="020B0604020202020204" pitchFamily="34" charset="0"/>
                <a:cs typeface="Arial" panose="020B0604020202020204" pitchFamily="34" charset="0"/>
              </a:rPr>
              <a:t>predictable execution paths</a:t>
            </a:r>
          </a:p>
        </p:txBody>
      </p:sp>
      <p:sp>
        <p:nvSpPr>
          <p:cNvPr id="35" name="Rectangle 34"/>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36" name="TextBox 35"/>
          <p:cNvSpPr txBox="1"/>
          <p:nvPr/>
        </p:nvSpPr>
        <p:spPr>
          <a:xfrm>
            <a:off x="0" y="-3334"/>
            <a:ext cx="1228221"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37" name="TextBox 36"/>
          <p:cNvSpPr txBox="1"/>
          <p:nvPr/>
        </p:nvSpPr>
        <p:spPr>
          <a:xfrm>
            <a:off x="1251115" y="-8965"/>
            <a:ext cx="11110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38" name="TextBox 37"/>
          <p:cNvSpPr txBox="1"/>
          <p:nvPr/>
        </p:nvSpPr>
        <p:spPr>
          <a:xfrm>
            <a:off x="5004287" y="-8619"/>
            <a:ext cx="731519"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Notes</a:t>
            </a:r>
            <a:endParaRPr lang="en-US" sz="1400" b="1" dirty="0">
              <a:solidFill>
                <a:schemeClr val="bg1"/>
              </a:solidFill>
              <a:latin typeface="Arial" panose="020B0604020202020204" pitchFamily="34" charset="0"/>
              <a:cs typeface="Arial" panose="020B0604020202020204" pitchFamily="34" charset="0"/>
            </a:endParaRPr>
          </a:p>
        </p:txBody>
      </p:sp>
      <p:sp>
        <p:nvSpPr>
          <p:cNvPr id="39" name="TextBox 38"/>
          <p:cNvSpPr txBox="1"/>
          <p:nvPr/>
        </p:nvSpPr>
        <p:spPr>
          <a:xfrm>
            <a:off x="5715000" y="-8965"/>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40" name="TextBox 39"/>
          <p:cNvSpPr txBox="1"/>
          <p:nvPr/>
        </p:nvSpPr>
        <p:spPr>
          <a:xfrm>
            <a:off x="2362200" y="-8965"/>
            <a:ext cx="10668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Thread Safety</a:t>
            </a:r>
            <a:endParaRPr lang="en-US" sz="1400" b="1" dirty="0">
              <a:solidFill>
                <a:schemeClr val="bg1"/>
              </a:solidFill>
              <a:latin typeface="Arial" panose="020B0604020202020204" pitchFamily="34" charset="0"/>
              <a:cs typeface="Arial" panose="020B0604020202020204" pitchFamily="34" charset="0"/>
            </a:endParaRPr>
          </a:p>
        </p:txBody>
      </p:sp>
      <p:sp>
        <p:nvSpPr>
          <p:cNvPr id="41" name="TextBox 40"/>
          <p:cNvSpPr txBox="1"/>
          <p:nvPr/>
        </p:nvSpPr>
        <p:spPr>
          <a:xfrm>
            <a:off x="3733799" y="-8965"/>
            <a:ext cx="1270487"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Example App</a:t>
            </a:r>
          </a:p>
        </p:txBody>
      </p:sp>
    </p:spTree>
    <p:extLst>
      <p:ext uri="{BB962C8B-B14F-4D97-AF65-F5344CB8AC3E}">
        <p14:creationId xmlns:p14="http://schemas.microsoft.com/office/powerpoint/2010/main" val="49453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4" grpId="0"/>
      <p:bldP spid="25" grpId="0" animBg="1"/>
      <p:bldP spid="22"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4" name="Rectangle 13"/>
          <p:cNvSpPr/>
          <p:nvPr/>
        </p:nvSpPr>
        <p:spPr>
          <a:xfrm>
            <a:off x="254922" y="838200"/>
            <a:ext cx="8141313" cy="646331"/>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The GAMS Project Configurator (GPC) is useful for generating MADARA and GAMS features for developers to start with, including threads</a:t>
            </a:r>
          </a:p>
        </p:txBody>
      </p:sp>
      <p:sp>
        <p:nvSpPr>
          <p:cNvPr id="24" name="Rectangle 23"/>
          <p:cNvSpPr/>
          <p:nvPr/>
        </p:nvSpPr>
        <p:spPr>
          <a:xfrm>
            <a:off x="313193" y="1506943"/>
            <a:ext cx="8763000" cy="369332"/>
          </a:xfrm>
          <a:prstGeom prst="rect">
            <a:avLst/>
          </a:prstGeom>
        </p:spPr>
        <p:txBody>
          <a:bodyPr wrap="square">
            <a:spAutoFit/>
          </a:bodyPr>
          <a:lstStyle/>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New threads can be created with the --new-thread or --</a:t>
            </a:r>
            <a:r>
              <a:rPr lang="en-US" dirty="0" err="1" smtClean="0">
                <a:latin typeface="Arial" panose="020B0604020202020204" pitchFamily="34" charset="0"/>
                <a:cs typeface="Arial" panose="020B0604020202020204" pitchFamily="34" charset="0"/>
              </a:rPr>
              <a:t>nt</a:t>
            </a:r>
            <a:r>
              <a:rPr lang="en-US" dirty="0" smtClean="0">
                <a:latin typeface="Arial" panose="020B0604020202020204" pitchFamily="34" charset="0"/>
                <a:cs typeface="Arial" panose="020B0604020202020204" pitchFamily="34" charset="0"/>
              </a:rPr>
              <a:t> argument</a:t>
            </a:r>
          </a:p>
        </p:txBody>
      </p:sp>
      <p:sp>
        <p:nvSpPr>
          <p:cNvPr id="27" name="Rectangle 26"/>
          <p:cNvSpPr/>
          <p:nvPr/>
        </p:nvSpPr>
        <p:spPr>
          <a:xfrm>
            <a:off x="1709250" y="4858751"/>
            <a:ext cx="1305899" cy="380889"/>
          </a:xfrm>
          <a:prstGeom prst="rect">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solidFill>
                  <a:schemeClr val="tx1"/>
                </a:solidFill>
              </a:rPr>
              <a:t>g</a:t>
            </a:r>
            <a:r>
              <a:rPr lang="en-US" sz="1600" dirty="0" smtClean="0">
                <a:solidFill>
                  <a:schemeClr val="tx1"/>
                </a:solidFill>
              </a:rPr>
              <a:t>pc.pl</a:t>
            </a:r>
            <a:endParaRPr lang="en-US" sz="1600" dirty="0">
              <a:solidFill>
                <a:schemeClr val="tx1"/>
              </a:solidFill>
            </a:endParaRPr>
          </a:p>
        </p:txBody>
      </p:sp>
      <p:sp>
        <p:nvSpPr>
          <p:cNvPr id="28" name="Rectangle 27"/>
          <p:cNvSpPr/>
          <p:nvPr/>
        </p:nvSpPr>
        <p:spPr>
          <a:xfrm>
            <a:off x="3636119" y="4882501"/>
            <a:ext cx="1352876" cy="989905"/>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smtClean="0">
                <a:solidFill>
                  <a:schemeClr val="tx1"/>
                </a:solidFill>
              </a:rPr>
              <a:t>project</a:t>
            </a:r>
            <a:endParaRPr lang="en-US" sz="1600" dirty="0">
              <a:solidFill>
                <a:schemeClr val="tx1"/>
              </a:solidFill>
            </a:endParaRPr>
          </a:p>
        </p:txBody>
      </p:sp>
      <p:sp>
        <p:nvSpPr>
          <p:cNvPr id="31" name="Rectangle 30"/>
          <p:cNvSpPr/>
          <p:nvPr/>
        </p:nvSpPr>
        <p:spPr>
          <a:xfrm>
            <a:off x="3759296" y="5339006"/>
            <a:ext cx="1305899" cy="380889"/>
          </a:xfrm>
          <a:prstGeom prst="rect">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controller</a:t>
            </a:r>
            <a:endParaRPr lang="en-US" sz="1600" dirty="0">
              <a:solidFill>
                <a:schemeClr val="tx1"/>
              </a:solidFill>
            </a:endParaRPr>
          </a:p>
        </p:txBody>
      </p:sp>
      <p:cxnSp>
        <p:nvCxnSpPr>
          <p:cNvPr id="3" name="Straight Arrow Connector 2"/>
          <p:cNvCxnSpPr>
            <a:stCxn id="27" idx="3"/>
          </p:cNvCxnSpPr>
          <p:nvPr/>
        </p:nvCxnSpPr>
        <p:spPr>
          <a:xfrm flipV="1">
            <a:off x="3015149" y="5049195"/>
            <a:ext cx="62097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5934659" y="5339117"/>
            <a:ext cx="1305899" cy="380889"/>
          </a:xfrm>
          <a:prstGeom prst="rect">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threads</a:t>
            </a:r>
            <a:endParaRPr lang="en-US" sz="1600" dirty="0">
              <a:solidFill>
                <a:schemeClr val="tx1"/>
              </a:solidFill>
            </a:endParaRPr>
          </a:p>
        </p:txBody>
      </p:sp>
      <p:cxnSp>
        <p:nvCxnSpPr>
          <p:cNvPr id="49" name="Straight Arrow Connector 48"/>
          <p:cNvCxnSpPr>
            <a:stCxn id="31" idx="3"/>
            <a:endCxn id="33" idx="1"/>
          </p:cNvCxnSpPr>
          <p:nvPr/>
        </p:nvCxnSpPr>
        <p:spPr>
          <a:xfrm>
            <a:off x="5065195" y="5529451"/>
            <a:ext cx="869464" cy="11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Content Placeholder 3"/>
          <p:cNvSpPr txBox="1">
            <a:spLocks/>
          </p:cNvSpPr>
          <p:nvPr/>
        </p:nvSpPr>
        <p:spPr>
          <a:xfrm>
            <a:off x="524638" y="2444341"/>
            <a:ext cx="7528335" cy="538909"/>
          </a:xfrm>
          <a:prstGeom prst="rect">
            <a:avLst/>
          </a:prstGeom>
          <a:solidFill>
            <a:schemeClr val="tx1"/>
          </a:solidFill>
        </p:spPr>
        <p:txBody>
          <a:bodyPr vert="horz" wrap="squar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$GAMS_ROOT/scripts/projects/gpc.pl --path $PROJECT_ROOT/tutorial2 --new-thread sensor --</a:t>
            </a:r>
            <a:r>
              <a:rPr lang="en-US" sz="1200" dirty="0" err="1" smtClean="0">
                <a:solidFill>
                  <a:schemeClr val="bg1"/>
                </a:solidFill>
                <a:latin typeface="Courier New" panose="02070309020205020404" pitchFamily="49" charset="0"/>
                <a:cs typeface="Courier New" panose="02070309020205020404" pitchFamily="49" charset="0"/>
              </a:rPr>
              <a:t>nt</a:t>
            </a:r>
            <a:r>
              <a:rPr lang="en-US" sz="1200" dirty="0" smtClean="0">
                <a:solidFill>
                  <a:schemeClr val="bg1"/>
                </a:solidFill>
                <a:latin typeface="Courier New" panose="02070309020205020404" pitchFamily="49" charset="0"/>
                <a:cs typeface="Courier New" panose="02070309020205020404" pitchFamily="49" charset="0"/>
              </a:rPr>
              <a:t> analyzer --</a:t>
            </a:r>
            <a:r>
              <a:rPr lang="en-US" sz="1200" dirty="0" err="1" smtClean="0">
                <a:solidFill>
                  <a:schemeClr val="bg1"/>
                </a:solidFill>
                <a:latin typeface="Courier New" panose="02070309020205020404" pitchFamily="49" charset="0"/>
                <a:cs typeface="Courier New" panose="02070309020205020404" pitchFamily="49" charset="0"/>
              </a:rPr>
              <a:t>nt</a:t>
            </a:r>
            <a:r>
              <a:rPr lang="en-US" sz="1200" dirty="0" smtClean="0">
                <a:solidFill>
                  <a:schemeClr val="bg1"/>
                </a:solidFill>
                <a:latin typeface="Courier New" panose="02070309020205020404" pitchFamily="49" charset="0"/>
                <a:cs typeface="Courier New" panose="02070309020205020404" pitchFamily="49" charset="0"/>
              </a:rPr>
              <a:t> planner</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55" name="Rectangle 54"/>
          <p:cNvSpPr/>
          <p:nvPr/>
        </p:nvSpPr>
        <p:spPr>
          <a:xfrm>
            <a:off x="432973" y="1992976"/>
            <a:ext cx="2945478"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Linux terminal</a:t>
            </a:r>
            <a:endParaRPr lang="en-US" dirty="0">
              <a:latin typeface="Arial" panose="020B0604020202020204" pitchFamily="34" charset="0"/>
              <a:cs typeface="Arial" panose="020B0604020202020204" pitchFamily="34" charset="0"/>
            </a:endParaRPr>
          </a:p>
        </p:txBody>
      </p:sp>
      <p:sp>
        <p:nvSpPr>
          <p:cNvPr id="56" name="Content Placeholder 3"/>
          <p:cNvSpPr txBox="1">
            <a:spLocks/>
          </p:cNvSpPr>
          <p:nvPr/>
        </p:nvSpPr>
        <p:spPr>
          <a:xfrm>
            <a:off x="541844" y="3894326"/>
            <a:ext cx="7663530" cy="529252"/>
          </a:xfrm>
          <a:prstGeom prst="rect">
            <a:avLst/>
          </a:prstGeom>
          <a:solidFill>
            <a:schemeClr val="tx1"/>
          </a:solidFill>
        </p:spPr>
        <p:txBody>
          <a:bodyPr vert="horz" wrap="squar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a:t>
            </a:r>
            <a:r>
              <a:rPr lang="en-US" sz="1200" dirty="0" smtClean="0">
                <a:solidFill>
                  <a:schemeClr val="bg1"/>
                </a:solidFill>
                <a:latin typeface="Courier New" panose="02070309020205020404" pitchFamily="49" charset="0"/>
                <a:cs typeface="Courier New" panose="02070309020205020404" pitchFamily="49" charset="0"/>
              </a:rPr>
              <a:t>GAMS_ROOT%\scripts\projects\gpc.pl --path %PROJECT_ROOT%\tutorial2 --</a:t>
            </a:r>
            <a:r>
              <a:rPr lang="en-US" sz="1200" dirty="0">
                <a:solidFill>
                  <a:schemeClr val="bg1"/>
                </a:solidFill>
                <a:latin typeface="Courier New" panose="02070309020205020404" pitchFamily="49" charset="0"/>
                <a:cs typeface="Courier New" panose="02070309020205020404" pitchFamily="49" charset="0"/>
              </a:rPr>
              <a:t>new-thread </a:t>
            </a:r>
            <a:r>
              <a:rPr lang="en-US" sz="1200" dirty="0" smtClean="0">
                <a:solidFill>
                  <a:schemeClr val="bg1"/>
                </a:solidFill>
                <a:latin typeface="Courier New" panose="02070309020205020404" pitchFamily="49" charset="0"/>
                <a:cs typeface="Courier New" panose="02070309020205020404" pitchFamily="49" charset="0"/>
              </a:rPr>
              <a:t>sensor </a:t>
            </a:r>
            <a:r>
              <a:rPr lang="en-US" sz="1200" dirty="0">
                <a:solidFill>
                  <a:schemeClr val="bg1"/>
                </a:solidFill>
                <a:latin typeface="Courier New" panose="02070309020205020404" pitchFamily="49" charset="0"/>
                <a:cs typeface="Courier New" panose="02070309020205020404" pitchFamily="49" charset="0"/>
              </a:rPr>
              <a:t>--</a:t>
            </a:r>
            <a:r>
              <a:rPr lang="en-US" sz="1200" dirty="0" err="1">
                <a:solidFill>
                  <a:schemeClr val="bg1"/>
                </a:solidFill>
                <a:latin typeface="Courier New" panose="02070309020205020404" pitchFamily="49" charset="0"/>
                <a:cs typeface="Courier New" panose="02070309020205020404" pitchFamily="49" charset="0"/>
              </a:rPr>
              <a:t>nt</a:t>
            </a:r>
            <a:r>
              <a:rPr lang="en-US" sz="1200" dirty="0">
                <a:solidFill>
                  <a:schemeClr val="bg1"/>
                </a:solidFill>
                <a:latin typeface="Courier New" panose="02070309020205020404" pitchFamily="49" charset="0"/>
                <a:cs typeface="Courier New" panose="02070309020205020404" pitchFamily="49" charset="0"/>
              </a:rPr>
              <a:t> </a:t>
            </a:r>
            <a:r>
              <a:rPr lang="en-US" sz="1200" dirty="0" smtClean="0">
                <a:solidFill>
                  <a:schemeClr val="bg1"/>
                </a:solidFill>
                <a:latin typeface="Courier New" panose="02070309020205020404" pitchFamily="49" charset="0"/>
                <a:cs typeface="Courier New" panose="02070309020205020404" pitchFamily="49" charset="0"/>
              </a:rPr>
              <a:t>analyzer </a:t>
            </a:r>
            <a:r>
              <a:rPr lang="en-US" sz="1200" dirty="0">
                <a:solidFill>
                  <a:schemeClr val="bg1"/>
                </a:solidFill>
                <a:latin typeface="Courier New" panose="02070309020205020404" pitchFamily="49" charset="0"/>
                <a:cs typeface="Courier New" panose="02070309020205020404" pitchFamily="49" charset="0"/>
              </a:rPr>
              <a:t>--</a:t>
            </a:r>
            <a:r>
              <a:rPr lang="en-US" sz="1200" dirty="0" err="1">
                <a:solidFill>
                  <a:schemeClr val="bg1"/>
                </a:solidFill>
                <a:latin typeface="Courier New" panose="02070309020205020404" pitchFamily="49" charset="0"/>
                <a:cs typeface="Courier New" panose="02070309020205020404" pitchFamily="49" charset="0"/>
              </a:rPr>
              <a:t>nt</a:t>
            </a:r>
            <a:r>
              <a:rPr lang="en-US" sz="1200" dirty="0">
                <a:solidFill>
                  <a:schemeClr val="bg1"/>
                </a:solidFill>
                <a:latin typeface="Courier New" panose="02070309020205020404" pitchFamily="49" charset="0"/>
                <a:cs typeface="Courier New" panose="02070309020205020404" pitchFamily="49" charset="0"/>
              </a:rPr>
              <a:t> </a:t>
            </a:r>
            <a:r>
              <a:rPr lang="en-US" sz="1200" dirty="0" smtClean="0">
                <a:solidFill>
                  <a:schemeClr val="bg1"/>
                </a:solidFill>
                <a:latin typeface="Courier New" panose="02070309020205020404" pitchFamily="49" charset="0"/>
                <a:cs typeface="Courier New" panose="02070309020205020404" pitchFamily="49" charset="0"/>
              </a:rPr>
              <a:t>planner</a:t>
            </a:r>
            <a:endParaRPr lang="en-US" sz="1200" dirty="0">
              <a:solidFill>
                <a:schemeClr val="bg1"/>
              </a:solidFill>
              <a:latin typeface="Courier New" panose="02070309020205020404" pitchFamily="49" charset="0"/>
              <a:cs typeface="Courier New" panose="02070309020205020404" pitchFamily="49" charset="0"/>
            </a:endParaRPr>
          </a:p>
          <a:p>
            <a:pPr marL="0" lvl="1" indent="0">
              <a:spcBef>
                <a:spcPts val="0"/>
              </a:spcBef>
              <a:buNone/>
            </a:pPr>
            <a:endParaRPr lang="en-US" sz="1200" dirty="0">
              <a:solidFill>
                <a:schemeClr val="bg1"/>
              </a:solidFill>
              <a:latin typeface="Courier New" panose="02070309020205020404" pitchFamily="49" charset="0"/>
              <a:cs typeface="Courier New" panose="02070309020205020404" pitchFamily="49" charset="0"/>
            </a:endParaRPr>
          </a:p>
        </p:txBody>
      </p:sp>
      <p:sp>
        <p:nvSpPr>
          <p:cNvPr id="57" name="Rectangle 56"/>
          <p:cNvSpPr/>
          <p:nvPr/>
        </p:nvSpPr>
        <p:spPr>
          <a:xfrm>
            <a:off x="450179" y="3265570"/>
            <a:ext cx="8338472" cy="584775"/>
          </a:xfrm>
          <a:prstGeom prst="rect">
            <a:avLst/>
          </a:prstGeom>
        </p:spPr>
        <p:txBody>
          <a:bodyPr wrap="square">
            <a:spAutoFit/>
          </a:bodyPr>
          <a:lstStyle/>
          <a:p>
            <a:r>
              <a:rPr lang="en-US" sz="1600" b="1" dirty="0" smtClean="0">
                <a:latin typeface="Arial" panose="020B0604020202020204" pitchFamily="34" charset="0"/>
                <a:cs typeface="Arial" panose="020B0604020202020204" pitchFamily="34" charset="0"/>
              </a:rPr>
              <a:t>Windows: Open </a:t>
            </a:r>
            <a:r>
              <a:rPr lang="en-US" sz="1600" b="1" dirty="0">
                <a:latin typeface="Arial" panose="020B0604020202020204" pitchFamily="34" charset="0"/>
                <a:cs typeface="Arial" panose="020B0604020202020204" pitchFamily="34" charset="0"/>
              </a:rPr>
              <a:t>Visual Studio Developer Command Prompt </a:t>
            </a:r>
            <a:r>
              <a:rPr lang="en-US" sz="1600" dirty="0">
                <a:latin typeface="Arial" panose="020B0604020202020204" pitchFamily="34" charset="0"/>
                <a:cs typeface="Arial" panose="020B0604020202020204" pitchFamily="34" charset="0"/>
              </a:rPr>
              <a:t>(Start-&gt;All programs-&gt;Visual Studio 20XX-&gt;Visual Studio Tools-&gt;Developer Command Prompt)</a:t>
            </a:r>
          </a:p>
        </p:txBody>
      </p:sp>
      <p:sp>
        <p:nvSpPr>
          <p:cNvPr id="34" name="Rectangle 33"/>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35" name="TextBox 34"/>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36" name="TextBox 35"/>
          <p:cNvSpPr txBox="1"/>
          <p:nvPr/>
        </p:nvSpPr>
        <p:spPr>
          <a:xfrm>
            <a:off x="1251115" y="-8965"/>
            <a:ext cx="1111085"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37" name="TextBox 36"/>
          <p:cNvSpPr txBox="1"/>
          <p:nvPr/>
        </p:nvSpPr>
        <p:spPr>
          <a:xfrm>
            <a:off x="5004287" y="-8619"/>
            <a:ext cx="731519"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Notes</a:t>
            </a:r>
            <a:endParaRPr lang="en-US" sz="1400" b="1" dirty="0">
              <a:solidFill>
                <a:schemeClr val="bg1"/>
              </a:solidFill>
              <a:latin typeface="Arial" panose="020B0604020202020204" pitchFamily="34" charset="0"/>
              <a:cs typeface="Arial" panose="020B0604020202020204" pitchFamily="34" charset="0"/>
            </a:endParaRPr>
          </a:p>
        </p:txBody>
      </p:sp>
      <p:sp>
        <p:nvSpPr>
          <p:cNvPr id="38" name="TextBox 37"/>
          <p:cNvSpPr txBox="1"/>
          <p:nvPr/>
        </p:nvSpPr>
        <p:spPr>
          <a:xfrm>
            <a:off x="5715000" y="-8965"/>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39" name="TextBox 38"/>
          <p:cNvSpPr txBox="1"/>
          <p:nvPr/>
        </p:nvSpPr>
        <p:spPr>
          <a:xfrm>
            <a:off x="2362200" y="-8965"/>
            <a:ext cx="10668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Thread Safety</a:t>
            </a:r>
            <a:endParaRPr lang="en-US" sz="1400" b="1" dirty="0">
              <a:solidFill>
                <a:schemeClr val="bg1"/>
              </a:solidFill>
              <a:latin typeface="Arial" panose="020B0604020202020204" pitchFamily="34" charset="0"/>
              <a:cs typeface="Arial" panose="020B0604020202020204" pitchFamily="34" charset="0"/>
            </a:endParaRPr>
          </a:p>
        </p:txBody>
      </p:sp>
      <p:sp>
        <p:nvSpPr>
          <p:cNvPr id="40" name="TextBox 39"/>
          <p:cNvSpPr txBox="1"/>
          <p:nvPr/>
        </p:nvSpPr>
        <p:spPr>
          <a:xfrm>
            <a:off x="3733799" y="-8965"/>
            <a:ext cx="1270487"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Example App</a:t>
            </a:r>
          </a:p>
        </p:txBody>
      </p:sp>
    </p:spTree>
    <p:extLst>
      <p:ext uri="{BB962C8B-B14F-4D97-AF65-F5344CB8AC3E}">
        <p14:creationId xmlns:p14="http://schemas.microsoft.com/office/powerpoint/2010/main" val="2494965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7" grpId="0" animBg="1"/>
      <p:bldP spid="28" grpId="0" animBg="1"/>
      <p:bldP spid="31" grpId="0" animBg="1"/>
      <p:bldP spid="33" grpId="0" animBg="1"/>
      <p:bldP spid="54" grpId="0" animBg="1"/>
      <p:bldP spid="55" grpId="0"/>
      <p:bldP spid="56" grpId="0" animBg="1"/>
      <p:bldP spid="5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Understanding what is generated by --new-thread</a:t>
            </a:r>
          </a:p>
        </p:txBody>
      </p:sp>
      <p:sp>
        <p:nvSpPr>
          <p:cNvPr id="22" name="Content Placeholder 3"/>
          <p:cNvSpPr txBox="1">
            <a:spLocks/>
          </p:cNvSpPr>
          <p:nvPr/>
        </p:nvSpPr>
        <p:spPr>
          <a:xfrm>
            <a:off x="93551" y="1371600"/>
            <a:ext cx="8320035" cy="990600"/>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The new thread option creates a .h and .</a:t>
            </a:r>
            <a:r>
              <a:rPr lang="en-US" sz="1600" b="1" dirty="0" err="1" smtClean="0"/>
              <a:t>cpp</a:t>
            </a:r>
            <a:r>
              <a:rPr lang="en-US" sz="1600" b="1" dirty="0" smtClean="0"/>
              <a:t> file in </a:t>
            </a:r>
            <a:r>
              <a:rPr lang="en-US" sz="1600" b="1" dirty="0" err="1" smtClean="0"/>
              <a:t>src</a:t>
            </a:r>
            <a:r>
              <a:rPr lang="en-US" sz="1600" b="1" dirty="0" smtClean="0"/>
              <a:t>/threads</a:t>
            </a:r>
          </a:p>
          <a:p>
            <a:pPr marL="971550" lvl="2" indent="-342900"/>
            <a:r>
              <a:rPr lang="en-US" sz="1400" b="1" dirty="0" smtClean="0"/>
              <a:t>Header and source files are filled in with minimal implementations</a:t>
            </a:r>
          </a:p>
          <a:p>
            <a:pPr marL="971550" lvl="2" indent="-342900"/>
            <a:r>
              <a:rPr lang="en-US" sz="1400" b="1" dirty="0" smtClean="0"/>
              <a:t>The files are never overwritten, and developers are encouraged to edit them</a:t>
            </a:r>
          </a:p>
        </p:txBody>
      </p:sp>
      <p:sp>
        <p:nvSpPr>
          <p:cNvPr id="23" name="Content Placeholder 3"/>
          <p:cNvSpPr txBox="1">
            <a:spLocks/>
          </p:cNvSpPr>
          <p:nvPr/>
        </p:nvSpPr>
        <p:spPr>
          <a:xfrm>
            <a:off x="76200" y="2402325"/>
            <a:ext cx="8320035" cy="990600"/>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The --new-thread option also creates or modifies </a:t>
            </a:r>
            <a:r>
              <a:rPr lang="en-US" sz="1600" b="1" dirty="0" err="1" smtClean="0"/>
              <a:t>src</a:t>
            </a:r>
            <a:r>
              <a:rPr lang="en-US" sz="1600" b="1" dirty="0" smtClean="0"/>
              <a:t>/controller.cpp</a:t>
            </a:r>
          </a:p>
          <a:p>
            <a:pPr marL="971550" lvl="2" indent="-342900"/>
            <a:r>
              <a:rPr lang="en-US" sz="1400" b="1" dirty="0" smtClean="0"/>
              <a:t>A MADARA </a:t>
            </a:r>
            <a:r>
              <a:rPr lang="en-US" sz="1400" b="1" dirty="0" err="1"/>
              <a:t>T</a:t>
            </a:r>
            <a:r>
              <a:rPr lang="en-US" sz="1400" b="1" dirty="0" err="1" smtClean="0"/>
              <a:t>hreader</a:t>
            </a:r>
            <a:r>
              <a:rPr lang="en-US" sz="1400" b="1" dirty="0" smtClean="0"/>
              <a:t> object controls the creation and management of threads</a:t>
            </a:r>
          </a:p>
          <a:p>
            <a:pPr marL="971550" lvl="2" indent="-342900"/>
            <a:r>
              <a:rPr lang="en-US" sz="1400" b="1" dirty="0" smtClean="0"/>
              <a:t>Developers can edit the controller.cpp file to affect thread management</a:t>
            </a:r>
          </a:p>
        </p:txBody>
      </p:sp>
      <p:sp>
        <p:nvSpPr>
          <p:cNvPr id="25" name="Rectangle 24"/>
          <p:cNvSpPr/>
          <p:nvPr/>
        </p:nvSpPr>
        <p:spPr>
          <a:xfrm>
            <a:off x="533400" y="4210566"/>
            <a:ext cx="1290890" cy="1691148"/>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err="1">
                <a:solidFill>
                  <a:schemeClr val="tx1"/>
                </a:solidFill>
              </a:rPr>
              <a:t>s</a:t>
            </a:r>
            <a:r>
              <a:rPr lang="en-US" sz="1600" dirty="0" err="1" smtClean="0">
                <a:solidFill>
                  <a:schemeClr val="tx1"/>
                </a:solidFill>
              </a:rPr>
              <a:t>ensor.h</a:t>
            </a:r>
            <a:endParaRPr lang="en-US" sz="1600" dirty="0">
              <a:solidFill>
                <a:schemeClr val="tx1"/>
              </a:solidFill>
            </a:endParaRPr>
          </a:p>
        </p:txBody>
      </p:sp>
      <p:sp>
        <p:nvSpPr>
          <p:cNvPr id="26" name="Rectangle 25"/>
          <p:cNvSpPr/>
          <p:nvPr/>
        </p:nvSpPr>
        <p:spPr>
          <a:xfrm>
            <a:off x="685800" y="4476570"/>
            <a:ext cx="129089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smtClean="0">
                <a:solidFill>
                  <a:schemeClr val="tx1"/>
                </a:solidFill>
              </a:rPr>
              <a:t>sensor.cpp</a:t>
            </a:r>
            <a:endParaRPr lang="en-US" sz="1600" dirty="0">
              <a:solidFill>
                <a:schemeClr val="tx1"/>
              </a:solidFill>
            </a:endParaRPr>
          </a:p>
        </p:txBody>
      </p:sp>
      <p:sp>
        <p:nvSpPr>
          <p:cNvPr id="29" name="Rectangle 28"/>
          <p:cNvSpPr/>
          <p:nvPr/>
        </p:nvSpPr>
        <p:spPr>
          <a:xfrm>
            <a:off x="2345756" y="4210566"/>
            <a:ext cx="1290890" cy="1691148"/>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err="1">
                <a:solidFill>
                  <a:schemeClr val="tx1"/>
                </a:solidFill>
              </a:rPr>
              <a:t>a</a:t>
            </a:r>
            <a:r>
              <a:rPr lang="en-US" sz="1600" dirty="0" err="1" smtClean="0">
                <a:solidFill>
                  <a:schemeClr val="tx1"/>
                </a:solidFill>
              </a:rPr>
              <a:t>nalyzer.h</a:t>
            </a:r>
            <a:endParaRPr lang="en-US" sz="1600" dirty="0">
              <a:solidFill>
                <a:schemeClr val="tx1"/>
              </a:solidFill>
            </a:endParaRPr>
          </a:p>
        </p:txBody>
      </p:sp>
      <p:sp>
        <p:nvSpPr>
          <p:cNvPr id="30" name="Rectangle 29"/>
          <p:cNvSpPr/>
          <p:nvPr/>
        </p:nvSpPr>
        <p:spPr>
          <a:xfrm>
            <a:off x="2498156" y="4476570"/>
            <a:ext cx="129089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rPr>
              <a:t>a</a:t>
            </a:r>
            <a:r>
              <a:rPr lang="en-US" sz="1600" dirty="0" smtClean="0">
                <a:solidFill>
                  <a:schemeClr val="tx1"/>
                </a:solidFill>
              </a:rPr>
              <a:t>nalyzer.cpp</a:t>
            </a:r>
            <a:endParaRPr lang="en-US" sz="1600" dirty="0">
              <a:solidFill>
                <a:schemeClr val="tx1"/>
              </a:solidFill>
            </a:endParaRPr>
          </a:p>
        </p:txBody>
      </p:sp>
      <p:sp>
        <p:nvSpPr>
          <p:cNvPr id="32" name="Rectangle 31"/>
          <p:cNvSpPr/>
          <p:nvPr/>
        </p:nvSpPr>
        <p:spPr>
          <a:xfrm>
            <a:off x="4158112" y="4215048"/>
            <a:ext cx="1290890" cy="1691148"/>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err="1">
                <a:solidFill>
                  <a:schemeClr val="tx1"/>
                </a:solidFill>
              </a:rPr>
              <a:t>p</a:t>
            </a:r>
            <a:r>
              <a:rPr lang="en-US" sz="1600" dirty="0" err="1" smtClean="0">
                <a:solidFill>
                  <a:schemeClr val="tx1"/>
                </a:solidFill>
              </a:rPr>
              <a:t>lanner.h</a:t>
            </a:r>
            <a:endParaRPr lang="en-US" sz="1600" dirty="0">
              <a:solidFill>
                <a:schemeClr val="tx1"/>
              </a:solidFill>
            </a:endParaRPr>
          </a:p>
        </p:txBody>
      </p:sp>
      <p:sp>
        <p:nvSpPr>
          <p:cNvPr id="34" name="Rectangle 33"/>
          <p:cNvSpPr/>
          <p:nvPr/>
        </p:nvSpPr>
        <p:spPr>
          <a:xfrm>
            <a:off x="4310512" y="4481052"/>
            <a:ext cx="129089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smtClean="0">
                <a:solidFill>
                  <a:schemeClr val="tx1"/>
                </a:solidFill>
              </a:rPr>
              <a:t>planner.cpp</a:t>
            </a:r>
            <a:endParaRPr lang="en-US" sz="1600" dirty="0">
              <a:solidFill>
                <a:schemeClr val="tx1"/>
              </a:solidFill>
            </a:endParaRPr>
          </a:p>
        </p:txBody>
      </p:sp>
      <p:sp>
        <p:nvSpPr>
          <p:cNvPr id="35" name="Rectangle 34"/>
          <p:cNvSpPr/>
          <p:nvPr/>
        </p:nvSpPr>
        <p:spPr>
          <a:xfrm>
            <a:off x="6531844" y="4252452"/>
            <a:ext cx="1469156"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rPr>
              <a:t>c</a:t>
            </a:r>
            <a:r>
              <a:rPr lang="en-US" sz="1600" dirty="0" smtClean="0">
                <a:solidFill>
                  <a:schemeClr val="tx1"/>
                </a:solidFill>
              </a:rPr>
              <a:t>ontroller.cpp</a:t>
            </a:r>
            <a:endParaRPr lang="en-US" sz="1600" dirty="0">
              <a:solidFill>
                <a:schemeClr val="tx1"/>
              </a:solidFill>
            </a:endParaRPr>
          </a:p>
        </p:txBody>
      </p:sp>
      <p:sp>
        <p:nvSpPr>
          <p:cNvPr id="4" name="Right Brace 3"/>
          <p:cNvSpPr/>
          <p:nvPr/>
        </p:nvSpPr>
        <p:spPr>
          <a:xfrm>
            <a:off x="2826370" y="2257096"/>
            <a:ext cx="240679" cy="3153104"/>
          </a:xfrm>
          <a:prstGeom prst="rightBrace">
            <a:avLst/>
          </a:prstGeom>
          <a:ln w="28575">
            <a:solidFill>
              <a:schemeClr val="tx1"/>
            </a:solidFill>
          </a:ln>
          <a:scene3d>
            <a:camera prst="orthographicFront">
              <a:rot lat="0" lon="0" rev="54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ectangle 4"/>
          <p:cNvSpPr/>
          <p:nvPr/>
        </p:nvSpPr>
        <p:spPr>
          <a:xfrm>
            <a:off x="2173381" y="3300128"/>
            <a:ext cx="1505477" cy="338554"/>
          </a:xfrm>
          <a:prstGeom prst="rect">
            <a:avLst/>
          </a:prstGeom>
        </p:spPr>
        <p:txBody>
          <a:bodyPr wrap="none">
            <a:spAutoFit/>
          </a:bodyPr>
          <a:lstStyle/>
          <a:p>
            <a:pPr marL="684213" lvl="1" indent="-342900"/>
            <a:r>
              <a:rPr lang="en-US" sz="1600" b="1" dirty="0" err="1"/>
              <a:t>src</a:t>
            </a:r>
            <a:r>
              <a:rPr lang="en-US" sz="1600" b="1" dirty="0"/>
              <a:t>/threads</a:t>
            </a:r>
          </a:p>
        </p:txBody>
      </p:sp>
      <p:sp>
        <p:nvSpPr>
          <p:cNvPr id="38" name="Rectangle 37"/>
          <p:cNvSpPr/>
          <p:nvPr/>
        </p:nvSpPr>
        <p:spPr>
          <a:xfrm>
            <a:off x="6622600" y="3495094"/>
            <a:ext cx="768800" cy="338554"/>
          </a:xfrm>
          <a:prstGeom prst="rect">
            <a:avLst/>
          </a:prstGeom>
        </p:spPr>
        <p:txBody>
          <a:bodyPr wrap="none">
            <a:spAutoFit/>
          </a:bodyPr>
          <a:lstStyle/>
          <a:p>
            <a:pPr marL="684213" lvl="1" indent="-342900"/>
            <a:r>
              <a:rPr lang="en-US" sz="1600" b="1" dirty="0" err="1" smtClean="0"/>
              <a:t>src</a:t>
            </a:r>
            <a:endParaRPr lang="en-US" sz="1600" b="1" dirty="0"/>
          </a:p>
        </p:txBody>
      </p:sp>
      <p:sp>
        <p:nvSpPr>
          <p:cNvPr id="40" name="Right Brace 39"/>
          <p:cNvSpPr/>
          <p:nvPr/>
        </p:nvSpPr>
        <p:spPr>
          <a:xfrm>
            <a:off x="7077338" y="3549545"/>
            <a:ext cx="129601" cy="772543"/>
          </a:xfrm>
          <a:prstGeom prst="rightBrace">
            <a:avLst/>
          </a:prstGeom>
          <a:ln w="28575">
            <a:solidFill>
              <a:schemeClr val="tx1"/>
            </a:solidFill>
          </a:ln>
          <a:scene3d>
            <a:camera prst="orthographicFront">
              <a:rot lat="0" lon="0" rev="54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Rectangle 35"/>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39" name="TextBox 38"/>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41" name="TextBox 40"/>
          <p:cNvSpPr txBox="1"/>
          <p:nvPr/>
        </p:nvSpPr>
        <p:spPr>
          <a:xfrm>
            <a:off x="1251115" y="-8965"/>
            <a:ext cx="1111085"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42" name="TextBox 41"/>
          <p:cNvSpPr txBox="1"/>
          <p:nvPr/>
        </p:nvSpPr>
        <p:spPr>
          <a:xfrm>
            <a:off x="5004287" y="-8619"/>
            <a:ext cx="731519"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Notes</a:t>
            </a:r>
            <a:endParaRPr lang="en-US" sz="1400" b="1" dirty="0">
              <a:solidFill>
                <a:schemeClr val="bg1"/>
              </a:solidFill>
              <a:latin typeface="Arial" panose="020B0604020202020204" pitchFamily="34" charset="0"/>
              <a:cs typeface="Arial" panose="020B0604020202020204" pitchFamily="34" charset="0"/>
            </a:endParaRPr>
          </a:p>
        </p:txBody>
      </p:sp>
      <p:sp>
        <p:nvSpPr>
          <p:cNvPr id="44" name="TextBox 43"/>
          <p:cNvSpPr txBox="1"/>
          <p:nvPr/>
        </p:nvSpPr>
        <p:spPr>
          <a:xfrm>
            <a:off x="5715000" y="-8965"/>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45" name="TextBox 44"/>
          <p:cNvSpPr txBox="1"/>
          <p:nvPr/>
        </p:nvSpPr>
        <p:spPr>
          <a:xfrm>
            <a:off x="2362200" y="-8965"/>
            <a:ext cx="10668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Thread Safety</a:t>
            </a:r>
            <a:endParaRPr lang="en-US" sz="1400" b="1" dirty="0">
              <a:solidFill>
                <a:schemeClr val="bg1"/>
              </a:solidFill>
              <a:latin typeface="Arial" panose="020B0604020202020204" pitchFamily="34" charset="0"/>
              <a:cs typeface="Arial" panose="020B0604020202020204" pitchFamily="34" charset="0"/>
            </a:endParaRPr>
          </a:p>
        </p:txBody>
      </p:sp>
      <p:sp>
        <p:nvSpPr>
          <p:cNvPr id="46" name="TextBox 45"/>
          <p:cNvSpPr txBox="1"/>
          <p:nvPr/>
        </p:nvSpPr>
        <p:spPr>
          <a:xfrm>
            <a:off x="3733799" y="-8965"/>
            <a:ext cx="1270487"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Example App</a:t>
            </a:r>
          </a:p>
        </p:txBody>
      </p:sp>
    </p:spTree>
    <p:extLst>
      <p:ext uri="{BB962C8B-B14F-4D97-AF65-F5344CB8AC3E}">
        <p14:creationId xmlns:p14="http://schemas.microsoft.com/office/powerpoint/2010/main" val="794084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5" grpId="0" animBg="1"/>
      <p:bldP spid="26" grpId="0" animBg="1"/>
      <p:bldP spid="29" grpId="0" animBg="1"/>
      <p:bldP spid="30" grpId="0" animBg="1"/>
      <p:bldP spid="32" grpId="0" animBg="1"/>
      <p:bldP spid="34" grpId="0" animBg="1"/>
      <p:bldP spid="35" grpId="0" animBg="1"/>
      <p:bldP spid="4" grpId="0" animBg="1"/>
      <p:bldP spid="5" grpId="0"/>
      <p:bldP spid="38" grpId="0"/>
      <p:bldP spid="4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Understanding the thread-safety features of MADARA and GAMS</a:t>
            </a:r>
          </a:p>
        </p:txBody>
      </p:sp>
      <p:sp>
        <p:nvSpPr>
          <p:cNvPr id="22" name="Content Placeholder 3"/>
          <p:cNvSpPr txBox="1">
            <a:spLocks/>
          </p:cNvSpPr>
          <p:nvPr/>
        </p:nvSpPr>
        <p:spPr>
          <a:xfrm>
            <a:off x="366765" y="1447800"/>
            <a:ext cx="8396235" cy="386834"/>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MADARA was developed with thread-safety in mind</a:t>
            </a:r>
          </a:p>
        </p:txBody>
      </p:sp>
      <p:sp>
        <p:nvSpPr>
          <p:cNvPr id="35" name="Rectangle 34"/>
          <p:cNvSpPr/>
          <p:nvPr/>
        </p:nvSpPr>
        <p:spPr>
          <a:xfrm>
            <a:off x="690310" y="2499852"/>
            <a:ext cx="167189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err="1" smtClean="0">
                <a:solidFill>
                  <a:schemeClr val="tx1"/>
                </a:solidFill>
              </a:rPr>
              <a:t>Knowledg</a:t>
            </a:r>
            <a:r>
              <a:rPr lang="en-US" sz="1600" dirty="0" err="1">
                <a:solidFill>
                  <a:schemeClr val="tx1"/>
                </a:solidFill>
              </a:rPr>
              <a:t>e</a:t>
            </a:r>
            <a:r>
              <a:rPr lang="en-US" sz="1600" dirty="0" err="1" smtClean="0">
                <a:solidFill>
                  <a:schemeClr val="tx1"/>
                </a:solidFill>
              </a:rPr>
              <a:t>Base</a:t>
            </a:r>
            <a:endParaRPr lang="en-US" sz="1600" dirty="0">
              <a:solidFill>
                <a:schemeClr val="tx1"/>
              </a:solidFill>
            </a:endParaRPr>
          </a:p>
        </p:txBody>
      </p:sp>
      <p:sp>
        <p:nvSpPr>
          <p:cNvPr id="24" name="Content Placeholder 3"/>
          <p:cNvSpPr txBox="1">
            <a:spLocks/>
          </p:cNvSpPr>
          <p:nvPr/>
        </p:nvSpPr>
        <p:spPr>
          <a:xfrm>
            <a:off x="366766" y="1758434"/>
            <a:ext cx="8250601" cy="369543"/>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The </a:t>
            </a:r>
            <a:r>
              <a:rPr lang="en-US" sz="1600" b="1" dirty="0" err="1" smtClean="0"/>
              <a:t>KnowledgeBase</a:t>
            </a:r>
            <a:r>
              <a:rPr lang="en-US" sz="1600" b="1" dirty="0" smtClean="0"/>
              <a:t> </a:t>
            </a:r>
            <a:r>
              <a:rPr lang="en-US" sz="1600" dirty="0" smtClean="0"/>
              <a:t>is a central technology and </a:t>
            </a:r>
            <a:r>
              <a:rPr lang="en-US" sz="1600" b="1" dirty="0" smtClean="0"/>
              <a:t>is inherently thread-safe</a:t>
            </a:r>
          </a:p>
          <a:p>
            <a:pPr marL="684213" lvl="1" indent="-342900"/>
            <a:endParaRPr lang="en-US" sz="1600" b="1" dirty="0" smtClean="0"/>
          </a:p>
        </p:txBody>
      </p:sp>
      <p:sp>
        <p:nvSpPr>
          <p:cNvPr id="27" name="Content Placeholder 3"/>
          <p:cNvSpPr txBox="1">
            <a:spLocks/>
          </p:cNvSpPr>
          <p:nvPr/>
        </p:nvSpPr>
        <p:spPr>
          <a:xfrm>
            <a:off x="2426819" y="2286000"/>
            <a:ext cx="5878981" cy="603766"/>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dirty="0" smtClean="0"/>
              <a:t>The</a:t>
            </a:r>
            <a:r>
              <a:rPr lang="en-US" sz="1600" b="1" dirty="0" smtClean="0"/>
              <a:t> </a:t>
            </a:r>
            <a:r>
              <a:rPr lang="en-US" sz="1600" b="1" dirty="0" err="1" smtClean="0"/>
              <a:t>KnowledgeBase</a:t>
            </a:r>
            <a:r>
              <a:rPr lang="en-US" sz="1600" b="1" dirty="0" smtClean="0"/>
              <a:t> </a:t>
            </a:r>
            <a:r>
              <a:rPr lang="en-US" sz="1600" dirty="0" smtClean="0"/>
              <a:t>is a collection of </a:t>
            </a:r>
            <a:r>
              <a:rPr lang="en-US" sz="1600" b="1" dirty="0" smtClean="0"/>
              <a:t>key-value data pairs </a:t>
            </a:r>
            <a:r>
              <a:rPr lang="en-US" sz="1600" dirty="0" smtClean="0"/>
              <a:t>that is </a:t>
            </a:r>
            <a:r>
              <a:rPr lang="en-US" sz="1600" b="1" dirty="0" smtClean="0"/>
              <a:t>protected by recursive </a:t>
            </a:r>
            <a:r>
              <a:rPr lang="en-US" sz="1600" b="1" dirty="0" err="1" smtClean="0"/>
              <a:t>mutexes</a:t>
            </a:r>
            <a:endParaRPr lang="en-US" sz="1600" b="1" dirty="0" smtClean="0"/>
          </a:p>
        </p:txBody>
      </p:sp>
      <p:sp>
        <p:nvSpPr>
          <p:cNvPr id="28" name="Content Placeholder 3"/>
          <p:cNvSpPr txBox="1">
            <a:spLocks/>
          </p:cNvSpPr>
          <p:nvPr/>
        </p:nvSpPr>
        <p:spPr>
          <a:xfrm>
            <a:off x="2426819" y="2971800"/>
            <a:ext cx="5878688" cy="915583"/>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Each thread </a:t>
            </a:r>
            <a:r>
              <a:rPr lang="en-US" sz="1600" dirty="0" smtClean="0"/>
              <a:t>generated by the GPC </a:t>
            </a:r>
            <a:r>
              <a:rPr lang="en-US" sz="1600" b="1" dirty="0" smtClean="0"/>
              <a:t>contains a reference to a </a:t>
            </a:r>
            <a:r>
              <a:rPr lang="en-US" sz="1600" b="1" dirty="0" err="1" smtClean="0"/>
              <a:t>KnowledgeBase</a:t>
            </a:r>
            <a:r>
              <a:rPr lang="en-US" sz="1600" b="1" dirty="0" smtClean="0"/>
              <a:t> </a:t>
            </a:r>
            <a:r>
              <a:rPr lang="en-US" sz="1600" dirty="0" smtClean="0"/>
              <a:t>that is being shared, updated, and read by threads</a:t>
            </a:r>
          </a:p>
        </p:txBody>
      </p:sp>
      <p:sp>
        <p:nvSpPr>
          <p:cNvPr id="2" name="TextBox 1"/>
          <p:cNvSpPr txBox="1"/>
          <p:nvPr/>
        </p:nvSpPr>
        <p:spPr>
          <a:xfrm>
            <a:off x="933245" y="2880852"/>
            <a:ext cx="1416093" cy="338554"/>
          </a:xfrm>
          <a:prstGeom prst="rect">
            <a:avLst/>
          </a:prstGeom>
          <a:solidFill>
            <a:srgbClr val="FFFF00"/>
          </a:solidFill>
          <a:ln w="28575">
            <a:solidFill>
              <a:schemeClr val="tx1"/>
            </a:solidFill>
          </a:ln>
        </p:spPr>
        <p:txBody>
          <a:bodyPr wrap="none" rtlCol="0">
            <a:spAutoFit/>
          </a:bodyPr>
          <a:lstStyle/>
          <a:p>
            <a:r>
              <a:rPr lang="en-US" sz="1600" dirty="0" smtClean="0"/>
              <a:t>key1 =&gt; value1</a:t>
            </a:r>
            <a:endParaRPr lang="en-US" sz="1600" dirty="0"/>
          </a:p>
        </p:txBody>
      </p:sp>
      <p:sp>
        <p:nvSpPr>
          <p:cNvPr id="31" name="TextBox 30"/>
          <p:cNvSpPr txBox="1"/>
          <p:nvPr/>
        </p:nvSpPr>
        <p:spPr>
          <a:xfrm>
            <a:off x="930867" y="3213890"/>
            <a:ext cx="1416093" cy="338554"/>
          </a:xfrm>
          <a:prstGeom prst="rect">
            <a:avLst/>
          </a:prstGeom>
          <a:solidFill>
            <a:srgbClr val="FFFF00"/>
          </a:solidFill>
          <a:ln w="28575">
            <a:solidFill>
              <a:schemeClr val="tx1"/>
            </a:solidFill>
          </a:ln>
        </p:spPr>
        <p:txBody>
          <a:bodyPr wrap="none" rtlCol="0">
            <a:spAutoFit/>
          </a:bodyPr>
          <a:lstStyle/>
          <a:p>
            <a:r>
              <a:rPr lang="en-US" sz="1600" dirty="0" smtClean="0"/>
              <a:t>key2 =&gt; value2</a:t>
            </a:r>
            <a:endParaRPr lang="en-US" sz="1600" dirty="0"/>
          </a:p>
        </p:txBody>
      </p:sp>
      <p:sp>
        <p:nvSpPr>
          <p:cNvPr id="33" name="TextBox 32"/>
          <p:cNvSpPr txBox="1"/>
          <p:nvPr/>
        </p:nvSpPr>
        <p:spPr>
          <a:xfrm>
            <a:off x="927696" y="3543703"/>
            <a:ext cx="1419264" cy="338554"/>
          </a:xfrm>
          <a:prstGeom prst="rect">
            <a:avLst/>
          </a:prstGeom>
          <a:solidFill>
            <a:srgbClr val="FFFF00"/>
          </a:solidFill>
          <a:ln w="28575">
            <a:solidFill>
              <a:schemeClr val="tx1"/>
            </a:solidFill>
          </a:ln>
        </p:spPr>
        <p:txBody>
          <a:bodyPr wrap="none" rtlCol="0">
            <a:noAutofit/>
          </a:bodyPr>
          <a:lstStyle/>
          <a:p>
            <a:r>
              <a:rPr lang="en-US" sz="1600" dirty="0" smtClean="0"/>
              <a:t>…</a:t>
            </a:r>
            <a:endParaRPr lang="en-US" sz="1600" dirty="0"/>
          </a:p>
        </p:txBody>
      </p:sp>
      <p:sp>
        <p:nvSpPr>
          <p:cNvPr id="47" name="Content Placeholder 3"/>
          <p:cNvSpPr txBox="1">
            <a:spLocks/>
          </p:cNvSpPr>
          <p:nvPr/>
        </p:nvSpPr>
        <p:spPr>
          <a:xfrm>
            <a:off x="2426819" y="3841214"/>
            <a:ext cx="5878688" cy="915583"/>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dirty="0" smtClean="0"/>
              <a:t>The </a:t>
            </a:r>
            <a:r>
              <a:rPr lang="en-US" sz="1600" dirty="0" err="1" smtClean="0"/>
              <a:t>KnowledgeBase</a:t>
            </a:r>
            <a:r>
              <a:rPr lang="en-US" sz="1600" dirty="0" smtClean="0"/>
              <a:t> has </a:t>
            </a:r>
            <a:r>
              <a:rPr lang="en-US" sz="1600" b="1" dirty="0" smtClean="0"/>
              <a:t>several thread-safe options </a:t>
            </a:r>
            <a:r>
              <a:rPr lang="en-US" sz="1600" dirty="0" smtClean="0"/>
              <a:t>of access including </a:t>
            </a:r>
            <a:r>
              <a:rPr lang="en-US" sz="1600" b="1" dirty="0" smtClean="0"/>
              <a:t>simple get/sets, evaluations/waits on </a:t>
            </a:r>
            <a:r>
              <a:rPr lang="en-US" sz="1600" b="1" dirty="0" err="1" smtClean="0"/>
              <a:t>KaRL</a:t>
            </a:r>
            <a:r>
              <a:rPr lang="en-US" sz="1600" b="1" dirty="0" smtClean="0"/>
              <a:t> logics, and containers</a:t>
            </a:r>
            <a:endParaRPr lang="en-US" sz="1600" dirty="0" smtClean="0"/>
          </a:p>
        </p:txBody>
      </p:sp>
      <p:sp>
        <p:nvSpPr>
          <p:cNvPr id="32" name="Rectangle 31"/>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34" name="TextBox 33"/>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36" name="TextBox 35"/>
          <p:cNvSpPr txBox="1"/>
          <p:nvPr/>
        </p:nvSpPr>
        <p:spPr>
          <a:xfrm>
            <a:off x="1251115" y="-8965"/>
            <a:ext cx="11110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37" name="TextBox 36"/>
          <p:cNvSpPr txBox="1"/>
          <p:nvPr/>
        </p:nvSpPr>
        <p:spPr>
          <a:xfrm>
            <a:off x="5004287" y="-8619"/>
            <a:ext cx="731519"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Notes</a:t>
            </a:r>
            <a:endParaRPr lang="en-US" sz="1400" b="1" dirty="0">
              <a:solidFill>
                <a:schemeClr val="bg1"/>
              </a:solidFill>
              <a:latin typeface="Arial" panose="020B0604020202020204" pitchFamily="34" charset="0"/>
              <a:cs typeface="Arial" panose="020B0604020202020204" pitchFamily="34" charset="0"/>
            </a:endParaRPr>
          </a:p>
        </p:txBody>
      </p:sp>
      <p:sp>
        <p:nvSpPr>
          <p:cNvPr id="38" name="TextBox 37"/>
          <p:cNvSpPr txBox="1"/>
          <p:nvPr/>
        </p:nvSpPr>
        <p:spPr>
          <a:xfrm>
            <a:off x="5715000" y="-8965"/>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39" name="TextBox 38"/>
          <p:cNvSpPr txBox="1"/>
          <p:nvPr/>
        </p:nvSpPr>
        <p:spPr>
          <a:xfrm>
            <a:off x="2362199" y="-8965"/>
            <a:ext cx="1371599"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Thread Safety</a:t>
            </a:r>
            <a:endParaRPr lang="en-US" sz="1400" b="1" dirty="0">
              <a:solidFill>
                <a:schemeClr val="bg1"/>
              </a:solidFill>
              <a:latin typeface="Arial" panose="020B0604020202020204" pitchFamily="34" charset="0"/>
              <a:cs typeface="Arial" panose="020B0604020202020204" pitchFamily="34" charset="0"/>
            </a:endParaRPr>
          </a:p>
        </p:txBody>
      </p:sp>
      <p:sp>
        <p:nvSpPr>
          <p:cNvPr id="40" name="TextBox 39"/>
          <p:cNvSpPr txBox="1"/>
          <p:nvPr/>
        </p:nvSpPr>
        <p:spPr>
          <a:xfrm>
            <a:off x="3733799" y="-8965"/>
            <a:ext cx="1270487"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Example App</a:t>
            </a:r>
          </a:p>
        </p:txBody>
      </p:sp>
    </p:spTree>
    <p:extLst>
      <p:ext uri="{BB962C8B-B14F-4D97-AF65-F5344CB8AC3E}">
        <p14:creationId xmlns:p14="http://schemas.microsoft.com/office/powerpoint/2010/main" val="3085865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5" grpId="0" animBg="1"/>
      <p:bldP spid="24" grpId="0"/>
      <p:bldP spid="27" grpId="0"/>
      <p:bldP spid="28" grpId="0"/>
      <p:bldP spid="2" grpId="0" animBg="1"/>
      <p:bldP spid="31" grpId="0" animBg="1"/>
      <p:bldP spid="33" grpId="0" animBg="1"/>
      <p:bldP spid="4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Understanding the thread-safety features of MADARA and GAMS</a:t>
            </a:r>
          </a:p>
        </p:txBody>
      </p:sp>
      <p:sp>
        <p:nvSpPr>
          <p:cNvPr id="35" name="Rectangle 34"/>
          <p:cNvSpPr/>
          <p:nvPr/>
        </p:nvSpPr>
        <p:spPr>
          <a:xfrm>
            <a:off x="705735" y="2423652"/>
            <a:ext cx="167189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err="1" smtClean="0">
                <a:solidFill>
                  <a:schemeClr val="tx1"/>
                </a:solidFill>
              </a:rPr>
              <a:t>Knowledg</a:t>
            </a:r>
            <a:r>
              <a:rPr lang="en-US" sz="1600" dirty="0" err="1">
                <a:solidFill>
                  <a:schemeClr val="tx1"/>
                </a:solidFill>
              </a:rPr>
              <a:t>e</a:t>
            </a:r>
            <a:r>
              <a:rPr lang="en-US" sz="1600" dirty="0" err="1" smtClean="0">
                <a:solidFill>
                  <a:schemeClr val="tx1"/>
                </a:solidFill>
              </a:rPr>
              <a:t>Base</a:t>
            </a:r>
            <a:endParaRPr lang="en-US" sz="1600" dirty="0">
              <a:solidFill>
                <a:schemeClr val="tx1"/>
              </a:solidFill>
            </a:endParaRPr>
          </a:p>
        </p:txBody>
      </p:sp>
      <p:sp>
        <p:nvSpPr>
          <p:cNvPr id="2" name="TextBox 1"/>
          <p:cNvSpPr txBox="1"/>
          <p:nvPr/>
        </p:nvSpPr>
        <p:spPr>
          <a:xfrm>
            <a:off x="948670" y="2804652"/>
            <a:ext cx="1416093" cy="338554"/>
          </a:xfrm>
          <a:prstGeom prst="rect">
            <a:avLst/>
          </a:prstGeom>
          <a:solidFill>
            <a:srgbClr val="FFFF00"/>
          </a:solidFill>
          <a:ln w="28575">
            <a:solidFill>
              <a:schemeClr val="tx1"/>
            </a:solidFill>
          </a:ln>
        </p:spPr>
        <p:txBody>
          <a:bodyPr wrap="none" rtlCol="0">
            <a:spAutoFit/>
          </a:bodyPr>
          <a:lstStyle/>
          <a:p>
            <a:r>
              <a:rPr lang="en-US" sz="1600" dirty="0" smtClean="0"/>
              <a:t>key1 =&gt; value1</a:t>
            </a:r>
            <a:endParaRPr lang="en-US" sz="1600" dirty="0"/>
          </a:p>
        </p:txBody>
      </p:sp>
      <p:sp>
        <p:nvSpPr>
          <p:cNvPr id="31" name="TextBox 30"/>
          <p:cNvSpPr txBox="1"/>
          <p:nvPr/>
        </p:nvSpPr>
        <p:spPr>
          <a:xfrm>
            <a:off x="946292" y="3137690"/>
            <a:ext cx="1416093" cy="338554"/>
          </a:xfrm>
          <a:prstGeom prst="rect">
            <a:avLst/>
          </a:prstGeom>
          <a:solidFill>
            <a:srgbClr val="FFFF00"/>
          </a:solidFill>
          <a:ln w="28575">
            <a:solidFill>
              <a:schemeClr val="tx1"/>
            </a:solidFill>
          </a:ln>
        </p:spPr>
        <p:txBody>
          <a:bodyPr wrap="none" rtlCol="0">
            <a:spAutoFit/>
          </a:bodyPr>
          <a:lstStyle/>
          <a:p>
            <a:r>
              <a:rPr lang="en-US" sz="1600" dirty="0" smtClean="0"/>
              <a:t>key2 =&gt; value2</a:t>
            </a:r>
            <a:endParaRPr lang="en-US" sz="1600" dirty="0"/>
          </a:p>
        </p:txBody>
      </p:sp>
      <p:sp>
        <p:nvSpPr>
          <p:cNvPr id="33" name="TextBox 32"/>
          <p:cNvSpPr txBox="1"/>
          <p:nvPr/>
        </p:nvSpPr>
        <p:spPr>
          <a:xfrm>
            <a:off x="943121" y="3467503"/>
            <a:ext cx="1419264" cy="338554"/>
          </a:xfrm>
          <a:prstGeom prst="rect">
            <a:avLst/>
          </a:prstGeom>
          <a:solidFill>
            <a:srgbClr val="FFFF00"/>
          </a:solidFill>
          <a:ln w="28575">
            <a:solidFill>
              <a:schemeClr val="tx1"/>
            </a:solidFill>
          </a:ln>
        </p:spPr>
        <p:txBody>
          <a:bodyPr wrap="none" rtlCol="0">
            <a:noAutofit/>
          </a:bodyPr>
          <a:lstStyle/>
          <a:p>
            <a:r>
              <a:rPr lang="en-US" sz="1600" dirty="0"/>
              <a:t>k</a:t>
            </a:r>
            <a:r>
              <a:rPr lang="en-US" sz="1600" dirty="0" smtClean="0"/>
              <a:t>ey3 =&gt; value3</a:t>
            </a:r>
            <a:endParaRPr lang="en-US" sz="1600" dirty="0"/>
          </a:p>
        </p:txBody>
      </p:sp>
      <p:sp>
        <p:nvSpPr>
          <p:cNvPr id="37" name="Content Placeholder 3"/>
          <p:cNvSpPr txBox="1">
            <a:spLocks/>
          </p:cNvSpPr>
          <p:nvPr/>
        </p:nvSpPr>
        <p:spPr>
          <a:xfrm>
            <a:off x="0" y="1524000"/>
            <a:ext cx="8250601" cy="603766"/>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dirty="0" smtClean="0"/>
              <a:t>The </a:t>
            </a:r>
            <a:r>
              <a:rPr lang="en-US" sz="1600" b="1" dirty="0" smtClean="0"/>
              <a:t>preferred </a:t>
            </a:r>
            <a:r>
              <a:rPr lang="en-US" sz="1600" dirty="0" smtClean="0"/>
              <a:t>way to </a:t>
            </a:r>
            <a:r>
              <a:rPr lang="en-US" sz="1600" b="1" dirty="0" smtClean="0"/>
              <a:t>access </a:t>
            </a:r>
            <a:r>
              <a:rPr lang="en-US" sz="1600" dirty="0" smtClean="0"/>
              <a:t>the</a:t>
            </a:r>
            <a:r>
              <a:rPr lang="en-US" sz="1600" b="1" dirty="0" smtClean="0"/>
              <a:t> </a:t>
            </a:r>
            <a:r>
              <a:rPr lang="en-US" sz="1600" b="1" dirty="0" err="1" smtClean="0"/>
              <a:t>KnowledgeBase</a:t>
            </a:r>
            <a:r>
              <a:rPr lang="en-US" sz="1600" b="1" dirty="0" smtClean="0"/>
              <a:t> </a:t>
            </a:r>
            <a:r>
              <a:rPr lang="en-US" sz="1600" dirty="0" smtClean="0"/>
              <a:t>from threads </a:t>
            </a:r>
            <a:r>
              <a:rPr lang="en-US" sz="1600" b="1" dirty="0" smtClean="0"/>
              <a:t>is with </a:t>
            </a:r>
            <a:r>
              <a:rPr lang="en-US" sz="1600" dirty="0" smtClean="0"/>
              <a:t>MADARA</a:t>
            </a:r>
            <a:r>
              <a:rPr lang="en-US" sz="1600" b="1" dirty="0" smtClean="0"/>
              <a:t> containers</a:t>
            </a:r>
          </a:p>
        </p:txBody>
      </p:sp>
      <p:sp>
        <p:nvSpPr>
          <p:cNvPr id="20" name="Content Placeholder 3"/>
          <p:cNvSpPr txBox="1">
            <a:spLocks/>
          </p:cNvSpPr>
          <p:nvPr/>
        </p:nvSpPr>
        <p:spPr>
          <a:xfrm>
            <a:off x="2714087" y="2133600"/>
            <a:ext cx="5972713" cy="655385"/>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600" b="1" dirty="0" smtClean="0"/>
              <a:t>Containers </a:t>
            </a:r>
            <a:r>
              <a:rPr lang="en-US" sz="1600" dirty="0" smtClean="0"/>
              <a:t>are essentially O(1) </a:t>
            </a:r>
            <a:r>
              <a:rPr lang="en-US" sz="1600" b="1" dirty="0" smtClean="0"/>
              <a:t>constant-time references into the </a:t>
            </a:r>
            <a:r>
              <a:rPr lang="en-US" sz="1600" b="1" dirty="0" err="1" smtClean="0"/>
              <a:t>KnowledgeBase</a:t>
            </a:r>
            <a:endParaRPr lang="en-US" sz="1600" b="1" dirty="0" smtClean="0"/>
          </a:p>
        </p:txBody>
      </p:sp>
      <p:sp>
        <p:nvSpPr>
          <p:cNvPr id="21" name="TextBox 20"/>
          <p:cNvSpPr txBox="1"/>
          <p:nvPr/>
        </p:nvSpPr>
        <p:spPr>
          <a:xfrm>
            <a:off x="2881365" y="3289026"/>
            <a:ext cx="1190519" cy="338554"/>
          </a:xfrm>
          <a:prstGeom prst="rect">
            <a:avLst/>
          </a:prstGeom>
          <a:solidFill>
            <a:srgbClr val="FFFF00"/>
          </a:solidFill>
          <a:ln w="28575">
            <a:solidFill>
              <a:schemeClr val="tx1"/>
            </a:solidFill>
          </a:ln>
        </p:spPr>
        <p:txBody>
          <a:bodyPr wrap="none" rtlCol="0">
            <a:spAutoFit/>
          </a:bodyPr>
          <a:lstStyle/>
          <a:p>
            <a:r>
              <a:rPr lang="en-US" sz="1600" dirty="0" smtClean="0"/>
              <a:t>Integer var2</a:t>
            </a:r>
            <a:endParaRPr lang="en-US" sz="1600" dirty="0"/>
          </a:p>
        </p:txBody>
      </p:sp>
      <p:sp>
        <p:nvSpPr>
          <p:cNvPr id="23" name="TextBox 22"/>
          <p:cNvSpPr txBox="1"/>
          <p:nvPr/>
        </p:nvSpPr>
        <p:spPr>
          <a:xfrm>
            <a:off x="2881365" y="3700046"/>
            <a:ext cx="1080937" cy="338554"/>
          </a:xfrm>
          <a:prstGeom prst="rect">
            <a:avLst/>
          </a:prstGeom>
          <a:solidFill>
            <a:srgbClr val="FFFF00"/>
          </a:solidFill>
          <a:ln w="28575">
            <a:solidFill>
              <a:schemeClr val="tx1"/>
            </a:solidFill>
          </a:ln>
        </p:spPr>
        <p:txBody>
          <a:bodyPr wrap="none" rtlCol="0">
            <a:spAutoFit/>
          </a:bodyPr>
          <a:lstStyle/>
          <a:p>
            <a:r>
              <a:rPr lang="en-US" sz="1600" dirty="0" smtClean="0"/>
              <a:t>String var3</a:t>
            </a:r>
            <a:endParaRPr lang="en-US" sz="1600" dirty="0"/>
          </a:p>
        </p:txBody>
      </p:sp>
      <p:cxnSp>
        <p:nvCxnSpPr>
          <p:cNvPr id="25" name="Straight Arrow Connector 24"/>
          <p:cNvCxnSpPr>
            <a:stCxn id="21" idx="1"/>
            <a:endCxn id="31" idx="3"/>
          </p:cNvCxnSpPr>
          <p:nvPr/>
        </p:nvCxnSpPr>
        <p:spPr>
          <a:xfrm flipH="1" flipV="1">
            <a:off x="2362385" y="3306967"/>
            <a:ext cx="518980" cy="1513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3" idx="1"/>
            <a:endCxn id="33" idx="3"/>
          </p:cNvCxnSpPr>
          <p:nvPr/>
        </p:nvCxnSpPr>
        <p:spPr>
          <a:xfrm flipH="1" flipV="1">
            <a:off x="2362385" y="3636780"/>
            <a:ext cx="518980" cy="2325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Content Placeholder 3"/>
          <p:cNvSpPr txBox="1">
            <a:spLocks/>
          </p:cNvSpPr>
          <p:nvPr/>
        </p:nvSpPr>
        <p:spPr>
          <a:xfrm>
            <a:off x="4385846" y="3058244"/>
            <a:ext cx="4300953" cy="418000"/>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1" indent="-285750">
              <a:spcBef>
                <a:spcPts val="0"/>
              </a:spcBef>
            </a:pPr>
            <a:r>
              <a:rPr lang="en-US" sz="1600" b="1" dirty="0" smtClean="0"/>
              <a:t>Almost all containers are thread-safe</a:t>
            </a:r>
          </a:p>
        </p:txBody>
      </p:sp>
      <p:sp>
        <p:nvSpPr>
          <p:cNvPr id="30" name="Content Placeholder 3"/>
          <p:cNvSpPr txBox="1">
            <a:spLocks/>
          </p:cNvSpPr>
          <p:nvPr/>
        </p:nvSpPr>
        <p:spPr>
          <a:xfrm>
            <a:off x="4390464" y="3393352"/>
            <a:ext cx="4300953" cy="721447"/>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1" indent="-285750">
              <a:spcBef>
                <a:spcPts val="0"/>
              </a:spcBef>
            </a:pPr>
            <a:r>
              <a:rPr lang="en-US" sz="1600" b="1" dirty="0" smtClean="0"/>
              <a:t>Only staged containers are non-thread-safe</a:t>
            </a:r>
          </a:p>
        </p:txBody>
      </p:sp>
      <p:sp>
        <p:nvSpPr>
          <p:cNvPr id="32" name="Content Placeholder 3"/>
          <p:cNvSpPr txBox="1">
            <a:spLocks/>
          </p:cNvSpPr>
          <p:nvPr/>
        </p:nvSpPr>
        <p:spPr>
          <a:xfrm>
            <a:off x="31376" y="4527709"/>
            <a:ext cx="8250601" cy="1532530"/>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dirty="0" smtClean="0"/>
              <a:t>Using containers has the </a:t>
            </a:r>
            <a:r>
              <a:rPr lang="en-US" sz="1600" b="1" dirty="0" smtClean="0"/>
              <a:t>following key advantages</a:t>
            </a:r>
          </a:p>
          <a:p>
            <a:pPr marL="971550" lvl="2" indent="-342900"/>
            <a:r>
              <a:rPr lang="en-US" sz="1400" b="1" dirty="0" smtClean="0"/>
              <a:t>Efficiency </a:t>
            </a:r>
            <a:r>
              <a:rPr lang="en-US" sz="1400" dirty="0" smtClean="0"/>
              <a:t>of access</a:t>
            </a:r>
          </a:p>
          <a:p>
            <a:pPr marL="971550" lvl="2" indent="-342900"/>
            <a:r>
              <a:rPr lang="en-US" sz="1400" dirty="0" smtClean="0"/>
              <a:t>Modifying values with containers </a:t>
            </a:r>
            <a:r>
              <a:rPr lang="en-US" sz="1400" b="1" dirty="0" smtClean="0"/>
              <a:t>does not trigger the network transport </a:t>
            </a:r>
            <a:r>
              <a:rPr lang="en-US" sz="1400" dirty="0" smtClean="0"/>
              <a:t>but instead aggregates knowledge changes into packets</a:t>
            </a:r>
          </a:p>
          <a:p>
            <a:pPr marL="971550" lvl="2" indent="-342900"/>
            <a:r>
              <a:rPr lang="en-US" sz="1400" b="1" dirty="0" smtClean="0"/>
              <a:t>Intuitive access </a:t>
            </a:r>
            <a:r>
              <a:rPr lang="en-US" sz="1400" dirty="0" smtClean="0"/>
              <a:t>design pattern that </a:t>
            </a:r>
            <a:r>
              <a:rPr lang="en-US" sz="1400" b="1" dirty="0" smtClean="0"/>
              <a:t>works well with</a:t>
            </a:r>
            <a:r>
              <a:rPr lang="en-US" sz="1400" dirty="0" smtClean="0"/>
              <a:t> </a:t>
            </a:r>
            <a:r>
              <a:rPr lang="en-US" sz="1400" b="1" dirty="0" smtClean="0"/>
              <a:t>IDEs and debuggers</a:t>
            </a:r>
          </a:p>
        </p:txBody>
      </p:sp>
      <p:sp>
        <p:nvSpPr>
          <p:cNvPr id="38" name="TextBox 37"/>
          <p:cNvSpPr txBox="1"/>
          <p:nvPr/>
        </p:nvSpPr>
        <p:spPr>
          <a:xfrm>
            <a:off x="2881365" y="2858685"/>
            <a:ext cx="1194751" cy="338554"/>
          </a:xfrm>
          <a:prstGeom prst="rect">
            <a:avLst/>
          </a:prstGeom>
          <a:solidFill>
            <a:srgbClr val="FFFF00"/>
          </a:solidFill>
          <a:ln w="28575">
            <a:solidFill>
              <a:schemeClr val="tx1"/>
            </a:solidFill>
          </a:ln>
        </p:spPr>
        <p:txBody>
          <a:bodyPr wrap="none" rtlCol="0">
            <a:spAutoFit/>
          </a:bodyPr>
          <a:lstStyle/>
          <a:p>
            <a:r>
              <a:rPr lang="en-US" sz="1600" dirty="0" smtClean="0"/>
              <a:t>Double var1</a:t>
            </a:r>
            <a:endParaRPr lang="en-US" sz="1600" dirty="0"/>
          </a:p>
        </p:txBody>
      </p:sp>
      <p:cxnSp>
        <p:nvCxnSpPr>
          <p:cNvPr id="40" name="Straight Arrow Connector 39"/>
          <p:cNvCxnSpPr>
            <a:stCxn id="38" idx="1"/>
            <a:endCxn id="2" idx="3"/>
          </p:cNvCxnSpPr>
          <p:nvPr/>
        </p:nvCxnSpPr>
        <p:spPr>
          <a:xfrm flipH="1" flipV="1">
            <a:off x="2364763" y="2973929"/>
            <a:ext cx="516602" cy="5403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39" name="TextBox 38"/>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41" name="TextBox 40"/>
          <p:cNvSpPr txBox="1"/>
          <p:nvPr/>
        </p:nvSpPr>
        <p:spPr>
          <a:xfrm>
            <a:off x="1251115" y="-8965"/>
            <a:ext cx="11110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42" name="TextBox 41"/>
          <p:cNvSpPr txBox="1"/>
          <p:nvPr/>
        </p:nvSpPr>
        <p:spPr>
          <a:xfrm>
            <a:off x="5004287" y="-8619"/>
            <a:ext cx="731519"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Notes</a:t>
            </a:r>
            <a:endParaRPr lang="en-US" sz="1400" b="1" dirty="0">
              <a:solidFill>
                <a:schemeClr val="bg1"/>
              </a:solidFill>
              <a:latin typeface="Arial" panose="020B0604020202020204" pitchFamily="34" charset="0"/>
              <a:cs typeface="Arial" panose="020B0604020202020204" pitchFamily="34" charset="0"/>
            </a:endParaRPr>
          </a:p>
        </p:txBody>
      </p:sp>
      <p:sp>
        <p:nvSpPr>
          <p:cNvPr id="44" name="TextBox 43"/>
          <p:cNvSpPr txBox="1"/>
          <p:nvPr/>
        </p:nvSpPr>
        <p:spPr>
          <a:xfrm>
            <a:off x="5715000" y="-8965"/>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45" name="TextBox 44"/>
          <p:cNvSpPr txBox="1"/>
          <p:nvPr/>
        </p:nvSpPr>
        <p:spPr>
          <a:xfrm>
            <a:off x="2362199" y="-8965"/>
            <a:ext cx="1371599"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Thread Safety</a:t>
            </a:r>
            <a:endParaRPr lang="en-US" sz="1400" b="1" dirty="0">
              <a:solidFill>
                <a:schemeClr val="bg1"/>
              </a:solidFill>
              <a:latin typeface="Arial" panose="020B0604020202020204" pitchFamily="34" charset="0"/>
              <a:cs typeface="Arial" panose="020B0604020202020204" pitchFamily="34" charset="0"/>
            </a:endParaRPr>
          </a:p>
        </p:txBody>
      </p:sp>
      <p:sp>
        <p:nvSpPr>
          <p:cNvPr id="46" name="TextBox 45"/>
          <p:cNvSpPr txBox="1"/>
          <p:nvPr/>
        </p:nvSpPr>
        <p:spPr>
          <a:xfrm>
            <a:off x="3733799" y="-8965"/>
            <a:ext cx="1270487"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Example App</a:t>
            </a:r>
          </a:p>
        </p:txBody>
      </p:sp>
    </p:spTree>
    <p:extLst>
      <p:ext uri="{BB962C8B-B14F-4D97-AF65-F5344CB8AC3E}">
        <p14:creationId xmlns:p14="http://schemas.microsoft.com/office/powerpoint/2010/main" val="4102345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20" grpId="0"/>
      <p:bldP spid="21" grpId="0" animBg="1"/>
      <p:bldP spid="23" grpId="0" animBg="1"/>
      <p:bldP spid="29" grpId="0"/>
      <p:bldP spid="30" grpId="0"/>
      <p:bldP spid="32" grpId="0"/>
      <p:bldP spid="38" grpId="0" animBg="1"/>
    </p:bldLst>
  </p:timing>
</p:sld>
</file>

<file path=ppt/theme/theme1.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EI_template.potx" id="{DB3420F8-DAB5-4F69-AA60-933A688733B9}" vid="{AA0AFD5E-0CBA-4602-8A97-C0D57F6087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1B819FE418A3429E682F6A001192A1" ma:contentTypeVersion="0" ma:contentTypeDescription="Create a new document." ma:contentTypeScope="" ma:versionID="66ed5ed4e41d08621013a5e431fe305a">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9D443AF-6198-498E-A90F-846ECC24F9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999BDCC3-C72D-4B47-97C0-0DBE6C2419E4}">
  <ds:schemaRefs>
    <ds:schemaRef ds:uri="http://schemas.microsoft.com/sharepoint/v3/contenttype/forms"/>
  </ds:schemaRefs>
</ds:datastoreItem>
</file>

<file path=customXml/itemProps3.xml><?xml version="1.0" encoding="utf-8"?>
<ds:datastoreItem xmlns:ds="http://schemas.openxmlformats.org/officeDocument/2006/customXml" ds:itemID="{D8A8D390-1EEF-460D-A4F4-2C09111EA43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12520</TotalTime>
  <Words>1554</Words>
  <Application>Microsoft Office PowerPoint</Application>
  <PresentationFormat>On-screen Show (4:3)</PresentationFormat>
  <Paragraphs>329</Paragraphs>
  <Slides>20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ＭＳ Ｐゴシック</vt:lpstr>
      <vt:lpstr>Arial</vt:lpstr>
      <vt:lpstr>Calibri</vt:lpstr>
      <vt:lpstr>Consolas</vt:lpstr>
      <vt:lpstr>Courier New</vt:lpstr>
      <vt:lpstr>Lucida Grande</vt:lpstr>
      <vt:lpstr>Office Theme</vt:lpstr>
      <vt:lpstr>Creating Multi-Threaded Programs and Controllers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Software Engineering Institute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Morley</dc:creator>
  <cp:lastModifiedBy>jedmondson</cp:lastModifiedBy>
  <cp:revision>857</cp:revision>
  <cp:lastPrinted>2016-05-31T17:47:37Z</cp:lastPrinted>
  <dcterms:created xsi:type="dcterms:W3CDTF">2014-06-18T17:34:14Z</dcterms:created>
  <dcterms:modified xsi:type="dcterms:W3CDTF">2016-06-18T19:48:05Z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0x010100771B819FE418A3429E682F6A001192A1</vt:lpwstr>
  </property>
</Properties>
</file>