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Lst>
  <p:notesMasterIdLst>
    <p:notesMasterId r:id="rId25"/>
  </p:notesMasterIdLst>
  <p:handoutMasterIdLst>
    <p:handoutMasterId r:id="rId26"/>
  </p:handoutMasterIdLst>
  <p:sldIdLst>
    <p:sldId id="532" r:id="rId5"/>
    <p:sldId id="950" r:id="rId6"/>
    <p:sldId id="952" r:id="rId7"/>
    <p:sldId id="953" r:id="rId8"/>
    <p:sldId id="954" r:id="rId9"/>
    <p:sldId id="955" r:id="rId10"/>
    <p:sldId id="956" r:id="rId11"/>
    <p:sldId id="957" r:id="rId12"/>
    <p:sldId id="958" r:id="rId13"/>
    <p:sldId id="959" r:id="rId14"/>
    <p:sldId id="960" r:id="rId15"/>
    <p:sldId id="962" r:id="rId16"/>
    <p:sldId id="969" r:id="rId17"/>
    <p:sldId id="961" r:id="rId18"/>
    <p:sldId id="965" r:id="rId19"/>
    <p:sldId id="966" r:id="rId20"/>
    <p:sldId id="964" r:id="rId21"/>
    <p:sldId id="967" r:id="rId22"/>
    <p:sldId id="968" r:id="rId23"/>
    <p:sldId id="843" r:id="rId24"/>
  </p:sldIdLst>
  <p:sldSz cx="9144000" cy="6858000" type="screen4x3"/>
  <p:notesSz cx="6934200" cy="9232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1152" userDrawn="1">
          <p15:clr>
            <a:srgbClr val="A4A3A4"/>
          </p15:clr>
        </p15:guide>
        <p15:guide id="3" pos="2880">
          <p15:clr>
            <a:srgbClr val="A4A3A4"/>
          </p15:clr>
        </p15:guide>
        <p15:guide id="4" pos="336">
          <p15:clr>
            <a:srgbClr val="A4A3A4"/>
          </p15:clr>
        </p15:guide>
        <p15:guide id="5" pos="144">
          <p15:clr>
            <a:srgbClr val="A4A3A4"/>
          </p15:clr>
        </p15:guide>
      </p15:sldGuideLst>
    </p:ext>
    <p:ext uri="{2D200454-40CA-4A62-9FC3-DE9A4176ACB9}">
      <p15:notesGuideLst xmlns:p15="http://schemas.microsoft.com/office/powerpoint/2012/main">
        <p15:guide id="1" orient="horz" pos="2908" userDrawn="1">
          <p15:clr>
            <a:srgbClr val="A4A3A4"/>
          </p15:clr>
        </p15:guide>
        <p15:guide id="2" pos="218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Foreman" initials="JF" lastIdx="3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E59E"/>
    <a:srgbClr val="00CC00"/>
    <a:srgbClr val="66FF33"/>
    <a:srgbClr val="000080"/>
    <a:srgbClr val="B62031"/>
    <a:srgbClr val="4C216D"/>
    <a:srgbClr val="1A4680"/>
    <a:srgbClr val="3C4F82"/>
    <a:srgbClr val="003366"/>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70" autoAdjust="0"/>
    <p:restoredTop sz="96055" autoAdjust="0"/>
  </p:normalViewPr>
  <p:slideViewPr>
    <p:cSldViewPr showGuides="1">
      <p:cViewPr varScale="1">
        <p:scale>
          <a:sx n="85" d="100"/>
          <a:sy n="85" d="100"/>
        </p:scale>
        <p:origin x="1296" y="62"/>
      </p:cViewPr>
      <p:guideLst>
        <p:guide orient="horz" pos="912"/>
        <p:guide orient="horz" pos="1152"/>
        <p:guide pos="2880"/>
        <p:guide pos="336"/>
        <p:guide pos="144"/>
      </p:guideLst>
    </p:cSldViewPr>
  </p:slideViewPr>
  <p:notesTextViewPr>
    <p:cViewPr>
      <p:scale>
        <a:sx n="3" d="2"/>
        <a:sy n="3" d="2"/>
      </p:scale>
      <p:origin x="0" y="0"/>
    </p:cViewPr>
  </p:notesTextViewPr>
  <p:sorterViewPr>
    <p:cViewPr>
      <p:scale>
        <a:sx n="100" d="100"/>
        <a:sy n="100" d="100"/>
      </p:scale>
      <p:origin x="0" y="0"/>
    </p:cViewPr>
  </p:sorterViewPr>
  <p:notesViewPr>
    <p:cSldViewPr showGuides="1">
      <p:cViewPr varScale="1">
        <p:scale>
          <a:sx n="77" d="100"/>
          <a:sy n="77" d="100"/>
        </p:scale>
        <p:origin x="3400" y="76"/>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38"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27475" y="1"/>
            <a:ext cx="3005138" cy="463550"/>
          </a:xfrm>
          <a:prstGeom prst="rect">
            <a:avLst/>
          </a:prstGeom>
        </p:spPr>
        <p:txBody>
          <a:bodyPr vert="horz" lIns="91440" tIns="45720" rIns="91440" bIns="45720" rtlCol="0"/>
          <a:lstStyle>
            <a:lvl1pPr algn="r">
              <a:defRPr sz="1200"/>
            </a:lvl1pPr>
          </a:lstStyle>
          <a:p>
            <a:fld id="{192A4CF0-EB39-4D3B-8F54-E92E79ECA321}" type="datetimeFigureOut">
              <a:rPr lang="en-US" smtClean="0"/>
              <a:t>6/19/2016</a:t>
            </a:fld>
            <a:endParaRPr lang="en-US" dirty="0"/>
          </a:p>
        </p:txBody>
      </p:sp>
      <p:sp>
        <p:nvSpPr>
          <p:cNvPr id="4" name="Footer Placeholder 3"/>
          <p:cNvSpPr>
            <a:spLocks noGrp="1"/>
          </p:cNvSpPr>
          <p:nvPr>
            <p:ph type="ftr" sz="quarter" idx="2"/>
          </p:nvPr>
        </p:nvSpPr>
        <p:spPr>
          <a:xfrm>
            <a:off x="0" y="8769350"/>
            <a:ext cx="3005138"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27475" y="8769350"/>
            <a:ext cx="3005138" cy="463550"/>
          </a:xfrm>
          <a:prstGeom prst="rect">
            <a:avLst/>
          </a:prstGeom>
        </p:spPr>
        <p:txBody>
          <a:bodyPr vert="horz" lIns="91440" tIns="45720" rIns="91440" bIns="45720" rtlCol="0" anchor="b"/>
          <a:lstStyle>
            <a:lvl1pPr algn="r">
              <a:defRPr sz="1200"/>
            </a:lvl1pPr>
          </a:lstStyle>
          <a:p>
            <a:fld id="{65629CF6-B939-499A-A9F5-E1352AE1DF2C}" type="slidenum">
              <a:rPr lang="en-US" smtClean="0"/>
              <a:t>‹#›</a:t>
            </a:fld>
            <a:endParaRPr lang="en-US" dirty="0"/>
          </a:p>
        </p:txBody>
      </p:sp>
    </p:spTree>
    <p:extLst>
      <p:ext uri="{BB962C8B-B14F-4D97-AF65-F5344CB8AC3E}">
        <p14:creationId xmlns:p14="http://schemas.microsoft.com/office/powerpoint/2010/main" val="3360003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645"/>
          </a:xfrm>
          <a:prstGeom prst="rect">
            <a:avLst/>
          </a:prstGeom>
        </p:spPr>
        <p:txBody>
          <a:bodyPr vert="horz" lIns="92382" tIns="46191" rIns="92382" bIns="46191" rtlCol="0"/>
          <a:lstStyle>
            <a:lvl1pPr algn="l">
              <a:defRPr sz="1200"/>
            </a:lvl1pPr>
          </a:lstStyle>
          <a:p>
            <a:endParaRPr lang="en-US" dirty="0"/>
          </a:p>
        </p:txBody>
      </p:sp>
      <p:sp>
        <p:nvSpPr>
          <p:cNvPr id="3" name="Date Placeholder 2"/>
          <p:cNvSpPr>
            <a:spLocks noGrp="1"/>
          </p:cNvSpPr>
          <p:nvPr>
            <p:ph type="dt" idx="1"/>
          </p:nvPr>
        </p:nvSpPr>
        <p:spPr>
          <a:xfrm>
            <a:off x="3927776" y="0"/>
            <a:ext cx="3004820" cy="461645"/>
          </a:xfrm>
          <a:prstGeom prst="rect">
            <a:avLst/>
          </a:prstGeom>
        </p:spPr>
        <p:txBody>
          <a:bodyPr vert="horz" lIns="92382" tIns="46191" rIns="92382" bIns="46191" rtlCol="0"/>
          <a:lstStyle>
            <a:lvl1pPr algn="r">
              <a:defRPr sz="1200"/>
            </a:lvl1pPr>
          </a:lstStyle>
          <a:p>
            <a:fld id="{62D4CF21-FB6F-4043-9EDD-05397CACE2E7}" type="datetimeFigureOut">
              <a:rPr lang="en-US" smtClean="0"/>
              <a:t>6/19/2016</a:t>
            </a:fld>
            <a:endParaRPr lang="en-US" dirty="0"/>
          </a:p>
        </p:txBody>
      </p:sp>
      <p:sp>
        <p:nvSpPr>
          <p:cNvPr id="4" name="Slide Image Placeholder 3"/>
          <p:cNvSpPr>
            <a:spLocks noGrp="1" noRot="1" noChangeAspect="1"/>
          </p:cNvSpPr>
          <p:nvPr>
            <p:ph type="sldImg" idx="2"/>
          </p:nvPr>
        </p:nvSpPr>
        <p:spPr>
          <a:xfrm>
            <a:off x="1158875" y="690563"/>
            <a:ext cx="4616450" cy="3462337"/>
          </a:xfrm>
          <a:prstGeom prst="rect">
            <a:avLst/>
          </a:prstGeom>
          <a:noFill/>
          <a:ln w="12700">
            <a:solidFill>
              <a:prstClr val="black"/>
            </a:solidFill>
          </a:ln>
        </p:spPr>
        <p:txBody>
          <a:bodyPr vert="horz" lIns="92382" tIns="46191" rIns="92382" bIns="46191" rtlCol="0" anchor="ctr"/>
          <a:lstStyle/>
          <a:p>
            <a:endParaRPr lang="en-US" dirty="0"/>
          </a:p>
        </p:txBody>
      </p:sp>
      <p:sp>
        <p:nvSpPr>
          <p:cNvPr id="5" name="Notes Placeholder 4"/>
          <p:cNvSpPr>
            <a:spLocks noGrp="1"/>
          </p:cNvSpPr>
          <p:nvPr>
            <p:ph type="body" sz="quarter" idx="3"/>
          </p:nvPr>
        </p:nvSpPr>
        <p:spPr>
          <a:xfrm>
            <a:off x="693420" y="4385629"/>
            <a:ext cx="5547360" cy="4154805"/>
          </a:xfrm>
          <a:prstGeom prst="rect">
            <a:avLst/>
          </a:prstGeom>
        </p:spPr>
        <p:txBody>
          <a:bodyPr vert="horz" lIns="92382" tIns="46191" rIns="92382" bIns="4619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9653"/>
            <a:ext cx="3004820" cy="461645"/>
          </a:xfrm>
          <a:prstGeom prst="rect">
            <a:avLst/>
          </a:prstGeom>
        </p:spPr>
        <p:txBody>
          <a:bodyPr vert="horz" lIns="92382" tIns="46191" rIns="92382" bIns="4619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6" y="8769653"/>
            <a:ext cx="3004820" cy="461645"/>
          </a:xfrm>
          <a:prstGeom prst="rect">
            <a:avLst/>
          </a:prstGeom>
        </p:spPr>
        <p:txBody>
          <a:bodyPr vert="horz" lIns="92382" tIns="46191" rIns="92382" bIns="46191" rtlCol="0" anchor="b"/>
          <a:lstStyle>
            <a:lvl1pPr algn="r">
              <a:defRPr sz="1200"/>
            </a:lvl1pPr>
          </a:lstStyle>
          <a:p>
            <a:fld id="{1FD38001-20E0-4D27-9A63-CDFA4980CA58}" type="slidenum">
              <a:rPr lang="en-US" smtClean="0"/>
              <a:t>‹#›</a:t>
            </a:fld>
            <a:endParaRPr lang="en-US" dirty="0"/>
          </a:p>
        </p:txBody>
      </p:sp>
    </p:spTree>
    <p:extLst>
      <p:ext uri="{BB962C8B-B14F-4D97-AF65-F5344CB8AC3E}">
        <p14:creationId xmlns:p14="http://schemas.microsoft.com/office/powerpoint/2010/main" val="81228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Grp="1" noChangeArrowheads="1"/>
          </p:cNvSpPr>
          <p:nvPr>
            <p:ph type="hdr" sz="quarter"/>
          </p:nvPr>
        </p:nvSpPr>
        <p:spPr>
          <a:ln/>
        </p:spPr>
        <p:txBody>
          <a:bodyPr/>
          <a:lstStyle/>
          <a:p>
            <a:r>
              <a:rPr lang="en-US" dirty="0" smtClean="0">
                <a:solidFill>
                  <a:srgbClr val="000000"/>
                </a:solidFill>
              </a:rPr>
              <a:t>Author</a:t>
            </a:r>
            <a:endParaRPr lang="en-US" dirty="0">
              <a:solidFill>
                <a:srgbClr val="000000"/>
              </a:solidFill>
            </a:endParaRPr>
          </a:p>
          <a:p>
            <a:r>
              <a:rPr lang="en-US" dirty="0" smtClean="0">
                <a:solidFill>
                  <a:srgbClr val="000000"/>
                </a:solidFill>
              </a:rPr>
              <a:t>Software Engineering Institute</a:t>
            </a:r>
            <a:endParaRPr lang="en-US" dirty="0">
              <a:solidFill>
                <a:srgbClr val="000000"/>
              </a:solidFill>
            </a:endParaRPr>
          </a:p>
        </p:txBody>
      </p:sp>
      <p:sp>
        <p:nvSpPr>
          <p:cNvPr id="5" name="Rectangle 25"/>
          <p:cNvSpPr>
            <a:spLocks noGrp="1" noChangeArrowheads="1"/>
          </p:cNvSpPr>
          <p:nvPr>
            <p:ph type="dt" idx="1"/>
          </p:nvPr>
        </p:nvSpPr>
        <p:spPr>
          <a:ln/>
        </p:spPr>
        <p:txBody>
          <a:bodyPr/>
          <a:lstStyle/>
          <a:p>
            <a:fld id="{D8F348F5-97A1-4309-ADC6-A00DD72A5AB8}" type="datetime1">
              <a:rPr lang="en-US">
                <a:solidFill>
                  <a:srgbClr val="000000"/>
                </a:solidFill>
              </a:rPr>
              <a:pPr/>
              <a:t>6/19/2016</a:t>
            </a:fld>
            <a:endParaRPr lang="en-US" dirty="0">
              <a:solidFill>
                <a:srgbClr val="000000"/>
              </a:solidFill>
            </a:endParaRPr>
          </a:p>
        </p:txBody>
      </p:sp>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pPr marL="233376" indent="-233376"/>
            <a:r>
              <a:rPr lang="en-US" b="1" dirty="0"/>
              <a:t>Title Slide</a:t>
            </a:r>
          </a:p>
          <a:p>
            <a:pPr marL="700128" lvl="1" indent="-350065"/>
            <a:r>
              <a:rPr lang="en-US" dirty="0"/>
              <a:t>Title and Subtitle text blocks should not be moved from their position if at all possible.</a:t>
            </a:r>
          </a:p>
          <a:p>
            <a:pPr marL="233376" indent="-233376"/>
            <a:endParaRPr lang="en-US" dirty="0"/>
          </a:p>
          <a:p>
            <a:pPr marL="233376" indent="-233376"/>
            <a:endParaRPr lang="en-US" dirty="0"/>
          </a:p>
          <a:p>
            <a:pPr marL="233376" indent="-233376"/>
            <a:endParaRPr lang="en-US" dirty="0"/>
          </a:p>
        </p:txBody>
      </p:sp>
    </p:spTree>
    <p:extLst>
      <p:ext uri="{BB962C8B-B14F-4D97-AF65-F5344CB8AC3E}">
        <p14:creationId xmlns:p14="http://schemas.microsoft.com/office/powerpoint/2010/main" val="313240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2</a:t>
            </a:fld>
            <a:endParaRPr lang="en-US" dirty="0"/>
          </a:p>
        </p:txBody>
      </p:sp>
    </p:spTree>
    <p:extLst>
      <p:ext uri="{BB962C8B-B14F-4D97-AF65-F5344CB8AC3E}">
        <p14:creationId xmlns:p14="http://schemas.microsoft.com/office/powerpoint/2010/main" val="354412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20</a:t>
            </a:fld>
            <a:endParaRPr lang="en-US" dirty="0"/>
          </a:p>
        </p:txBody>
      </p:sp>
    </p:spTree>
    <p:extLst>
      <p:ext uri="{BB962C8B-B14F-4D97-AF65-F5344CB8AC3E}">
        <p14:creationId xmlns:p14="http://schemas.microsoft.com/office/powerpoint/2010/main" val="3476537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l="9026"/>
          <a:stretch/>
        </p:blipFill>
        <p:spPr>
          <a:xfrm>
            <a:off x="6059156" y="0"/>
            <a:ext cx="3084843" cy="6375400"/>
          </a:xfrm>
          <a:prstGeom prst="rect">
            <a:avLst/>
          </a:prstGeom>
        </p:spPr>
      </p:pic>
      <p:sp>
        <p:nvSpPr>
          <p:cNvPr id="7" name="Rectangle 6"/>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prstClr val="white"/>
                </a:solidFill>
                <a:latin typeface="Arial" panose="020B0604020202020204" pitchFamily="34" charset="0"/>
                <a:cs typeface="Arial" panose="020B0604020202020204" pitchFamily="34" charset="0"/>
              </a:rPr>
              <a:t>Software Engineering Institute</a:t>
            </a:r>
          </a:p>
          <a:p>
            <a:r>
              <a:rPr lang="en-US" sz="1400" dirty="0" smtClean="0">
                <a:solidFill>
                  <a:prstClr val="white"/>
                </a:solidFill>
                <a:latin typeface="Arial" panose="020B0604020202020204" pitchFamily="34" charset="0"/>
                <a:cs typeface="Arial" panose="020B0604020202020204" pitchFamily="34" charset="0"/>
              </a:rPr>
              <a:t>Carnegie Mellon University</a:t>
            </a:r>
          </a:p>
          <a:p>
            <a:r>
              <a:rPr lang="en-US" sz="1400" dirty="0" smtClean="0">
                <a:solidFill>
                  <a:prstClr val="white"/>
                </a:solidFill>
                <a:latin typeface="Arial" panose="020B0604020202020204" pitchFamily="34" charset="0"/>
                <a:cs typeface="Arial" panose="020B0604020202020204" pitchFamily="34" charset="0"/>
              </a:rPr>
              <a:t>Pittsburgh, PA  15213</a:t>
            </a: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8" name="Rectangle 25"/>
          <p:cNvSpPr>
            <a:spLocks noChangeArrowheads="1"/>
          </p:cNvSpPr>
          <p:nvPr userDrawn="1"/>
        </p:nvSpPr>
        <p:spPr bwMode="white">
          <a:xfrm>
            <a:off x="6788759" y="6410978"/>
            <a:ext cx="1936141" cy="194534"/>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9" name="TextBox 18"/>
          <p:cNvSpPr txBox="1"/>
          <p:nvPr userDrawn="1"/>
        </p:nvSpPr>
        <p:spPr>
          <a:xfrm>
            <a:off x="6788760" y="6591448"/>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
        <p:nvSpPr>
          <p:cNvPr id="12" name="TextBox 11"/>
          <p:cNvSpPr txBox="1"/>
          <p:nvPr userDrawn="1"/>
        </p:nvSpPr>
        <p:spPr>
          <a:xfrm>
            <a:off x="6788760" y="670784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REV-03.18.2016.0</a:t>
            </a:r>
          </a:p>
        </p:txBody>
      </p:sp>
    </p:spTree>
    <p:extLst>
      <p:ext uri="{BB962C8B-B14F-4D97-AF65-F5344CB8AC3E}">
        <p14:creationId xmlns:p14="http://schemas.microsoft.com/office/powerpoint/2010/main" val="3475198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t="5153" r="5153"/>
          <a:stretch/>
        </p:blipFill>
        <p:spPr>
          <a:xfrm>
            <a:off x="-2" y="0"/>
            <a:ext cx="9180062" cy="6336792"/>
          </a:xfrm>
          <a:prstGeom prst="rect">
            <a:avLst/>
          </a:prstGeom>
        </p:spPr>
      </p:pic>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780626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9"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7618278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5731970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4" name="Picture 3" descr="cover.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562600" y="0"/>
            <a:ext cx="3581400" cy="6330950"/>
          </a:xfrm>
          <a:prstGeom prst="rect">
            <a:avLst/>
          </a:prstGeom>
        </p:spPr>
      </p:pic>
      <p:sp>
        <p:nvSpPr>
          <p:cNvPr id="15" name="Rectangle 14"/>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extBox 12"/>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a:t>
            </a:r>
            <a:r>
              <a:rPr lang="en-US" sz="550" baseline="0" dirty="0" smtClean="0">
                <a:solidFill>
                  <a:schemeClr val="bg1"/>
                </a:solidFill>
              </a:rPr>
              <a:t> for public release; distribution is unlimited</a:t>
            </a:r>
            <a:endParaRPr lang="en-US" sz="550" dirty="0" smtClean="0">
              <a:solidFill>
                <a:schemeClr val="bg1"/>
              </a:solidFill>
            </a:endParaRPr>
          </a:p>
        </p:txBody>
      </p:sp>
    </p:spTree>
    <p:extLst>
      <p:ext uri="{BB962C8B-B14F-4D97-AF65-F5344CB8AC3E}">
        <p14:creationId xmlns:p14="http://schemas.microsoft.com/office/powerpoint/2010/main" val="960310342"/>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153400" cy="3841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7039026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19" name="Picture Placeholder 3"/>
          <p:cNvSpPr>
            <a:spLocks noGrp="1"/>
          </p:cNvSpPr>
          <p:nvPr>
            <p:ph type="pic" sz="quarter" idx="10"/>
          </p:nvPr>
        </p:nvSpPr>
        <p:spPr>
          <a:xfrm>
            <a:off x="0" y="0"/>
            <a:ext cx="9144000" cy="6323013"/>
          </a:xfrm>
          <a:prstGeom prst="rect">
            <a:avLst/>
          </a:prstGeom>
        </p:spPr>
        <p:txBody>
          <a:bodyPr/>
          <a:lstStyle/>
          <a:p>
            <a:r>
              <a:rPr lang="en-US" dirty="0" smtClean="0"/>
              <a:t>Click icon to add picture</a:t>
            </a:r>
            <a:endParaRPr lang="en-US" dirty="0"/>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it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tx1"/>
                </a:solidFill>
              </a:defRPr>
            </a:lvl1pPr>
          </a:lstStyle>
          <a:p>
            <a:r>
              <a:rPr lang="en-US" dirty="0" smtClean="0"/>
              <a:t>Click to edit Master </a:t>
            </a:r>
            <a:br>
              <a:rPr lang="en-US" dirty="0" smtClean="0"/>
            </a:br>
            <a:r>
              <a:rPr lang="en-US" dirty="0" smtClean="0"/>
              <a:t>title style</a:t>
            </a:r>
            <a:endParaRPr lang="en-US" dirty="0"/>
          </a:p>
        </p:txBody>
      </p:sp>
      <p:sp>
        <p:nvSpPr>
          <p:cNvPr id="15"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chemeClr val="tx1"/>
                </a:solidFill>
              </a:defRPr>
            </a:lvl1pPr>
          </a:lstStyle>
          <a:p>
            <a:r>
              <a:rPr lang="en-US" dirty="0" smtClean="0"/>
              <a:t>Name optional</a:t>
            </a:r>
          </a:p>
        </p:txBody>
      </p:sp>
      <p:sp>
        <p:nvSpPr>
          <p:cNvPr id="18" name="TextBox 17"/>
          <p:cNvSpPr txBox="1"/>
          <p:nvPr userDrawn="1"/>
        </p:nvSpPr>
        <p:spPr>
          <a:xfrm>
            <a:off x="428625" y="6211687"/>
            <a:ext cx="4366633" cy="92333"/>
          </a:xfrm>
          <a:prstGeom prst="rect">
            <a:avLst/>
          </a:prstGeom>
          <a:noFill/>
        </p:spPr>
        <p:txBody>
          <a:bodyPr wrap="square" lIns="0" tIns="0" rIns="0" bIns="0" rtlCol="0">
            <a:spAutoFit/>
          </a:bodyPr>
          <a:lstStyle/>
          <a:p>
            <a:pPr fontAlgn="base">
              <a:spcBef>
                <a:spcPct val="50000"/>
              </a:spcBef>
              <a:spcAft>
                <a:spcPct val="0"/>
              </a:spcAft>
              <a:defRPr/>
            </a:pPr>
            <a:r>
              <a:rPr lang="pt-BR" sz="600" dirty="0" smtClean="0">
                <a:solidFill>
                  <a:srgbClr val="8D9BA9">
                    <a:lumMod val="75000"/>
                  </a:srgbClr>
                </a:solidFill>
                <a:ea typeface="ＭＳ Ｐゴシック" pitchFamily="1" charset="-128"/>
              </a:rPr>
              <a:t>Distribution Statement A: Approved for Public Release; Distribution is Unlimited</a:t>
            </a:r>
            <a:endParaRPr lang="en-US" sz="600" b="1" dirty="0" smtClean="0">
              <a:solidFill>
                <a:srgbClr val="8D9BA9">
                  <a:lumMod val="75000"/>
                </a:srgbClr>
              </a:solidFill>
              <a:ea typeface="ＭＳ Ｐゴシック" pitchFamily="1" charset="-128"/>
            </a:endParaRPr>
          </a:p>
        </p:txBody>
      </p:sp>
      <p:sp>
        <p:nvSpPr>
          <p:cNvPr id="10"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
        <p:nvSpPr>
          <p:cNvPr id="11" name="TextBox 10"/>
          <p:cNvSpPr txBox="1"/>
          <p:nvPr userDrawn="1"/>
        </p:nvSpPr>
        <p:spPr>
          <a:xfrm>
            <a:off x="5685248" y="6474023"/>
            <a:ext cx="1056454" cy="307777"/>
          </a:xfrm>
          <a:prstGeom prst="rect">
            <a:avLst/>
          </a:prstGeom>
          <a:noFill/>
        </p:spPr>
        <p:txBody>
          <a:bodyPr wrap="square" rtlCol="0">
            <a:spAutoFit/>
          </a:bodyPr>
          <a:lstStyle/>
          <a:p>
            <a:pPr algn="l"/>
            <a:r>
              <a:rPr lang="en-US" sz="1400" dirty="0" smtClean="0">
                <a:solidFill>
                  <a:schemeClr val="bg1"/>
                </a:solidFill>
              </a:rPr>
              <a:t>SSC15</a:t>
            </a:r>
          </a:p>
        </p:txBody>
      </p:sp>
    </p:spTree>
    <p:extLst>
      <p:ext uri="{BB962C8B-B14F-4D97-AF65-F5344CB8AC3E}">
        <p14:creationId xmlns:p14="http://schemas.microsoft.com/office/powerpoint/2010/main" val="89633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39540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8073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9" name="Content Placeholder 10"/>
          <p:cNvSpPr>
            <a:spLocks noGrp="1"/>
          </p:cNvSpPr>
          <p:nvPr>
            <p:ph sz="quarter" idx="14"/>
          </p:nvPr>
        </p:nvSpPr>
        <p:spPr>
          <a:xfrm>
            <a:off x="3613151" y="1074737"/>
            <a:ext cx="51117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47298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428625"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5"/>
          </p:nvPr>
        </p:nvSpPr>
        <p:spPr>
          <a:xfrm>
            <a:off x="4679950"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2881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428624" y="1143000"/>
            <a:ext cx="5133975"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5746749" y="1074737"/>
            <a:ext cx="2978151"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8019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6336792"/>
          </a:xfrm>
        </p:spPr>
        <p:txBody>
          <a:bodyPr/>
          <a:lstStyle/>
          <a:p>
            <a:r>
              <a:rPr lang="en-US" dirty="0" smtClean="0"/>
              <a:t>Click icon to add picture</a:t>
            </a:r>
            <a:endParaRPr lang="en-US" dirty="0"/>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ysClr val="windowText" lastClr="000000"/>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2019300"/>
          </a:xfrm>
        </p:spPr>
        <p:txBody>
          <a:bodyP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Rectangle 9"/>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3" name="Rectangle 12"/>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5" name="TextBox 14"/>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24996288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1" y="1074737"/>
            <a:ext cx="5105400"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27000" y="1090256"/>
            <a:ext cx="3393765" cy="5234344"/>
          </a:xfrm>
          <a:prstGeom prst="rect">
            <a:avLst/>
          </a:prstGeom>
        </p:spPr>
      </p:pic>
    </p:spTree>
    <p:extLst>
      <p:ext uri="{BB962C8B-B14F-4D97-AF65-F5344CB8AC3E}">
        <p14:creationId xmlns:p14="http://schemas.microsoft.com/office/powerpoint/2010/main" val="410502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23769"/>
            <a:ext cx="9143997" cy="6345935"/>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4" name="Rectangle 10"/>
          <p:cNvSpPr>
            <a:spLocks noGrp="1" noChangeArrowheads="1"/>
          </p:cNvSpPr>
          <p:nvPr>
            <p:ph type="title"/>
          </p:nvPr>
        </p:nvSpPr>
        <p:spPr bwMode="white">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bwMode="white">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solidFill>
                  <a:schemeClr val="bg1"/>
                </a:solidFill>
              </a:defRPr>
            </a:lvl1pPr>
            <a:lvl2pPr marL="285750" indent="-171450">
              <a:buSzPct val="80000"/>
              <a:defRPr sz="2200">
                <a:solidFill>
                  <a:schemeClr val="bg1"/>
                </a:solidFill>
              </a:defRPr>
            </a:lvl2pPr>
            <a:lvl3pPr marL="514350" indent="-171450">
              <a:defRPr sz="2000">
                <a:solidFill>
                  <a:schemeClr val="bg1"/>
                </a:solidFill>
              </a:defRPr>
            </a:lvl3pPr>
            <a:lvl4pPr marL="742950" indent="-171450">
              <a:buFont typeface="Lucida Grande"/>
              <a:buChar char="-"/>
              <a:defRPr sz="2000">
                <a:solidFill>
                  <a:schemeClr val="tx2">
                    <a:lumMod val="40000"/>
                    <a:lumOff val="60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3104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0456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hoto">
    <p:bg>
      <p:bgPr>
        <a:solidFill>
          <a:schemeClr val="bg1"/>
        </a:solidFill>
        <a:effectLst/>
      </p:bgPr>
    </p:bg>
    <p:spTree>
      <p:nvGrpSpPr>
        <p:cNvPr id="1" name=""/>
        <p:cNvGrpSpPr/>
        <p:nvPr/>
      </p:nvGrpSpPr>
      <p:grpSpPr>
        <a:xfrm>
          <a:off x="0" y="0"/>
          <a:ext cx="0" cy="0"/>
          <a:chOff x="0" y="0"/>
          <a:chExt cx="0" cy="0"/>
        </a:xfrm>
      </p:grpSpPr>
      <p:pic>
        <p:nvPicPr>
          <p:cNvPr id="2" name="Picture 1"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Tree>
    <p:extLst>
      <p:ext uri="{BB962C8B-B14F-4D97-AF65-F5344CB8AC3E}">
        <p14:creationId xmlns:p14="http://schemas.microsoft.com/office/powerpoint/2010/main" val="295721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5"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1" name="TextBox 10"/>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9213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82931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058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49339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51307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2" name="Content Placeholder 10"/>
          <p:cNvSpPr>
            <a:spLocks noGrp="1"/>
          </p:cNvSpPr>
          <p:nvPr>
            <p:ph sz="quarter" idx="15"/>
          </p:nvPr>
        </p:nvSpPr>
        <p:spPr>
          <a:xfrm>
            <a:off x="5746751" y="1074737"/>
            <a:ext cx="29781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07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id for Mac">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520"/>
            <a:ext cx="7825432"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sp>
        <p:nvSpPr>
          <p:cNvPr id="56" name="Content Placeholder 10"/>
          <p:cNvSpPr>
            <a:spLocks noGrp="1"/>
          </p:cNvSpPr>
          <p:nvPr>
            <p:ph sz="quarter" idx="10"/>
          </p:nvPr>
        </p:nvSpPr>
        <p:spPr>
          <a:xfrm>
            <a:off x="711201" y="693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70991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586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09491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5170"/>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6627753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936951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219187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
        <p:nvSpPr>
          <p:cNvPr id="14"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7" name="TextBox 16"/>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 for public release; distribution</a:t>
            </a:r>
            <a:r>
              <a:rPr lang="en-US" sz="550" baseline="0" dirty="0" smtClean="0">
                <a:solidFill>
                  <a:schemeClr val="bg1"/>
                </a:solidFill>
              </a:rPr>
              <a:t> is unlimited</a:t>
            </a:r>
            <a:endParaRPr lang="en-US" sz="550" dirty="0" smtClean="0">
              <a:solidFill>
                <a:schemeClr val="bg1"/>
              </a:solidFill>
            </a:endParaRPr>
          </a:p>
        </p:txBody>
      </p:sp>
    </p:spTree>
    <p:extLst>
      <p:ext uri="{BB962C8B-B14F-4D97-AF65-F5344CB8AC3E}">
        <p14:creationId xmlns:p14="http://schemas.microsoft.com/office/powerpoint/2010/main" val="2347880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84293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12978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78887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491800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43323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28423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3673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19542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214935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3464" y="6428232"/>
            <a:ext cx="5239512" cy="354112"/>
          </a:xfrm>
          <a:prstGeom prst="rect">
            <a:avLst/>
          </a:prstGeom>
        </p:spPr>
      </p:pic>
    </p:spTree>
    <p:extLst>
      <p:ext uri="{BB962C8B-B14F-4D97-AF65-F5344CB8AC3E}">
        <p14:creationId xmlns:p14="http://schemas.microsoft.com/office/powerpoint/2010/main" val="15237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245212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6"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57268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64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1609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8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322040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28232"/>
            <a:ext cx="5239512" cy="354112"/>
          </a:xfrm>
          <a:prstGeom prst="rect">
            <a:avLst/>
          </a:prstGeom>
        </p:spPr>
      </p:pic>
    </p:spTree>
    <p:extLst>
      <p:ext uri="{BB962C8B-B14F-4D97-AF65-F5344CB8AC3E}">
        <p14:creationId xmlns:p14="http://schemas.microsoft.com/office/powerpoint/2010/main" val="405793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3737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0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6345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8174190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600282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15760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148398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77857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00610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9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302878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440" y="6419088"/>
            <a:ext cx="5239512" cy="354112"/>
          </a:xfrm>
          <a:prstGeom prst="rect">
            <a:avLst/>
          </a:prstGeom>
        </p:spPr>
      </p:pic>
    </p:spTree>
    <p:extLst>
      <p:ext uri="{BB962C8B-B14F-4D97-AF65-F5344CB8AC3E}">
        <p14:creationId xmlns:p14="http://schemas.microsoft.com/office/powerpoint/2010/main" val="69450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10554" y="-17418"/>
            <a:ext cx="4133446" cy="6358679"/>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21424" y="6400800"/>
            <a:ext cx="2726265" cy="212873"/>
          </a:xfrm>
          <a:prstGeom prst="rect">
            <a:avLst/>
          </a:prstGeom>
          <a:noFill/>
          <a:ln w="9525">
            <a:noFill/>
            <a:miter lim="800000"/>
            <a:headEnd/>
            <a:tailEnd/>
          </a:ln>
          <a:effectLst/>
        </p:spPr>
        <p:txBody>
          <a:bodyPr wrap="square" lIns="0" tIns="0" rIns="0" bIns="45714">
            <a:spAutoFit/>
          </a:bodyPr>
          <a:lstStyle/>
          <a:p>
            <a:pPr algn="l"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Tree>
    <p:extLst>
      <p:ext uri="{BB962C8B-B14F-4D97-AF65-F5344CB8AC3E}">
        <p14:creationId xmlns:p14="http://schemas.microsoft.com/office/powerpoint/2010/main" val="1027853689"/>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1"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0965319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7479816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109418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51502" y="0"/>
            <a:ext cx="3467009" cy="6336792"/>
          </a:xfrm>
          <a:prstGeom prst="rect">
            <a:avLst/>
          </a:prstGeom>
        </p:spPr>
      </p:pic>
      <p:sp>
        <p:nvSpPr>
          <p:cNvPr id="10" name="Rectangle 9"/>
          <p:cNvSpPr/>
          <p:nvPr userDrawn="1"/>
        </p:nvSpPr>
        <p:spPr bwMode="auto">
          <a:xfrm>
            <a:off x="2" y="-17418"/>
            <a:ext cx="6057898"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6" name="Rectangle 5"/>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8" name="Rectangle 7"/>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4" name="TextBox 13"/>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4220019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userDrawn="1"/>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prstClr val="black"/>
                </a:solidFill>
              </a:rPr>
              <a:pPr/>
              <a:t>‹#›</a:t>
            </a:fld>
            <a:endParaRPr lang="en-US" sz="1400" dirty="0">
              <a:solidFill>
                <a:prstClr val="black"/>
              </a:solidFill>
            </a:endParaRPr>
          </a:p>
        </p:txBody>
      </p:sp>
      <p:sp>
        <p:nvSpPr>
          <p:cNvPr id="7" name="Rectangle 73"/>
          <p:cNvSpPr>
            <a:spLocks noChangeArrowheads="1"/>
          </p:cNvSpPr>
          <p:nvPr userDrawn="1"/>
        </p:nvSpPr>
        <p:spPr bwMode="white">
          <a:xfrm>
            <a:off x="6057900" y="6373679"/>
            <a:ext cx="20955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solidFill>
                  <a:prstClr val="black"/>
                </a:solidFill>
                <a:latin typeface="Arial" panose="020B0604020202020204" pitchFamily="34" charset="0"/>
                <a:cs typeface="Arial" panose="020B0604020202020204" pitchFamily="34" charset="0"/>
              </a:rPr>
              <a:t>SEI CPS-ULS Autonomy Tutorial Series</a:t>
            </a:r>
            <a:endParaRPr lang="en-US" sz="600" b="1" baseline="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b="0" baseline="0" dirty="0" smtClean="0">
                <a:solidFill>
                  <a:prstClr val="black"/>
                </a:solidFill>
                <a:latin typeface="Arial" panose="020B0604020202020204" pitchFamily="34" charset="0"/>
                <a:cs typeface="Arial" panose="020B0604020202020204" pitchFamily="34" charset="0"/>
              </a:rPr>
              <a:t>June 22-23, 2016</a:t>
            </a:r>
            <a:endParaRPr lang="en-US" sz="600" b="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dirty="0" smtClean="0">
                <a:solidFill>
                  <a:prstClr val="black"/>
                </a:solidFill>
                <a:latin typeface="Arial" panose="020B0604020202020204" pitchFamily="34" charset="0"/>
                <a:cs typeface="Arial" panose="020B0604020202020204" pitchFamily="34" charset="0"/>
              </a:rPr>
              <a:t>© 2016 Carnegie Mellon University</a:t>
            </a:r>
            <a:endParaRPr lang="en-US" sz="600" dirty="0">
              <a:solidFill>
                <a:prstClr val="black"/>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59" cstate="print">
            <a:extLst>
              <a:ext uri="{28A0092B-C50C-407E-A947-70E740481C1C}">
                <a14:useLocalDpi xmlns:a14="http://schemas.microsoft.com/office/drawing/2010/main" val="0"/>
              </a:ext>
            </a:extLst>
          </a:blip>
          <a:stretch>
            <a:fillRect/>
          </a:stretch>
        </p:blipFill>
        <p:spPr>
          <a:xfrm>
            <a:off x="317458" y="6431375"/>
            <a:ext cx="5102352" cy="344842"/>
          </a:xfrm>
          <a:prstGeom prst="rect">
            <a:avLst/>
          </a:prstGeom>
        </p:spPr>
      </p:pic>
      <p:sp>
        <p:nvSpPr>
          <p:cNvPr id="9" name="TextBox 8"/>
          <p:cNvSpPr txBox="1"/>
          <p:nvPr userDrawn="1"/>
        </p:nvSpPr>
        <p:spPr>
          <a:xfrm>
            <a:off x="6057899" y="6662079"/>
            <a:ext cx="1943101" cy="61555"/>
          </a:xfrm>
          <a:prstGeom prst="rect">
            <a:avLst/>
          </a:prstGeom>
          <a:noFill/>
        </p:spPr>
        <p:txBody>
          <a:bodyPr wrap="square" lIns="0" tIns="0" rIns="0" bIns="0" rtlCol="0">
            <a:spAutoFit/>
          </a:bodyPr>
          <a:lstStyle/>
          <a:p>
            <a:pPr>
              <a:spcBef>
                <a:spcPts val="1200"/>
              </a:spcBef>
            </a:pPr>
            <a:r>
              <a:rPr lang="en-US" sz="400" dirty="0" smtClean="0">
                <a:solidFill>
                  <a:prstClr val="black"/>
                </a:solidFill>
                <a:latin typeface="Arial" panose="020B0604020202020204" pitchFamily="34" charset="0"/>
                <a:cs typeface="Arial" panose="020B0604020202020204" pitchFamily="34" charset="0"/>
              </a:rPr>
              <a:t>[DISTRIBUTION STATEMENT A] Approved for public release; distribution is unlimited</a:t>
            </a:r>
          </a:p>
        </p:txBody>
      </p:sp>
    </p:spTree>
    <p:extLst>
      <p:ext uri="{BB962C8B-B14F-4D97-AF65-F5344CB8AC3E}">
        <p14:creationId xmlns:p14="http://schemas.microsoft.com/office/powerpoint/2010/main" val="30615711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6" r:id="rId13"/>
    <p:sldLayoutId id="214748380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05" r:id="rId28"/>
    <p:sldLayoutId id="2147483707" r:id="rId29"/>
    <p:sldLayoutId id="2147483708" r:id="rId30"/>
    <p:sldLayoutId id="2147483709" r:id="rId31"/>
    <p:sldLayoutId id="2147483710" r:id="rId32"/>
    <p:sldLayoutId id="2147483711" r:id="rId33"/>
    <p:sldLayoutId id="2147483712" r:id="rId34"/>
    <p:sldLayoutId id="2147483713" r:id="rId35"/>
    <p:sldLayoutId id="2147483714" r:id="rId36"/>
    <p:sldLayoutId id="2147483715" r:id="rId37"/>
    <p:sldLayoutId id="2147483716" r:id="rId38"/>
    <p:sldLayoutId id="2147483717" r:id="rId39"/>
    <p:sldLayoutId id="2147483721" r:id="rId40"/>
    <p:sldLayoutId id="2147483726" r:id="rId41"/>
    <p:sldLayoutId id="2147483729" r:id="rId42"/>
    <p:sldLayoutId id="2147483730" r:id="rId43"/>
    <p:sldLayoutId id="2147483731" r:id="rId44"/>
    <p:sldLayoutId id="2147483732" r:id="rId45"/>
    <p:sldLayoutId id="2147483733" r:id="rId46"/>
    <p:sldLayoutId id="2147483734" r:id="rId47"/>
    <p:sldLayoutId id="2147483735" r:id="rId48"/>
    <p:sldLayoutId id="2147483736" r:id="rId49"/>
    <p:sldLayoutId id="2147483737" r:id="rId50"/>
    <p:sldLayoutId id="2147483738" r:id="rId51"/>
    <p:sldLayoutId id="2147483739" r:id="rId52"/>
    <p:sldLayoutId id="2147483740" r:id="rId53"/>
    <p:sldLayoutId id="2147483741" r:id="rId54"/>
    <p:sldLayoutId id="2147483745" r:id="rId55"/>
    <p:sldLayoutId id="2147483750" r:id="rId56"/>
    <p:sldLayoutId id="2147483814" r:id="rId5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8">
          <p15:clr>
            <a:srgbClr val="A4A3A4"/>
          </p15:clr>
        </p15:guide>
        <p15:guide id="2" pos="240">
          <p15:clr>
            <a:srgbClr val="A4A3A4"/>
          </p15:clr>
        </p15:guide>
        <p15:guide id="3" pos="600">
          <p15:clr>
            <a:srgbClr val="A4A3A4"/>
          </p15:clr>
        </p15:guide>
        <p15:guide id="4" pos="696">
          <p15:clr>
            <a:srgbClr val="A4A3A4"/>
          </p15:clr>
        </p15:guide>
        <p15:guide id="5" pos="1056">
          <p15:clr>
            <a:srgbClr val="A4A3A4"/>
          </p15:clr>
        </p15:guide>
        <p15:guide id="6" pos="1152">
          <p15:clr>
            <a:srgbClr val="A4A3A4"/>
          </p15:clr>
        </p15:guide>
        <p15:guide id="7" pos="1488">
          <p15:clr>
            <a:srgbClr val="A4A3A4"/>
          </p15:clr>
        </p15:guide>
        <p15:guide id="8" pos="1584">
          <p15:clr>
            <a:srgbClr val="A4A3A4"/>
          </p15:clr>
        </p15:guide>
        <p15:guide id="9" pos="1944">
          <p15:clr>
            <a:srgbClr val="A4A3A4"/>
          </p15:clr>
        </p15:guide>
        <p15:guide id="10" pos="2040">
          <p15:clr>
            <a:srgbClr val="A4A3A4"/>
          </p15:clr>
        </p15:guide>
        <p15:guide id="11" pos="2376">
          <p15:clr>
            <a:srgbClr val="A4A3A4"/>
          </p15:clr>
        </p15:guide>
        <p15:guide id="12" pos="2472">
          <p15:clr>
            <a:srgbClr val="A4A3A4"/>
          </p15:clr>
        </p15:guide>
        <p15:guide id="13" pos="2832">
          <p15:clr>
            <a:srgbClr val="A4A3A4"/>
          </p15:clr>
        </p15:guide>
        <p15:guide id="14" pos="2928">
          <p15:clr>
            <a:srgbClr val="A4A3A4"/>
          </p15:clr>
        </p15:guide>
        <p15:guide id="15" pos="3264">
          <p15:clr>
            <a:srgbClr val="A4A3A4"/>
          </p15:clr>
        </p15:guide>
        <p15:guide id="16" pos="3360">
          <p15:clr>
            <a:srgbClr val="A4A3A4"/>
          </p15:clr>
        </p15:guide>
        <p15:guide id="17" pos="3720">
          <p15:clr>
            <a:srgbClr val="A4A3A4"/>
          </p15:clr>
        </p15:guide>
        <p15:guide id="18" pos="3816">
          <p15:clr>
            <a:srgbClr val="A4A3A4"/>
          </p15:clr>
        </p15:guide>
        <p15:guide id="19" pos="4176">
          <p15:clr>
            <a:srgbClr val="A4A3A4"/>
          </p15:clr>
        </p15:guide>
        <p15:guide id="20" pos="4272">
          <p15:clr>
            <a:srgbClr val="A4A3A4"/>
          </p15:clr>
        </p15:guide>
        <p15:guide id="21" pos="4608">
          <p15:clr>
            <a:srgbClr val="A4A3A4"/>
          </p15:clr>
        </p15:guide>
        <p15:guide id="22" pos="4704">
          <p15:clr>
            <a:srgbClr val="A4A3A4"/>
          </p15:clr>
        </p15:guide>
        <p15:guide id="23" pos="5040">
          <p15:clr>
            <a:srgbClr val="A4A3A4"/>
          </p15:clr>
        </p15:guide>
        <p15:guide id="24" pos="5136">
          <p15:clr>
            <a:srgbClr val="A4A3A4"/>
          </p15:clr>
        </p15:guide>
        <p15:guide id="25" pos="5496">
          <p15:clr>
            <a:srgbClr val="A4A3A4"/>
          </p15:clr>
        </p15:guide>
        <p15:guide id="26" orient="horz" pos="600">
          <p15:clr>
            <a:srgbClr val="A4A3A4"/>
          </p15:clr>
        </p15:guide>
        <p15:guide id="27" orient="horz" pos="720">
          <p15:clr>
            <a:srgbClr val="A4A3A4"/>
          </p15:clr>
        </p15:guide>
        <p15:guide id="28" orient="horz" pos="1104">
          <p15:clr>
            <a:srgbClr val="A4A3A4"/>
          </p15:clr>
        </p15:guide>
        <p15:guide id="29" orient="horz" pos="1200">
          <p15:clr>
            <a:srgbClr val="A4A3A4"/>
          </p15:clr>
        </p15:guide>
        <p15:guide id="30" orient="horz" pos="1560">
          <p15:clr>
            <a:srgbClr val="A4A3A4"/>
          </p15:clr>
        </p15:guide>
        <p15:guide id="31" orient="horz" pos="1656">
          <p15:clr>
            <a:srgbClr val="A4A3A4"/>
          </p15:clr>
        </p15:guide>
        <p15:guide id="32" orient="horz" pos="2016">
          <p15:clr>
            <a:srgbClr val="A4A3A4"/>
          </p15:clr>
        </p15:guide>
        <p15:guide id="33" orient="horz" pos="2112">
          <p15:clr>
            <a:srgbClr val="A4A3A4"/>
          </p15:clr>
        </p15:guide>
        <p15:guide id="34" orient="horz" pos="2472">
          <p15:clr>
            <a:srgbClr val="A4A3A4"/>
          </p15:clr>
        </p15:guide>
        <p15:guide id="35" orient="horz" pos="2568">
          <p15:clr>
            <a:srgbClr val="A4A3A4"/>
          </p15:clr>
        </p15:guide>
        <p15:guide id="36" orient="horz" pos="2928">
          <p15:clr>
            <a:srgbClr val="A4A3A4"/>
          </p15:clr>
        </p15:guide>
        <p15:guide id="37" orient="horz" pos="3024">
          <p15:clr>
            <a:srgbClr val="A4A3A4"/>
          </p15:clr>
        </p15:guide>
        <p15:guide id="38" orient="horz" pos="3384">
          <p15:clr>
            <a:srgbClr val="A4A3A4"/>
          </p15:clr>
        </p15:guide>
        <p15:guide id="39" orient="horz" pos="3480">
          <p15:clr>
            <a:srgbClr val="A4A3A4"/>
          </p15:clr>
        </p15:guide>
        <p15:guide id="40" orient="horz" pos="3840">
          <p15:clr>
            <a:srgbClr val="A4A3A4"/>
          </p15:clr>
        </p15:guide>
        <p15:guide id="41" pos="2880">
          <p15:clr>
            <a:srgbClr val="F26B43"/>
          </p15:clr>
        </p15:guide>
        <p15:guide id="4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openhub.net/p/mpc"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ChangeArrowheads="1"/>
          </p:cNvSpPr>
          <p:nvPr/>
        </p:nvSpPr>
        <p:spPr bwMode="auto">
          <a:xfrm>
            <a:off x="4181475" y="5726113"/>
            <a:ext cx="184150" cy="396875"/>
          </a:xfrm>
          <a:prstGeom prst="rect">
            <a:avLst/>
          </a:prstGeom>
          <a:noFill/>
          <a:ln w="6350">
            <a:noFill/>
            <a:miter lim="800000"/>
            <a:headEnd/>
            <a:tailEnd/>
          </a:ln>
          <a:effectLst/>
        </p:spPr>
        <p:txBody>
          <a:bodyPr wrap="none" anchor="ctr">
            <a:spAutoFit/>
          </a:bodyPr>
          <a:lstStyle/>
          <a:p>
            <a:endParaRPr lang="en-US" dirty="0">
              <a:solidFill>
                <a:prstClr val="black"/>
              </a:solidFill>
            </a:endParaRPr>
          </a:p>
        </p:txBody>
      </p:sp>
      <p:sp>
        <p:nvSpPr>
          <p:cNvPr id="4" name="Title 3"/>
          <p:cNvSpPr>
            <a:spLocks noGrp="1"/>
          </p:cNvSpPr>
          <p:nvPr>
            <p:ph type="ctrTitle"/>
          </p:nvPr>
        </p:nvSpPr>
        <p:spPr/>
        <p:txBody>
          <a:bodyPr>
            <a:normAutofit/>
          </a:bodyPr>
          <a:lstStyle/>
          <a:p>
            <a:r>
              <a:rPr lang="en-US" dirty="0" smtClean="0"/>
              <a:t>Creating Distributed Autonomy Projects</a:t>
            </a:r>
            <a:endParaRPr lang="en-US" dirty="0"/>
          </a:p>
        </p:txBody>
      </p:sp>
      <p:sp>
        <p:nvSpPr>
          <p:cNvPr id="2" name="Subtitle 1"/>
          <p:cNvSpPr>
            <a:spLocks noGrp="1"/>
          </p:cNvSpPr>
          <p:nvPr>
            <p:ph type="subTitle" idx="1"/>
          </p:nvPr>
        </p:nvSpPr>
        <p:spPr/>
        <p:txBody>
          <a:bodyPr/>
          <a:lstStyle/>
          <a:p>
            <a:r>
              <a:rPr lang="en-US" dirty="0" smtClean="0"/>
              <a:t>James Edmondson</a:t>
            </a:r>
            <a:endParaRPr lang="en-US" dirty="0"/>
          </a:p>
        </p:txBody>
      </p:sp>
    </p:spTree>
    <p:extLst>
      <p:ext uri="{BB962C8B-B14F-4D97-AF65-F5344CB8AC3E}">
        <p14:creationId xmlns:p14="http://schemas.microsoft.com/office/powerpoint/2010/main" val="11290975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46587" y="1667443"/>
            <a:ext cx="8122920" cy="921309"/>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cd $PROJECT_ROOT/tutorial1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--domain </a:t>
            </a:r>
            <a:r>
              <a:rPr lang="en-US" sz="1200" dirty="0" err="1" smtClean="0">
                <a:solidFill>
                  <a:schemeClr val="bg1"/>
                </a:solidFill>
                <a:latin typeface="Courier New" panose="02070309020205020404" pitchFamily="49" charset="0"/>
                <a:cs typeface="Courier New" panose="02070309020205020404" pitchFamily="49" charset="0"/>
              </a:rPr>
              <a:t>jamese</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sim</a:t>
            </a:r>
            <a:endParaRPr lang="en-US" sz="1200" dirty="0" smtClean="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Isolate your simulation from others</a:t>
            </a:r>
          </a:p>
        </p:txBody>
      </p:sp>
      <p:sp>
        <p:nvSpPr>
          <p:cNvPr id="24" name="Rectangle 23"/>
          <p:cNvSpPr/>
          <p:nvPr/>
        </p:nvSpPr>
        <p:spPr>
          <a:xfrm>
            <a:off x="254922" y="12192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9" name="Content Placeholder 3"/>
          <p:cNvSpPr txBox="1">
            <a:spLocks/>
          </p:cNvSpPr>
          <p:nvPr/>
        </p:nvSpPr>
        <p:spPr>
          <a:xfrm>
            <a:off x="317090" y="3364679"/>
            <a:ext cx="8122920" cy="1054921"/>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cd </a:t>
            </a:r>
            <a:r>
              <a:rPr lang="en-US" sz="1200" dirty="0" smtClean="0">
                <a:solidFill>
                  <a:schemeClr val="bg1"/>
                </a:solidFill>
                <a:latin typeface="Courier New" panose="02070309020205020404" pitchFamily="49" charset="0"/>
                <a:cs typeface="Courier New" panose="02070309020205020404" pitchFamily="49" charset="0"/>
              </a:rPr>
              <a:t>%PROJECT_ROOT%\tutorial1</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a:t>
            </a:r>
            <a:r>
              <a:rPr lang="en-US" sz="1200" dirty="0">
                <a:solidFill>
                  <a:schemeClr val="bg1"/>
                </a:solidFill>
                <a:latin typeface="Courier New" panose="02070309020205020404" pitchFamily="49" charset="0"/>
                <a:cs typeface="Courier New" panose="02070309020205020404" pitchFamily="49" charset="0"/>
              </a:rPr>
              <a:t>scripts/projects/gpc.pl </a:t>
            </a:r>
            <a:r>
              <a:rPr lang="en-US" sz="1200" dirty="0" smtClean="0">
                <a:solidFill>
                  <a:schemeClr val="bg1"/>
                </a:solidFill>
                <a:latin typeface="Courier New" panose="02070309020205020404" pitchFamily="49" charset="0"/>
                <a:cs typeface="Courier New" panose="02070309020205020404" pitchFamily="49" charset="0"/>
              </a:rPr>
              <a:t>--domain </a:t>
            </a:r>
            <a:r>
              <a:rPr lang="en-US" sz="1200" dirty="0" err="1" smtClean="0">
                <a:solidFill>
                  <a:schemeClr val="bg1"/>
                </a:solidFill>
                <a:latin typeface="Courier New" panose="02070309020205020404" pitchFamily="49" charset="0"/>
                <a:cs typeface="Courier New" panose="02070309020205020404" pitchFamily="49" charset="0"/>
              </a:rPr>
              <a:t>jamese</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sim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2" name="Rectangle 21"/>
          <p:cNvSpPr/>
          <p:nvPr/>
        </p:nvSpPr>
        <p:spPr>
          <a:xfrm>
            <a:off x="238795" y="4549635"/>
            <a:ext cx="8763000" cy="1200329"/>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Simulations default to using the same multicast </a:t>
            </a:r>
            <a:r>
              <a:rPr lang="en-US" dirty="0" err="1" smtClean="0">
                <a:latin typeface="Arial" panose="020B0604020202020204" pitchFamily="34" charset="0"/>
                <a:cs typeface="Arial" panose="020B0604020202020204" pitchFamily="34" charset="0"/>
              </a:rPr>
              <a:t>ip</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 domain is a logical partition of a network transport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Traffic from other simulations still arrive, but everyone else’s knowledge is discarded</a:t>
            </a:r>
          </a:p>
        </p:txBody>
      </p:sp>
      <p:sp>
        <p:nvSpPr>
          <p:cNvPr id="23" name="Rectangle 22"/>
          <p:cNvSpPr/>
          <p:nvPr/>
        </p:nvSpPr>
        <p:spPr>
          <a:xfrm>
            <a:off x="232799" y="277007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818949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19" grpId="0" animBg="1"/>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46587" y="1667443"/>
            <a:ext cx="8122920" cy="921309"/>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cd $PROJECT_ROOT/tutorial1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--multicast “239.100.5.40:47000”</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sim</a:t>
            </a:r>
            <a:endParaRPr lang="en-US" sz="1200" dirty="0" smtClean="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More effectively isolate your simulation from others</a:t>
            </a:r>
          </a:p>
        </p:txBody>
      </p:sp>
      <p:sp>
        <p:nvSpPr>
          <p:cNvPr id="24" name="Rectangle 23"/>
          <p:cNvSpPr/>
          <p:nvPr/>
        </p:nvSpPr>
        <p:spPr>
          <a:xfrm>
            <a:off x="254922" y="12192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9" name="Content Placeholder 3"/>
          <p:cNvSpPr txBox="1">
            <a:spLocks/>
          </p:cNvSpPr>
          <p:nvPr/>
        </p:nvSpPr>
        <p:spPr>
          <a:xfrm>
            <a:off x="317090" y="3364679"/>
            <a:ext cx="8122920" cy="1054921"/>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cd </a:t>
            </a:r>
            <a:r>
              <a:rPr lang="en-US" sz="1200" dirty="0" smtClean="0">
                <a:solidFill>
                  <a:schemeClr val="bg1"/>
                </a:solidFill>
                <a:latin typeface="Courier New" panose="02070309020205020404" pitchFamily="49" charset="0"/>
                <a:cs typeface="Courier New" panose="02070309020205020404" pitchFamily="49" charset="0"/>
              </a:rPr>
              <a:t>%PROJECT_ROOT%\tutorial1</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a:t>
            </a:r>
            <a:r>
              <a:rPr lang="en-US" sz="1200" dirty="0">
                <a:solidFill>
                  <a:schemeClr val="bg1"/>
                </a:solidFill>
                <a:latin typeface="Courier New" panose="02070309020205020404" pitchFamily="49" charset="0"/>
                <a:cs typeface="Courier New" panose="02070309020205020404" pitchFamily="49" charset="0"/>
              </a:rPr>
              <a:t>scripts/projects/gpc.pl --multicast “239.100.5.40:47000”</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sim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2" name="Rectangle 21"/>
          <p:cNvSpPr/>
          <p:nvPr/>
        </p:nvSpPr>
        <p:spPr>
          <a:xfrm>
            <a:off x="238795" y="4549635"/>
            <a:ext cx="8763000" cy="1200329"/>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Simulations default to </a:t>
            </a:r>
            <a:r>
              <a:rPr lang="en-US" dirty="0">
                <a:latin typeface="Arial" panose="020B0604020202020204" pitchFamily="34" charset="0"/>
                <a:cs typeface="Arial" panose="020B0604020202020204" pitchFamily="34" charset="0"/>
              </a:rPr>
              <a:t>multicast endpoint </a:t>
            </a:r>
            <a:r>
              <a:rPr lang="en-US" dirty="0" smtClean="0">
                <a:latin typeface="Arial" panose="020B0604020202020204" pitchFamily="34" charset="0"/>
                <a:cs typeface="Arial" panose="020B0604020202020204" pitchFamily="34" charset="0"/>
              </a:rPr>
              <a:t>“239.255.0.1:4150”</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Choose a random multicast </a:t>
            </a:r>
            <a:r>
              <a:rPr lang="en-US" dirty="0" err="1" smtClean="0">
                <a:latin typeface="Arial" panose="020B0604020202020204" pitchFamily="34" charset="0"/>
                <a:cs typeface="Arial" panose="020B0604020202020204" pitchFamily="34" charset="0"/>
              </a:rPr>
              <a:t>ip</a:t>
            </a:r>
            <a:r>
              <a:rPr lang="en-US" dirty="0" smtClean="0">
                <a:latin typeface="Arial" panose="020B0604020202020204" pitchFamily="34" charset="0"/>
                <a:cs typeface="Arial" panose="020B0604020202020204" pitchFamily="34" charset="0"/>
              </a:rPr>
              <a:t> to more effectively isolate yourself</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You can also switch to using --</a:t>
            </a:r>
            <a:r>
              <a:rPr lang="en-US" dirty="0" err="1" smtClean="0">
                <a:latin typeface="Arial" panose="020B0604020202020204" pitchFamily="34" charset="0"/>
                <a:cs typeface="Arial" panose="020B0604020202020204" pitchFamily="34" charset="0"/>
              </a:rPr>
              <a:t>udp</a:t>
            </a:r>
            <a:r>
              <a:rPr lang="en-US" dirty="0" smtClean="0">
                <a:latin typeface="Arial" panose="020B0604020202020204" pitchFamily="34" charset="0"/>
                <a:cs typeface="Arial" panose="020B0604020202020204" pitchFamily="34" charset="0"/>
              </a:rPr>
              <a:t> “localhost:47000” --</a:t>
            </a:r>
            <a:r>
              <a:rPr lang="en-US" dirty="0" err="1" smtClean="0">
                <a:latin typeface="Arial" panose="020B0604020202020204" pitchFamily="34" charset="0"/>
                <a:cs typeface="Arial" panose="020B0604020202020204" pitchFamily="34" charset="0"/>
              </a:rPr>
              <a:t>udp</a:t>
            </a:r>
            <a:r>
              <a:rPr lang="en-US" dirty="0" smtClean="0">
                <a:latin typeface="Arial" panose="020B0604020202020204" pitchFamily="34" charset="0"/>
                <a:cs typeface="Arial" panose="020B0604020202020204" pitchFamily="34" charset="0"/>
              </a:rPr>
              <a:t> “localhost:47001”, etc. to keep all traffic on your local computer, using unicast sockets</a:t>
            </a:r>
          </a:p>
        </p:txBody>
      </p:sp>
      <p:sp>
        <p:nvSpPr>
          <p:cNvPr id="23" name="Rectangle 22"/>
          <p:cNvSpPr/>
          <p:nvPr/>
        </p:nvSpPr>
        <p:spPr>
          <a:xfrm>
            <a:off x="232799" y="277007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2280884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19" grpId="0" animBg="1"/>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Understanding the controller extension process</a:t>
            </a:r>
          </a:p>
        </p:txBody>
      </p:sp>
      <p:sp>
        <p:nvSpPr>
          <p:cNvPr id="24" name="Rectangle 23"/>
          <p:cNvSpPr/>
          <p:nvPr/>
        </p:nvSpPr>
        <p:spPr>
          <a:xfrm>
            <a:off x="261220" y="4343399"/>
            <a:ext cx="8763000" cy="646331"/>
          </a:xfrm>
          <a:prstGeom prst="rect">
            <a:avLst/>
          </a:prstGeom>
        </p:spPr>
        <p:txBody>
          <a:bodyPr wrap="square">
            <a:spAutoFit/>
          </a:bodyPr>
          <a:lstStyle/>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Controllers are regenerated whenever you create new threads, algorithms, platforms or transports</a:t>
            </a:r>
          </a:p>
        </p:txBody>
      </p:sp>
      <p:sp>
        <p:nvSpPr>
          <p:cNvPr id="27" name="Rectangle 26"/>
          <p:cNvSpPr/>
          <p:nvPr/>
        </p:nvSpPr>
        <p:spPr>
          <a:xfrm>
            <a:off x="1219200" y="1805745"/>
            <a:ext cx="1305899" cy="380889"/>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bg1"/>
                </a:solidFill>
              </a:rPr>
              <a:t>g</a:t>
            </a:r>
            <a:r>
              <a:rPr lang="en-US" sz="1600" dirty="0" smtClean="0">
                <a:solidFill>
                  <a:schemeClr val="bg1"/>
                </a:solidFill>
              </a:rPr>
              <a:t>pc.pl</a:t>
            </a:r>
            <a:endParaRPr lang="en-US" sz="1600" dirty="0">
              <a:solidFill>
                <a:schemeClr val="bg1"/>
              </a:solidFill>
            </a:endParaRPr>
          </a:p>
        </p:txBody>
      </p:sp>
      <p:sp>
        <p:nvSpPr>
          <p:cNvPr id="28" name="Rectangle 27"/>
          <p:cNvSpPr/>
          <p:nvPr/>
        </p:nvSpPr>
        <p:spPr>
          <a:xfrm>
            <a:off x="3146069" y="1829495"/>
            <a:ext cx="1352876" cy="1681326"/>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project</a:t>
            </a:r>
            <a:endParaRPr lang="en-US" sz="1600" dirty="0">
              <a:solidFill>
                <a:schemeClr val="tx1"/>
              </a:solidFill>
            </a:endParaRPr>
          </a:p>
        </p:txBody>
      </p:sp>
      <p:sp>
        <p:nvSpPr>
          <p:cNvPr id="30" name="Rectangle 29"/>
          <p:cNvSpPr/>
          <p:nvPr/>
        </p:nvSpPr>
        <p:spPr>
          <a:xfrm>
            <a:off x="3274284" y="2895600"/>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simulation</a:t>
            </a:r>
            <a:endParaRPr lang="en-US" sz="1600" dirty="0">
              <a:solidFill>
                <a:schemeClr val="tx1"/>
              </a:solidFill>
            </a:endParaRPr>
          </a:p>
        </p:txBody>
      </p:sp>
      <p:sp>
        <p:nvSpPr>
          <p:cNvPr id="31" name="Rectangle 30"/>
          <p:cNvSpPr/>
          <p:nvPr/>
        </p:nvSpPr>
        <p:spPr>
          <a:xfrm>
            <a:off x="3269246" y="2286000"/>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controller</a:t>
            </a:r>
            <a:endParaRPr lang="en-US" sz="1600" dirty="0">
              <a:solidFill>
                <a:schemeClr val="tx1"/>
              </a:solidFill>
            </a:endParaRPr>
          </a:p>
        </p:txBody>
      </p:sp>
      <p:cxnSp>
        <p:nvCxnSpPr>
          <p:cNvPr id="3" name="Straight Arrow Connector 2"/>
          <p:cNvCxnSpPr>
            <a:stCxn id="27" idx="3"/>
          </p:cNvCxnSpPr>
          <p:nvPr/>
        </p:nvCxnSpPr>
        <p:spPr>
          <a:xfrm flipV="1">
            <a:off x="2525099" y="1996189"/>
            <a:ext cx="62097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0"/>
            <a:endCxn id="31" idx="2"/>
          </p:cNvCxnSpPr>
          <p:nvPr/>
        </p:nvCxnSpPr>
        <p:spPr>
          <a:xfrm flipH="1" flipV="1">
            <a:off x="3922196" y="2666889"/>
            <a:ext cx="5038" cy="2287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444609" y="1829495"/>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threads</a:t>
            </a:r>
            <a:endParaRPr lang="en-US" sz="1600" dirty="0">
              <a:solidFill>
                <a:schemeClr val="tx1"/>
              </a:solidFill>
            </a:endParaRPr>
          </a:p>
        </p:txBody>
      </p:sp>
      <p:sp>
        <p:nvSpPr>
          <p:cNvPr id="34" name="Rectangle 33"/>
          <p:cNvSpPr/>
          <p:nvPr/>
        </p:nvSpPr>
        <p:spPr>
          <a:xfrm>
            <a:off x="5444609" y="2374453"/>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algorithms</a:t>
            </a:r>
            <a:endParaRPr lang="en-US" sz="1600" dirty="0">
              <a:solidFill>
                <a:schemeClr val="tx1"/>
              </a:solidFill>
            </a:endParaRPr>
          </a:p>
        </p:txBody>
      </p:sp>
      <p:sp>
        <p:nvSpPr>
          <p:cNvPr id="35" name="Rectangle 34"/>
          <p:cNvSpPr/>
          <p:nvPr/>
        </p:nvSpPr>
        <p:spPr>
          <a:xfrm>
            <a:off x="5444608" y="2886441"/>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platforms</a:t>
            </a:r>
            <a:endParaRPr lang="en-US" sz="1600" dirty="0">
              <a:solidFill>
                <a:schemeClr val="tx1"/>
              </a:solidFill>
            </a:endParaRPr>
          </a:p>
        </p:txBody>
      </p:sp>
      <p:sp>
        <p:nvSpPr>
          <p:cNvPr id="37" name="Rectangle 36"/>
          <p:cNvSpPr/>
          <p:nvPr/>
        </p:nvSpPr>
        <p:spPr>
          <a:xfrm>
            <a:off x="5444608" y="3388640"/>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transports</a:t>
            </a:r>
            <a:endParaRPr lang="en-US" sz="1600" dirty="0">
              <a:solidFill>
                <a:schemeClr val="tx1"/>
              </a:solidFill>
            </a:endParaRPr>
          </a:p>
        </p:txBody>
      </p:sp>
      <p:cxnSp>
        <p:nvCxnSpPr>
          <p:cNvPr id="10" name="Elbow Connector 9"/>
          <p:cNvCxnSpPr>
            <a:stCxn id="31" idx="3"/>
            <a:endCxn id="33" idx="1"/>
          </p:cNvCxnSpPr>
          <p:nvPr/>
        </p:nvCxnSpPr>
        <p:spPr>
          <a:xfrm flipV="1">
            <a:off x="4575145" y="2019940"/>
            <a:ext cx="869464" cy="456505"/>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1" idx="3"/>
            <a:endCxn id="34" idx="1"/>
          </p:cNvCxnSpPr>
          <p:nvPr/>
        </p:nvCxnSpPr>
        <p:spPr>
          <a:xfrm>
            <a:off x="4575145" y="2476445"/>
            <a:ext cx="869464" cy="88453"/>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1" idx="3"/>
            <a:endCxn id="35" idx="1"/>
          </p:cNvCxnSpPr>
          <p:nvPr/>
        </p:nvCxnSpPr>
        <p:spPr>
          <a:xfrm>
            <a:off x="4575145" y="2476445"/>
            <a:ext cx="869463" cy="600441"/>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1" idx="3"/>
            <a:endCxn id="37" idx="1"/>
          </p:cNvCxnSpPr>
          <p:nvPr/>
        </p:nvCxnSpPr>
        <p:spPr>
          <a:xfrm>
            <a:off x="4575145" y="2476445"/>
            <a:ext cx="869463" cy="1102640"/>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28600" y="4992469"/>
            <a:ext cx="8763000" cy="646331"/>
          </a:xfrm>
          <a:prstGeom prst="rect">
            <a:avLst/>
          </a:prstGeom>
        </p:spPr>
        <p:txBody>
          <a:bodyPr wrap="square">
            <a:spAutoFit/>
          </a:bodyPr>
          <a:lstStyle/>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Projects will also need to be regenerated whenever new files or libraries are added or removed</a:t>
            </a:r>
          </a:p>
        </p:txBody>
      </p:sp>
      <p:sp>
        <p:nvSpPr>
          <p:cNvPr id="36" name="Rectangle 3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9" name="TextBox 3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3429000" y="0"/>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998442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1000" fill="hold"/>
                                        <p:tgtEl>
                                          <p:spTgt spid="33"/>
                                        </p:tgtEl>
                                        <p:attrNameLst>
                                          <p:attrName>style.color</p:attrName>
                                        </p:attrNameLst>
                                      </p:cBhvr>
                                      <p:to>
                                        <a:srgbClr val="FF0000"/>
                                      </p:to>
                                    </p:animClr>
                                    <p:animClr clrSpc="rgb" dir="cw">
                                      <p:cBhvr>
                                        <p:cTn id="7" dur="1000" fill="hold"/>
                                        <p:tgtEl>
                                          <p:spTgt spid="33"/>
                                        </p:tgtEl>
                                        <p:attrNameLst>
                                          <p:attrName>fillcolor</p:attrName>
                                        </p:attrNameLst>
                                      </p:cBhvr>
                                      <p:to>
                                        <a:srgbClr val="FF0000"/>
                                      </p:to>
                                    </p:animClr>
                                    <p:set>
                                      <p:cBhvr>
                                        <p:cTn id="8" dur="1000" fill="hold"/>
                                        <p:tgtEl>
                                          <p:spTgt spid="33"/>
                                        </p:tgtEl>
                                        <p:attrNameLst>
                                          <p:attrName>fill.type</p:attrName>
                                        </p:attrNameLst>
                                      </p:cBhvr>
                                      <p:to>
                                        <p:strVal val="solid"/>
                                      </p:to>
                                    </p:set>
                                    <p:set>
                                      <p:cBhvr>
                                        <p:cTn id="9" dur="1000" fill="hold"/>
                                        <p:tgtEl>
                                          <p:spTgt spid="33"/>
                                        </p:tgtEl>
                                        <p:attrNameLst>
                                          <p:attrName>fill.on</p:attrName>
                                        </p:attrNameLst>
                                      </p:cBhvr>
                                      <p:to>
                                        <p:strVal val="true"/>
                                      </p:to>
                                    </p:set>
                                  </p:childTnLst>
                                </p:cTn>
                              </p:par>
                              <p:par>
                                <p:cTn id="10" presetID="1"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par>
                                <p:cTn id="12" presetID="19" presetClass="emph" presetSubtype="0" fill="hold" grpId="0" nodeType="withEffect">
                                  <p:stCondLst>
                                    <p:cond delay="0"/>
                                  </p:stCondLst>
                                  <p:childTnLst>
                                    <p:animClr clrSpc="rgb" dir="cw">
                                      <p:cBhvr override="childStyle">
                                        <p:cTn id="13" dur="1000" fill="hold"/>
                                        <p:tgtEl>
                                          <p:spTgt spid="34"/>
                                        </p:tgtEl>
                                        <p:attrNameLst>
                                          <p:attrName>style.color</p:attrName>
                                        </p:attrNameLst>
                                      </p:cBhvr>
                                      <p:to>
                                        <a:srgbClr val="FF0000"/>
                                      </p:to>
                                    </p:animClr>
                                    <p:animClr clrSpc="rgb" dir="cw">
                                      <p:cBhvr>
                                        <p:cTn id="14" dur="1000" fill="hold"/>
                                        <p:tgtEl>
                                          <p:spTgt spid="34"/>
                                        </p:tgtEl>
                                        <p:attrNameLst>
                                          <p:attrName>fillcolor</p:attrName>
                                        </p:attrNameLst>
                                      </p:cBhvr>
                                      <p:to>
                                        <a:srgbClr val="FF0000"/>
                                      </p:to>
                                    </p:animClr>
                                    <p:set>
                                      <p:cBhvr>
                                        <p:cTn id="15" dur="1000" fill="hold"/>
                                        <p:tgtEl>
                                          <p:spTgt spid="34"/>
                                        </p:tgtEl>
                                        <p:attrNameLst>
                                          <p:attrName>fill.type</p:attrName>
                                        </p:attrNameLst>
                                      </p:cBhvr>
                                      <p:to>
                                        <p:strVal val="solid"/>
                                      </p:to>
                                    </p:set>
                                    <p:set>
                                      <p:cBhvr>
                                        <p:cTn id="16" dur="1000" fill="hold"/>
                                        <p:tgtEl>
                                          <p:spTgt spid="34"/>
                                        </p:tgtEl>
                                        <p:attrNameLst>
                                          <p:attrName>fill.on</p:attrName>
                                        </p:attrNameLst>
                                      </p:cBhvr>
                                      <p:to>
                                        <p:strVal val="true"/>
                                      </p:to>
                                    </p:set>
                                  </p:childTnLst>
                                </p:cTn>
                              </p:par>
                              <p:par>
                                <p:cTn id="17" presetID="19" presetClass="emph" presetSubtype="0" fill="hold" grpId="0" nodeType="withEffect">
                                  <p:stCondLst>
                                    <p:cond delay="0"/>
                                  </p:stCondLst>
                                  <p:childTnLst>
                                    <p:animClr clrSpc="rgb" dir="cw">
                                      <p:cBhvr override="childStyle">
                                        <p:cTn id="18" dur="1000" fill="hold"/>
                                        <p:tgtEl>
                                          <p:spTgt spid="35"/>
                                        </p:tgtEl>
                                        <p:attrNameLst>
                                          <p:attrName>style.color</p:attrName>
                                        </p:attrNameLst>
                                      </p:cBhvr>
                                      <p:to>
                                        <a:srgbClr val="FF0000"/>
                                      </p:to>
                                    </p:animClr>
                                    <p:animClr clrSpc="rgb" dir="cw">
                                      <p:cBhvr>
                                        <p:cTn id="19" dur="1000" fill="hold"/>
                                        <p:tgtEl>
                                          <p:spTgt spid="35"/>
                                        </p:tgtEl>
                                        <p:attrNameLst>
                                          <p:attrName>fillcolor</p:attrName>
                                        </p:attrNameLst>
                                      </p:cBhvr>
                                      <p:to>
                                        <a:srgbClr val="FF0000"/>
                                      </p:to>
                                    </p:animClr>
                                    <p:set>
                                      <p:cBhvr>
                                        <p:cTn id="20" dur="1000" fill="hold"/>
                                        <p:tgtEl>
                                          <p:spTgt spid="35"/>
                                        </p:tgtEl>
                                        <p:attrNameLst>
                                          <p:attrName>fill.type</p:attrName>
                                        </p:attrNameLst>
                                      </p:cBhvr>
                                      <p:to>
                                        <p:strVal val="solid"/>
                                      </p:to>
                                    </p:set>
                                    <p:set>
                                      <p:cBhvr>
                                        <p:cTn id="21" dur="1000" fill="hold"/>
                                        <p:tgtEl>
                                          <p:spTgt spid="35"/>
                                        </p:tgtEl>
                                        <p:attrNameLst>
                                          <p:attrName>fill.on</p:attrName>
                                        </p:attrNameLst>
                                      </p:cBhvr>
                                      <p:to>
                                        <p:strVal val="true"/>
                                      </p:to>
                                    </p:set>
                                  </p:childTnLst>
                                </p:cTn>
                              </p:par>
                              <p:par>
                                <p:cTn id="22" presetID="19" presetClass="emph" presetSubtype="0" fill="hold" grpId="0" nodeType="withEffect">
                                  <p:stCondLst>
                                    <p:cond delay="0"/>
                                  </p:stCondLst>
                                  <p:childTnLst>
                                    <p:animClr clrSpc="rgb" dir="cw">
                                      <p:cBhvr override="childStyle">
                                        <p:cTn id="23" dur="1000" fill="hold"/>
                                        <p:tgtEl>
                                          <p:spTgt spid="37"/>
                                        </p:tgtEl>
                                        <p:attrNameLst>
                                          <p:attrName>style.color</p:attrName>
                                        </p:attrNameLst>
                                      </p:cBhvr>
                                      <p:to>
                                        <a:srgbClr val="FF0000"/>
                                      </p:to>
                                    </p:animClr>
                                    <p:animClr clrSpc="rgb" dir="cw">
                                      <p:cBhvr>
                                        <p:cTn id="24" dur="1000" fill="hold"/>
                                        <p:tgtEl>
                                          <p:spTgt spid="37"/>
                                        </p:tgtEl>
                                        <p:attrNameLst>
                                          <p:attrName>fillcolor</p:attrName>
                                        </p:attrNameLst>
                                      </p:cBhvr>
                                      <p:to>
                                        <a:srgbClr val="FF0000"/>
                                      </p:to>
                                    </p:animClr>
                                    <p:set>
                                      <p:cBhvr>
                                        <p:cTn id="25" dur="1000" fill="hold"/>
                                        <p:tgtEl>
                                          <p:spTgt spid="37"/>
                                        </p:tgtEl>
                                        <p:attrNameLst>
                                          <p:attrName>fill.type</p:attrName>
                                        </p:attrNameLst>
                                      </p:cBhvr>
                                      <p:to>
                                        <p:strVal val="solid"/>
                                      </p:to>
                                    </p:set>
                                    <p:set>
                                      <p:cBhvr>
                                        <p:cTn id="26" dur="1000" fill="hold"/>
                                        <p:tgtEl>
                                          <p:spTgt spid="37"/>
                                        </p:tgtEl>
                                        <p:attrNameLst>
                                          <p:attrName>fill.on</p:attrName>
                                        </p:attrNameLst>
                                      </p:cBhvr>
                                      <p:to>
                                        <p:strVal val="true"/>
                                      </p:to>
                                    </p:set>
                                  </p:childTnLst>
                                </p:cTn>
                              </p:par>
                              <p:par>
                                <p:cTn id="27" presetID="3" presetClass="emph" presetSubtype="2" fill="hold" grpId="1" nodeType="withEffect">
                                  <p:stCondLst>
                                    <p:cond delay="0"/>
                                  </p:stCondLst>
                                  <p:childTnLst>
                                    <p:animClr clrSpc="rgb" dir="cw">
                                      <p:cBhvr override="childStyle">
                                        <p:cTn id="28" dur="1000" fill="hold"/>
                                        <p:tgtEl>
                                          <p:spTgt spid="33"/>
                                        </p:tgtEl>
                                        <p:attrNameLst>
                                          <p:attrName>style.color</p:attrName>
                                        </p:attrNameLst>
                                      </p:cBhvr>
                                      <p:to>
                                        <a:srgbClr val="FFFFFF"/>
                                      </p:to>
                                    </p:animClr>
                                  </p:childTnLst>
                                </p:cTn>
                              </p:par>
                              <p:par>
                                <p:cTn id="29" presetID="3" presetClass="emph" presetSubtype="2" fill="hold" grpId="1" nodeType="withEffect">
                                  <p:stCondLst>
                                    <p:cond delay="0"/>
                                  </p:stCondLst>
                                  <p:childTnLst>
                                    <p:animClr clrSpc="rgb" dir="cw">
                                      <p:cBhvr override="childStyle">
                                        <p:cTn id="30" dur="1000" fill="hold"/>
                                        <p:tgtEl>
                                          <p:spTgt spid="34"/>
                                        </p:tgtEl>
                                        <p:attrNameLst>
                                          <p:attrName>style.color</p:attrName>
                                        </p:attrNameLst>
                                      </p:cBhvr>
                                      <p:to>
                                        <a:srgbClr val="FFFFFF"/>
                                      </p:to>
                                    </p:animClr>
                                  </p:childTnLst>
                                </p:cTn>
                              </p:par>
                              <p:par>
                                <p:cTn id="31" presetID="3" presetClass="emph" presetSubtype="2" fill="hold" grpId="1" nodeType="withEffect">
                                  <p:stCondLst>
                                    <p:cond delay="0"/>
                                  </p:stCondLst>
                                  <p:childTnLst>
                                    <p:animClr clrSpc="rgb" dir="cw">
                                      <p:cBhvr override="childStyle">
                                        <p:cTn id="32" dur="1000" fill="hold"/>
                                        <p:tgtEl>
                                          <p:spTgt spid="35"/>
                                        </p:tgtEl>
                                        <p:attrNameLst>
                                          <p:attrName>style.color</p:attrName>
                                        </p:attrNameLst>
                                      </p:cBhvr>
                                      <p:to>
                                        <a:srgbClr val="FFFFFF"/>
                                      </p:to>
                                    </p:animClr>
                                  </p:childTnLst>
                                </p:cTn>
                              </p:par>
                              <p:par>
                                <p:cTn id="33" presetID="3" presetClass="emph" presetSubtype="2" fill="hold" grpId="1" nodeType="withEffect">
                                  <p:stCondLst>
                                    <p:cond delay="0"/>
                                  </p:stCondLst>
                                  <p:childTnLst>
                                    <p:animClr clrSpc="rgb" dir="cw">
                                      <p:cBhvr override="childStyle">
                                        <p:cTn id="34" dur="1000" fill="hold"/>
                                        <p:tgtEl>
                                          <p:spTgt spid="37"/>
                                        </p:tgtEl>
                                        <p:attrNameLst>
                                          <p:attrName>style.color</p:attrName>
                                        </p:attrNameLst>
                                      </p:cBhvr>
                                      <p:to>
                                        <a:srgbClr val="FFFFFF"/>
                                      </p:to>
                                    </p:animClr>
                                  </p:childTnLst>
                                </p:cTn>
                              </p:par>
                            </p:childTnLst>
                          </p:cTn>
                        </p:par>
                        <p:par>
                          <p:cTn id="35" fill="hold">
                            <p:stCondLst>
                              <p:cond delay="1000"/>
                            </p:stCondLst>
                            <p:childTnLst>
                              <p:par>
                                <p:cTn id="36" presetID="7" presetClass="emph" presetSubtype="2" fill="hold" nodeType="afterEffect">
                                  <p:stCondLst>
                                    <p:cond delay="0"/>
                                  </p:stCondLst>
                                  <p:childTnLst>
                                    <p:animClr clrSpc="rgb" dir="cw">
                                      <p:cBhvr>
                                        <p:cTn id="37" dur="500" fill="hold"/>
                                        <p:tgtEl>
                                          <p:spTgt spid="10"/>
                                        </p:tgtEl>
                                        <p:attrNameLst>
                                          <p:attrName>stroke.color</p:attrName>
                                        </p:attrNameLst>
                                      </p:cBhvr>
                                      <p:to>
                                        <a:srgbClr val="FF0000"/>
                                      </p:to>
                                    </p:animClr>
                                    <p:set>
                                      <p:cBhvr>
                                        <p:cTn id="38" dur="500" fill="hold"/>
                                        <p:tgtEl>
                                          <p:spTgt spid="10"/>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500" fill="hold"/>
                                        <p:tgtEl>
                                          <p:spTgt spid="38"/>
                                        </p:tgtEl>
                                        <p:attrNameLst>
                                          <p:attrName>stroke.color</p:attrName>
                                        </p:attrNameLst>
                                      </p:cBhvr>
                                      <p:to>
                                        <a:srgbClr val="FF0000"/>
                                      </p:to>
                                    </p:animClr>
                                    <p:set>
                                      <p:cBhvr>
                                        <p:cTn id="41" dur="500" fill="hold"/>
                                        <p:tgtEl>
                                          <p:spTgt spid="38"/>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500" fill="hold"/>
                                        <p:tgtEl>
                                          <p:spTgt spid="40"/>
                                        </p:tgtEl>
                                        <p:attrNameLst>
                                          <p:attrName>stroke.color</p:attrName>
                                        </p:attrNameLst>
                                      </p:cBhvr>
                                      <p:to>
                                        <a:srgbClr val="FF0000"/>
                                      </p:to>
                                    </p:animClr>
                                    <p:set>
                                      <p:cBhvr>
                                        <p:cTn id="44" dur="500" fill="hold"/>
                                        <p:tgtEl>
                                          <p:spTgt spid="40"/>
                                        </p:tgtEl>
                                        <p:attrNameLst>
                                          <p:attrName>stroke.on</p:attrName>
                                        </p:attrNameLst>
                                      </p:cBhvr>
                                      <p:to>
                                        <p:strVal val="true"/>
                                      </p:to>
                                    </p:set>
                                  </p:childTnLst>
                                </p:cTn>
                              </p:par>
                              <p:par>
                                <p:cTn id="45" presetID="7" presetClass="emph" presetSubtype="2" fill="hold" nodeType="withEffect">
                                  <p:stCondLst>
                                    <p:cond delay="0"/>
                                  </p:stCondLst>
                                  <p:childTnLst>
                                    <p:animClr clrSpc="rgb" dir="cw">
                                      <p:cBhvr>
                                        <p:cTn id="46" dur="500" fill="hold"/>
                                        <p:tgtEl>
                                          <p:spTgt spid="43"/>
                                        </p:tgtEl>
                                        <p:attrNameLst>
                                          <p:attrName>stroke.color</p:attrName>
                                        </p:attrNameLst>
                                      </p:cBhvr>
                                      <p:to>
                                        <a:srgbClr val="FF0000"/>
                                      </p:to>
                                    </p:animClr>
                                    <p:set>
                                      <p:cBhvr>
                                        <p:cTn id="47" dur="500" fill="hold"/>
                                        <p:tgtEl>
                                          <p:spTgt spid="43"/>
                                        </p:tgtEl>
                                        <p:attrNameLst>
                                          <p:attrName>stroke.on</p:attrName>
                                        </p:attrNameLst>
                                      </p:cBhvr>
                                      <p:to>
                                        <p:strVal val="true"/>
                                      </p:to>
                                    </p:set>
                                  </p:childTnLst>
                                </p:cTn>
                              </p:par>
                            </p:childTnLst>
                          </p:cTn>
                        </p:par>
                        <p:par>
                          <p:cTn id="48" fill="hold">
                            <p:stCondLst>
                              <p:cond delay="1500"/>
                            </p:stCondLst>
                            <p:childTnLst>
                              <p:par>
                                <p:cTn id="49" presetID="19" presetClass="emph" presetSubtype="0" fill="hold" grpId="0" nodeType="afterEffect">
                                  <p:stCondLst>
                                    <p:cond delay="0"/>
                                  </p:stCondLst>
                                  <p:childTnLst>
                                    <p:animClr clrSpc="rgb" dir="cw">
                                      <p:cBhvr override="childStyle">
                                        <p:cTn id="50" dur="1000" fill="hold"/>
                                        <p:tgtEl>
                                          <p:spTgt spid="31"/>
                                        </p:tgtEl>
                                        <p:attrNameLst>
                                          <p:attrName>style.color</p:attrName>
                                        </p:attrNameLst>
                                      </p:cBhvr>
                                      <p:to>
                                        <a:srgbClr val="FF0000"/>
                                      </p:to>
                                    </p:animClr>
                                    <p:animClr clrSpc="rgb" dir="cw">
                                      <p:cBhvr>
                                        <p:cTn id="51" dur="1000" fill="hold"/>
                                        <p:tgtEl>
                                          <p:spTgt spid="31"/>
                                        </p:tgtEl>
                                        <p:attrNameLst>
                                          <p:attrName>fillcolor</p:attrName>
                                        </p:attrNameLst>
                                      </p:cBhvr>
                                      <p:to>
                                        <a:srgbClr val="FF0000"/>
                                      </p:to>
                                    </p:animClr>
                                    <p:set>
                                      <p:cBhvr>
                                        <p:cTn id="52" dur="1000" fill="hold"/>
                                        <p:tgtEl>
                                          <p:spTgt spid="31"/>
                                        </p:tgtEl>
                                        <p:attrNameLst>
                                          <p:attrName>fill.type</p:attrName>
                                        </p:attrNameLst>
                                      </p:cBhvr>
                                      <p:to>
                                        <p:strVal val="solid"/>
                                      </p:to>
                                    </p:set>
                                    <p:set>
                                      <p:cBhvr>
                                        <p:cTn id="53" dur="1000" fill="hold"/>
                                        <p:tgtEl>
                                          <p:spTgt spid="31"/>
                                        </p:tgtEl>
                                        <p:attrNameLst>
                                          <p:attrName>fill.on</p:attrName>
                                        </p:attrNameLst>
                                      </p:cBhvr>
                                      <p:to>
                                        <p:strVal val="true"/>
                                      </p:to>
                                    </p:set>
                                  </p:childTnLst>
                                </p:cTn>
                              </p:par>
                              <p:par>
                                <p:cTn id="54" presetID="3" presetClass="emph" presetSubtype="2" fill="hold" grpId="1" nodeType="withEffect">
                                  <p:stCondLst>
                                    <p:cond delay="0"/>
                                  </p:stCondLst>
                                  <p:childTnLst>
                                    <p:animClr clrSpc="rgb" dir="cw">
                                      <p:cBhvr override="childStyle">
                                        <p:cTn id="55" dur="1000" fill="hold"/>
                                        <p:tgtEl>
                                          <p:spTgt spid="31"/>
                                        </p:tgtEl>
                                        <p:attrNameLst>
                                          <p:attrName>style.color</p:attrName>
                                        </p:attrNameLst>
                                      </p:cBhvr>
                                      <p:to>
                                        <a:schemeClr val="bg1"/>
                                      </p:to>
                                    </p:animClr>
                                  </p:childTnLst>
                                </p:cTn>
                              </p:par>
                            </p:childTnLst>
                          </p:cTn>
                        </p:par>
                      </p:childTnLst>
                    </p:cTn>
                  </p:par>
                  <p:par>
                    <p:cTn id="56" fill="hold">
                      <p:stCondLst>
                        <p:cond delay="indefinite"/>
                      </p:stCondLst>
                      <p:childTnLst>
                        <p:par>
                          <p:cTn id="57" fill="hold">
                            <p:stCondLst>
                              <p:cond delay="0"/>
                            </p:stCondLst>
                            <p:childTnLst>
                              <p:par>
                                <p:cTn id="58" presetID="1" presetClass="emph" presetSubtype="2" fill="hold" nodeType="clickEffect">
                                  <p:stCondLst>
                                    <p:cond delay="0"/>
                                  </p:stCondLst>
                                  <p:childTnLst>
                                    <p:animClr clrSpc="rgb" dir="cw">
                                      <p:cBhvr>
                                        <p:cTn id="59" dur="2000" fill="hold"/>
                                        <p:tgtEl>
                                          <p:spTgt spid="28"/>
                                        </p:tgtEl>
                                        <p:attrNameLst>
                                          <p:attrName>fillcolor</p:attrName>
                                        </p:attrNameLst>
                                      </p:cBhvr>
                                      <p:to>
                                        <a:srgbClr val="FF0000"/>
                                      </p:to>
                                    </p:animClr>
                                    <p:set>
                                      <p:cBhvr>
                                        <p:cTn id="60" dur="2000" fill="hold"/>
                                        <p:tgtEl>
                                          <p:spTgt spid="28"/>
                                        </p:tgtEl>
                                        <p:attrNameLst>
                                          <p:attrName>fill.type</p:attrName>
                                        </p:attrNameLst>
                                      </p:cBhvr>
                                      <p:to>
                                        <p:strVal val="solid"/>
                                      </p:to>
                                    </p:set>
                                    <p:set>
                                      <p:cBhvr>
                                        <p:cTn id="61" dur="2000" fill="hold"/>
                                        <p:tgtEl>
                                          <p:spTgt spid="28"/>
                                        </p:tgtEl>
                                        <p:attrNameLst>
                                          <p:attrName>fill.on</p:attrName>
                                        </p:attrNameLst>
                                      </p:cBhvr>
                                      <p:to>
                                        <p:strVal val="true"/>
                                      </p:to>
                                    </p:set>
                                  </p:childTnLst>
                                </p:cTn>
                              </p:par>
                              <p:par>
                                <p:cTn id="62" presetID="3" presetClass="emph" presetSubtype="2" fill="hold" grpId="0" nodeType="withEffect">
                                  <p:stCondLst>
                                    <p:cond delay="0"/>
                                  </p:stCondLst>
                                  <p:childTnLst>
                                    <p:animClr clrSpc="rgb" dir="cw">
                                      <p:cBhvr override="childStyle">
                                        <p:cTn id="63" dur="2000" fill="hold"/>
                                        <p:tgtEl>
                                          <p:spTgt spid="28"/>
                                        </p:tgtEl>
                                        <p:attrNameLst>
                                          <p:attrName>style.color</p:attrName>
                                        </p:attrNameLst>
                                      </p:cBhvr>
                                      <p:to>
                                        <a:srgbClr val="FFFFFF"/>
                                      </p:to>
                                    </p:animClr>
                                  </p:childTnLst>
                                </p:cTn>
                              </p:par>
                              <p:par>
                                <p:cTn id="64" presetID="1" presetClass="entr" presetSubtype="0"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animBg="1"/>
      <p:bldP spid="31" grpId="0" animBg="1"/>
      <p:bldP spid="31" grpId="1" animBg="1"/>
      <p:bldP spid="33" grpId="0" animBg="1"/>
      <p:bldP spid="33" grpId="1" animBg="1"/>
      <p:bldP spid="34" grpId="0" animBg="1"/>
      <p:bldP spid="34" grpId="1" animBg="1"/>
      <p:bldP spid="35" grpId="0" animBg="1"/>
      <p:bldP spid="35" grpId="1" animBg="1"/>
      <p:bldP spid="37" grpId="0" animBg="1"/>
      <p:bldP spid="37" grpId="1" animBg="1"/>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393087" y="685800"/>
            <a:ext cx="8141313" cy="646331"/>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Understanding how the controller interacts with algorithms and platforms</a:t>
            </a:r>
          </a:p>
        </p:txBody>
      </p:sp>
      <p:sp>
        <p:nvSpPr>
          <p:cNvPr id="24" name="Rectangle 23"/>
          <p:cNvSpPr/>
          <p:nvPr/>
        </p:nvSpPr>
        <p:spPr>
          <a:xfrm>
            <a:off x="254922" y="2727933"/>
            <a:ext cx="8763000" cy="646331"/>
          </a:xfrm>
          <a:prstGeom prst="rect">
            <a:avLst/>
          </a:prstGeom>
        </p:spPr>
        <p:txBody>
          <a:bodyPr wrap="square">
            <a:spAutoFit/>
          </a:bodyPr>
          <a:lstStyle/>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Controllers executes algorithms and platform functions in a MAPE (</a:t>
            </a:r>
            <a:r>
              <a:rPr lang="en-US" dirty="0" smtClean="0">
                <a:latin typeface="Arial" panose="020B0604020202020204" pitchFamily="34" charset="0"/>
                <a:cs typeface="Arial" panose="020B0604020202020204" pitchFamily="34" charset="0"/>
              </a:rPr>
              <a:t>Monitor Analyze Plan Execute</a:t>
            </a:r>
            <a:r>
              <a:rPr lang="en-US" b="1" dirty="0" smtClean="0">
                <a:latin typeface="Arial" panose="020B0604020202020204" pitchFamily="34" charset="0"/>
                <a:cs typeface="Arial" panose="020B0604020202020204" pitchFamily="34" charset="0"/>
              </a:rPr>
              <a:t>) process</a:t>
            </a:r>
          </a:p>
        </p:txBody>
      </p:sp>
      <p:sp>
        <p:nvSpPr>
          <p:cNvPr id="31" name="Rectangle 30"/>
          <p:cNvSpPr/>
          <p:nvPr/>
        </p:nvSpPr>
        <p:spPr>
          <a:xfrm>
            <a:off x="533400" y="1810630"/>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controller</a:t>
            </a:r>
            <a:endParaRPr lang="en-US" sz="1600" dirty="0">
              <a:solidFill>
                <a:schemeClr val="tx1"/>
              </a:solidFill>
            </a:endParaRPr>
          </a:p>
        </p:txBody>
      </p:sp>
      <p:sp>
        <p:nvSpPr>
          <p:cNvPr id="34" name="Rectangle 33"/>
          <p:cNvSpPr/>
          <p:nvPr/>
        </p:nvSpPr>
        <p:spPr>
          <a:xfrm>
            <a:off x="2708763" y="1545523"/>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algorithms</a:t>
            </a:r>
            <a:endParaRPr lang="en-US" sz="1600" dirty="0">
              <a:solidFill>
                <a:schemeClr val="tx1"/>
              </a:solidFill>
            </a:endParaRPr>
          </a:p>
        </p:txBody>
      </p:sp>
      <p:sp>
        <p:nvSpPr>
          <p:cNvPr id="35" name="Rectangle 34"/>
          <p:cNvSpPr/>
          <p:nvPr/>
        </p:nvSpPr>
        <p:spPr>
          <a:xfrm>
            <a:off x="2708762" y="2057511"/>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platforms</a:t>
            </a:r>
            <a:endParaRPr lang="en-US" sz="1600" dirty="0">
              <a:solidFill>
                <a:schemeClr val="tx1"/>
              </a:solidFill>
            </a:endParaRPr>
          </a:p>
        </p:txBody>
      </p:sp>
      <p:cxnSp>
        <p:nvCxnSpPr>
          <p:cNvPr id="38" name="Elbow Connector 37"/>
          <p:cNvCxnSpPr>
            <a:stCxn id="31" idx="3"/>
            <a:endCxn id="34" idx="1"/>
          </p:cNvCxnSpPr>
          <p:nvPr/>
        </p:nvCxnSpPr>
        <p:spPr>
          <a:xfrm flipV="1">
            <a:off x="1839299" y="1735968"/>
            <a:ext cx="869464" cy="265107"/>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1" idx="3"/>
            <a:endCxn id="35" idx="1"/>
          </p:cNvCxnSpPr>
          <p:nvPr/>
        </p:nvCxnSpPr>
        <p:spPr>
          <a:xfrm>
            <a:off x="1839299" y="2001075"/>
            <a:ext cx="869463" cy="246881"/>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9" name="TextBox 38"/>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3429000" y="0"/>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
        <p:nvSpPr>
          <p:cNvPr id="29" name="Rectangle 28"/>
          <p:cNvSpPr/>
          <p:nvPr/>
        </p:nvSpPr>
        <p:spPr>
          <a:xfrm>
            <a:off x="762000" y="4581688"/>
            <a:ext cx="1110249" cy="323824"/>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algorithm</a:t>
            </a:r>
            <a:endParaRPr lang="en-US" sz="1400" dirty="0">
              <a:solidFill>
                <a:schemeClr val="tx1"/>
              </a:solidFill>
            </a:endParaRPr>
          </a:p>
        </p:txBody>
      </p:sp>
      <p:sp>
        <p:nvSpPr>
          <p:cNvPr id="5" name="TextBox 4"/>
          <p:cNvSpPr txBox="1"/>
          <p:nvPr/>
        </p:nvSpPr>
        <p:spPr>
          <a:xfrm>
            <a:off x="7781964" y="4483409"/>
            <a:ext cx="614271" cy="369332"/>
          </a:xfrm>
          <a:prstGeom prst="rect">
            <a:avLst/>
          </a:prstGeom>
          <a:noFill/>
        </p:spPr>
        <p:txBody>
          <a:bodyPr wrap="none" rtlCol="0">
            <a:spAutoFit/>
          </a:bodyPr>
          <a:lstStyle/>
          <a:p>
            <a:r>
              <a:rPr lang="en-US" dirty="0" smtClean="0"/>
              <a:t>time</a:t>
            </a:r>
            <a:endParaRPr lang="en-US" dirty="0"/>
          </a:p>
        </p:txBody>
      </p:sp>
      <p:sp>
        <p:nvSpPr>
          <p:cNvPr id="47" name="Rectangle 46"/>
          <p:cNvSpPr/>
          <p:nvPr/>
        </p:nvSpPr>
        <p:spPr>
          <a:xfrm>
            <a:off x="762000" y="3943265"/>
            <a:ext cx="1110249" cy="323824"/>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solidFill>
                  <a:schemeClr val="tx1"/>
                </a:solidFill>
              </a:rPr>
              <a:t>s</a:t>
            </a:r>
            <a:r>
              <a:rPr lang="en-US" sz="1400" dirty="0" smtClean="0">
                <a:solidFill>
                  <a:schemeClr val="tx1"/>
                </a:solidFill>
              </a:rPr>
              <a:t>ystem</a:t>
            </a:r>
            <a:endParaRPr lang="en-US" sz="1400" dirty="0">
              <a:solidFill>
                <a:schemeClr val="tx1"/>
              </a:solidFill>
            </a:endParaRPr>
          </a:p>
        </p:txBody>
      </p:sp>
      <p:sp>
        <p:nvSpPr>
          <p:cNvPr id="48" name="Rectangle 47"/>
          <p:cNvSpPr/>
          <p:nvPr/>
        </p:nvSpPr>
        <p:spPr>
          <a:xfrm>
            <a:off x="762000" y="5209225"/>
            <a:ext cx="1110249" cy="323824"/>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platform</a:t>
            </a:r>
            <a:endParaRPr lang="en-US" sz="1400" dirty="0">
              <a:solidFill>
                <a:schemeClr val="tx1"/>
              </a:solidFill>
            </a:endParaRPr>
          </a:p>
        </p:txBody>
      </p:sp>
      <p:cxnSp>
        <p:nvCxnSpPr>
          <p:cNvPr id="49" name="Straight Arrow Connector 48"/>
          <p:cNvCxnSpPr/>
          <p:nvPr/>
        </p:nvCxnSpPr>
        <p:spPr>
          <a:xfrm>
            <a:off x="2067899" y="4076644"/>
            <a:ext cx="56283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067899" y="4715067"/>
            <a:ext cx="56283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067898" y="5342604"/>
            <a:ext cx="562830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209800" y="3950411"/>
            <a:ext cx="814260" cy="323824"/>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analyze</a:t>
            </a:r>
            <a:endParaRPr lang="en-US" sz="1400" dirty="0">
              <a:solidFill>
                <a:schemeClr val="tx1"/>
              </a:solidFill>
            </a:endParaRPr>
          </a:p>
        </p:txBody>
      </p:sp>
      <p:sp>
        <p:nvSpPr>
          <p:cNvPr id="55" name="Rectangle 54"/>
          <p:cNvSpPr/>
          <p:nvPr/>
        </p:nvSpPr>
        <p:spPr>
          <a:xfrm>
            <a:off x="3829560" y="4581688"/>
            <a:ext cx="814260" cy="323824"/>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analyze</a:t>
            </a:r>
            <a:endParaRPr lang="en-US" sz="1400" dirty="0">
              <a:solidFill>
                <a:schemeClr val="tx1"/>
              </a:solidFill>
            </a:endParaRPr>
          </a:p>
        </p:txBody>
      </p:sp>
      <p:sp>
        <p:nvSpPr>
          <p:cNvPr id="56" name="Rectangle 55"/>
          <p:cNvSpPr/>
          <p:nvPr/>
        </p:nvSpPr>
        <p:spPr>
          <a:xfrm>
            <a:off x="4643820" y="5215192"/>
            <a:ext cx="814260" cy="323824"/>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analyze</a:t>
            </a:r>
            <a:endParaRPr lang="en-US" sz="1400" dirty="0">
              <a:solidFill>
                <a:schemeClr val="tx1"/>
              </a:solidFill>
            </a:endParaRPr>
          </a:p>
        </p:txBody>
      </p:sp>
      <p:sp>
        <p:nvSpPr>
          <p:cNvPr id="57" name="Rectangle 56"/>
          <p:cNvSpPr/>
          <p:nvPr/>
        </p:nvSpPr>
        <p:spPr>
          <a:xfrm>
            <a:off x="5458080" y="4581688"/>
            <a:ext cx="814260" cy="323824"/>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plan</a:t>
            </a:r>
            <a:endParaRPr lang="en-US" sz="1400" dirty="0">
              <a:solidFill>
                <a:schemeClr val="tx1"/>
              </a:solidFill>
            </a:endParaRPr>
          </a:p>
        </p:txBody>
      </p:sp>
      <p:sp>
        <p:nvSpPr>
          <p:cNvPr id="58" name="Rectangle 57"/>
          <p:cNvSpPr/>
          <p:nvPr/>
        </p:nvSpPr>
        <p:spPr>
          <a:xfrm>
            <a:off x="6272340" y="4581688"/>
            <a:ext cx="814260" cy="323824"/>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execute</a:t>
            </a:r>
            <a:endParaRPr lang="en-US" sz="1400" dirty="0">
              <a:solidFill>
                <a:schemeClr val="tx1"/>
              </a:solidFill>
            </a:endParaRPr>
          </a:p>
        </p:txBody>
      </p:sp>
      <p:sp>
        <p:nvSpPr>
          <p:cNvPr id="59" name="Rectangle 58"/>
          <p:cNvSpPr/>
          <p:nvPr/>
        </p:nvSpPr>
        <p:spPr>
          <a:xfrm>
            <a:off x="2995740" y="5209225"/>
            <a:ext cx="814260" cy="323824"/>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sense</a:t>
            </a:r>
            <a:endParaRPr lang="en-US" sz="1400" dirty="0">
              <a:solidFill>
                <a:schemeClr val="tx1"/>
              </a:solidFill>
            </a:endParaRPr>
          </a:p>
        </p:txBody>
      </p:sp>
      <p:sp>
        <p:nvSpPr>
          <p:cNvPr id="2" name="TextBox 1"/>
          <p:cNvSpPr txBox="1"/>
          <p:nvPr/>
        </p:nvSpPr>
        <p:spPr>
          <a:xfrm>
            <a:off x="2483420" y="5831641"/>
            <a:ext cx="1024639" cy="276999"/>
          </a:xfrm>
          <a:prstGeom prst="rect">
            <a:avLst/>
          </a:prstGeom>
          <a:solidFill>
            <a:srgbClr val="FFC000"/>
          </a:solidFill>
          <a:ln w="28575">
            <a:solidFill>
              <a:schemeClr val="tx1"/>
            </a:solidFill>
          </a:ln>
        </p:spPr>
        <p:txBody>
          <a:bodyPr wrap="none" rtlCol="0">
            <a:spAutoFit/>
          </a:bodyPr>
          <a:lstStyle/>
          <a:p>
            <a:r>
              <a:rPr lang="en-US" sz="1200" dirty="0" smtClean="0"/>
              <a:t>Run </a:t>
            </a:r>
            <a:r>
              <a:rPr lang="en-US" sz="1200" dirty="0" err="1" smtClean="0"/>
              <a:t>hz</a:t>
            </a:r>
            <a:r>
              <a:rPr lang="en-US" sz="1200" dirty="0" smtClean="0"/>
              <a:t> epoch</a:t>
            </a:r>
            <a:endParaRPr lang="en-US" sz="1200" dirty="0"/>
          </a:p>
        </p:txBody>
      </p:sp>
      <p:cxnSp>
        <p:nvCxnSpPr>
          <p:cNvPr id="4" name="Straight Arrow Connector 3"/>
          <p:cNvCxnSpPr>
            <a:stCxn id="2" idx="0"/>
          </p:cNvCxnSpPr>
          <p:nvPr/>
        </p:nvCxnSpPr>
        <p:spPr>
          <a:xfrm flipV="1">
            <a:off x="2995740" y="5540194"/>
            <a:ext cx="0" cy="2914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574280" y="5846837"/>
            <a:ext cx="1088760" cy="276999"/>
          </a:xfrm>
          <a:prstGeom prst="rect">
            <a:avLst/>
          </a:prstGeom>
          <a:solidFill>
            <a:srgbClr val="FFC000"/>
          </a:solidFill>
          <a:ln w="28575">
            <a:solidFill>
              <a:schemeClr val="tx1"/>
            </a:solidFill>
          </a:ln>
        </p:spPr>
        <p:txBody>
          <a:bodyPr wrap="none" rtlCol="0">
            <a:spAutoFit/>
          </a:bodyPr>
          <a:lstStyle/>
          <a:p>
            <a:r>
              <a:rPr lang="en-US" sz="1200" dirty="0" smtClean="0"/>
              <a:t>Send </a:t>
            </a:r>
            <a:r>
              <a:rPr lang="en-US" sz="1200" dirty="0" err="1" smtClean="0"/>
              <a:t>hz</a:t>
            </a:r>
            <a:r>
              <a:rPr lang="en-US" sz="1200" dirty="0" smtClean="0"/>
              <a:t> epoch</a:t>
            </a:r>
            <a:endParaRPr lang="en-US" sz="1200" dirty="0"/>
          </a:p>
        </p:txBody>
      </p:sp>
      <p:cxnSp>
        <p:nvCxnSpPr>
          <p:cNvPr id="37" name="Straight Arrow Connector 36"/>
          <p:cNvCxnSpPr/>
          <p:nvPr/>
        </p:nvCxnSpPr>
        <p:spPr>
          <a:xfrm flipV="1">
            <a:off x="7086600" y="4905512"/>
            <a:ext cx="0" cy="9618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385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animBg="1"/>
      <p:bldP spid="5" grpId="0"/>
      <p:bldP spid="47" grpId="0" animBg="1"/>
      <p:bldP spid="48" grpId="0" animBg="1"/>
      <p:bldP spid="54" grpId="0" animBg="1"/>
      <p:bldP spid="55" grpId="0" animBg="1"/>
      <p:bldP spid="56" grpId="0" animBg="1"/>
      <p:bldP spid="57" grpId="0" animBg="1"/>
      <p:bldP spid="58" grpId="0" animBg="1"/>
      <p:bldP spid="59" grpId="0" animBg="1"/>
      <p:bldP spid="2"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Creating a new controller by adding threads and other components</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
        <p:nvSpPr>
          <p:cNvPr id="16" name="Content Placeholder 3"/>
          <p:cNvSpPr txBox="1">
            <a:spLocks/>
          </p:cNvSpPr>
          <p:nvPr/>
        </p:nvSpPr>
        <p:spPr>
          <a:xfrm>
            <a:off x="346587" y="1667443"/>
            <a:ext cx="8122920" cy="921309"/>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cd $PROJECT_ROOT/tutorial1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--new-thread sense --new-thread analyze</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--new-algorithm </a:t>
            </a:r>
            <a:r>
              <a:rPr lang="en-US" sz="1200" dirty="0" err="1" smtClean="0">
                <a:solidFill>
                  <a:schemeClr val="bg1"/>
                </a:solidFill>
                <a:latin typeface="Courier New" panose="02070309020205020404" pitchFamily="49" charset="0"/>
                <a:cs typeface="Courier New" panose="02070309020205020404" pitchFamily="49" charset="0"/>
              </a:rPr>
              <a:t>intelligent_isr</a:t>
            </a:r>
            <a:endParaRPr lang="en-US" sz="1200" dirty="0" smtClean="0">
              <a:solidFill>
                <a:schemeClr val="bg1"/>
              </a:solidFill>
              <a:latin typeface="Courier New" panose="02070309020205020404" pitchFamily="49" charset="0"/>
              <a:cs typeface="Courier New" panose="02070309020205020404" pitchFamily="49" charset="0"/>
            </a:endParaRPr>
          </a:p>
        </p:txBody>
      </p:sp>
      <p:sp>
        <p:nvSpPr>
          <p:cNvPr id="17" name="Rectangle 16"/>
          <p:cNvSpPr/>
          <p:nvPr/>
        </p:nvSpPr>
        <p:spPr>
          <a:xfrm>
            <a:off x="254922" y="12192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8" name="Content Placeholder 3"/>
          <p:cNvSpPr txBox="1">
            <a:spLocks/>
          </p:cNvSpPr>
          <p:nvPr/>
        </p:nvSpPr>
        <p:spPr>
          <a:xfrm>
            <a:off x="317090" y="3364679"/>
            <a:ext cx="8122920" cy="1054921"/>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cd </a:t>
            </a:r>
            <a:r>
              <a:rPr lang="en-US" sz="1200" dirty="0" smtClean="0">
                <a:solidFill>
                  <a:schemeClr val="bg1"/>
                </a:solidFill>
                <a:latin typeface="Courier New" panose="02070309020205020404" pitchFamily="49" charset="0"/>
                <a:cs typeface="Courier New" panose="02070309020205020404" pitchFamily="49" charset="0"/>
              </a:rPr>
              <a:t>%PROJECT_ROOT%\tutorial1</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a:t>
            </a:r>
            <a:r>
              <a:rPr lang="en-US" sz="1200" dirty="0">
                <a:solidFill>
                  <a:schemeClr val="bg1"/>
                </a:solidFill>
                <a:latin typeface="Courier New" panose="02070309020205020404" pitchFamily="49" charset="0"/>
                <a:cs typeface="Courier New" panose="02070309020205020404" pitchFamily="49" charset="0"/>
              </a:rPr>
              <a:t>scripts/projects/gpc.pl --new-thread sense --new-thread analyze</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a:t>
            </a:r>
            <a:r>
              <a:rPr lang="en-US" sz="1200" dirty="0">
                <a:solidFill>
                  <a:schemeClr val="bg1"/>
                </a:solidFill>
                <a:latin typeface="Courier New" panose="02070309020205020404" pitchFamily="49" charset="0"/>
                <a:cs typeface="Courier New" panose="02070309020205020404" pitchFamily="49" charset="0"/>
              </a:rPr>
              <a:t>scripts/projects/gpc.pl --new-algorithm </a:t>
            </a:r>
            <a:r>
              <a:rPr lang="en-US" sz="1200" dirty="0" err="1">
                <a:solidFill>
                  <a:schemeClr val="bg1"/>
                </a:solidFill>
                <a:latin typeface="Courier New" panose="02070309020205020404" pitchFamily="49" charset="0"/>
                <a:cs typeface="Courier New" panose="02070309020205020404" pitchFamily="49" charset="0"/>
              </a:rPr>
              <a:t>intelligent_isr</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6" name="Rectangle 25"/>
          <p:cNvSpPr/>
          <p:nvPr/>
        </p:nvSpPr>
        <p:spPr>
          <a:xfrm>
            <a:off x="238795" y="4549635"/>
            <a:ext cx="8763000" cy="1477328"/>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We have created two new threads in </a:t>
            </a:r>
            <a:r>
              <a:rPr lang="en-US" dirty="0" err="1" smtClean="0">
                <a:latin typeface="Arial" panose="020B0604020202020204" pitchFamily="34" charset="0"/>
                <a:cs typeface="Arial" panose="020B0604020202020204" pitchFamily="34" charset="0"/>
              </a:rPr>
              <a:t>src</a:t>
            </a:r>
            <a:r>
              <a:rPr lang="en-US" dirty="0" smtClean="0">
                <a:latin typeface="Arial" panose="020B0604020202020204" pitchFamily="34" charset="0"/>
                <a:cs typeface="Arial" panose="020B0604020202020204" pitchFamily="34" charset="0"/>
              </a:rPr>
              <a:t>/threads called “sense” and “analyze”</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We have created one new algorithm called “</a:t>
            </a:r>
            <a:r>
              <a:rPr lang="en-US" dirty="0" err="1" smtClean="0">
                <a:latin typeface="Arial" panose="020B0604020202020204" pitchFamily="34" charset="0"/>
                <a:cs typeface="Arial" panose="020B0604020202020204" pitchFamily="34" charset="0"/>
              </a:rPr>
              <a:t>intelligent_isr</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These new generated threads and algorithms have null implementations that can be implemented however you like</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We’ll talk more about threads and algorithms in the next tutorials</a:t>
            </a:r>
          </a:p>
        </p:txBody>
      </p:sp>
      <p:sp>
        <p:nvSpPr>
          <p:cNvPr id="32" name="Rectangle 31"/>
          <p:cNvSpPr/>
          <p:nvPr/>
        </p:nvSpPr>
        <p:spPr>
          <a:xfrm>
            <a:off x="232799" y="277007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Tree>
    <p:extLst>
      <p:ext uri="{BB962C8B-B14F-4D97-AF65-F5344CB8AC3E}">
        <p14:creationId xmlns:p14="http://schemas.microsoft.com/office/powerpoint/2010/main" val="3768154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26"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Linking other libraries into the controller</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
        <p:nvSpPr>
          <p:cNvPr id="26" name="Rectangle 25"/>
          <p:cNvSpPr/>
          <p:nvPr/>
        </p:nvSpPr>
        <p:spPr>
          <a:xfrm>
            <a:off x="241475" y="1484531"/>
            <a:ext cx="8763000" cy="923330"/>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action scripts are using the </a:t>
            </a:r>
            <a:r>
              <a:rPr lang="en-US" dirty="0" err="1" smtClean="0">
                <a:latin typeface="Arial" panose="020B0604020202020204" pitchFamily="34" charset="0"/>
                <a:cs typeface="Arial" panose="020B0604020202020204" pitchFamily="34" charset="0"/>
              </a:rPr>
              <a:t>MakeFileProjectCreator</a:t>
            </a:r>
            <a:r>
              <a:rPr lang="en-US" dirty="0" smtClean="0">
                <a:latin typeface="Arial" panose="020B0604020202020204" pitchFamily="34" charset="0"/>
                <a:cs typeface="Arial" panose="020B0604020202020204" pitchFamily="34" charset="0"/>
              </a:rPr>
              <a:t> open-source project underneath the hood to automate the project generation, compilation and linking of source files</a:t>
            </a:r>
          </a:p>
        </p:txBody>
      </p:sp>
      <p:sp>
        <p:nvSpPr>
          <p:cNvPr id="19" name="Rectangle 18"/>
          <p:cNvSpPr/>
          <p:nvPr/>
        </p:nvSpPr>
        <p:spPr>
          <a:xfrm>
            <a:off x="241475" y="2411168"/>
            <a:ext cx="8763000" cy="369332"/>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See the </a:t>
            </a:r>
            <a:r>
              <a:rPr lang="en-US" dirty="0" err="1" smtClean="0">
                <a:latin typeface="Arial" panose="020B0604020202020204" pitchFamily="34" charset="0"/>
                <a:cs typeface="Arial" panose="020B0604020202020204" pitchFamily="34" charset="0"/>
              </a:rPr>
              <a:t>using_madara.mpb</a:t>
            </a:r>
            <a:r>
              <a:rPr lang="en-US" dirty="0" smtClean="0">
                <a:latin typeface="Arial" panose="020B0604020202020204" pitchFamily="34" charset="0"/>
                <a:cs typeface="Arial" panose="020B0604020202020204" pitchFamily="34" charset="0"/>
              </a:rPr>
              <a:t> file for an example of how to link to external libraries</a:t>
            </a:r>
          </a:p>
        </p:txBody>
      </p:sp>
      <p:sp>
        <p:nvSpPr>
          <p:cNvPr id="2" name="TextBox 1"/>
          <p:cNvSpPr txBox="1"/>
          <p:nvPr/>
        </p:nvSpPr>
        <p:spPr>
          <a:xfrm>
            <a:off x="1309493" y="2971800"/>
            <a:ext cx="3943067" cy="1754326"/>
          </a:xfrm>
          <a:prstGeom prst="rect">
            <a:avLst/>
          </a:prstGeom>
          <a:solidFill>
            <a:schemeClr val="bg1"/>
          </a:solidFill>
          <a:ln w="28575">
            <a:solidFill>
              <a:schemeClr val="tx1"/>
            </a:solidFill>
          </a:ln>
        </p:spPr>
        <p:txBody>
          <a:bodyPr wrap="none" rtlCol="0">
            <a:spAutoFit/>
          </a:bodyPr>
          <a:lstStyle/>
          <a:p>
            <a:r>
              <a:rPr lang="en-US" dirty="0"/>
              <a:t>project {</a:t>
            </a:r>
          </a:p>
          <a:p>
            <a:r>
              <a:rPr lang="en-US" dirty="0"/>
              <a:t>  includes += $(MADARA_ROOT)/include</a:t>
            </a:r>
          </a:p>
          <a:p>
            <a:r>
              <a:rPr lang="en-US" dirty="0"/>
              <a:t>  </a:t>
            </a:r>
            <a:r>
              <a:rPr lang="en-US" dirty="0" err="1"/>
              <a:t>libpaths</a:t>
            </a:r>
            <a:r>
              <a:rPr lang="en-US" dirty="0"/>
              <a:t> += $(MADARA_ROOT)/lib</a:t>
            </a:r>
          </a:p>
          <a:p>
            <a:r>
              <a:rPr lang="en-US" dirty="0"/>
              <a:t>  after += </a:t>
            </a:r>
            <a:r>
              <a:rPr lang="en-US" dirty="0" err="1"/>
              <a:t>Madara</a:t>
            </a:r>
            <a:r>
              <a:rPr lang="en-US" dirty="0"/>
              <a:t>  </a:t>
            </a:r>
          </a:p>
          <a:p>
            <a:r>
              <a:rPr lang="en-US" dirty="0"/>
              <a:t>  libs += MADARA</a:t>
            </a:r>
          </a:p>
          <a:p>
            <a:r>
              <a:rPr lang="en-US" dirty="0"/>
              <a:t>}</a:t>
            </a:r>
          </a:p>
        </p:txBody>
      </p:sp>
      <p:sp>
        <p:nvSpPr>
          <p:cNvPr id="3" name="TextBox 2"/>
          <p:cNvSpPr txBox="1"/>
          <p:nvPr/>
        </p:nvSpPr>
        <p:spPr>
          <a:xfrm>
            <a:off x="5555023" y="3048000"/>
            <a:ext cx="2293577" cy="369332"/>
          </a:xfrm>
          <a:prstGeom prst="rect">
            <a:avLst/>
          </a:prstGeom>
          <a:solidFill>
            <a:srgbClr val="FFC000"/>
          </a:solidFill>
          <a:ln w="28575">
            <a:solidFill>
              <a:schemeClr val="tx1"/>
            </a:solidFill>
          </a:ln>
        </p:spPr>
        <p:txBody>
          <a:bodyPr wrap="none" rtlCol="0">
            <a:spAutoFit/>
          </a:bodyPr>
          <a:lstStyle/>
          <a:p>
            <a:r>
              <a:rPr lang="en-US" dirty="0" smtClean="0"/>
              <a:t>Header files to include</a:t>
            </a:r>
            <a:endParaRPr lang="en-US" dirty="0"/>
          </a:p>
        </p:txBody>
      </p:sp>
      <p:cxnSp>
        <p:nvCxnSpPr>
          <p:cNvPr id="5" name="Straight Arrow Connector 4"/>
          <p:cNvCxnSpPr>
            <a:stCxn id="3" idx="1"/>
          </p:cNvCxnSpPr>
          <p:nvPr/>
        </p:nvCxnSpPr>
        <p:spPr>
          <a:xfrm flipH="1">
            <a:off x="5105400" y="3232666"/>
            <a:ext cx="449623" cy="1846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38800" y="3541060"/>
            <a:ext cx="2113912" cy="369332"/>
          </a:xfrm>
          <a:prstGeom prst="rect">
            <a:avLst/>
          </a:prstGeom>
          <a:solidFill>
            <a:srgbClr val="FFC000"/>
          </a:solidFill>
          <a:ln w="28575">
            <a:solidFill>
              <a:schemeClr val="tx1"/>
            </a:solidFill>
          </a:ln>
        </p:spPr>
        <p:txBody>
          <a:bodyPr wrap="none" rtlCol="0">
            <a:spAutoFit/>
          </a:bodyPr>
          <a:lstStyle/>
          <a:p>
            <a:r>
              <a:rPr lang="en-US" dirty="0" smtClean="0"/>
              <a:t>Path to new libraries</a:t>
            </a:r>
            <a:endParaRPr lang="en-US" dirty="0"/>
          </a:p>
        </p:txBody>
      </p:sp>
      <p:cxnSp>
        <p:nvCxnSpPr>
          <p:cNvPr id="23" name="Straight Arrow Connector 22"/>
          <p:cNvCxnSpPr>
            <a:stCxn id="22" idx="1"/>
          </p:cNvCxnSpPr>
          <p:nvPr/>
        </p:nvCxnSpPr>
        <p:spPr>
          <a:xfrm flipH="1">
            <a:off x="4731977" y="3725726"/>
            <a:ext cx="906823" cy="80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55023" y="4034120"/>
            <a:ext cx="1641411" cy="369332"/>
          </a:xfrm>
          <a:prstGeom prst="rect">
            <a:avLst/>
          </a:prstGeom>
          <a:solidFill>
            <a:srgbClr val="FFC000"/>
          </a:solidFill>
          <a:ln w="28575">
            <a:solidFill>
              <a:schemeClr val="tx1"/>
            </a:solidFill>
          </a:ln>
        </p:spPr>
        <p:txBody>
          <a:bodyPr wrap="none" rtlCol="0">
            <a:spAutoFit/>
          </a:bodyPr>
          <a:lstStyle/>
          <a:p>
            <a:r>
              <a:rPr lang="en-US" dirty="0" smtClean="0"/>
              <a:t>Name of library</a:t>
            </a:r>
            <a:endParaRPr lang="en-US" dirty="0"/>
          </a:p>
        </p:txBody>
      </p:sp>
      <p:cxnSp>
        <p:nvCxnSpPr>
          <p:cNvPr id="33" name="Straight Arrow Connector 32"/>
          <p:cNvCxnSpPr>
            <a:stCxn id="29" idx="1"/>
          </p:cNvCxnSpPr>
          <p:nvPr/>
        </p:nvCxnSpPr>
        <p:spPr>
          <a:xfrm flipH="1">
            <a:off x="3124201" y="4218786"/>
            <a:ext cx="2430822" cy="484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90500" y="4917426"/>
            <a:ext cx="8763000"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Modifying this project file is usually portable to all other operating systems (Linux, Windows, </a:t>
            </a:r>
            <a:r>
              <a:rPr lang="en-US" dirty="0" err="1" smtClean="0">
                <a:latin typeface="Arial" panose="020B0604020202020204" pitchFamily="34" charset="0"/>
                <a:cs typeface="Arial" panose="020B0604020202020204" pitchFamily="34" charset="0"/>
              </a:rPr>
              <a:t>MacOS</a:t>
            </a:r>
            <a:r>
              <a:rPr lang="en-US" dirty="0" smtClean="0">
                <a:latin typeface="Arial" panose="020B0604020202020204" pitchFamily="34" charset="0"/>
                <a:cs typeface="Arial" panose="020B0604020202020204" pitchFamily="34" charset="0"/>
              </a:rPr>
              <a:t>, Android, etc.)</a:t>
            </a:r>
          </a:p>
        </p:txBody>
      </p:sp>
    </p:spTree>
    <p:extLst>
      <p:ext uri="{BB962C8B-B14F-4D97-AF65-F5344CB8AC3E}">
        <p14:creationId xmlns:p14="http://schemas.microsoft.com/office/powerpoint/2010/main" val="1814721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9" grpId="0"/>
      <p:bldP spid="2" grpId="0" animBg="1"/>
      <p:bldP spid="3" grpId="0" animBg="1"/>
      <p:bldP spid="22" grpId="0" animBg="1"/>
      <p:bldP spid="29" grpId="0" animBg="1"/>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Modifying the Project File for non-generated code inclusion</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
        <p:nvSpPr>
          <p:cNvPr id="26" name="Rectangle 25"/>
          <p:cNvSpPr/>
          <p:nvPr/>
        </p:nvSpPr>
        <p:spPr>
          <a:xfrm>
            <a:off x="241475" y="1484531"/>
            <a:ext cx="8763000" cy="369332"/>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a:t>
            </a:r>
            <a:r>
              <a:rPr lang="en-US" dirty="0" err="1" smtClean="0">
                <a:latin typeface="Arial" panose="020B0604020202020204" pitchFamily="34" charset="0"/>
                <a:cs typeface="Arial" panose="020B0604020202020204" pitchFamily="34" charset="0"/>
              </a:rPr>
              <a:t>project.mpc</a:t>
            </a:r>
            <a:r>
              <a:rPr lang="en-US" dirty="0" smtClean="0">
                <a:latin typeface="Arial" panose="020B0604020202020204" pitchFamily="34" charset="0"/>
                <a:cs typeface="Arial" panose="020B0604020202020204" pitchFamily="34" charset="0"/>
              </a:rPr>
              <a:t> file defines the controller compilation task</a:t>
            </a:r>
          </a:p>
        </p:txBody>
      </p:sp>
      <p:sp>
        <p:nvSpPr>
          <p:cNvPr id="2" name="TextBox 1"/>
          <p:cNvSpPr txBox="1"/>
          <p:nvPr/>
        </p:nvSpPr>
        <p:spPr>
          <a:xfrm>
            <a:off x="552733" y="2051982"/>
            <a:ext cx="5467067" cy="3647152"/>
          </a:xfrm>
          <a:prstGeom prst="rect">
            <a:avLst/>
          </a:prstGeom>
          <a:solidFill>
            <a:schemeClr val="bg1"/>
          </a:solidFill>
          <a:ln w="28575">
            <a:solidFill>
              <a:schemeClr val="tx1"/>
            </a:solidFill>
          </a:ln>
        </p:spPr>
        <p:txBody>
          <a:bodyPr wrap="square" rtlCol="0">
            <a:spAutoFit/>
          </a:bodyPr>
          <a:lstStyle/>
          <a:p>
            <a:endParaRPr lang="en-US" sz="1100" dirty="0"/>
          </a:p>
          <a:p>
            <a:r>
              <a:rPr lang="en-US" sz="1100" dirty="0"/>
              <a:t>project (</a:t>
            </a:r>
            <a:r>
              <a:rPr lang="en-US" sz="1100" dirty="0" err="1"/>
              <a:t>custom_controller</a:t>
            </a:r>
            <a:r>
              <a:rPr lang="en-US" sz="1100" dirty="0"/>
              <a:t>) : </a:t>
            </a:r>
            <a:r>
              <a:rPr lang="en-US" sz="1100" dirty="0" err="1"/>
              <a:t>using_gams</a:t>
            </a:r>
            <a:r>
              <a:rPr lang="en-US" sz="1100" dirty="0"/>
              <a:t>, </a:t>
            </a:r>
            <a:r>
              <a:rPr lang="en-US" sz="1100" dirty="0" err="1"/>
              <a:t>using_madara</a:t>
            </a:r>
            <a:r>
              <a:rPr lang="en-US" sz="1100" dirty="0"/>
              <a:t>, </a:t>
            </a:r>
            <a:r>
              <a:rPr lang="en-US" sz="1100" dirty="0" err="1"/>
              <a:t>using_ace</a:t>
            </a:r>
            <a:r>
              <a:rPr lang="en-US" sz="1100" dirty="0"/>
              <a:t>, </a:t>
            </a:r>
            <a:r>
              <a:rPr lang="en-US" sz="1100" dirty="0" err="1"/>
              <a:t>using_vrep</a:t>
            </a:r>
            <a:r>
              <a:rPr lang="en-US" sz="1100" dirty="0"/>
              <a:t> {</a:t>
            </a:r>
          </a:p>
          <a:p>
            <a:r>
              <a:rPr lang="en-US" sz="1100" dirty="0"/>
              <a:t>  </a:t>
            </a:r>
            <a:r>
              <a:rPr lang="en-US" sz="1100" dirty="0" err="1"/>
              <a:t>exeout</a:t>
            </a:r>
            <a:r>
              <a:rPr lang="en-US" sz="1100" dirty="0"/>
              <a:t> = bin</a:t>
            </a:r>
          </a:p>
          <a:p>
            <a:r>
              <a:rPr lang="en-US" sz="1100" dirty="0"/>
              <a:t>  </a:t>
            </a:r>
            <a:r>
              <a:rPr lang="en-US" sz="1100" dirty="0" err="1"/>
              <a:t>exename</a:t>
            </a:r>
            <a:r>
              <a:rPr lang="en-US" sz="1100" dirty="0"/>
              <a:t> = </a:t>
            </a:r>
            <a:r>
              <a:rPr lang="en-US" sz="1100" dirty="0" err="1" smtClean="0"/>
              <a:t>custom_controller</a:t>
            </a:r>
            <a:endParaRPr lang="en-US" sz="1100" dirty="0"/>
          </a:p>
          <a:p>
            <a:r>
              <a:rPr lang="en-US" sz="1100" dirty="0"/>
              <a:t> </a:t>
            </a:r>
            <a:r>
              <a:rPr lang="en-US" sz="1100" dirty="0" smtClean="0"/>
              <a:t> …</a:t>
            </a:r>
            <a:endParaRPr lang="en-US" sz="1100" dirty="0"/>
          </a:p>
          <a:p>
            <a:r>
              <a:rPr lang="en-US" sz="1100" dirty="0"/>
              <a:t>  </a:t>
            </a:r>
            <a:r>
              <a:rPr lang="en-US" sz="1100" dirty="0" err="1"/>
              <a:t>Header_Files</a:t>
            </a:r>
            <a:r>
              <a:rPr lang="en-US" sz="1100" dirty="0"/>
              <a:t> {</a:t>
            </a:r>
          </a:p>
          <a:p>
            <a:r>
              <a:rPr lang="en-US" sz="1100" dirty="0"/>
              <a:t>    </a:t>
            </a:r>
            <a:r>
              <a:rPr lang="en-US" sz="1100" dirty="0" err="1"/>
              <a:t>src</a:t>
            </a:r>
            <a:r>
              <a:rPr lang="en-US" sz="1100" dirty="0"/>
              <a:t>/</a:t>
            </a:r>
          </a:p>
          <a:p>
            <a:r>
              <a:rPr lang="en-US" sz="1100" dirty="0"/>
              <a:t>    </a:t>
            </a:r>
            <a:r>
              <a:rPr lang="en-US" sz="1100" dirty="0" err="1"/>
              <a:t>src</a:t>
            </a:r>
            <a:r>
              <a:rPr lang="en-US" sz="1100" dirty="0"/>
              <a:t>/algorithms</a:t>
            </a:r>
          </a:p>
          <a:p>
            <a:r>
              <a:rPr lang="en-US" sz="1100" dirty="0"/>
              <a:t>    </a:t>
            </a:r>
            <a:r>
              <a:rPr lang="en-US" sz="1100" dirty="0" err="1"/>
              <a:t>src</a:t>
            </a:r>
            <a:r>
              <a:rPr lang="en-US" sz="1100" dirty="0"/>
              <a:t>/platforms</a:t>
            </a:r>
          </a:p>
          <a:p>
            <a:r>
              <a:rPr lang="en-US" sz="1100" dirty="0"/>
              <a:t>    </a:t>
            </a:r>
            <a:r>
              <a:rPr lang="en-US" sz="1100" dirty="0" err="1"/>
              <a:t>src</a:t>
            </a:r>
            <a:r>
              <a:rPr lang="en-US" sz="1100" dirty="0"/>
              <a:t>/threads</a:t>
            </a:r>
          </a:p>
          <a:p>
            <a:r>
              <a:rPr lang="en-US" sz="1100" dirty="0"/>
              <a:t>    </a:t>
            </a:r>
            <a:r>
              <a:rPr lang="en-US" sz="1100" dirty="0" err="1"/>
              <a:t>src</a:t>
            </a:r>
            <a:r>
              <a:rPr lang="en-US" sz="1100" dirty="0"/>
              <a:t>/transports</a:t>
            </a:r>
          </a:p>
          <a:p>
            <a:r>
              <a:rPr lang="en-US" sz="1100" dirty="0"/>
              <a:t>  }</a:t>
            </a:r>
          </a:p>
          <a:p>
            <a:endParaRPr lang="en-US" sz="1100" dirty="0"/>
          </a:p>
          <a:p>
            <a:r>
              <a:rPr lang="en-US" sz="1100" dirty="0"/>
              <a:t>  </a:t>
            </a:r>
            <a:r>
              <a:rPr lang="en-US" sz="1100" dirty="0" err="1"/>
              <a:t>Source_Files</a:t>
            </a:r>
            <a:r>
              <a:rPr lang="en-US" sz="1100" dirty="0"/>
              <a:t> {</a:t>
            </a:r>
          </a:p>
          <a:p>
            <a:r>
              <a:rPr lang="en-US" sz="1100" dirty="0"/>
              <a:t>    </a:t>
            </a:r>
            <a:r>
              <a:rPr lang="en-US" sz="1100" dirty="0" err="1"/>
              <a:t>src</a:t>
            </a:r>
            <a:endParaRPr lang="en-US" sz="1100" dirty="0"/>
          </a:p>
          <a:p>
            <a:r>
              <a:rPr lang="en-US" sz="1100" dirty="0"/>
              <a:t>    </a:t>
            </a:r>
            <a:r>
              <a:rPr lang="en-US" sz="1100" dirty="0" err="1"/>
              <a:t>src</a:t>
            </a:r>
            <a:r>
              <a:rPr lang="en-US" sz="1100" dirty="0"/>
              <a:t>/algorithms</a:t>
            </a:r>
          </a:p>
          <a:p>
            <a:r>
              <a:rPr lang="en-US" sz="1100" dirty="0"/>
              <a:t>    </a:t>
            </a:r>
            <a:r>
              <a:rPr lang="en-US" sz="1100" dirty="0" err="1"/>
              <a:t>src</a:t>
            </a:r>
            <a:r>
              <a:rPr lang="en-US" sz="1100" dirty="0"/>
              <a:t>/platforms</a:t>
            </a:r>
          </a:p>
          <a:p>
            <a:r>
              <a:rPr lang="en-US" sz="1100" dirty="0"/>
              <a:t>    </a:t>
            </a:r>
            <a:r>
              <a:rPr lang="en-US" sz="1100" dirty="0" err="1"/>
              <a:t>src</a:t>
            </a:r>
            <a:r>
              <a:rPr lang="en-US" sz="1100" dirty="0"/>
              <a:t>/threads</a:t>
            </a:r>
          </a:p>
          <a:p>
            <a:r>
              <a:rPr lang="en-US" sz="1100" dirty="0"/>
              <a:t>    </a:t>
            </a:r>
            <a:r>
              <a:rPr lang="en-US" sz="1100" dirty="0" err="1"/>
              <a:t>src</a:t>
            </a:r>
            <a:r>
              <a:rPr lang="en-US" sz="1100" dirty="0"/>
              <a:t>/transports</a:t>
            </a:r>
          </a:p>
          <a:p>
            <a:r>
              <a:rPr lang="en-US" sz="1100" dirty="0"/>
              <a:t>  }</a:t>
            </a:r>
          </a:p>
          <a:p>
            <a:r>
              <a:rPr lang="en-US" sz="1100" dirty="0"/>
              <a:t>}</a:t>
            </a:r>
          </a:p>
        </p:txBody>
      </p:sp>
      <p:sp>
        <p:nvSpPr>
          <p:cNvPr id="3" name="TextBox 2"/>
          <p:cNvSpPr txBox="1"/>
          <p:nvPr/>
        </p:nvSpPr>
        <p:spPr>
          <a:xfrm>
            <a:off x="2743200" y="3077340"/>
            <a:ext cx="2598377" cy="646331"/>
          </a:xfrm>
          <a:prstGeom prst="rect">
            <a:avLst/>
          </a:prstGeom>
          <a:solidFill>
            <a:srgbClr val="FFC000"/>
          </a:solidFill>
          <a:ln w="28575">
            <a:solidFill>
              <a:schemeClr val="tx1"/>
            </a:solidFill>
          </a:ln>
        </p:spPr>
        <p:txBody>
          <a:bodyPr wrap="square" rtlCol="0">
            <a:spAutoFit/>
          </a:bodyPr>
          <a:lstStyle/>
          <a:p>
            <a:r>
              <a:rPr lang="en-US" dirty="0" smtClean="0"/>
              <a:t>Header files, can include directories</a:t>
            </a:r>
            <a:endParaRPr lang="en-US" dirty="0"/>
          </a:p>
        </p:txBody>
      </p:sp>
      <p:cxnSp>
        <p:nvCxnSpPr>
          <p:cNvPr id="5" name="Straight Arrow Connector 4"/>
          <p:cNvCxnSpPr>
            <a:stCxn id="3" idx="1"/>
          </p:cNvCxnSpPr>
          <p:nvPr/>
        </p:nvCxnSpPr>
        <p:spPr>
          <a:xfrm flipH="1">
            <a:off x="1752601" y="3400506"/>
            <a:ext cx="990599" cy="408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743200" y="4572000"/>
            <a:ext cx="3124200" cy="646331"/>
          </a:xfrm>
          <a:prstGeom prst="rect">
            <a:avLst/>
          </a:prstGeom>
          <a:solidFill>
            <a:srgbClr val="FFC000"/>
          </a:solidFill>
          <a:ln w="28575">
            <a:solidFill>
              <a:schemeClr val="tx1"/>
            </a:solidFill>
          </a:ln>
        </p:spPr>
        <p:txBody>
          <a:bodyPr wrap="square" rtlCol="0">
            <a:spAutoFit/>
          </a:bodyPr>
          <a:lstStyle/>
          <a:p>
            <a:r>
              <a:rPr lang="en-US" dirty="0" smtClean="0"/>
              <a:t>Source files, can include directories</a:t>
            </a:r>
            <a:endParaRPr lang="en-US" dirty="0"/>
          </a:p>
        </p:txBody>
      </p:sp>
      <p:cxnSp>
        <p:nvCxnSpPr>
          <p:cNvPr id="23" name="Straight Arrow Connector 22"/>
          <p:cNvCxnSpPr>
            <a:stCxn id="22" idx="1"/>
          </p:cNvCxnSpPr>
          <p:nvPr/>
        </p:nvCxnSpPr>
        <p:spPr>
          <a:xfrm flipH="1" flipV="1">
            <a:off x="1752601" y="4876800"/>
            <a:ext cx="990599" cy="183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791200" y="2132442"/>
            <a:ext cx="3124200" cy="369332"/>
          </a:xfrm>
          <a:prstGeom prst="rect">
            <a:avLst/>
          </a:prstGeom>
          <a:solidFill>
            <a:srgbClr val="FFC000"/>
          </a:solidFill>
          <a:ln w="28575">
            <a:solidFill>
              <a:schemeClr val="tx1"/>
            </a:solidFill>
          </a:ln>
        </p:spPr>
        <p:txBody>
          <a:bodyPr wrap="square" rtlCol="0">
            <a:spAutoFit/>
          </a:bodyPr>
          <a:lstStyle/>
          <a:p>
            <a:r>
              <a:rPr lang="en-US" dirty="0" smtClean="0"/>
              <a:t>Custom libraries</a:t>
            </a:r>
            <a:endParaRPr lang="en-US" dirty="0"/>
          </a:p>
        </p:txBody>
      </p:sp>
      <p:cxnSp>
        <p:nvCxnSpPr>
          <p:cNvPr id="33" name="Straight Arrow Connector 32"/>
          <p:cNvCxnSpPr>
            <a:stCxn id="29" idx="1"/>
          </p:cNvCxnSpPr>
          <p:nvPr/>
        </p:nvCxnSpPr>
        <p:spPr>
          <a:xfrm flipH="1">
            <a:off x="5288282" y="2317108"/>
            <a:ext cx="5029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912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animBg="1"/>
      <p:bldP spid="3" grpId="0" animBg="1"/>
      <p:bldP spid="22"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Compile the new controller and run the sim</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
        <p:nvSpPr>
          <p:cNvPr id="16" name="Content Placeholder 3"/>
          <p:cNvSpPr txBox="1">
            <a:spLocks/>
          </p:cNvSpPr>
          <p:nvPr/>
        </p:nvSpPr>
        <p:spPr>
          <a:xfrm>
            <a:off x="346587" y="1667443"/>
            <a:ext cx="8122920" cy="734877"/>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cd $PROJECT_ROOT/tutorial1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compile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a:solidFill>
                  <a:schemeClr val="bg1"/>
                </a:solidFill>
                <a:latin typeface="Courier New" panose="02070309020205020404" pitchFamily="49" charset="0"/>
                <a:cs typeface="Courier New" panose="02070309020205020404" pitchFamily="49" charset="0"/>
              </a:rPr>
              <a:t> </a:t>
            </a:r>
            <a:r>
              <a:rPr lang="en-US" sz="1200" dirty="0" smtClean="0">
                <a:solidFill>
                  <a:schemeClr val="bg1"/>
                </a:solidFill>
                <a:latin typeface="Courier New" panose="02070309020205020404" pitchFamily="49" charset="0"/>
                <a:cs typeface="Courier New" panose="02070309020205020404" pitchFamily="49" charset="0"/>
              </a:rPr>
              <a:t>sim</a:t>
            </a:r>
          </a:p>
        </p:txBody>
      </p:sp>
      <p:sp>
        <p:nvSpPr>
          <p:cNvPr id="17" name="Rectangle 16"/>
          <p:cNvSpPr/>
          <p:nvPr/>
        </p:nvSpPr>
        <p:spPr>
          <a:xfrm>
            <a:off x="254922" y="12192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8" name="Content Placeholder 3"/>
          <p:cNvSpPr txBox="1">
            <a:spLocks/>
          </p:cNvSpPr>
          <p:nvPr/>
        </p:nvSpPr>
        <p:spPr>
          <a:xfrm>
            <a:off x="317090" y="3364679"/>
            <a:ext cx="8122920" cy="786613"/>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cd </a:t>
            </a:r>
            <a:r>
              <a:rPr lang="en-US" sz="1200" dirty="0" smtClean="0">
                <a:solidFill>
                  <a:schemeClr val="bg1"/>
                </a:solidFill>
                <a:latin typeface="Courier New" panose="02070309020205020404" pitchFamily="49" charset="0"/>
                <a:cs typeface="Courier New" panose="02070309020205020404" pitchFamily="49" charset="0"/>
              </a:rPr>
              <a:t>%PROJECT_ROOT%\tutorial1</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./action.sh </a:t>
            </a:r>
            <a:r>
              <a:rPr lang="en-US" sz="1200" dirty="0" smtClean="0">
                <a:solidFill>
                  <a:schemeClr val="bg1"/>
                </a:solidFill>
                <a:latin typeface="Courier New" panose="02070309020205020404" pitchFamily="49" charset="0"/>
                <a:cs typeface="Courier New" panose="02070309020205020404" pitchFamily="49" charset="0"/>
              </a:rPr>
              <a:t>compile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sim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6" name="Rectangle 25"/>
          <p:cNvSpPr/>
          <p:nvPr/>
        </p:nvSpPr>
        <p:spPr>
          <a:xfrm>
            <a:off x="238795" y="4549635"/>
            <a:ext cx="8763000"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action script automates the compilation, launch of VREP, and the start of the simulation for you</a:t>
            </a:r>
          </a:p>
        </p:txBody>
      </p:sp>
      <p:sp>
        <p:nvSpPr>
          <p:cNvPr id="32" name="Rectangle 31"/>
          <p:cNvSpPr/>
          <p:nvPr/>
        </p:nvSpPr>
        <p:spPr>
          <a:xfrm>
            <a:off x="232799" y="277007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Tree>
    <p:extLst>
      <p:ext uri="{BB962C8B-B14F-4D97-AF65-F5344CB8AC3E}">
        <p14:creationId xmlns:p14="http://schemas.microsoft.com/office/powerpoint/2010/main" val="1501374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26" grpId="0"/>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Other compilation notes</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
        <p:nvSpPr>
          <p:cNvPr id="26" name="Rectangle 25"/>
          <p:cNvSpPr/>
          <p:nvPr/>
        </p:nvSpPr>
        <p:spPr>
          <a:xfrm>
            <a:off x="241475" y="1484531"/>
            <a:ext cx="8763000"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project file can be modified to produce libraries instead of or in addition to the controller</a:t>
            </a:r>
          </a:p>
        </p:txBody>
      </p:sp>
      <p:sp>
        <p:nvSpPr>
          <p:cNvPr id="19" name="Rectangle 18"/>
          <p:cNvSpPr/>
          <p:nvPr/>
        </p:nvSpPr>
        <p:spPr>
          <a:xfrm>
            <a:off x="219063" y="2139827"/>
            <a:ext cx="8763000" cy="923330"/>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See the documentation for the </a:t>
            </a:r>
            <a:r>
              <a:rPr lang="en-US" dirty="0" err="1" smtClean="0">
                <a:latin typeface="Arial" panose="020B0604020202020204" pitchFamily="34" charset="0"/>
                <a:cs typeface="Arial" panose="020B0604020202020204" pitchFamily="34" charset="0"/>
              </a:rPr>
              <a:t>MakefileProjectCreator</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www.openhub.net/p/mpc</a:t>
            </a:r>
            <a:r>
              <a:rPr lang="en-US" dirty="0" smtClean="0">
                <a:latin typeface="Arial" panose="020B0604020202020204" pitchFamily="34" charset="0"/>
                <a:cs typeface="Arial" panose="020B0604020202020204" pitchFamily="34" charset="0"/>
              </a:rPr>
              <a:t>) to see other options for this project and workspace system</a:t>
            </a:r>
          </a:p>
        </p:txBody>
      </p:sp>
      <p:sp>
        <p:nvSpPr>
          <p:cNvPr id="24" name="Rectangle 23"/>
          <p:cNvSpPr/>
          <p:nvPr/>
        </p:nvSpPr>
        <p:spPr>
          <a:xfrm>
            <a:off x="219063" y="3087469"/>
            <a:ext cx="8763000"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Users also have the option of creating their own make systems, but care should be taken to include the ACE, MADARA and GAMS libraries</a:t>
            </a:r>
          </a:p>
        </p:txBody>
      </p:sp>
    </p:spTree>
    <p:extLst>
      <p:ext uri="{BB962C8B-B14F-4D97-AF65-F5344CB8AC3E}">
        <p14:creationId xmlns:p14="http://schemas.microsoft.com/office/powerpoint/2010/main" val="2603557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9"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
        <p:nvSpPr>
          <p:cNvPr id="15" name="Content Placeholder 3"/>
          <p:cNvSpPr>
            <a:spLocks noGrp="1"/>
          </p:cNvSpPr>
          <p:nvPr>
            <p:ph idx="1"/>
          </p:nvPr>
        </p:nvSpPr>
        <p:spPr>
          <a:xfrm>
            <a:off x="401933" y="762000"/>
            <a:ext cx="8320035" cy="366043"/>
          </a:xfrm>
        </p:spPr>
        <p:txBody>
          <a:bodyPr>
            <a:normAutofit/>
          </a:bodyPr>
          <a:lstStyle/>
          <a:p>
            <a:r>
              <a:rPr lang="en-US" sz="1800" b="1" dirty="0" smtClean="0"/>
              <a:t>Next </a:t>
            </a:r>
            <a:r>
              <a:rPr lang="en-US" sz="1800" b="1" dirty="0"/>
              <a:t>s</a:t>
            </a:r>
            <a:r>
              <a:rPr lang="en-US" sz="1800" b="1" dirty="0" smtClean="0"/>
              <a:t>teps in this tutorial series</a:t>
            </a:r>
          </a:p>
        </p:txBody>
      </p:sp>
      <p:sp>
        <p:nvSpPr>
          <p:cNvPr id="17" name="Content Placeholder 3"/>
          <p:cNvSpPr txBox="1">
            <a:spLocks/>
          </p:cNvSpPr>
          <p:nvPr/>
        </p:nvSpPr>
        <p:spPr>
          <a:xfrm>
            <a:off x="528890" y="1293681"/>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[12:45] Creating </a:t>
            </a:r>
            <a:r>
              <a:rPr lang="en-US" sz="1800" b="1" dirty="0"/>
              <a:t>m</a:t>
            </a:r>
            <a:r>
              <a:rPr lang="en-US" sz="1800" b="1" dirty="0" smtClean="0"/>
              <a:t>ulti-threaded applications and controllers</a:t>
            </a:r>
          </a:p>
        </p:txBody>
      </p:sp>
      <p:sp>
        <p:nvSpPr>
          <p:cNvPr id="18" name="Content Placeholder 3"/>
          <p:cNvSpPr txBox="1">
            <a:spLocks/>
          </p:cNvSpPr>
          <p:nvPr/>
        </p:nvSpPr>
        <p:spPr>
          <a:xfrm>
            <a:off x="528890" y="1613126"/>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[13:30] Creating distributed algorithms</a:t>
            </a:r>
          </a:p>
        </p:txBody>
      </p:sp>
      <p:sp>
        <p:nvSpPr>
          <p:cNvPr id="22" name="Content Placeholder 3"/>
          <p:cNvSpPr txBox="1">
            <a:spLocks/>
          </p:cNvSpPr>
          <p:nvPr/>
        </p:nvSpPr>
        <p:spPr>
          <a:xfrm>
            <a:off x="528890" y="1935199"/>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[14:45] Creating hardware and simulation platforms</a:t>
            </a:r>
          </a:p>
        </p:txBody>
      </p:sp>
    </p:spTree>
    <p:extLst>
      <p:ext uri="{BB962C8B-B14F-4D97-AF65-F5344CB8AC3E}">
        <p14:creationId xmlns:p14="http://schemas.microsoft.com/office/powerpoint/2010/main" val="3527476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sz="quarter" idx="10"/>
          </p:nvPr>
        </p:nvSpPr>
        <p:spPr>
          <a:xfrm>
            <a:off x="420624" y="990600"/>
            <a:ext cx="8335963" cy="5111685"/>
          </a:xfrm>
        </p:spPr>
        <p:txBody>
          <a:bodyPr>
            <a:normAutofit fontScale="62500" lnSpcReduction="20000"/>
          </a:bodyPr>
          <a:lstStyle/>
          <a:p>
            <a:r>
              <a:rPr lang="en-US" dirty="0"/>
              <a:t>Copyright 2016 Carnegie Mellon University</a:t>
            </a:r>
            <a:br>
              <a:rPr lang="en-US" dirty="0"/>
            </a:br>
            <a:r>
              <a:rPr lang="en-US" dirty="0"/>
              <a:t/>
            </a:r>
            <a:br>
              <a:rPr lang="en-US" dirty="0"/>
            </a:br>
            <a:r>
              <a:rPr lang="en-US" dirty="0"/>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dirty="0"/>
            </a:br>
            <a:r>
              <a:rPr lang="en-US" dirty="0"/>
              <a:t/>
            </a:r>
            <a:br>
              <a:rPr lang="en-US" dirty="0"/>
            </a:br>
            <a:r>
              <a:rPr lang="en-US" dirty="0"/>
              <a:t>Any opinions, findings and conclusions or recommendations expressed in this material are those of the author(s) and do not necessarily reflect the views of the United States Department of Defense.</a:t>
            </a:r>
            <a:br>
              <a:rPr lang="en-US" dirty="0"/>
            </a:br>
            <a:r>
              <a:rPr lang="en-US" dirty="0"/>
              <a:t/>
            </a:r>
            <a:br>
              <a:rPr lang="en-US" dirty="0"/>
            </a:br>
            <a:r>
              <a:rPr lang="en-US" dirty="0"/>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dirty="0"/>
            </a:br>
            <a:r>
              <a:rPr lang="en-US" dirty="0"/>
              <a:t/>
            </a:r>
            <a:br>
              <a:rPr lang="en-US" dirty="0"/>
            </a:br>
            <a:r>
              <a:rPr lang="en-US" dirty="0"/>
              <a:t>[Distribution Statement A] This material has been approved for public release and unlimited distribution. Please see Copyright notice for non-US Government use and distribution.</a:t>
            </a:r>
            <a:br>
              <a:rPr lang="en-US" dirty="0"/>
            </a:br>
            <a:r>
              <a:rPr lang="en-US" dirty="0"/>
              <a:t/>
            </a:r>
            <a:br>
              <a:rPr lang="en-US" dirty="0"/>
            </a:br>
            <a:r>
              <a:rPr lang="en-US" dirty="0"/>
              <a:t>This material may be reproduced in its entirety, without modification, and freely distributed in written or electronic form without requesting formal permission. Permission is required for any other use. Requests for permission should be directed to the Software Engineering Institute at permission@sei.cmu.edu.</a:t>
            </a:r>
            <a:br>
              <a:rPr lang="en-US" dirty="0"/>
            </a:br>
            <a:r>
              <a:rPr lang="en-US" dirty="0"/>
              <a:t/>
            </a:r>
            <a:br>
              <a:rPr lang="en-US" dirty="0"/>
            </a:br>
            <a:r>
              <a:rPr lang="en-US" dirty="0"/>
              <a:t>Carnegie Mellon</a:t>
            </a:r>
            <a:r>
              <a:rPr lang="en-US" baseline="30000" dirty="0"/>
              <a:t>®</a:t>
            </a:r>
            <a:r>
              <a:rPr lang="en-US" dirty="0"/>
              <a:t> is registered in the U.S. Patent and Trademark Office by Carnegie Mellon University.</a:t>
            </a:r>
            <a:br>
              <a:rPr lang="en-US" dirty="0"/>
            </a:br>
            <a:r>
              <a:rPr lang="en-US" dirty="0"/>
              <a:t/>
            </a:r>
            <a:br>
              <a:rPr lang="en-US" dirty="0"/>
            </a:br>
            <a:r>
              <a:rPr lang="en-US" dirty="0" smtClean="0"/>
              <a:t>DM-0003734</a:t>
            </a:r>
            <a:endParaRPr lang="en-US" dirty="0"/>
          </a:p>
        </p:txBody>
      </p:sp>
      <p:sp>
        <p:nvSpPr>
          <p:cNvPr id="3" name="Text Placeholder 2"/>
          <p:cNvSpPr>
            <a:spLocks noGrp="1"/>
          </p:cNvSpPr>
          <p:nvPr>
            <p:ph type="body" sz="quarter" idx="11"/>
          </p:nvPr>
        </p:nvSpPr>
        <p:spPr/>
        <p:txBody>
          <a:bodyPr>
            <a:normAutofit lnSpcReduction="10000"/>
          </a:bodyPr>
          <a:lstStyle/>
          <a:p>
            <a:endParaRPr lang="en-US"/>
          </a:p>
        </p:txBody>
      </p:sp>
    </p:spTree>
    <p:extLst>
      <p:ext uri="{BB962C8B-B14F-4D97-AF65-F5344CB8AC3E}">
        <p14:creationId xmlns:p14="http://schemas.microsoft.com/office/powerpoint/2010/main" val="511352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85800" y="1066800"/>
            <a:ext cx="5167249" cy="5023294"/>
          </a:xfrm>
          <a:prstGeom prst="rect">
            <a:avLst/>
          </a:prstGeom>
        </p:spPr>
        <p:txBody>
          <a:bodyPr lIns="0" tIns="0" rIns="0" bIns="0"/>
          <a:lstStyle>
            <a:lvl1pPr algn="l" rtl="0" eaLnBrk="1" fontAlgn="base" hangingPunct="1">
              <a:lnSpc>
                <a:spcPct val="100000"/>
              </a:lnSpc>
              <a:spcBef>
                <a:spcPct val="0"/>
              </a:spcBef>
              <a:spcAft>
                <a:spcPts val="600"/>
              </a:spcAft>
              <a:buSzPct val="70000"/>
              <a:tabLst>
                <a:tab pos="347663" algn="l"/>
              </a:tabLst>
              <a:defRPr sz="3200" b="1">
                <a:solidFill>
                  <a:schemeClr val="bg1"/>
                </a:solidFill>
                <a:latin typeface="+mn-lt"/>
                <a:ea typeface="+mn-ea"/>
                <a:cs typeface="+mn-cs"/>
              </a:defRPr>
            </a:lvl1pPr>
            <a:lvl2pPr marL="457200" indent="-228600" algn="l" rtl="0" eaLnBrk="1" fontAlgn="base" hangingPunct="1">
              <a:lnSpc>
                <a:spcPct val="100000"/>
              </a:lnSpc>
              <a:spcBef>
                <a:spcPct val="0"/>
              </a:spcBef>
              <a:spcAft>
                <a:spcPts val="600"/>
              </a:spcAft>
              <a:buSzPct val="85000"/>
              <a:buFont typeface="Times" pitchFamily="1" charset="0"/>
              <a:buChar char="•"/>
              <a:defRPr sz="2000">
                <a:solidFill>
                  <a:schemeClr val="tx1"/>
                </a:solidFill>
                <a:latin typeface="+mn-lt"/>
              </a:defRPr>
            </a:lvl2pPr>
            <a:lvl3pPr marL="800100" indent="-228600" algn="l" rtl="0" eaLnBrk="1" fontAlgn="base" hangingPunct="1">
              <a:lnSpc>
                <a:spcPct val="100000"/>
              </a:lnSpc>
              <a:spcBef>
                <a:spcPct val="0"/>
              </a:spcBef>
              <a:spcAft>
                <a:spcPts val="600"/>
              </a:spcAft>
              <a:buSzPct val="85000"/>
              <a:buFont typeface="Arial"/>
              <a:buChar char="•"/>
              <a:defRPr sz="2000">
                <a:solidFill>
                  <a:schemeClr val="tx1">
                    <a:lumMod val="65000"/>
                    <a:lumOff val="35000"/>
                  </a:schemeClr>
                </a:solidFill>
                <a:latin typeface="+mn-lt"/>
              </a:defRPr>
            </a:lvl3pPr>
            <a:lvl4pPr marL="858838" indent="-168275" algn="l" rtl="0" eaLnBrk="1" fontAlgn="base" hangingPunct="1">
              <a:lnSpc>
                <a:spcPct val="95000"/>
              </a:lnSpc>
              <a:spcBef>
                <a:spcPct val="0"/>
              </a:spcBef>
              <a:spcAft>
                <a:spcPct val="25000"/>
              </a:spcAft>
              <a:buChar char="•"/>
              <a:defRPr>
                <a:solidFill>
                  <a:srgbClr val="727272"/>
                </a:solidFill>
                <a:latin typeface="+mn-lt"/>
              </a:defRPr>
            </a:lvl4pPr>
            <a:lvl5pPr marL="11430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5pPr>
            <a:lvl6pPr marL="16002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6pPr>
            <a:lvl7pPr marL="20574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7pPr>
            <a:lvl8pPr marL="25146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8pPr>
            <a:lvl9pPr marL="29718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9pPr>
          </a:lstStyle>
          <a:p>
            <a:pPr>
              <a:lnSpc>
                <a:spcPct val="95000"/>
              </a:lnSpc>
              <a:spcAft>
                <a:spcPct val="25000"/>
              </a:spcAft>
              <a:tabLst/>
            </a:pPr>
            <a:r>
              <a:rPr lang="en-US" sz="1800" dirty="0" smtClean="0">
                <a:solidFill>
                  <a:prstClr val="white"/>
                </a:solidFill>
              </a:rPr>
              <a:t>James Edmondson</a:t>
            </a:r>
          </a:p>
          <a:p>
            <a:pPr>
              <a:lnSpc>
                <a:spcPct val="95000"/>
              </a:lnSpc>
              <a:spcAft>
                <a:spcPct val="25000"/>
              </a:spcAft>
              <a:tabLst/>
            </a:pPr>
            <a:r>
              <a:rPr lang="en-US" sz="1800" b="0" dirty="0" smtClean="0">
                <a:solidFill>
                  <a:prstClr val="white"/>
                </a:solidFill>
              </a:rPr>
              <a:t>Email: jredmondson@sei.cmu.edu</a:t>
            </a:r>
          </a:p>
          <a:p>
            <a:pPr>
              <a:lnSpc>
                <a:spcPct val="95000"/>
              </a:lnSpc>
              <a:spcAft>
                <a:spcPct val="25000"/>
              </a:spcAft>
              <a:tabLst/>
            </a:pPr>
            <a:endParaRPr lang="en-US" sz="1800" b="0" dirty="0" smtClean="0">
              <a:solidFill>
                <a:prstClr val="white"/>
              </a:solidFill>
            </a:endParaRPr>
          </a:p>
          <a:p>
            <a:pPr>
              <a:lnSpc>
                <a:spcPct val="95000"/>
              </a:lnSpc>
              <a:spcAft>
                <a:spcPct val="25000"/>
              </a:spcAft>
              <a:tabLst>
                <a:tab pos="1311275" algn="l"/>
              </a:tabLst>
            </a:pPr>
            <a:endParaRPr lang="en-US" sz="1800" dirty="0" smtClean="0">
              <a:solidFill>
                <a:prstClr val="black"/>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r>
              <a:rPr lang="en-US" sz="1800" dirty="0" smtClean="0">
                <a:solidFill>
                  <a:prstClr val="white"/>
                </a:solidFill>
              </a:rPr>
              <a:t>U.S</a:t>
            </a:r>
            <a:r>
              <a:rPr lang="en-US" sz="1800" dirty="0">
                <a:solidFill>
                  <a:prstClr val="white"/>
                </a:solidFill>
              </a:rPr>
              <a:t>. Mail</a:t>
            </a:r>
          </a:p>
          <a:p>
            <a:pPr>
              <a:lnSpc>
                <a:spcPct val="95000"/>
              </a:lnSpc>
              <a:spcAft>
                <a:spcPts val="300"/>
              </a:spcAft>
              <a:tabLst/>
            </a:pPr>
            <a:r>
              <a:rPr lang="en-US" sz="1800" b="0" dirty="0">
                <a:solidFill>
                  <a:prstClr val="white"/>
                </a:solidFill>
              </a:rPr>
              <a:t>Software Engineering Institute</a:t>
            </a:r>
          </a:p>
          <a:p>
            <a:pPr>
              <a:lnSpc>
                <a:spcPct val="95000"/>
              </a:lnSpc>
              <a:spcAft>
                <a:spcPts val="300"/>
              </a:spcAft>
              <a:tabLst/>
            </a:pPr>
            <a:r>
              <a:rPr lang="en-US" sz="1800" b="0" dirty="0" smtClean="0">
                <a:solidFill>
                  <a:prstClr val="white"/>
                </a:solidFill>
              </a:rPr>
              <a:t>4500 </a:t>
            </a:r>
            <a:r>
              <a:rPr lang="en-US" sz="1800" b="0" dirty="0">
                <a:solidFill>
                  <a:prstClr val="white"/>
                </a:solidFill>
              </a:rPr>
              <a:t>Fifth </a:t>
            </a:r>
            <a:r>
              <a:rPr lang="en-US" sz="1800" b="0" dirty="0" smtClean="0">
                <a:solidFill>
                  <a:prstClr val="white"/>
                </a:solidFill>
              </a:rPr>
              <a:t>Avenue</a:t>
            </a:r>
          </a:p>
          <a:p>
            <a:pPr>
              <a:lnSpc>
                <a:spcPct val="95000"/>
              </a:lnSpc>
              <a:spcAft>
                <a:spcPts val="300"/>
              </a:spcAft>
              <a:tabLst/>
            </a:pPr>
            <a:r>
              <a:rPr lang="en-US" sz="1800" b="0" dirty="0" smtClean="0">
                <a:solidFill>
                  <a:prstClr val="white"/>
                </a:solidFill>
              </a:rPr>
              <a:t>Pittsburgh, PA 15213-2612  USA</a:t>
            </a:r>
          </a:p>
          <a:p>
            <a:pPr>
              <a:lnSpc>
                <a:spcPct val="95000"/>
              </a:lnSpc>
              <a:spcAft>
                <a:spcPts val="300"/>
              </a:spcAft>
              <a:tabLst/>
            </a:pPr>
            <a:endParaRPr lang="en-US" sz="1800" b="0" dirty="0">
              <a:solidFill>
                <a:prstClr val="white"/>
              </a:solidFill>
            </a:endParaRPr>
          </a:p>
          <a:p>
            <a:pPr>
              <a:lnSpc>
                <a:spcPct val="95000"/>
              </a:lnSpc>
              <a:spcAft>
                <a:spcPts val="300"/>
              </a:spcAft>
              <a:tabLst/>
            </a:pPr>
            <a:r>
              <a:rPr lang="en-US" sz="1800" dirty="0" smtClean="0">
                <a:solidFill>
                  <a:prstClr val="white"/>
                </a:solidFill>
              </a:rPr>
              <a:t>Website</a:t>
            </a:r>
          </a:p>
          <a:p>
            <a:pPr>
              <a:lnSpc>
                <a:spcPct val="95000"/>
              </a:lnSpc>
              <a:spcAft>
                <a:spcPts val="300"/>
              </a:spcAft>
              <a:tabLst/>
            </a:pPr>
            <a:r>
              <a:rPr lang="en-US" sz="1800" b="0" dirty="0">
                <a:solidFill>
                  <a:prstClr val="white"/>
                </a:solidFill>
              </a:rPr>
              <a:t>www.sei.cmu.edu/contact.cfm</a:t>
            </a:r>
          </a:p>
          <a:p>
            <a:pPr>
              <a:lnSpc>
                <a:spcPct val="95000"/>
              </a:lnSpc>
              <a:spcAft>
                <a:spcPts val="300"/>
              </a:spcAft>
              <a:tabLst/>
            </a:pPr>
            <a:endParaRPr lang="en-US" sz="1800" dirty="0" smtClean="0">
              <a:solidFill>
                <a:prstClr val="white"/>
              </a:solidFill>
            </a:endParaRPr>
          </a:p>
          <a:p>
            <a:pPr>
              <a:lnSpc>
                <a:spcPct val="95000"/>
              </a:lnSpc>
              <a:spcAft>
                <a:spcPct val="25000"/>
              </a:spcAft>
              <a:tabLst>
                <a:tab pos="1311275" algn="l"/>
              </a:tabLst>
            </a:pPr>
            <a:endParaRPr lang="en-US" sz="1800" b="0" dirty="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endParaRPr lang="en-US" sz="180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r>
              <a:rPr lang="en-US" sz="1800" b="0" kern="0" dirty="0" smtClean="0">
                <a:solidFill>
                  <a:prstClr val="white"/>
                </a:solidFill>
              </a:rPr>
              <a:t>	</a:t>
            </a:r>
          </a:p>
        </p:txBody>
      </p:sp>
    </p:spTree>
    <p:extLst>
      <p:ext uri="{BB962C8B-B14F-4D97-AF65-F5344CB8AC3E}">
        <p14:creationId xmlns:p14="http://schemas.microsoft.com/office/powerpoint/2010/main" val="345388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670843"/>
          </a:xfrm>
        </p:spPr>
        <p:txBody>
          <a:bodyPr>
            <a:normAutofit/>
          </a:bodyPr>
          <a:lstStyle/>
          <a:p>
            <a:pPr marL="342900" indent="-342900">
              <a:buFont typeface="Arial" panose="020B0604020202020204" pitchFamily="34" charset="0"/>
              <a:buChar char="•"/>
            </a:pPr>
            <a:r>
              <a:rPr lang="en-US" sz="1800" dirty="0" smtClean="0"/>
              <a:t>In this talk, </a:t>
            </a:r>
            <a:r>
              <a:rPr lang="en-US" sz="1800" b="1" dirty="0" smtClean="0"/>
              <a:t>we will discuss </a:t>
            </a:r>
            <a:r>
              <a:rPr lang="en-US" sz="1800" dirty="0" smtClean="0"/>
              <a:t>the usage of the GAMS Project Configurator (gpc.pl) to create and manage portable GAMS and MADARA projects</a:t>
            </a:r>
            <a:endParaRPr lang="en-US" sz="1800" b="1" dirty="0" smtClean="0"/>
          </a:p>
        </p:txBody>
      </p:sp>
      <p:sp>
        <p:nvSpPr>
          <p:cNvPr id="6" name="Picture Placeholder 5"/>
          <p:cNvSpPr>
            <a:spLocks noGrp="1"/>
          </p:cNvSpPr>
          <p:nvPr>
            <p:ph type="pic" sz="quarter" idx="11"/>
          </p:nvPr>
        </p:nvSpPr>
        <p:spPr/>
      </p:sp>
      <p:sp>
        <p:nvSpPr>
          <p:cNvPr id="13" name="Rectangle 1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7" name="TextBox 6"/>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29" name="Content Placeholder 3"/>
          <p:cNvSpPr txBox="1">
            <a:spLocks/>
          </p:cNvSpPr>
          <p:nvPr/>
        </p:nvSpPr>
        <p:spPr>
          <a:xfrm>
            <a:off x="93551" y="2350532"/>
            <a:ext cx="8320035" cy="2297668"/>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800" dirty="0" smtClean="0"/>
              <a:t>In this talk, we will learn</a:t>
            </a:r>
          </a:p>
          <a:p>
            <a:pPr marL="971550" lvl="2" indent="-342900"/>
            <a:r>
              <a:rPr lang="en-US" sz="1600" b="1" dirty="0" smtClean="0"/>
              <a:t>How to create an initial project</a:t>
            </a:r>
          </a:p>
          <a:p>
            <a:pPr marL="971550" lvl="2" indent="-342900"/>
            <a:r>
              <a:rPr lang="en-US" sz="1600" b="1" dirty="0" smtClean="0"/>
              <a:t>How to compile a GAMS project</a:t>
            </a:r>
          </a:p>
          <a:p>
            <a:pPr marL="971550" lvl="2" indent="-342900"/>
            <a:r>
              <a:rPr lang="en-US" sz="1600" b="1" dirty="0" smtClean="0"/>
              <a:t>How to generate simulations for quadcopters, boats, and other platforms in VREP</a:t>
            </a:r>
          </a:p>
          <a:p>
            <a:pPr marL="971550" lvl="2" indent="-342900"/>
            <a:r>
              <a:rPr lang="en-US" sz="1600" b="1" dirty="0" smtClean="0"/>
              <a:t>How to generate custom threading, algorithm, platform and networking transports</a:t>
            </a:r>
            <a:endParaRPr lang="en-US" sz="1400" dirty="0" smtClean="0"/>
          </a:p>
        </p:txBody>
      </p:sp>
      <p:sp>
        <p:nvSpPr>
          <p:cNvPr id="12" name="TextBox 11"/>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
        <p:nvSpPr>
          <p:cNvPr id="17" name="Content Placeholder 3"/>
          <p:cNvSpPr txBox="1">
            <a:spLocks/>
          </p:cNvSpPr>
          <p:nvPr/>
        </p:nvSpPr>
        <p:spPr>
          <a:xfrm>
            <a:off x="411982" y="1716145"/>
            <a:ext cx="8320035" cy="670843"/>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smtClean="0"/>
              <a:t>This talk covers what to do after GAMS and MADARA are installed in order to create your own GAMS-enabled projects</a:t>
            </a:r>
            <a:endParaRPr lang="en-US" sz="1800" b="1" dirty="0" smtClean="0"/>
          </a:p>
        </p:txBody>
      </p:sp>
    </p:spTree>
    <p:extLst>
      <p:ext uri="{BB962C8B-B14F-4D97-AF65-F5344CB8AC3E}">
        <p14:creationId xmlns:p14="http://schemas.microsoft.com/office/powerpoint/2010/main" val="146421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Understanding the GAMS Project Configurator (gpc.pl) process</a:t>
            </a:r>
          </a:p>
        </p:txBody>
      </p:sp>
      <p:sp>
        <p:nvSpPr>
          <p:cNvPr id="24" name="Rectangle 23"/>
          <p:cNvSpPr/>
          <p:nvPr/>
        </p:nvSpPr>
        <p:spPr>
          <a:xfrm>
            <a:off x="261220" y="4343399"/>
            <a:ext cx="8763000" cy="369332"/>
          </a:xfrm>
          <a:prstGeom prst="rect">
            <a:avLst/>
          </a:prstGeom>
        </p:spPr>
        <p:txBody>
          <a:bodyPr wrap="square">
            <a:spAutoFit/>
          </a:bodyPr>
          <a:lstStyle/>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A user generates a project which may contain a controller and simulation</a:t>
            </a:r>
          </a:p>
        </p:txBody>
      </p:sp>
      <p:sp>
        <p:nvSpPr>
          <p:cNvPr id="27" name="Rectangle 26"/>
          <p:cNvSpPr/>
          <p:nvPr/>
        </p:nvSpPr>
        <p:spPr>
          <a:xfrm>
            <a:off x="381000" y="1805745"/>
            <a:ext cx="1305899" cy="380889"/>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bg1"/>
                </a:solidFill>
              </a:rPr>
              <a:t>g</a:t>
            </a:r>
            <a:r>
              <a:rPr lang="en-US" sz="1600" dirty="0" smtClean="0">
                <a:solidFill>
                  <a:schemeClr val="bg1"/>
                </a:solidFill>
              </a:rPr>
              <a:t>pc.pl</a:t>
            </a:r>
            <a:endParaRPr lang="en-US" sz="1600" dirty="0">
              <a:solidFill>
                <a:schemeClr val="bg1"/>
              </a:solidFill>
            </a:endParaRPr>
          </a:p>
        </p:txBody>
      </p:sp>
      <p:sp>
        <p:nvSpPr>
          <p:cNvPr id="28" name="Rectangle 27"/>
          <p:cNvSpPr/>
          <p:nvPr/>
        </p:nvSpPr>
        <p:spPr>
          <a:xfrm>
            <a:off x="2307869" y="1829495"/>
            <a:ext cx="1352876" cy="1681326"/>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smtClean="0">
                <a:solidFill>
                  <a:schemeClr val="tx1"/>
                </a:solidFill>
              </a:rPr>
              <a:t>project</a:t>
            </a:r>
            <a:endParaRPr lang="en-US" sz="1600" dirty="0">
              <a:solidFill>
                <a:schemeClr val="tx1"/>
              </a:solidFill>
            </a:endParaRPr>
          </a:p>
        </p:txBody>
      </p:sp>
      <p:sp>
        <p:nvSpPr>
          <p:cNvPr id="30" name="Rectangle 29"/>
          <p:cNvSpPr/>
          <p:nvPr/>
        </p:nvSpPr>
        <p:spPr>
          <a:xfrm>
            <a:off x="2436084" y="2895600"/>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simulation</a:t>
            </a:r>
            <a:endParaRPr lang="en-US" sz="1600" dirty="0">
              <a:solidFill>
                <a:schemeClr val="tx1"/>
              </a:solidFill>
            </a:endParaRPr>
          </a:p>
        </p:txBody>
      </p:sp>
      <p:sp>
        <p:nvSpPr>
          <p:cNvPr id="31" name="Rectangle 30"/>
          <p:cNvSpPr/>
          <p:nvPr/>
        </p:nvSpPr>
        <p:spPr>
          <a:xfrm>
            <a:off x="2431046" y="2286000"/>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controller</a:t>
            </a:r>
            <a:endParaRPr lang="en-US" sz="1600" dirty="0">
              <a:solidFill>
                <a:schemeClr val="tx1"/>
              </a:solidFill>
            </a:endParaRPr>
          </a:p>
        </p:txBody>
      </p:sp>
      <p:cxnSp>
        <p:nvCxnSpPr>
          <p:cNvPr id="3" name="Straight Arrow Connector 2"/>
          <p:cNvCxnSpPr>
            <a:stCxn id="27" idx="3"/>
          </p:cNvCxnSpPr>
          <p:nvPr/>
        </p:nvCxnSpPr>
        <p:spPr>
          <a:xfrm flipV="1">
            <a:off x="1686899" y="1996189"/>
            <a:ext cx="62097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0"/>
            <a:endCxn id="31" idx="2"/>
          </p:cNvCxnSpPr>
          <p:nvPr/>
        </p:nvCxnSpPr>
        <p:spPr>
          <a:xfrm flipH="1" flipV="1">
            <a:off x="3083996" y="2666889"/>
            <a:ext cx="5038" cy="2287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606409" y="1829495"/>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threads</a:t>
            </a:r>
            <a:endParaRPr lang="en-US" sz="1600" dirty="0">
              <a:solidFill>
                <a:schemeClr val="tx1"/>
              </a:solidFill>
            </a:endParaRPr>
          </a:p>
        </p:txBody>
      </p:sp>
      <p:sp>
        <p:nvSpPr>
          <p:cNvPr id="34" name="Rectangle 33"/>
          <p:cNvSpPr/>
          <p:nvPr/>
        </p:nvSpPr>
        <p:spPr>
          <a:xfrm>
            <a:off x="4606409" y="2374453"/>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algorithms</a:t>
            </a:r>
            <a:endParaRPr lang="en-US" sz="1600" dirty="0">
              <a:solidFill>
                <a:schemeClr val="tx1"/>
              </a:solidFill>
            </a:endParaRPr>
          </a:p>
        </p:txBody>
      </p:sp>
      <p:sp>
        <p:nvSpPr>
          <p:cNvPr id="35" name="Rectangle 34"/>
          <p:cNvSpPr/>
          <p:nvPr/>
        </p:nvSpPr>
        <p:spPr>
          <a:xfrm>
            <a:off x="4606408" y="2886441"/>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platforms</a:t>
            </a:r>
            <a:endParaRPr lang="en-US" sz="1600" dirty="0">
              <a:solidFill>
                <a:schemeClr val="tx1"/>
              </a:solidFill>
            </a:endParaRPr>
          </a:p>
        </p:txBody>
      </p:sp>
      <p:sp>
        <p:nvSpPr>
          <p:cNvPr id="37" name="Rectangle 36"/>
          <p:cNvSpPr/>
          <p:nvPr/>
        </p:nvSpPr>
        <p:spPr>
          <a:xfrm>
            <a:off x="4606408" y="3388640"/>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smtClean="0">
                <a:solidFill>
                  <a:schemeClr val="tx1"/>
                </a:solidFill>
              </a:rPr>
              <a:t>transports</a:t>
            </a:r>
            <a:endParaRPr lang="en-US" sz="1600" dirty="0">
              <a:solidFill>
                <a:schemeClr val="tx1"/>
              </a:solidFill>
            </a:endParaRPr>
          </a:p>
        </p:txBody>
      </p:sp>
      <p:cxnSp>
        <p:nvCxnSpPr>
          <p:cNvPr id="10" name="Elbow Connector 9"/>
          <p:cNvCxnSpPr>
            <a:stCxn id="31" idx="3"/>
            <a:endCxn id="33" idx="1"/>
          </p:cNvCxnSpPr>
          <p:nvPr/>
        </p:nvCxnSpPr>
        <p:spPr>
          <a:xfrm flipV="1">
            <a:off x="3736945" y="2019940"/>
            <a:ext cx="869464" cy="456505"/>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1" idx="3"/>
            <a:endCxn id="34" idx="1"/>
          </p:cNvCxnSpPr>
          <p:nvPr/>
        </p:nvCxnSpPr>
        <p:spPr>
          <a:xfrm>
            <a:off x="3736945" y="2476445"/>
            <a:ext cx="869464" cy="88453"/>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1" idx="3"/>
            <a:endCxn id="35" idx="1"/>
          </p:cNvCxnSpPr>
          <p:nvPr/>
        </p:nvCxnSpPr>
        <p:spPr>
          <a:xfrm>
            <a:off x="3736945" y="2476445"/>
            <a:ext cx="869463" cy="600441"/>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1" idx="3"/>
            <a:endCxn id="37" idx="1"/>
          </p:cNvCxnSpPr>
          <p:nvPr/>
        </p:nvCxnSpPr>
        <p:spPr>
          <a:xfrm>
            <a:off x="3736945" y="2476445"/>
            <a:ext cx="869463" cy="1102640"/>
          </a:xfrm>
          <a:prstGeom prst="bentConnector3">
            <a:avLst/>
          </a:prstGeom>
          <a:ln w="28575">
            <a:solidFill>
              <a:schemeClr val="tx1"/>
            </a:solidFill>
            <a:headEnd type="diamond"/>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553200" y="1676400"/>
            <a:ext cx="1676400" cy="2229270"/>
          </a:xfrm>
          <a:prstGeom prst="rect">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705601" y="2756561"/>
            <a:ext cx="1305899" cy="380889"/>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Rarely</a:t>
            </a:r>
            <a:endParaRPr lang="en-US" dirty="0">
              <a:solidFill>
                <a:schemeClr val="tx1"/>
              </a:solidFill>
            </a:endParaRPr>
          </a:p>
        </p:txBody>
      </p:sp>
      <p:sp>
        <p:nvSpPr>
          <p:cNvPr id="50" name="Rectangle 49"/>
          <p:cNvSpPr/>
          <p:nvPr/>
        </p:nvSpPr>
        <p:spPr>
          <a:xfrm>
            <a:off x="6705600" y="3314811"/>
            <a:ext cx="1305899" cy="380889"/>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Frequently</a:t>
            </a:r>
            <a:endParaRPr lang="en-US" dirty="0">
              <a:solidFill>
                <a:schemeClr val="tx1"/>
              </a:solidFill>
            </a:endParaRPr>
          </a:p>
        </p:txBody>
      </p:sp>
      <p:sp>
        <p:nvSpPr>
          <p:cNvPr id="51" name="TextBox 50"/>
          <p:cNvSpPr txBox="1"/>
          <p:nvPr/>
        </p:nvSpPr>
        <p:spPr>
          <a:xfrm>
            <a:off x="6642512" y="1799762"/>
            <a:ext cx="1434688" cy="369332"/>
          </a:xfrm>
          <a:prstGeom prst="rect">
            <a:avLst/>
          </a:prstGeom>
          <a:noFill/>
        </p:spPr>
        <p:txBody>
          <a:bodyPr wrap="none" rtlCol="0">
            <a:spAutoFit/>
          </a:bodyPr>
          <a:lstStyle/>
          <a:p>
            <a:r>
              <a:rPr lang="en-US" dirty="0" smtClean="0"/>
              <a:t>User changes</a:t>
            </a:r>
            <a:endParaRPr lang="en-US" dirty="0"/>
          </a:p>
        </p:txBody>
      </p:sp>
      <p:sp>
        <p:nvSpPr>
          <p:cNvPr id="52" name="Rectangle 51"/>
          <p:cNvSpPr/>
          <p:nvPr/>
        </p:nvSpPr>
        <p:spPr>
          <a:xfrm>
            <a:off x="6705600" y="2198311"/>
            <a:ext cx="1305899" cy="380889"/>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1"/>
                </a:solidFill>
              </a:rPr>
              <a:t>Never</a:t>
            </a:r>
            <a:endParaRPr lang="en-US" dirty="0">
              <a:solidFill>
                <a:schemeClr val="bg1"/>
              </a:solidFill>
            </a:endParaRPr>
          </a:p>
        </p:txBody>
      </p:sp>
      <p:sp>
        <p:nvSpPr>
          <p:cNvPr id="53" name="Rectangle 52"/>
          <p:cNvSpPr/>
          <p:nvPr/>
        </p:nvSpPr>
        <p:spPr>
          <a:xfrm>
            <a:off x="261220" y="4724400"/>
            <a:ext cx="8763000" cy="646331"/>
          </a:xfrm>
          <a:prstGeom prst="rect">
            <a:avLst/>
          </a:prstGeom>
        </p:spPr>
        <p:txBody>
          <a:bodyPr wrap="square">
            <a:spAutoFit/>
          </a:bodyPr>
          <a:lstStyle/>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The </a:t>
            </a:r>
            <a:r>
              <a:rPr lang="en-US" b="1" dirty="0" err="1" smtClean="0">
                <a:latin typeface="Arial" panose="020B0604020202020204" pitchFamily="34" charset="0"/>
                <a:cs typeface="Arial" panose="020B0604020202020204" pitchFamily="34" charset="0"/>
              </a:rPr>
              <a:t>gpc</a:t>
            </a:r>
            <a:r>
              <a:rPr lang="en-US" b="1" dirty="0" smtClean="0">
                <a:latin typeface="Arial" panose="020B0604020202020204" pitchFamily="34" charset="0"/>
                <a:cs typeface="Arial" panose="020B0604020202020204" pitchFamily="34" charset="0"/>
              </a:rPr>
              <a:t> can tweak a controller to include custom threads, algorithms, platforms and transports</a:t>
            </a:r>
          </a:p>
        </p:txBody>
      </p:sp>
      <p:sp>
        <p:nvSpPr>
          <p:cNvPr id="36" name="Rectangle 35"/>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39" name="TextBox 38"/>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41" name="TextBox 40"/>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42" name="TextBox 41"/>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44" name="TextBox 43"/>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45" name="TextBox 44"/>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46" name="TextBox 45"/>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2494965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animBg="1"/>
      <p:bldP spid="30" grpId="0" animBg="1"/>
      <p:bldP spid="31" grpId="0" animBg="1"/>
      <p:bldP spid="33" grpId="0" animBg="1"/>
      <p:bldP spid="34" grpId="0" animBg="1"/>
      <p:bldP spid="35" grpId="0" animBg="1"/>
      <p:bldP spid="37" grpId="0" animBg="1"/>
      <p:bldP spid="48" grpId="0" animBg="1"/>
      <p:bldP spid="50" grpId="0" animBg="1"/>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46587" y="1910834"/>
            <a:ext cx="8122920" cy="381212"/>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$PROJECT_ROOT/tutorial1</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Generating a new GAMS project</a:t>
            </a:r>
          </a:p>
        </p:txBody>
      </p:sp>
      <p:sp>
        <p:nvSpPr>
          <p:cNvPr id="24" name="Rectangle 23"/>
          <p:cNvSpPr/>
          <p:nvPr/>
        </p:nvSpPr>
        <p:spPr>
          <a:xfrm>
            <a:off x="254922" y="1459468"/>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25" name="Rectangle 24"/>
          <p:cNvSpPr/>
          <p:nvPr/>
        </p:nvSpPr>
        <p:spPr>
          <a:xfrm>
            <a:off x="272128" y="3886200"/>
            <a:ext cx="8763000" cy="369332"/>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PROJECT_ROOT should be set to where you want your projects</a:t>
            </a:r>
            <a:endParaRPr lang="en-US" dirty="0">
              <a:latin typeface="Arial" panose="020B0604020202020204" pitchFamily="34" charset="0"/>
              <a:cs typeface="Arial" panose="020B0604020202020204" pitchFamily="34" charset="0"/>
            </a:endParaRPr>
          </a:p>
        </p:txBody>
      </p:sp>
      <p:sp>
        <p:nvSpPr>
          <p:cNvPr id="19" name="Content Placeholder 3"/>
          <p:cNvSpPr txBox="1">
            <a:spLocks/>
          </p:cNvSpPr>
          <p:nvPr/>
        </p:nvSpPr>
        <p:spPr>
          <a:xfrm>
            <a:off x="363793" y="3124200"/>
            <a:ext cx="8122920" cy="381212"/>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--path %PROJECT_ROOT%\tutorial1</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0" name="Rectangle 19"/>
          <p:cNvSpPr/>
          <p:nvPr/>
        </p:nvSpPr>
        <p:spPr>
          <a:xfrm>
            <a:off x="272128" y="2495444"/>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1" name="Rectangle 20"/>
          <p:cNvSpPr/>
          <p:nvPr/>
        </p:nvSpPr>
        <p:spPr>
          <a:xfrm>
            <a:off x="304800" y="4355068"/>
            <a:ext cx="8763000" cy="1200329"/>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Providing only path information is the bare minimum project creation</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b</a:t>
            </a:r>
            <a:r>
              <a:rPr lang="en-US" dirty="0" smtClean="0">
                <a:latin typeface="Arial" panose="020B0604020202020204" pitchFamily="34" charset="0"/>
                <a:cs typeface="Arial" panose="020B0604020202020204" pitchFamily="34" charset="0"/>
              </a:rPr>
              <a:t>in directory for a future controller</a:t>
            </a:r>
          </a:p>
          <a:p>
            <a:pPr marL="742950" lvl="1"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sim directory with a basic sim</a:t>
            </a:r>
          </a:p>
          <a:p>
            <a:pPr marL="742950" lvl="1" indent="-285750">
              <a:buFont typeface="Arial" panose="020B0604020202020204" pitchFamily="34" charset="0"/>
              <a:buChar char="•"/>
            </a:pPr>
            <a:r>
              <a:rPr lang="en-US" dirty="0" err="1">
                <a:latin typeface="Arial" panose="020B0604020202020204" pitchFamily="34" charset="0"/>
                <a:cs typeface="Arial" panose="020B0604020202020204" pitchFamily="34" charset="0"/>
              </a:rPr>
              <a:t>s</a:t>
            </a:r>
            <a:r>
              <a:rPr lang="en-US" dirty="0" err="1" smtClean="0">
                <a:latin typeface="Arial" panose="020B0604020202020204" pitchFamily="34" charset="0"/>
                <a:cs typeface="Arial" panose="020B0604020202020204" pitchFamily="34" charset="0"/>
              </a:rPr>
              <a:t>rc</a:t>
            </a:r>
            <a:r>
              <a:rPr lang="en-US" dirty="0" smtClean="0">
                <a:latin typeface="Arial" panose="020B0604020202020204" pitchFamily="34" charset="0"/>
                <a:cs typeface="Arial" panose="020B0604020202020204" pitchFamily="34" charset="0"/>
              </a:rPr>
              <a:t> directory with folders for algorithms, platforms, threads</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and transports</a:t>
            </a:r>
            <a:endParaRPr lang="en-US" dirty="0">
              <a:latin typeface="Arial" panose="020B0604020202020204" pitchFamily="34" charset="0"/>
              <a:cs typeface="Arial" panose="020B0604020202020204" pitchFamily="34" charset="0"/>
            </a:endParaRPr>
          </a:p>
        </p:txBody>
      </p:sp>
      <p:sp>
        <p:nvSpPr>
          <p:cNvPr id="22" name="Rectangle 21"/>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3" name="TextBox 22"/>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1251115" y="0"/>
            <a:ext cx="111108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2362200" y="0"/>
            <a:ext cx="10668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2" name="TextBox 31"/>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3616104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25" grpId="0"/>
      <p:bldP spid="19" grpId="0" animBg="1"/>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46587" y="1910834"/>
            <a:ext cx="8122920" cy="375166"/>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$PROJECT_ROOT/tutorial1/action.sh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sim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Running the basic sim</a:t>
            </a:r>
          </a:p>
        </p:txBody>
      </p:sp>
      <p:sp>
        <p:nvSpPr>
          <p:cNvPr id="24" name="Rectangle 23"/>
          <p:cNvSpPr/>
          <p:nvPr/>
        </p:nvSpPr>
        <p:spPr>
          <a:xfrm>
            <a:off x="254922" y="1459468"/>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9" name="Content Placeholder 3"/>
          <p:cNvSpPr txBox="1">
            <a:spLocks/>
          </p:cNvSpPr>
          <p:nvPr/>
        </p:nvSpPr>
        <p:spPr>
          <a:xfrm>
            <a:off x="317090" y="3364679"/>
            <a:ext cx="8122920" cy="369121"/>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$PROJECT_ROOT/tutorial1/action.bat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sim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2" name="Rectangle 21"/>
          <p:cNvSpPr/>
          <p:nvPr/>
        </p:nvSpPr>
        <p:spPr>
          <a:xfrm>
            <a:off x="304800" y="4114800"/>
            <a:ext cx="8763000"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sim will just have one stationary quadcopter at the center of the map</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You should see lots of logging in the output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 rotated log file will appear in the sim directory</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On Linux, you should be able to </a:t>
            </a:r>
            <a:r>
              <a:rPr lang="en-US" dirty="0" err="1" smtClean="0">
                <a:latin typeface="Arial" panose="020B0604020202020204" pitchFamily="34" charset="0"/>
                <a:cs typeface="Arial" panose="020B0604020202020204" pitchFamily="34" charset="0"/>
              </a:rPr>
              <a:t>Ctrl+C</a:t>
            </a:r>
            <a:r>
              <a:rPr lang="en-US" dirty="0" smtClean="0">
                <a:latin typeface="Arial" panose="020B0604020202020204" pitchFamily="34" charset="0"/>
                <a:cs typeface="Arial" panose="020B0604020202020204" pitchFamily="34" charset="0"/>
              </a:rPr>
              <a:t> to exit VREP</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On Windows, you will probably have to hit close multiple times (Task Manager is effective at closing VREP quickly)</a:t>
            </a:r>
          </a:p>
        </p:txBody>
      </p:sp>
      <p:sp>
        <p:nvSpPr>
          <p:cNvPr id="23" name="Rectangle 22"/>
          <p:cNvSpPr/>
          <p:nvPr/>
        </p:nvSpPr>
        <p:spPr>
          <a:xfrm>
            <a:off x="232799" y="277007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1255119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19" grpId="0" animBg="1"/>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46587" y="1667443"/>
            <a:ext cx="8122920" cy="921309"/>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cd $PROJECT_ROOT/tutorial1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a:t>
            </a:r>
            <a:r>
              <a:rPr lang="en-US" sz="1200" dirty="0" err="1" smtClean="0">
                <a:solidFill>
                  <a:schemeClr val="bg1"/>
                </a:solidFill>
                <a:latin typeface="Courier New" panose="02070309020205020404" pitchFamily="49" charset="0"/>
                <a:cs typeface="Courier New" panose="02070309020205020404" pitchFamily="49" charset="0"/>
              </a:rPr>
              <a:t>madara</a:t>
            </a:r>
            <a:r>
              <a:rPr lang="en-US" sz="1200" dirty="0" smtClean="0">
                <a:solidFill>
                  <a:schemeClr val="bg1"/>
                </a:solidFill>
                <a:latin typeface="Courier New" panose="02070309020205020404" pitchFamily="49" charset="0"/>
                <a:cs typeface="Courier New" panose="02070309020205020404" pitchFamily="49" charset="0"/>
              </a:rPr>
              <a:t>-debug 1 –gams-debug 1</a:t>
            </a: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--agents </a:t>
            </a:r>
            <a:r>
              <a:rPr lang="en-US" sz="1200" dirty="0">
                <a:solidFill>
                  <a:schemeClr val="bg1"/>
                </a:solidFill>
                <a:latin typeface="Courier New" panose="02070309020205020404" pitchFamily="49" charset="0"/>
                <a:cs typeface="Courier New" panose="02070309020205020404" pitchFamily="49" charset="0"/>
              </a:rPr>
              <a:t>5</a:t>
            </a:r>
            <a:r>
              <a:rPr lang="en-US" sz="1200" dirty="0" smtClean="0">
                <a:solidFill>
                  <a:schemeClr val="bg1"/>
                </a:solidFill>
                <a:latin typeface="Courier New" panose="02070309020205020404" pitchFamily="49" charset="0"/>
                <a:cs typeface="Courier New" panose="02070309020205020404" pitchFamily="49" charset="0"/>
              </a:rPr>
              <a:t> --randomize</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sim</a:t>
            </a:r>
            <a:endParaRPr lang="en-US" sz="1200" dirty="0" smtClean="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Change the simulation to have </a:t>
            </a:r>
            <a:r>
              <a:rPr lang="en-US" b="1" dirty="0">
                <a:latin typeface="Arial" panose="020B0604020202020204" pitchFamily="34" charset="0"/>
                <a:cs typeface="Arial" panose="020B0604020202020204" pitchFamily="34" charset="0"/>
              </a:rPr>
              <a:t>5</a:t>
            </a:r>
            <a:r>
              <a:rPr lang="en-US" b="1" dirty="0" smtClean="0">
                <a:latin typeface="Arial" panose="020B0604020202020204" pitchFamily="34" charset="0"/>
                <a:cs typeface="Arial" panose="020B0604020202020204" pitchFamily="34" charset="0"/>
              </a:rPr>
              <a:t> random agents and minimal logging</a:t>
            </a:r>
          </a:p>
        </p:txBody>
      </p:sp>
      <p:sp>
        <p:nvSpPr>
          <p:cNvPr id="24" name="Rectangle 23"/>
          <p:cNvSpPr/>
          <p:nvPr/>
        </p:nvSpPr>
        <p:spPr>
          <a:xfrm>
            <a:off x="254922" y="12192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9" name="Content Placeholder 3"/>
          <p:cNvSpPr txBox="1">
            <a:spLocks/>
          </p:cNvSpPr>
          <p:nvPr/>
        </p:nvSpPr>
        <p:spPr>
          <a:xfrm>
            <a:off x="317090" y="3364679"/>
            <a:ext cx="8122920" cy="1054921"/>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cd </a:t>
            </a:r>
            <a:r>
              <a:rPr lang="en-US" sz="1200" dirty="0" smtClean="0">
                <a:solidFill>
                  <a:schemeClr val="bg1"/>
                </a:solidFill>
                <a:latin typeface="Courier New" panose="02070309020205020404" pitchFamily="49" charset="0"/>
                <a:cs typeface="Courier New" panose="02070309020205020404" pitchFamily="49" charset="0"/>
              </a:rPr>
              <a:t>%PROJECT_ROOT%\tutorial1</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madara</a:t>
            </a:r>
            <a:r>
              <a:rPr lang="en-US" sz="1200" dirty="0">
                <a:solidFill>
                  <a:schemeClr val="bg1"/>
                </a:solidFill>
                <a:latin typeface="Courier New" panose="02070309020205020404" pitchFamily="49" charset="0"/>
                <a:cs typeface="Courier New" panose="02070309020205020404" pitchFamily="49" charset="0"/>
              </a:rPr>
              <a:t>-debug 1 –gams-debug 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a:t>
            </a:r>
            <a:r>
              <a:rPr lang="en-US" sz="1200" dirty="0">
                <a:solidFill>
                  <a:schemeClr val="bg1"/>
                </a:solidFill>
                <a:latin typeface="Courier New" panose="02070309020205020404" pitchFamily="49" charset="0"/>
                <a:cs typeface="Courier New" panose="02070309020205020404" pitchFamily="49" charset="0"/>
              </a:rPr>
              <a:t>--agents 5</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randomize</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sim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2" name="Rectangle 21"/>
          <p:cNvSpPr/>
          <p:nvPr/>
        </p:nvSpPr>
        <p:spPr>
          <a:xfrm>
            <a:off x="232799" y="4821302"/>
            <a:ext cx="8763000" cy="1200329"/>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You should see no logging (only errors or “always” level logging messages)</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old log will be saved to agent_</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sim will have 5</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randomly placed quadcopters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quadcopters communicate together using multicast (default)</a:t>
            </a:r>
            <a:endParaRPr lang="en-US" dirty="0">
              <a:latin typeface="Arial" panose="020B0604020202020204" pitchFamily="34" charset="0"/>
              <a:cs typeface="Arial" panose="020B0604020202020204" pitchFamily="34" charset="0"/>
            </a:endParaRPr>
          </a:p>
        </p:txBody>
      </p:sp>
      <p:sp>
        <p:nvSpPr>
          <p:cNvPr id="23" name="Rectangle 22"/>
          <p:cNvSpPr/>
          <p:nvPr/>
        </p:nvSpPr>
        <p:spPr>
          <a:xfrm>
            <a:off x="232799" y="277007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248553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19" grpId="0" animBg="1"/>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46587" y="1667443"/>
            <a:ext cx="8122920" cy="921309"/>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cd $PROJECT_ROOT/tutorial1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--distributed</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sim</a:t>
            </a:r>
            <a:endParaRPr lang="en-US" sz="1200" dirty="0" smtClean="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Change the simulation to have agents distributed evenly</a:t>
            </a:r>
          </a:p>
        </p:txBody>
      </p:sp>
      <p:sp>
        <p:nvSpPr>
          <p:cNvPr id="24" name="Rectangle 23"/>
          <p:cNvSpPr/>
          <p:nvPr/>
        </p:nvSpPr>
        <p:spPr>
          <a:xfrm>
            <a:off x="254922" y="12192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9" name="Content Placeholder 3"/>
          <p:cNvSpPr txBox="1">
            <a:spLocks/>
          </p:cNvSpPr>
          <p:nvPr/>
        </p:nvSpPr>
        <p:spPr>
          <a:xfrm>
            <a:off x="317090" y="3364679"/>
            <a:ext cx="8122920" cy="1054921"/>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cd </a:t>
            </a:r>
            <a:r>
              <a:rPr lang="en-US" sz="1200" dirty="0" smtClean="0">
                <a:solidFill>
                  <a:schemeClr val="bg1"/>
                </a:solidFill>
                <a:latin typeface="Courier New" panose="02070309020205020404" pitchFamily="49" charset="0"/>
                <a:cs typeface="Courier New" panose="02070309020205020404" pitchFamily="49" charset="0"/>
              </a:rPr>
              <a:t>%PROJECT_ROOT%\tutorial1</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GAMS_ROOT\scripts\projects\gpc.pl --distributed</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sim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2" name="Rectangle 21"/>
          <p:cNvSpPr/>
          <p:nvPr/>
        </p:nvSpPr>
        <p:spPr>
          <a:xfrm>
            <a:off x="232799" y="4821302"/>
            <a:ext cx="8763000"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sim will </a:t>
            </a:r>
            <a:r>
              <a:rPr lang="en-US" smtClean="0">
                <a:latin typeface="Arial" panose="020B0604020202020204" pitchFamily="34" charset="0"/>
                <a:cs typeface="Arial" panose="020B0604020202020204" pitchFamily="34" charset="0"/>
              </a:rPr>
              <a:t>have 5 quadcopters </a:t>
            </a:r>
            <a:r>
              <a:rPr lang="en-US" dirty="0" smtClean="0">
                <a:latin typeface="Arial" panose="020B0604020202020204" pitchFamily="34" charset="0"/>
                <a:cs typeface="Arial" panose="020B0604020202020204" pitchFamily="34" charset="0"/>
              </a:rPr>
              <a:t>distributed across the simulator map</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You can use the --rotate  </a:t>
            </a:r>
          </a:p>
        </p:txBody>
      </p:sp>
      <p:sp>
        <p:nvSpPr>
          <p:cNvPr id="23" name="Rectangle 22"/>
          <p:cNvSpPr/>
          <p:nvPr/>
        </p:nvSpPr>
        <p:spPr>
          <a:xfrm>
            <a:off x="232799" y="277007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1868566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19" grpId="0" animBg="1"/>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46587" y="1667443"/>
            <a:ext cx="8122920" cy="921309"/>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cd $PROJECT_ROOT/tutorial1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$GAMS_ROOT/scripts/projects/gpc.pl --group </a:t>
            </a:r>
            <a:r>
              <a:rPr lang="en-US" sz="1200" dirty="0" err="1" smtClean="0">
                <a:solidFill>
                  <a:schemeClr val="bg1"/>
                </a:solidFill>
                <a:latin typeface="Courier New" panose="02070309020205020404" pitchFamily="49" charset="0"/>
                <a:cs typeface="Courier New" panose="02070309020205020404" pitchFamily="49" charset="0"/>
              </a:rPr>
              <a:t>group.attackers</a:t>
            </a:r>
            <a:r>
              <a:rPr lang="en-US" sz="1200" dirty="0" smtClean="0">
                <a:solidFill>
                  <a:schemeClr val="bg1"/>
                </a:solidFill>
                <a:latin typeface="Courier New" panose="02070309020205020404" pitchFamily="49" charset="0"/>
                <a:cs typeface="Courier New" panose="02070309020205020404" pitchFamily="49" charset="0"/>
              </a:rPr>
              <a:t> --first 0 --</a:t>
            </a:r>
            <a:r>
              <a:rPr lang="en-US" sz="1200" dirty="0">
                <a:solidFill>
                  <a:schemeClr val="bg1"/>
                </a:solidFill>
                <a:latin typeface="Courier New" panose="02070309020205020404" pitchFamily="49" charset="0"/>
                <a:cs typeface="Courier New" panose="02070309020205020404" pitchFamily="49" charset="0"/>
              </a:rPr>
              <a:t>last 1</a:t>
            </a: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$GAMS_ROOT/scripts/projects/gpc.pl --group </a:t>
            </a:r>
            <a:r>
              <a:rPr lang="en-US" sz="1200" dirty="0" err="1" smtClean="0">
                <a:solidFill>
                  <a:schemeClr val="bg1"/>
                </a:solidFill>
                <a:latin typeface="Courier New" panose="02070309020205020404" pitchFamily="49" charset="0"/>
                <a:cs typeface="Courier New" panose="02070309020205020404" pitchFamily="49" charset="0"/>
              </a:rPr>
              <a:t>group.defenders</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--first </a:t>
            </a:r>
            <a:r>
              <a:rPr lang="en-US" sz="1200" dirty="0" smtClean="0">
                <a:solidFill>
                  <a:schemeClr val="bg1"/>
                </a:solidFill>
                <a:latin typeface="Courier New" panose="02070309020205020404" pitchFamily="49" charset="0"/>
                <a:cs typeface="Courier New" panose="02070309020205020404" pitchFamily="49" charset="0"/>
              </a:rPr>
              <a:t>2 </a:t>
            </a:r>
            <a:r>
              <a:rPr lang="en-US" sz="1200" dirty="0">
                <a:solidFill>
                  <a:schemeClr val="bg1"/>
                </a:solidFill>
                <a:latin typeface="Courier New" panose="02070309020205020404" pitchFamily="49" charset="0"/>
                <a:cs typeface="Courier New" panose="02070309020205020404" pitchFamily="49" charset="0"/>
              </a:rPr>
              <a:t>--last 4</a:t>
            </a:r>
            <a:endParaRPr lang="en-US" sz="1200" dirty="0" smtClean="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./action.sh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sim</a:t>
            </a:r>
            <a:endParaRPr lang="en-US" sz="1200" dirty="0" smtClean="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Change the simulation to include two groups of agents</a:t>
            </a:r>
          </a:p>
        </p:txBody>
      </p:sp>
      <p:sp>
        <p:nvSpPr>
          <p:cNvPr id="24" name="Rectangle 23"/>
          <p:cNvSpPr/>
          <p:nvPr/>
        </p:nvSpPr>
        <p:spPr>
          <a:xfrm>
            <a:off x="254922" y="1219200"/>
            <a:ext cx="2945478"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terminal</a:t>
            </a:r>
            <a:endParaRPr lang="en-US" dirty="0">
              <a:latin typeface="Arial" panose="020B0604020202020204" pitchFamily="34" charset="0"/>
              <a:cs typeface="Arial" panose="020B0604020202020204" pitchFamily="34" charset="0"/>
            </a:endParaRPr>
          </a:p>
        </p:txBody>
      </p:sp>
      <p:sp>
        <p:nvSpPr>
          <p:cNvPr id="19" name="Content Placeholder 3"/>
          <p:cNvSpPr txBox="1">
            <a:spLocks/>
          </p:cNvSpPr>
          <p:nvPr/>
        </p:nvSpPr>
        <p:spPr>
          <a:xfrm>
            <a:off x="317090" y="3364679"/>
            <a:ext cx="8122920" cy="1054921"/>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cd </a:t>
            </a:r>
            <a:r>
              <a:rPr lang="en-US" sz="1200" dirty="0" smtClean="0">
                <a:solidFill>
                  <a:schemeClr val="bg1"/>
                </a:solidFill>
                <a:latin typeface="Courier New" panose="02070309020205020404" pitchFamily="49" charset="0"/>
                <a:cs typeface="Courier New" panose="02070309020205020404" pitchFamily="49" charset="0"/>
              </a:rPr>
              <a:t>%PROJECT_ROOT%\tutorial1</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a:t>
            </a:r>
            <a:r>
              <a:rPr lang="en-US" sz="1200" dirty="0">
                <a:solidFill>
                  <a:schemeClr val="bg1"/>
                </a:solidFill>
                <a:latin typeface="Courier New" panose="02070309020205020404" pitchFamily="49" charset="0"/>
                <a:cs typeface="Courier New" panose="02070309020205020404" pitchFamily="49" charset="0"/>
              </a:rPr>
              <a:t>scripts/projects/gpc.pl --group </a:t>
            </a:r>
            <a:r>
              <a:rPr lang="en-US" sz="1200" dirty="0" err="1">
                <a:solidFill>
                  <a:schemeClr val="bg1"/>
                </a:solidFill>
                <a:latin typeface="Courier New" panose="02070309020205020404" pitchFamily="49" charset="0"/>
                <a:cs typeface="Courier New" panose="02070309020205020404" pitchFamily="49" charset="0"/>
              </a:rPr>
              <a:t>group.attackers</a:t>
            </a:r>
            <a:r>
              <a:rPr lang="en-US" sz="1200" dirty="0">
                <a:solidFill>
                  <a:schemeClr val="bg1"/>
                </a:solidFill>
                <a:latin typeface="Courier New" panose="02070309020205020404" pitchFamily="49" charset="0"/>
                <a:cs typeface="Courier New" panose="02070309020205020404" pitchFamily="49" charset="0"/>
              </a:rPr>
              <a:t> --first 0 --last 1</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a:t>
            </a:r>
            <a:r>
              <a:rPr lang="en-US" sz="1200" dirty="0">
                <a:solidFill>
                  <a:schemeClr val="bg1"/>
                </a:solidFill>
                <a:latin typeface="Courier New" panose="02070309020205020404" pitchFamily="49" charset="0"/>
                <a:cs typeface="Courier New" panose="02070309020205020404" pitchFamily="49" charset="0"/>
              </a:rPr>
              <a:t>scripts/projects/gpc.pl --group </a:t>
            </a:r>
            <a:r>
              <a:rPr lang="en-US" sz="1200" dirty="0" err="1">
                <a:solidFill>
                  <a:schemeClr val="bg1"/>
                </a:solidFill>
                <a:latin typeface="Courier New" panose="02070309020205020404" pitchFamily="49" charset="0"/>
                <a:cs typeface="Courier New" panose="02070309020205020404" pitchFamily="49" charset="0"/>
              </a:rPr>
              <a:t>group.defenders</a:t>
            </a:r>
            <a:r>
              <a:rPr lang="en-US" sz="1200" dirty="0">
                <a:solidFill>
                  <a:schemeClr val="bg1"/>
                </a:solidFill>
                <a:latin typeface="Courier New" panose="02070309020205020404" pitchFamily="49" charset="0"/>
                <a:cs typeface="Courier New" panose="02070309020205020404" pitchFamily="49" charset="0"/>
              </a:rPr>
              <a:t> --first 2 --last 4</a:t>
            </a:r>
          </a:p>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.\action.bat sim</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2" name="Rectangle 21"/>
          <p:cNvSpPr/>
          <p:nvPr/>
        </p:nvSpPr>
        <p:spPr>
          <a:xfrm>
            <a:off x="238795" y="4549635"/>
            <a:ext cx="8763000" cy="1200329"/>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These groups and their memberships will be available to any algorithms you design later</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Memberships are placed in the sim/</a:t>
            </a:r>
            <a:r>
              <a:rPr lang="en-US" dirty="0" err="1" smtClean="0">
                <a:latin typeface="Arial" panose="020B0604020202020204" pitchFamily="34" charset="0"/>
                <a:cs typeface="Arial" panose="020B0604020202020204" pitchFamily="34" charset="0"/>
              </a:rPr>
              <a:t>common.mf</a:t>
            </a:r>
            <a:r>
              <a:rPr lang="en-US" dirty="0" smtClean="0">
                <a:latin typeface="Arial" panose="020B0604020202020204" pitchFamily="34" charset="0"/>
                <a:cs typeface="Arial" panose="020B0604020202020204" pitchFamily="34" charset="0"/>
              </a:rPr>
              <a:t> file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a:t>
            </a:r>
            <a:r>
              <a:rPr lang="en-US" dirty="0" smtClean="0">
                <a:latin typeface="Arial" panose="020B0604020202020204" pitchFamily="34" charset="0"/>
                <a:cs typeface="Arial" panose="020B0604020202020204" pitchFamily="34" charset="0"/>
              </a:rPr>
              <a:t>roups can be fixed or dynamic and can change at runtime</a:t>
            </a:r>
          </a:p>
        </p:txBody>
      </p:sp>
      <p:sp>
        <p:nvSpPr>
          <p:cNvPr id="23" name="Rectangle 22"/>
          <p:cNvSpPr/>
          <p:nvPr/>
        </p:nvSpPr>
        <p:spPr>
          <a:xfrm>
            <a:off x="232799" y="2770072"/>
            <a:ext cx="8338472" cy="584775"/>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Windows: Open </a:t>
            </a:r>
            <a:r>
              <a:rPr lang="en-US" sz="1600" b="1" dirty="0">
                <a:latin typeface="Arial" panose="020B0604020202020204" pitchFamily="34" charset="0"/>
                <a:cs typeface="Arial" panose="020B0604020202020204" pitchFamily="34" charset="0"/>
              </a:rPr>
              <a:t>Visual Studio Developer Command Prompt </a:t>
            </a:r>
            <a:r>
              <a:rPr lang="en-US" sz="1600" dirty="0">
                <a:latin typeface="Arial" panose="020B0604020202020204" pitchFamily="34" charset="0"/>
                <a:cs typeface="Arial" panose="020B0604020202020204" pitchFamily="34" charset="0"/>
              </a:rPr>
              <a:t>(Start-&gt;All programs-&gt;Visual Studio 20XX-&gt;Visual Studio Tools-&gt;Developer Command Prompt)</a:t>
            </a:r>
          </a:p>
        </p:txBody>
      </p:sp>
      <p:sp>
        <p:nvSpPr>
          <p:cNvPr id="20" name="Rectangle 19"/>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1" name="TextBox 20"/>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5" name="TextBox 24"/>
          <p:cNvSpPr txBox="1"/>
          <p:nvPr/>
        </p:nvSpPr>
        <p:spPr>
          <a:xfrm>
            <a:off x="1251115" y="0"/>
            <a:ext cx="11110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Generation</a:t>
            </a:r>
            <a:endParaRPr lang="en-US" sz="1400" b="1" dirty="0">
              <a:solidFill>
                <a:schemeClr val="bg1"/>
              </a:solidFill>
              <a:latin typeface="Arial" panose="020B0604020202020204" pitchFamily="34" charset="0"/>
              <a:cs typeface="Arial" panose="020B0604020202020204" pitchFamily="34" charset="0"/>
            </a:endParaRPr>
          </a:p>
        </p:txBody>
      </p:sp>
      <p:sp>
        <p:nvSpPr>
          <p:cNvPr id="27" name="TextBox 26"/>
          <p:cNvSpPr txBox="1"/>
          <p:nvPr/>
        </p:nvSpPr>
        <p:spPr>
          <a:xfrm>
            <a:off x="4495800" y="346"/>
            <a:ext cx="1219200"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Compilation</a:t>
            </a:r>
            <a:endParaRPr lang="en-US" sz="1400" b="1" dirty="0">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5715000" y="0"/>
            <a:ext cx="1548913"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30" name="TextBox 29"/>
          <p:cNvSpPr txBox="1"/>
          <p:nvPr/>
        </p:nvSpPr>
        <p:spPr>
          <a:xfrm>
            <a:off x="2362200" y="0"/>
            <a:ext cx="1066800"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Simulation</a:t>
            </a:r>
            <a:endParaRPr lang="en-US" sz="1400" b="1" dirty="0">
              <a:solidFill>
                <a:schemeClr val="bg1"/>
              </a:solidFill>
              <a:latin typeface="Arial" panose="020B0604020202020204" pitchFamily="34" charset="0"/>
              <a:cs typeface="Arial" panose="020B0604020202020204" pitchFamily="34" charset="0"/>
            </a:endParaRPr>
          </a:p>
        </p:txBody>
      </p:sp>
      <p:sp>
        <p:nvSpPr>
          <p:cNvPr id="31" name="TextBox 30"/>
          <p:cNvSpPr txBox="1"/>
          <p:nvPr/>
        </p:nvSpPr>
        <p:spPr>
          <a:xfrm>
            <a:off x="3429000" y="0"/>
            <a:ext cx="103245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Extension</a:t>
            </a:r>
          </a:p>
        </p:txBody>
      </p:sp>
    </p:spTree>
    <p:extLst>
      <p:ext uri="{BB962C8B-B14F-4D97-AF65-F5344CB8AC3E}">
        <p14:creationId xmlns:p14="http://schemas.microsoft.com/office/powerpoint/2010/main" val="2380151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19" grpId="0" animBg="1"/>
      <p:bldP spid="22" grpId="0"/>
      <p:bldP spid="23" grpId="0"/>
    </p:bldLst>
  </p:timing>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I_template.potx" id="{DB3420F8-DAB5-4F69-AA60-933A688733B9}" vid="{AA0AFD5E-0CBA-4602-8A97-C0D57F6087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1B819FE418A3429E682F6A001192A1" ma:contentTypeVersion="0" ma:contentTypeDescription="Create a new document." ma:contentTypeScope="" ma:versionID="66ed5ed4e41d08621013a5e431fe305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9BDCC3-C72D-4B47-97C0-0DBE6C2419E4}">
  <ds:schemaRefs>
    <ds:schemaRef ds:uri="http://schemas.microsoft.com/sharepoint/v3/contenttype/forms"/>
  </ds:schemaRefs>
</ds:datastoreItem>
</file>

<file path=customXml/itemProps2.xml><?xml version="1.0" encoding="utf-8"?>
<ds:datastoreItem xmlns:ds="http://schemas.openxmlformats.org/officeDocument/2006/customXml" ds:itemID="{281B1B83-CCBC-409B-98A2-241D1F1DB9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8A8D390-1EEF-460D-A4F4-2C09111EA43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11886</TotalTime>
  <Words>1633</Words>
  <Application>Microsoft Office PowerPoint</Application>
  <PresentationFormat>On-screen Show (4:3)</PresentationFormat>
  <Paragraphs>339</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ＭＳ Ｐゴシック</vt:lpstr>
      <vt:lpstr>Arial</vt:lpstr>
      <vt:lpstr>Calibri</vt:lpstr>
      <vt:lpstr>Courier New</vt:lpstr>
      <vt:lpstr>Lucida Grande</vt:lpstr>
      <vt:lpstr>Office Theme</vt:lpstr>
      <vt:lpstr>Creating Distributed Autonomy Projects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Morley</dc:creator>
  <cp:lastModifiedBy>jedmondson</cp:lastModifiedBy>
  <cp:revision>804</cp:revision>
  <cp:lastPrinted>2016-05-31T17:47:37Z</cp:lastPrinted>
  <dcterms:created xsi:type="dcterms:W3CDTF">2014-06-18T17:34:14Z</dcterms:created>
  <dcterms:modified xsi:type="dcterms:W3CDTF">2016-06-19T18:57:34Z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0x010100771B819FE418A3429E682F6A001192A1</vt:lpwstr>
  </property>
</Properties>
</file>