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  <p:sldMasterId id="2147483758" r:id="rId2"/>
  </p:sldMasterIdLst>
  <p:sldIdLst>
    <p:sldId id="256" r:id="rId3"/>
    <p:sldId id="257" r:id="rId4"/>
    <p:sldId id="261" r:id="rId5"/>
    <p:sldId id="258" r:id="rId6"/>
    <p:sldId id="262" r:id="rId7"/>
    <p:sldId id="259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94676"/>
  </p:normalViewPr>
  <p:slideViewPr>
    <p:cSldViewPr snapToGrid="0">
      <p:cViewPr varScale="1">
        <p:scale>
          <a:sx n="106" d="100"/>
          <a:sy n="106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26391-F4E3-45F0-B2A0-8CE8440A46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BDFED0-2348-4100-9B9A-D5E42F3CBF96}">
      <dgm:prSet/>
      <dgm:spPr/>
      <dgm:t>
        <a:bodyPr/>
        <a:lstStyle/>
        <a:p>
          <a:r>
            <a:rPr lang="en-CA" b="0" i="0"/>
            <a:t>“Today, there are more than 5.7 million Canadians living with diagnosed diabetes (type 1 or type 2 diabetes), however, there are 11.7 million Canadians living with diabetes or prediabetes—a condition that, if left unmanaged, can develop into type 2 diabetes” (Diabetes Canada)</a:t>
          </a:r>
          <a:endParaRPr lang="en-US"/>
        </a:p>
      </dgm:t>
    </dgm:pt>
    <dgm:pt modelId="{54B193C2-F3CC-4DDB-889F-DCAE8F40165A}" type="parTrans" cxnId="{6A7EB15F-3246-4597-86FB-133ACCF4EB9B}">
      <dgm:prSet/>
      <dgm:spPr/>
      <dgm:t>
        <a:bodyPr/>
        <a:lstStyle/>
        <a:p>
          <a:endParaRPr lang="en-US"/>
        </a:p>
      </dgm:t>
    </dgm:pt>
    <dgm:pt modelId="{0FE4C17F-24DB-41C5-9700-9BDAAF5BD432}" type="sibTrans" cxnId="{6A7EB15F-3246-4597-86FB-133ACCF4EB9B}">
      <dgm:prSet/>
      <dgm:spPr/>
      <dgm:t>
        <a:bodyPr/>
        <a:lstStyle/>
        <a:p>
          <a:endParaRPr lang="en-US"/>
        </a:p>
      </dgm:t>
    </dgm:pt>
    <dgm:pt modelId="{424C4A06-51D2-44F6-A60B-14A89B9800E5}">
      <dgm:prSet/>
      <dgm:spPr/>
      <dgm:t>
        <a:bodyPr/>
        <a:lstStyle/>
        <a:p>
          <a:r>
            <a:rPr lang="en-CA" b="0" i="0"/>
            <a:t>“Diabetes is also costing the healthcare system of Canada $30 billion per year to treat people with diabetes. The high prevalence of diabetes and its overwhelming impact in our communities and health-care system mean that we must further diabetes research” (Diabetes Canada)</a:t>
          </a:r>
          <a:endParaRPr lang="en-US"/>
        </a:p>
      </dgm:t>
    </dgm:pt>
    <dgm:pt modelId="{E9EED5DB-B26B-4392-A992-6076312ABC4B}" type="parTrans" cxnId="{208371CE-5041-41CB-837B-CDA21FFDB241}">
      <dgm:prSet/>
      <dgm:spPr/>
      <dgm:t>
        <a:bodyPr/>
        <a:lstStyle/>
        <a:p>
          <a:endParaRPr lang="en-US"/>
        </a:p>
      </dgm:t>
    </dgm:pt>
    <dgm:pt modelId="{446718F3-14B3-4244-92CC-9F4369EE194D}" type="sibTrans" cxnId="{208371CE-5041-41CB-837B-CDA21FFDB241}">
      <dgm:prSet/>
      <dgm:spPr/>
      <dgm:t>
        <a:bodyPr/>
        <a:lstStyle/>
        <a:p>
          <a:endParaRPr lang="en-US"/>
        </a:p>
      </dgm:t>
    </dgm:pt>
    <dgm:pt modelId="{38E177D2-4E40-B544-B11B-0D0C8AC81561}" type="pres">
      <dgm:prSet presAssocID="{E3A26391-F4E3-45F0-B2A0-8CE8440A46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333FDC-0903-994F-8210-364D9B40A211}" type="pres">
      <dgm:prSet presAssocID="{30BDFED0-2348-4100-9B9A-D5E42F3CBF96}" presName="hierRoot1" presStyleCnt="0"/>
      <dgm:spPr/>
    </dgm:pt>
    <dgm:pt modelId="{AC53A3F2-E6D7-4D4D-9F00-3F432B7AC01C}" type="pres">
      <dgm:prSet presAssocID="{30BDFED0-2348-4100-9B9A-D5E42F3CBF96}" presName="composite" presStyleCnt="0"/>
      <dgm:spPr/>
    </dgm:pt>
    <dgm:pt modelId="{B0DFAB4E-E55B-D54B-812D-3C5BBD6056C4}" type="pres">
      <dgm:prSet presAssocID="{30BDFED0-2348-4100-9B9A-D5E42F3CBF96}" presName="background" presStyleLbl="node0" presStyleIdx="0" presStyleCnt="2"/>
      <dgm:spPr/>
    </dgm:pt>
    <dgm:pt modelId="{D55B6680-6D65-8F4B-B5B7-35075BF740A1}" type="pres">
      <dgm:prSet presAssocID="{30BDFED0-2348-4100-9B9A-D5E42F3CBF96}" presName="text" presStyleLbl="fgAcc0" presStyleIdx="0" presStyleCnt="2">
        <dgm:presLayoutVars>
          <dgm:chPref val="3"/>
        </dgm:presLayoutVars>
      </dgm:prSet>
      <dgm:spPr/>
    </dgm:pt>
    <dgm:pt modelId="{846954D1-185D-5345-8CC6-CEA815C693B0}" type="pres">
      <dgm:prSet presAssocID="{30BDFED0-2348-4100-9B9A-D5E42F3CBF96}" presName="hierChild2" presStyleCnt="0"/>
      <dgm:spPr/>
    </dgm:pt>
    <dgm:pt modelId="{1CF07677-3A9D-1242-BF8C-33E8F03CADD6}" type="pres">
      <dgm:prSet presAssocID="{424C4A06-51D2-44F6-A60B-14A89B9800E5}" presName="hierRoot1" presStyleCnt="0"/>
      <dgm:spPr/>
    </dgm:pt>
    <dgm:pt modelId="{09AEDED2-4593-F948-B4E5-1C385B9A817D}" type="pres">
      <dgm:prSet presAssocID="{424C4A06-51D2-44F6-A60B-14A89B9800E5}" presName="composite" presStyleCnt="0"/>
      <dgm:spPr/>
    </dgm:pt>
    <dgm:pt modelId="{F934D1D8-EB9E-8640-BB91-A75C1BB9D2E1}" type="pres">
      <dgm:prSet presAssocID="{424C4A06-51D2-44F6-A60B-14A89B9800E5}" presName="background" presStyleLbl="node0" presStyleIdx="1" presStyleCnt="2"/>
      <dgm:spPr/>
    </dgm:pt>
    <dgm:pt modelId="{A8DC1524-41EA-BF4B-9F23-D94A26D90C6F}" type="pres">
      <dgm:prSet presAssocID="{424C4A06-51D2-44F6-A60B-14A89B9800E5}" presName="text" presStyleLbl="fgAcc0" presStyleIdx="1" presStyleCnt="2">
        <dgm:presLayoutVars>
          <dgm:chPref val="3"/>
        </dgm:presLayoutVars>
      </dgm:prSet>
      <dgm:spPr/>
    </dgm:pt>
    <dgm:pt modelId="{CAD08987-5C99-4943-A2D1-EB4C45C45B20}" type="pres">
      <dgm:prSet presAssocID="{424C4A06-51D2-44F6-A60B-14A89B9800E5}" presName="hierChild2" presStyleCnt="0"/>
      <dgm:spPr/>
    </dgm:pt>
  </dgm:ptLst>
  <dgm:cxnLst>
    <dgm:cxn modelId="{4FC12E33-FAA0-524E-853D-D35BC098346C}" type="presOf" srcId="{E3A26391-F4E3-45F0-B2A0-8CE8440A4650}" destId="{38E177D2-4E40-B544-B11B-0D0C8AC81561}" srcOrd="0" destOrd="0" presId="urn:microsoft.com/office/officeart/2005/8/layout/hierarchy1"/>
    <dgm:cxn modelId="{58592655-C1E6-A149-B1EF-CFBE718A1141}" type="presOf" srcId="{424C4A06-51D2-44F6-A60B-14A89B9800E5}" destId="{A8DC1524-41EA-BF4B-9F23-D94A26D90C6F}" srcOrd="0" destOrd="0" presId="urn:microsoft.com/office/officeart/2005/8/layout/hierarchy1"/>
    <dgm:cxn modelId="{6A7EB15F-3246-4597-86FB-133ACCF4EB9B}" srcId="{E3A26391-F4E3-45F0-B2A0-8CE8440A4650}" destId="{30BDFED0-2348-4100-9B9A-D5E42F3CBF96}" srcOrd="0" destOrd="0" parTransId="{54B193C2-F3CC-4DDB-889F-DCAE8F40165A}" sibTransId="{0FE4C17F-24DB-41C5-9700-9BDAAF5BD432}"/>
    <dgm:cxn modelId="{208371CE-5041-41CB-837B-CDA21FFDB241}" srcId="{E3A26391-F4E3-45F0-B2A0-8CE8440A4650}" destId="{424C4A06-51D2-44F6-A60B-14A89B9800E5}" srcOrd="1" destOrd="0" parTransId="{E9EED5DB-B26B-4392-A992-6076312ABC4B}" sibTransId="{446718F3-14B3-4244-92CC-9F4369EE194D}"/>
    <dgm:cxn modelId="{7A816DEC-23FC-9D4A-B112-2B65D20663CC}" type="presOf" srcId="{30BDFED0-2348-4100-9B9A-D5E42F3CBF96}" destId="{D55B6680-6D65-8F4B-B5B7-35075BF740A1}" srcOrd="0" destOrd="0" presId="urn:microsoft.com/office/officeart/2005/8/layout/hierarchy1"/>
    <dgm:cxn modelId="{FF50CF8E-F89E-3147-A14E-6D49BFB6737F}" type="presParOf" srcId="{38E177D2-4E40-B544-B11B-0D0C8AC81561}" destId="{B4333FDC-0903-994F-8210-364D9B40A211}" srcOrd="0" destOrd="0" presId="urn:microsoft.com/office/officeart/2005/8/layout/hierarchy1"/>
    <dgm:cxn modelId="{309BEFC1-3142-D04F-ABC1-0D4D05BE3562}" type="presParOf" srcId="{B4333FDC-0903-994F-8210-364D9B40A211}" destId="{AC53A3F2-E6D7-4D4D-9F00-3F432B7AC01C}" srcOrd="0" destOrd="0" presId="urn:microsoft.com/office/officeart/2005/8/layout/hierarchy1"/>
    <dgm:cxn modelId="{9C7369D6-B0BF-2247-B484-AC4C36A02053}" type="presParOf" srcId="{AC53A3F2-E6D7-4D4D-9F00-3F432B7AC01C}" destId="{B0DFAB4E-E55B-D54B-812D-3C5BBD6056C4}" srcOrd="0" destOrd="0" presId="urn:microsoft.com/office/officeart/2005/8/layout/hierarchy1"/>
    <dgm:cxn modelId="{CF932B87-9467-2D46-944B-87C1A717780A}" type="presParOf" srcId="{AC53A3F2-E6D7-4D4D-9F00-3F432B7AC01C}" destId="{D55B6680-6D65-8F4B-B5B7-35075BF740A1}" srcOrd="1" destOrd="0" presId="urn:microsoft.com/office/officeart/2005/8/layout/hierarchy1"/>
    <dgm:cxn modelId="{CF62DF95-D95A-214D-A5FD-A1A85C72A6C6}" type="presParOf" srcId="{B4333FDC-0903-994F-8210-364D9B40A211}" destId="{846954D1-185D-5345-8CC6-CEA815C693B0}" srcOrd="1" destOrd="0" presId="urn:microsoft.com/office/officeart/2005/8/layout/hierarchy1"/>
    <dgm:cxn modelId="{CB300CF7-E365-294A-9BE9-72C29887FDF5}" type="presParOf" srcId="{38E177D2-4E40-B544-B11B-0D0C8AC81561}" destId="{1CF07677-3A9D-1242-BF8C-33E8F03CADD6}" srcOrd="1" destOrd="0" presId="urn:microsoft.com/office/officeart/2005/8/layout/hierarchy1"/>
    <dgm:cxn modelId="{A590A658-39E7-9349-BD96-C3E88DA59BAA}" type="presParOf" srcId="{1CF07677-3A9D-1242-BF8C-33E8F03CADD6}" destId="{09AEDED2-4593-F948-B4E5-1C385B9A817D}" srcOrd="0" destOrd="0" presId="urn:microsoft.com/office/officeart/2005/8/layout/hierarchy1"/>
    <dgm:cxn modelId="{B371FD4A-D336-884F-ACD4-C98D28CFC94D}" type="presParOf" srcId="{09AEDED2-4593-F948-B4E5-1C385B9A817D}" destId="{F934D1D8-EB9E-8640-BB91-A75C1BB9D2E1}" srcOrd="0" destOrd="0" presId="urn:microsoft.com/office/officeart/2005/8/layout/hierarchy1"/>
    <dgm:cxn modelId="{8B78523A-C6DB-9C4D-A97B-56E25C18EDA7}" type="presParOf" srcId="{09AEDED2-4593-F948-B4E5-1C385B9A817D}" destId="{A8DC1524-41EA-BF4B-9F23-D94A26D90C6F}" srcOrd="1" destOrd="0" presId="urn:microsoft.com/office/officeart/2005/8/layout/hierarchy1"/>
    <dgm:cxn modelId="{81E01743-0F8F-B74C-896A-8D25BC1EBDEA}" type="presParOf" srcId="{1CF07677-3A9D-1242-BF8C-33E8F03CADD6}" destId="{CAD08987-5C99-4943-A2D1-EB4C45C45B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71092-09C4-4A8B-9812-A505A35892E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7D82FB-F4CD-4085-99A5-0DE8F8F16923}">
      <dgm:prSet/>
      <dgm:spPr/>
      <dgm:t>
        <a:bodyPr/>
        <a:lstStyle/>
        <a:p>
          <a:r>
            <a:rPr lang="en-CA" b="0" i="0"/>
            <a:t>Tool to use - Javascript/CSS/HTML </a:t>
          </a:r>
          <a:endParaRPr lang="en-US"/>
        </a:p>
      </dgm:t>
    </dgm:pt>
    <dgm:pt modelId="{B1A55842-9C1B-4D58-B835-4E3ECB02641B}" type="parTrans" cxnId="{818707D0-ECA6-42E2-93F1-D951DAF66C22}">
      <dgm:prSet/>
      <dgm:spPr/>
      <dgm:t>
        <a:bodyPr/>
        <a:lstStyle/>
        <a:p>
          <a:endParaRPr lang="en-US"/>
        </a:p>
      </dgm:t>
    </dgm:pt>
    <dgm:pt modelId="{E723AC81-5CFE-46EA-AA5E-0BCE30E19B53}" type="sibTrans" cxnId="{818707D0-ECA6-42E2-93F1-D951DAF66C22}">
      <dgm:prSet/>
      <dgm:spPr/>
      <dgm:t>
        <a:bodyPr/>
        <a:lstStyle/>
        <a:p>
          <a:endParaRPr lang="en-US"/>
        </a:p>
      </dgm:t>
    </dgm:pt>
    <dgm:pt modelId="{10586366-415F-4D53-81D7-A3EB32BD7666}">
      <dgm:prSet/>
      <dgm:spPr/>
      <dgm:t>
        <a:bodyPr/>
        <a:lstStyle/>
        <a:p>
          <a:r>
            <a:rPr lang="en-CA" b="0" i="0"/>
            <a:t>Interactive elements we wish to have - pages/graphs/toolbar etc (look at examples)</a:t>
          </a:r>
          <a:endParaRPr lang="en-US"/>
        </a:p>
      </dgm:t>
    </dgm:pt>
    <dgm:pt modelId="{30079D25-29D3-44E9-A6BE-B7BC39F39873}" type="parTrans" cxnId="{9EBCA399-E918-41BE-A8B6-8D46710F3DA2}">
      <dgm:prSet/>
      <dgm:spPr/>
      <dgm:t>
        <a:bodyPr/>
        <a:lstStyle/>
        <a:p>
          <a:endParaRPr lang="en-US"/>
        </a:p>
      </dgm:t>
    </dgm:pt>
    <dgm:pt modelId="{97ED981C-F0B9-4F90-A490-9E5D06EE34DD}" type="sibTrans" cxnId="{9EBCA399-E918-41BE-A8B6-8D46710F3DA2}">
      <dgm:prSet/>
      <dgm:spPr/>
      <dgm:t>
        <a:bodyPr/>
        <a:lstStyle/>
        <a:p>
          <a:endParaRPr lang="en-US"/>
        </a:p>
      </dgm:t>
    </dgm:pt>
    <dgm:pt modelId="{81E7124A-0E13-4543-96C2-F06D869C007B}" type="pres">
      <dgm:prSet presAssocID="{1E671092-09C4-4A8B-9812-A505A35892E3}" presName="outerComposite" presStyleCnt="0">
        <dgm:presLayoutVars>
          <dgm:chMax val="5"/>
          <dgm:dir/>
          <dgm:resizeHandles val="exact"/>
        </dgm:presLayoutVars>
      </dgm:prSet>
      <dgm:spPr/>
    </dgm:pt>
    <dgm:pt modelId="{C8D85193-7184-4B41-AB2E-E1A80AF1CFA5}" type="pres">
      <dgm:prSet presAssocID="{1E671092-09C4-4A8B-9812-A505A35892E3}" presName="dummyMaxCanvas" presStyleCnt="0">
        <dgm:presLayoutVars/>
      </dgm:prSet>
      <dgm:spPr/>
    </dgm:pt>
    <dgm:pt modelId="{615C9E8F-3C9C-BD47-8EF3-C0C190F40ADC}" type="pres">
      <dgm:prSet presAssocID="{1E671092-09C4-4A8B-9812-A505A35892E3}" presName="TwoNodes_1" presStyleLbl="node1" presStyleIdx="0" presStyleCnt="2">
        <dgm:presLayoutVars>
          <dgm:bulletEnabled val="1"/>
        </dgm:presLayoutVars>
      </dgm:prSet>
      <dgm:spPr/>
    </dgm:pt>
    <dgm:pt modelId="{4477722A-4446-D340-A910-E4A3D41C9E8D}" type="pres">
      <dgm:prSet presAssocID="{1E671092-09C4-4A8B-9812-A505A35892E3}" presName="TwoNodes_2" presStyleLbl="node1" presStyleIdx="1" presStyleCnt="2">
        <dgm:presLayoutVars>
          <dgm:bulletEnabled val="1"/>
        </dgm:presLayoutVars>
      </dgm:prSet>
      <dgm:spPr/>
    </dgm:pt>
    <dgm:pt modelId="{D261A78C-CB01-DC42-81E7-33A8A1C01B27}" type="pres">
      <dgm:prSet presAssocID="{1E671092-09C4-4A8B-9812-A505A35892E3}" presName="TwoConn_1-2" presStyleLbl="fgAccFollowNode1" presStyleIdx="0" presStyleCnt="1">
        <dgm:presLayoutVars>
          <dgm:bulletEnabled val="1"/>
        </dgm:presLayoutVars>
      </dgm:prSet>
      <dgm:spPr/>
    </dgm:pt>
    <dgm:pt modelId="{23D9C6C5-C227-F241-B037-F815469A79F8}" type="pres">
      <dgm:prSet presAssocID="{1E671092-09C4-4A8B-9812-A505A35892E3}" presName="TwoNodes_1_text" presStyleLbl="node1" presStyleIdx="1" presStyleCnt="2">
        <dgm:presLayoutVars>
          <dgm:bulletEnabled val="1"/>
        </dgm:presLayoutVars>
      </dgm:prSet>
      <dgm:spPr/>
    </dgm:pt>
    <dgm:pt modelId="{0D46703C-E3A0-0D4B-AB27-9BE5817BC422}" type="pres">
      <dgm:prSet presAssocID="{1E671092-09C4-4A8B-9812-A505A35892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16E360D-812B-4D40-8586-BEA242D98355}" type="presOf" srcId="{1E671092-09C4-4A8B-9812-A505A35892E3}" destId="{81E7124A-0E13-4543-96C2-F06D869C007B}" srcOrd="0" destOrd="0" presId="urn:microsoft.com/office/officeart/2005/8/layout/vProcess5"/>
    <dgm:cxn modelId="{B6889451-04D1-CB40-B14C-E4590AA5C9FE}" type="presOf" srcId="{E723AC81-5CFE-46EA-AA5E-0BCE30E19B53}" destId="{D261A78C-CB01-DC42-81E7-33A8A1C01B27}" srcOrd="0" destOrd="0" presId="urn:microsoft.com/office/officeart/2005/8/layout/vProcess5"/>
    <dgm:cxn modelId="{F33F1171-B367-6249-BCC5-BC10809227D8}" type="presOf" srcId="{10586366-415F-4D53-81D7-A3EB32BD7666}" destId="{0D46703C-E3A0-0D4B-AB27-9BE5817BC422}" srcOrd="1" destOrd="0" presId="urn:microsoft.com/office/officeart/2005/8/layout/vProcess5"/>
    <dgm:cxn modelId="{FF869E71-1A7A-5242-8D29-11B11DB16431}" type="presOf" srcId="{587D82FB-F4CD-4085-99A5-0DE8F8F16923}" destId="{615C9E8F-3C9C-BD47-8EF3-C0C190F40ADC}" srcOrd="0" destOrd="0" presId="urn:microsoft.com/office/officeart/2005/8/layout/vProcess5"/>
    <dgm:cxn modelId="{97C74F83-72BD-FA4A-A58F-459ECCFA6344}" type="presOf" srcId="{587D82FB-F4CD-4085-99A5-0DE8F8F16923}" destId="{23D9C6C5-C227-F241-B037-F815469A79F8}" srcOrd="1" destOrd="0" presId="urn:microsoft.com/office/officeart/2005/8/layout/vProcess5"/>
    <dgm:cxn modelId="{A38EB390-A23E-CC4C-B0BE-23A5F412FB2B}" type="presOf" srcId="{10586366-415F-4D53-81D7-A3EB32BD7666}" destId="{4477722A-4446-D340-A910-E4A3D41C9E8D}" srcOrd="0" destOrd="0" presId="urn:microsoft.com/office/officeart/2005/8/layout/vProcess5"/>
    <dgm:cxn modelId="{9EBCA399-E918-41BE-A8B6-8D46710F3DA2}" srcId="{1E671092-09C4-4A8B-9812-A505A35892E3}" destId="{10586366-415F-4D53-81D7-A3EB32BD7666}" srcOrd="1" destOrd="0" parTransId="{30079D25-29D3-44E9-A6BE-B7BC39F39873}" sibTransId="{97ED981C-F0B9-4F90-A490-9E5D06EE34DD}"/>
    <dgm:cxn modelId="{818707D0-ECA6-42E2-93F1-D951DAF66C22}" srcId="{1E671092-09C4-4A8B-9812-A505A35892E3}" destId="{587D82FB-F4CD-4085-99A5-0DE8F8F16923}" srcOrd="0" destOrd="0" parTransId="{B1A55842-9C1B-4D58-B835-4E3ECB02641B}" sibTransId="{E723AC81-5CFE-46EA-AA5E-0BCE30E19B53}"/>
    <dgm:cxn modelId="{26953935-36C1-6649-A8FF-4DEF2ECB5258}" type="presParOf" srcId="{81E7124A-0E13-4543-96C2-F06D869C007B}" destId="{C8D85193-7184-4B41-AB2E-E1A80AF1CFA5}" srcOrd="0" destOrd="0" presId="urn:microsoft.com/office/officeart/2005/8/layout/vProcess5"/>
    <dgm:cxn modelId="{4B186802-5722-914F-A9A3-2F7550BDDC39}" type="presParOf" srcId="{81E7124A-0E13-4543-96C2-F06D869C007B}" destId="{615C9E8F-3C9C-BD47-8EF3-C0C190F40ADC}" srcOrd="1" destOrd="0" presId="urn:microsoft.com/office/officeart/2005/8/layout/vProcess5"/>
    <dgm:cxn modelId="{1034C51D-0D0E-B549-870A-2AA3BF8CD6A4}" type="presParOf" srcId="{81E7124A-0E13-4543-96C2-F06D869C007B}" destId="{4477722A-4446-D340-A910-E4A3D41C9E8D}" srcOrd="2" destOrd="0" presId="urn:microsoft.com/office/officeart/2005/8/layout/vProcess5"/>
    <dgm:cxn modelId="{BC5EE948-5591-5D42-8F76-37F24EB786AA}" type="presParOf" srcId="{81E7124A-0E13-4543-96C2-F06D869C007B}" destId="{D261A78C-CB01-DC42-81E7-33A8A1C01B27}" srcOrd="3" destOrd="0" presId="urn:microsoft.com/office/officeart/2005/8/layout/vProcess5"/>
    <dgm:cxn modelId="{71349EFD-C55C-2A48-ADAC-A8F1F3623DBA}" type="presParOf" srcId="{81E7124A-0E13-4543-96C2-F06D869C007B}" destId="{23D9C6C5-C227-F241-B037-F815469A79F8}" srcOrd="4" destOrd="0" presId="urn:microsoft.com/office/officeart/2005/8/layout/vProcess5"/>
    <dgm:cxn modelId="{48D2C486-CE17-B443-B965-5FA2B1BAD61D}" type="presParOf" srcId="{81E7124A-0E13-4543-96C2-F06D869C007B}" destId="{0D46703C-E3A0-0D4B-AB27-9BE5817BC4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AB4E-E55B-D54B-812D-3C5BBD6056C4}">
      <dsp:nvSpPr>
        <dsp:cNvPr id="0" name=""/>
        <dsp:cNvSpPr/>
      </dsp:nvSpPr>
      <dsp:spPr>
        <a:xfrm>
          <a:off x="1355" y="202500"/>
          <a:ext cx="4757313" cy="3020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B6680-6D65-8F4B-B5B7-35075BF740A1}">
      <dsp:nvSpPr>
        <dsp:cNvPr id="0" name=""/>
        <dsp:cNvSpPr/>
      </dsp:nvSpPr>
      <dsp:spPr>
        <a:xfrm>
          <a:off x="529945" y="704661"/>
          <a:ext cx="4757313" cy="3020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“Today, there are more than 5.7 million Canadians living with diagnosed diabetes (type 1 or type 2 diabetes), however, there are 11.7 million Canadians living with diabetes or prediabetes—a condition that, if left unmanaged, can develop into type 2 diabetes” (Diabetes Canada)</a:t>
          </a:r>
          <a:endParaRPr lang="en-US" sz="2100" kern="1200"/>
        </a:p>
      </dsp:txBody>
      <dsp:txXfrm>
        <a:off x="618424" y="793140"/>
        <a:ext cx="4580355" cy="2843936"/>
      </dsp:txXfrm>
    </dsp:sp>
    <dsp:sp modelId="{F934D1D8-EB9E-8640-BB91-A75C1BB9D2E1}">
      <dsp:nvSpPr>
        <dsp:cNvPr id="0" name=""/>
        <dsp:cNvSpPr/>
      </dsp:nvSpPr>
      <dsp:spPr>
        <a:xfrm>
          <a:off x="5815849" y="202500"/>
          <a:ext cx="4757313" cy="3020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C1524-41EA-BF4B-9F23-D94A26D90C6F}">
      <dsp:nvSpPr>
        <dsp:cNvPr id="0" name=""/>
        <dsp:cNvSpPr/>
      </dsp:nvSpPr>
      <dsp:spPr>
        <a:xfrm>
          <a:off x="6344440" y="704661"/>
          <a:ext cx="4757313" cy="30208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“Diabetes is also costing the healthcare system of Canada $30 billion per year to treat people with diabetes. The high prevalence of diabetes and its overwhelming impact in our communities and health-care system mean that we must further diabetes research” (Diabetes Canada)</a:t>
          </a:r>
          <a:endParaRPr lang="en-US" sz="2100" kern="1200"/>
        </a:p>
      </dsp:txBody>
      <dsp:txXfrm>
        <a:off x="6432919" y="793140"/>
        <a:ext cx="4580355" cy="2843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C9E8F-3C9C-BD47-8EF3-C0C190F40ADC}">
      <dsp:nvSpPr>
        <dsp:cNvPr id="0" name=""/>
        <dsp:cNvSpPr/>
      </dsp:nvSpPr>
      <dsp:spPr>
        <a:xfrm>
          <a:off x="0" y="0"/>
          <a:ext cx="8891560" cy="143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0" i="0" kern="1200"/>
            <a:t>Tool to use - Javascript/CSS/HTML </a:t>
          </a:r>
          <a:endParaRPr lang="en-US" sz="2700" kern="1200"/>
        </a:p>
      </dsp:txBody>
      <dsp:txXfrm>
        <a:off x="42026" y="42026"/>
        <a:ext cx="7408516" cy="1350811"/>
      </dsp:txXfrm>
    </dsp:sp>
    <dsp:sp modelId="{4477722A-4446-D340-A910-E4A3D41C9E8D}">
      <dsp:nvSpPr>
        <dsp:cNvPr id="0" name=""/>
        <dsp:cNvSpPr/>
      </dsp:nvSpPr>
      <dsp:spPr>
        <a:xfrm>
          <a:off x="1569098" y="1753722"/>
          <a:ext cx="8891560" cy="143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0" i="0" kern="1200"/>
            <a:t>Interactive elements we wish to have - pages/graphs/toolbar etc (look at examples)</a:t>
          </a:r>
          <a:endParaRPr lang="en-US" sz="2700" kern="1200"/>
        </a:p>
      </dsp:txBody>
      <dsp:txXfrm>
        <a:off x="1611124" y="1795748"/>
        <a:ext cx="6305747" cy="1350811"/>
      </dsp:txXfrm>
    </dsp:sp>
    <dsp:sp modelId="{D261A78C-CB01-DC42-81E7-33A8A1C01B27}">
      <dsp:nvSpPr>
        <dsp:cNvPr id="0" name=""/>
        <dsp:cNvSpPr/>
      </dsp:nvSpPr>
      <dsp:spPr>
        <a:xfrm>
          <a:off x="7958898" y="1127962"/>
          <a:ext cx="932661" cy="9326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68747" y="1127962"/>
        <a:ext cx="512963" cy="701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11/24/22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3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9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0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7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7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1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46" r:id="rId5"/>
    <p:sldLayoutId id="2147483747" r:id="rId6"/>
    <p:sldLayoutId id="2147483753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B41CE482-766E-8C84-640D-4412D9819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33F06-D7B1-01E7-C262-6F61D3AE1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7075308" cy="27221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200" dirty="0"/>
              <a:t>Training and Validation of Machine learning &amp; Deep Learning  models;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5EAB-BF01-2988-FD16-B3515BB0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 dirty="0"/>
              <a:t>For the classification and prediction of type diabetes in individuals </a:t>
            </a:r>
          </a:p>
        </p:txBody>
      </p:sp>
    </p:spTree>
    <p:extLst>
      <p:ext uri="{BB962C8B-B14F-4D97-AF65-F5344CB8AC3E}">
        <p14:creationId xmlns:p14="http://schemas.microsoft.com/office/powerpoint/2010/main" val="263752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04F3-D6CD-1D17-B843-368B2464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10460659" cy="14465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Storyboard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0FA2B-0585-C5CB-5D38-71F21222C1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49" y="2691638"/>
          <a:ext cx="10460659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32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1756E-B9A3-BC6B-5037-6A49C351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u="none" strike="noStrike" kern="1200" spc="-15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Example Storyboard </a:t>
            </a:r>
            <a:endParaRPr lang="en-US" sz="56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E0052B-9664-7F03-A2D7-362EAC65C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682" y="2200066"/>
            <a:ext cx="6518652" cy="2721537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73C6-6895-B10B-1BD4-EC0828D0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Background: </a:t>
            </a:r>
            <a:r>
              <a:rPr lang="en-US" sz="2800" dirty="0">
                <a:solidFill>
                  <a:schemeClr val="bg1"/>
                </a:solidFill>
              </a:rPr>
              <a:t>Why Diabetes?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086A-D3A0-596C-31BF-B6FE15BD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034861"/>
            <a:ext cx="10703865" cy="4082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CA" b="0" i="0" dirty="0">
                <a:solidFill>
                  <a:schemeClr val="bg1"/>
                </a:solidFill>
                <a:effectLst/>
                <a:latin typeface="open-sans"/>
              </a:rPr>
              <a:t>Diabetes Canada released new 2022 figures that show the continued rising trend of diabetes rates in Canada with no signs of leveling or decreasing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CA" b="0" i="0" dirty="0">
                <a:solidFill>
                  <a:srgbClr val="414141"/>
                </a:solidFill>
                <a:effectLst/>
                <a:latin typeface="open-sans"/>
              </a:rPr>
              <a:t>“</a:t>
            </a:r>
            <a:r>
              <a:rPr lang="en-CA" b="0" i="0" dirty="0">
                <a:solidFill>
                  <a:schemeClr val="bg1"/>
                </a:solidFill>
                <a:effectLst/>
                <a:latin typeface="open-sans"/>
              </a:rPr>
              <a:t>The new diabetes figures show a steady, continued increase in diabetes in our country with 11.7 million Canadians living with diabetes or prediabetes,” says Laura </a:t>
            </a:r>
            <a:r>
              <a:rPr lang="en-CA" b="0" i="0" dirty="0" err="1">
                <a:solidFill>
                  <a:schemeClr val="bg1"/>
                </a:solidFill>
                <a:effectLst/>
                <a:latin typeface="open-sans"/>
              </a:rPr>
              <a:t>Syron</a:t>
            </a:r>
            <a:r>
              <a:rPr lang="en-CA" b="0" i="0" dirty="0">
                <a:solidFill>
                  <a:schemeClr val="bg1"/>
                </a:solidFill>
                <a:effectLst/>
                <a:latin typeface="open-sans"/>
              </a:rPr>
              <a:t>, President and CEO of Diabetes Canada. 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6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25A2-FDD8-D774-56BB-BF156544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44" y="728203"/>
            <a:ext cx="8267296" cy="14465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B118FA-5587-68FA-231D-ACB84A9655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49" y="2395471"/>
          <a:ext cx="11103109" cy="392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7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590A-CCB6-0575-13B6-90882274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Sources 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2BF92C11-A143-EF78-4BC1-5C836FA7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7"/>
            <a:ext cx="11386444" cy="3670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datasets used in the training and validation of models were sourced from varying sources with further data preprocessing and feature reduction carried out. 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Sources include: 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National Health and Nutrition Examination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 </a:t>
            </a:r>
          </a:p>
        </p:txBody>
      </p:sp>
    </p:spTree>
    <p:extLst>
      <p:ext uri="{BB962C8B-B14F-4D97-AF65-F5344CB8AC3E}">
        <p14:creationId xmlns:p14="http://schemas.microsoft.com/office/powerpoint/2010/main" val="134229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D080-82B6-3507-D367-D95A831F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B5B3-C8D7-71AA-8993-0D679E43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10845532" cy="3683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utilized after data processing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age, sex, height and weight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BMI, Cholesterol, other health data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Smoker/non-smoker, drinker/non-drinker, family history of diabetes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3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B0AF-F9FA-8E8E-A914-7A359DB8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35684" cy="14465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5955-3936-F979-35AE-E208E530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7"/>
            <a:ext cx="10935684" cy="3747799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Exploratory data analysis was performed using </a:t>
            </a:r>
            <a:r>
              <a:rPr lang="en-CA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vscode</a:t>
            </a: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CA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notebook. 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</a:rPr>
              <a:t>ollowed by data preprocessing and cleaning, which st</a:t>
            </a: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arted renaming columns, replacing values to numeric values, dropping nulls. 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Density graphs, counting values, crosstab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Questions we hope to answered: </a:t>
            </a:r>
            <a:endParaRPr lang="en-CA" b="0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Has the total number of people with diabetes changed due to the pandemic?</a:t>
            </a:r>
          </a:p>
          <a:p>
            <a:pPr marL="0" indent="0" rtl="0" fontAlgn="base">
              <a:spcBef>
                <a:spcPts val="300"/>
              </a:spcBef>
              <a:spcAft>
                <a:spcPts val="0"/>
              </a:spcAft>
              <a:buNone/>
            </a:pPr>
            <a:endParaRPr lang="en-CA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the variables that are key identifiers in determining if someone has diabetes?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</a:rPr>
              <a:t>Can trained models classify individuals with type 2 diabetes from data which high degree of accuracy?  </a:t>
            </a:r>
            <a:endParaRPr lang="en-CA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CA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5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295E-93D9-1990-B8AF-E58F7D0F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810" y="748747"/>
            <a:ext cx="7598190" cy="10746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CC766E-133A-26E9-695F-5AEA05A6D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3" y="2279375"/>
            <a:ext cx="7129668" cy="38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5465F-B6D4-6A42-10E1-D5D1EFEF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6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 dirty="0"/>
              <a:t>Models 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6F8FE6A5-9F7E-9C98-DE0E-38EF388D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857" y="2691638"/>
            <a:ext cx="3609983" cy="3188586"/>
          </a:xfrm>
        </p:spPr>
        <p:txBody>
          <a:bodyPr>
            <a:normAutofit/>
          </a:bodyPr>
          <a:lstStyle/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KNN model (K- Nearest Neighbors Algorithm) </a:t>
            </a:r>
            <a:endParaRPr lang="en-CA" sz="2000" i="0" u="none" strike="noStrike" dirty="0"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Supervised model used for classification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Split data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Train data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Scale data</a:t>
            </a:r>
          </a:p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b="0" i="0" u="none" strike="noStrike" dirty="0">
                <a:effectLst/>
                <a:latin typeface="Arial" panose="020B0604020202020204" pitchFamily="34" charset="0"/>
              </a:rPr>
              <a:t>Select number of neighbors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6F588CC-3378-57E7-9655-F76647A6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667" y="1504534"/>
            <a:ext cx="6254910" cy="41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Cross 2058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857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6B0F-7E8D-48FD-3EA1-D043C718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i="0" u="none" strike="noStrike" dirty="0">
                <a:solidFill>
                  <a:schemeClr val="bg1"/>
                </a:solidFill>
                <a:effectLst/>
              </a:rPr>
              <a:t>How Was Data Split, features, why this model?</a:t>
            </a:r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2373A33E-C89A-9C20-FC25-285959B6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50" y="2691637"/>
            <a:ext cx="10773176" cy="3508651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was split using </a:t>
            </a:r>
            <a:r>
              <a:rPr lang="en-CA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CA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train_test_split</a:t>
            </a:r>
            <a:endParaRPr lang="en-CA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CA" b="0" dirty="0">
                <a:solidFill>
                  <a:schemeClr val="bg1"/>
                </a:solidFill>
                <a:effectLst/>
              </a:rPr>
            </a:br>
            <a:br>
              <a:rPr lang="en-CA" b="0" dirty="0">
                <a:solidFill>
                  <a:schemeClr val="bg1"/>
                </a:solidFill>
                <a:effectLst/>
              </a:rPr>
            </a:b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chose this model because of its use in classification analysis and its high degree of accuracy.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was split using </a:t>
            </a:r>
            <a:r>
              <a:rPr lang="en-CA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CA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train_test_split</a:t>
            </a:r>
            <a:endParaRPr lang="en-CA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99C1072-C931-709F-6815-D85B148A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83" y="2781300"/>
            <a:ext cx="9474917" cy="14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6619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466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Century Gothic</vt:lpstr>
      <vt:lpstr>Elephant</vt:lpstr>
      <vt:lpstr>Open Sans</vt:lpstr>
      <vt:lpstr>open-sans</vt:lpstr>
      <vt:lpstr>Seaford Display</vt:lpstr>
      <vt:lpstr>System Font Regular</vt:lpstr>
      <vt:lpstr>Tenorite</vt:lpstr>
      <vt:lpstr>MadridVTI</vt:lpstr>
      <vt:lpstr>BrushVTI</vt:lpstr>
      <vt:lpstr>Training and Validation of Machine learning &amp; Deep Learning  models;</vt:lpstr>
      <vt:lpstr>Background: Why Diabetes? </vt:lpstr>
      <vt:lpstr>Background</vt:lpstr>
      <vt:lpstr>Data Sources </vt:lpstr>
      <vt:lpstr>Features </vt:lpstr>
      <vt:lpstr>Data exploration </vt:lpstr>
      <vt:lpstr>Data Analysis</vt:lpstr>
      <vt:lpstr>Models </vt:lpstr>
      <vt:lpstr>How Was Data Split, features, why this model?</vt:lpstr>
      <vt:lpstr>Storyboard</vt:lpstr>
      <vt:lpstr>Example Storyboard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Machine learning &amp; Deep Learning  models;</dc:title>
  <dc:creator>kelvin I</dc:creator>
  <cp:lastModifiedBy>kelvin I</cp:lastModifiedBy>
  <cp:revision>8</cp:revision>
  <dcterms:created xsi:type="dcterms:W3CDTF">2022-11-22T15:08:55Z</dcterms:created>
  <dcterms:modified xsi:type="dcterms:W3CDTF">2022-11-24T21:57:34Z</dcterms:modified>
</cp:coreProperties>
</file>