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93" r:id="rId4"/>
    <p:sldId id="299" r:id="rId5"/>
    <p:sldId id="300" r:id="rId6"/>
    <p:sldId id="301" r:id="rId7"/>
    <p:sldId id="304" r:id="rId8"/>
    <p:sldId id="309" r:id="rId9"/>
    <p:sldId id="302" r:id="rId10"/>
    <p:sldId id="305" r:id="rId11"/>
    <p:sldId id="308" r:id="rId12"/>
    <p:sldId id="303" r:id="rId13"/>
    <p:sldId id="294" r:id="rId14"/>
    <p:sldId id="311" r:id="rId15"/>
    <p:sldId id="307" r:id="rId16"/>
    <p:sldId id="306" r:id="rId17"/>
    <p:sldId id="295" r:id="rId18"/>
    <p:sldId id="284" r:id="rId19"/>
    <p:sldId id="318" r:id="rId20"/>
    <p:sldId id="313" r:id="rId21"/>
    <p:sldId id="296" r:id="rId22"/>
    <p:sldId id="312" r:id="rId23"/>
    <p:sldId id="314" r:id="rId24"/>
    <p:sldId id="315" r:id="rId25"/>
    <p:sldId id="297" r:id="rId26"/>
    <p:sldId id="316" r:id="rId27"/>
    <p:sldId id="298" r:id="rId28"/>
    <p:sldId id="317" r:id="rId29"/>
    <p:sldId id="31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86395"/>
  </p:normalViewPr>
  <p:slideViewPr>
    <p:cSldViewPr snapToGrid="0" snapToObjects="1">
      <p:cViewPr varScale="1">
        <p:scale>
          <a:sx n="109" d="100"/>
          <a:sy n="109" d="100"/>
        </p:scale>
        <p:origin x="21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8777B-0D96-E849-A49E-CE62BEE51368}" type="datetimeFigureOut">
              <a:rPr lang="en-US" smtClean="0"/>
              <a:t>7/21/20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969B5-E43A-374C-897B-BE6519BCA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54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969B5-E43A-374C-897B-BE6519BCAFA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6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E924E-9320-FE47-A76E-3373DC682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20D77-D109-D94E-B413-4FE31055B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7E53D-3483-AF44-A8DA-FD33C14D5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3E9-4DF1-474F-BE4B-468FAC9F57A9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DA228-9632-4449-9578-B1FFDAD7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B2BB3-392A-3946-86B9-844A8C82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8746-3CBF-794F-831B-E0BBAEDC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9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5792-01E9-D84E-BF5E-25A0C321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A9E72-50C5-0740-A537-36B9B6953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72FDB-66E7-994E-98EF-9E8FEE1CD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3E9-4DF1-474F-BE4B-468FAC9F57A9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676A7-A49D-3C48-9039-5D59B677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3A39D-7415-EC40-8E7A-9FA39CA3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8746-3CBF-794F-831B-E0BBAEDC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9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05AFF9-5843-7E42-AFD8-3C7FC9C09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52427-EDC0-964E-8413-BE97254B9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2714-E8AE-474B-B6DC-18C89BB6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3E9-4DF1-474F-BE4B-468FAC9F57A9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CDFC1-A047-6A4C-9718-4F8718628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4577B-6C03-8740-ADBB-AFA96E44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8746-3CBF-794F-831B-E0BBAEDC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2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2464-0BE4-C547-AFF1-F1AF1F91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1BFA1-E4C7-D040-AD5F-F74663F2A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66200-3FCF-FE44-BC6A-614B8F03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3E9-4DF1-474F-BE4B-468FAC9F57A9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B399A-CFEE-DC46-97F5-CC61D3102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D9667-F686-FE4C-8EA2-C4499C67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8746-3CBF-794F-831B-E0BBAEDC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5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34D4F-28BD-0F47-BD80-6B3C67BCD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4EA65-4644-BB40-8AFA-1CFDE38B4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D474D-6194-1349-852C-1F47B04F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3E9-4DF1-474F-BE4B-468FAC9F57A9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03EC9-FC8A-874E-AB9D-9AF9E6C1D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50778-0EC6-1845-BD61-22FDBD2D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8746-3CBF-794F-831B-E0BBAEDC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C7364-6C66-D34A-91CD-7BADBDD6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23A45-6239-6F4B-9ED1-24F7ED5C4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5F1B0-805D-F84E-AE64-224E7C728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08FEE-BA56-9141-BCC0-F1ED928C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3E9-4DF1-474F-BE4B-468FAC9F57A9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72D7C-1C4B-7645-984A-42B2A261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8C69E-CE30-9840-A4A0-2307EB82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8746-3CBF-794F-831B-E0BBAEDC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7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3990-53AA-B942-B642-9929D771B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65F6E-E8C3-D340-B49F-D9ABD145B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56D21-719A-4448-8DBB-A2D0CDEDF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B08D9-C239-7842-A1B9-FC0570D28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21103-F738-B04C-958C-9EA169E18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5C71FB-5608-1841-B81D-78D92529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3E9-4DF1-474F-BE4B-468FAC9F57A9}" type="datetimeFigureOut">
              <a:rPr lang="en-US" smtClean="0"/>
              <a:t>7/21/20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3C1E9-9D2C-3345-99AB-BC0093A7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A65C4-818A-A24E-A368-36467CCF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8746-3CBF-794F-831B-E0BBAEDC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5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4734-A520-0347-ADF7-9A125A5A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88033-0910-FD4D-9132-103067B5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3E9-4DF1-474F-BE4B-468FAC9F57A9}" type="datetimeFigureOut">
              <a:rPr lang="en-US" smtClean="0"/>
              <a:t>7/21/20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EED83-7B07-FF45-9162-D72E1F59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A505E-1D4F-DA46-A276-2711A76F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8746-3CBF-794F-831B-E0BBAEDC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3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99D3C-D333-284F-B987-76E09735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3E9-4DF1-474F-BE4B-468FAC9F57A9}" type="datetimeFigureOut">
              <a:rPr lang="en-US" smtClean="0"/>
              <a:t>7/21/20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A6EF03-0F12-4B48-9B64-6132F90B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3C3E-36B6-054F-910E-BA492BD2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8746-3CBF-794F-831B-E0BBAEDC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0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1D91-BD63-5647-B15E-DEBC09E3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41944-3239-F34B-9980-ADE2F8BFA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B9D5A-FDA8-2D45-B8AB-532AC416E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88BAD-1598-614B-A603-64443505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3E9-4DF1-474F-BE4B-468FAC9F57A9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7C32F-F486-8648-B989-95F67A3E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2019A-454A-994E-8189-52B7B9AE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8746-3CBF-794F-831B-E0BBAEDC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5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0D20-5CCE-5242-B9C0-8F39CC6B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890D0B-22B1-DD4A-8B99-8309A428A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51447-B884-A04C-8C07-F91F94D2B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BC4C3-AE1E-DD4B-A56B-8D4488667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3E9-4DF1-474F-BE4B-468FAC9F57A9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1869D-2C9F-EB4D-A7AE-0781580E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C773B-2110-964F-9B09-EBE530E9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8746-3CBF-794F-831B-E0BBAEDC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EB0F3C-078E-C740-B38A-4EDE0BCD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E0197-EB58-C841-966E-D449B1E1B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10B86-3C8B-244F-9C6B-F5F8DD6D9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F63E9-4DF1-474F-BE4B-468FAC9F57A9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05241-63DC-8642-B186-96C03C033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7E40E-549A-5F4E-A729-78BF1071B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38746-3CBF-794F-831B-E0BBAEDC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9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securitysite.com/log/googleWeb.zip" TargetMode="Externa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securitysite.com/log/ftp.zip" TargetMode="Externa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securitysite.com/log/ping_sweep.zip" TargetMode="Externa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securitysite.com/log/dnslookup.zip" TargetMode="Externa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securitysite.com/log/nmap.zip" TargetMode="Externa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securitysite.com/log/hping_syn.zip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securitysite.com/log/googleWeb.zip" TargetMode="Externa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securitysite.com/log/arp_scan.zip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86453-A0E8-9B4B-AB0B-471B6D35E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1841" y="486176"/>
            <a:ext cx="6372410" cy="5885648"/>
          </a:xfrm>
        </p:spPr>
        <p:txBody>
          <a:bodyPr anchor="b"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Forensics and Protocols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CB3C9-BC15-5242-821C-370C49E00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4" y="486176"/>
            <a:ext cx="4739912" cy="2275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B1CB7C-C65F-6F47-89AE-D774AD561B59}"/>
              </a:ext>
            </a:extLst>
          </p:cNvPr>
          <p:cNvSpPr txBox="1"/>
          <p:nvPr/>
        </p:nvSpPr>
        <p:spPr>
          <a:xfrm>
            <a:off x="342628" y="3062842"/>
            <a:ext cx="266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“From bits to information”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74F62D-F21E-544F-86E0-CD0D919307C4}"/>
              </a:ext>
            </a:extLst>
          </p:cNvPr>
          <p:cNvCxnSpPr/>
          <p:nvPr/>
        </p:nvCxnSpPr>
        <p:spPr>
          <a:xfrm>
            <a:off x="314944" y="2946948"/>
            <a:ext cx="493076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59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86453-A0E8-9B4B-AB0B-471B6D35E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1841" y="486176"/>
            <a:ext cx="6372410" cy="5885648"/>
          </a:xfrm>
        </p:spPr>
        <p:txBody>
          <a:bodyPr anchor="b"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CB3C9-BC15-5242-821C-370C49E00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4" y="486176"/>
            <a:ext cx="4739912" cy="2275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B1CB7C-C65F-6F47-89AE-D774AD561B59}"/>
              </a:ext>
            </a:extLst>
          </p:cNvPr>
          <p:cNvSpPr txBox="1"/>
          <p:nvPr/>
        </p:nvSpPr>
        <p:spPr>
          <a:xfrm>
            <a:off x="342628" y="3062842"/>
            <a:ext cx="266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“From bits to information”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74F62D-F21E-544F-86E0-CD0D919307C4}"/>
              </a:ext>
            </a:extLst>
          </p:cNvPr>
          <p:cNvCxnSpPr/>
          <p:nvPr/>
        </p:nvCxnSpPr>
        <p:spPr>
          <a:xfrm>
            <a:off x="314944" y="2946948"/>
            <a:ext cx="493076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45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eometric shape digital wallpaper">
            <a:extLst>
              <a:ext uri="{FF2B5EF4-FFF2-40B4-BE49-F238E27FC236}">
                <a16:creationId xmlns:a16="http://schemas.microsoft.com/office/drawing/2014/main" id="{53480B87-C30D-5244-BBB8-88D5888346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3" r="5916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60BB54-3EF7-6C45-8699-FE2E2FA9D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278" y="5684108"/>
            <a:ext cx="2148722" cy="1031386"/>
          </a:xfrm>
          <a:prstGeom prst="rect">
            <a:avLst/>
          </a:prstGeom>
        </p:spPr>
      </p:pic>
      <p:sp>
        <p:nvSpPr>
          <p:cNvPr id="10" name="Shape 345">
            <a:extLst>
              <a:ext uri="{FF2B5EF4-FFF2-40B4-BE49-F238E27FC236}">
                <a16:creationId xmlns:a16="http://schemas.microsoft.com/office/drawing/2014/main" id="{0D2B003F-318B-E44A-B74C-C0A7B761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66267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SYN</a:t>
            </a:r>
            <a:endParaRPr b="1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F7D361-FEB1-774B-9744-10A2C896D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446455"/>
            <a:ext cx="9758976" cy="5989514"/>
          </a:xfrm>
          <a:prstGeom prst="rect">
            <a:avLst/>
          </a:prstGeom>
        </p:spPr>
      </p:pic>
      <p:sp>
        <p:nvSpPr>
          <p:cNvPr id="6" name="Rectangle 5">
            <a:hlinkClick r:id="rId5"/>
            <a:extLst>
              <a:ext uri="{FF2B5EF4-FFF2-40B4-BE49-F238E27FC236}">
                <a16:creationId xmlns:a16="http://schemas.microsoft.com/office/drawing/2014/main" id="{031E7E06-3EB0-CF4C-8AA5-28BF7EFF952F}"/>
              </a:ext>
            </a:extLst>
          </p:cNvPr>
          <p:cNvSpPr/>
          <p:nvPr/>
        </p:nvSpPr>
        <p:spPr>
          <a:xfrm>
            <a:off x="243079" y="6048192"/>
            <a:ext cx="1070498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</a:t>
            </a:r>
          </a:p>
        </p:txBody>
      </p:sp>
    </p:spTree>
    <p:extLst>
      <p:ext uri="{BB962C8B-B14F-4D97-AF65-F5344CB8AC3E}">
        <p14:creationId xmlns:p14="http://schemas.microsoft.com/office/powerpoint/2010/main" val="394402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eometric shape digital wallpaper">
            <a:extLst>
              <a:ext uri="{FF2B5EF4-FFF2-40B4-BE49-F238E27FC236}">
                <a16:creationId xmlns:a16="http://schemas.microsoft.com/office/drawing/2014/main" id="{374DE279-34C3-BB4C-A92C-6D2222F48C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3" r="5916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60BB54-3EF7-6C45-8699-FE2E2FA9D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278" y="5684108"/>
            <a:ext cx="2148722" cy="1031386"/>
          </a:xfrm>
          <a:prstGeom prst="rect">
            <a:avLst/>
          </a:prstGeom>
        </p:spPr>
      </p:pic>
      <p:sp>
        <p:nvSpPr>
          <p:cNvPr id="10" name="Shape 345">
            <a:extLst>
              <a:ext uri="{FF2B5EF4-FFF2-40B4-BE49-F238E27FC236}">
                <a16:creationId xmlns:a16="http://schemas.microsoft.com/office/drawing/2014/main" id="{0D2B003F-318B-E44A-B74C-C0A7B761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66267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SYN</a:t>
            </a:r>
            <a:endParaRPr b="1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F18FE4-676D-A643-82E0-5AEBF438D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42" y="197708"/>
            <a:ext cx="8780536" cy="658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3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86453-A0E8-9B4B-AB0B-471B6D35E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1841" y="486176"/>
            <a:ext cx="6372410" cy="5885648"/>
          </a:xfrm>
        </p:spPr>
        <p:txBody>
          <a:bodyPr anchor="b"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FTP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CB3C9-BC15-5242-821C-370C49E00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4" y="486176"/>
            <a:ext cx="4739912" cy="2275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B1CB7C-C65F-6F47-89AE-D774AD561B59}"/>
              </a:ext>
            </a:extLst>
          </p:cNvPr>
          <p:cNvSpPr txBox="1"/>
          <p:nvPr/>
        </p:nvSpPr>
        <p:spPr>
          <a:xfrm>
            <a:off x="342628" y="3062842"/>
            <a:ext cx="266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“From bits to information”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74F62D-F21E-544F-86E0-CD0D919307C4}"/>
              </a:ext>
            </a:extLst>
          </p:cNvPr>
          <p:cNvCxnSpPr/>
          <p:nvPr/>
        </p:nvCxnSpPr>
        <p:spPr>
          <a:xfrm>
            <a:off x="314944" y="2946948"/>
            <a:ext cx="493076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884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eometric shape digital wallpaper">
            <a:extLst>
              <a:ext uri="{FF2B5EF4-FFF2-40B4-BE49-F238E27FC236}">
                <a16:creationId xmlns:a16="http://schemas.microsoft.com/office/drawing/2014/main" id="{20ECCB21-69A1-404A-9C75-97443427BA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3" r="5916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60BB54-3EF7-6C45-8699-FE2E2FA9D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278" y="5684108"/>
            <a:ext cx="2148722" cy="1031386"/>
          </a:xfrm>
          <a:prstGeom prst="rect">
            <a:avLst/>
          </a:prstGeom>
        </p:spPr>
      </p:pic>
      <p:sp>
        <p:nvSpPr>
          <p:cNvPr id="10" name="Shape 345">
            <a:extLst>
              <a:ext uri="{FF2B5EF4-FFF2-40B4-BE49-F238E27FC236}">
                <a16:creationId xmlns:a16="http://schemas.microsoft.com/office/drawing/2014/main" id="{0D2B003F-318B-E44A-B74C-C0A7B761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66267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FTP</a:t>
            </a:r>
            <a:endParaRPr b="1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609148-3954-A046-AAAC-F920E76BC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750" y="222671"/>
            <a:ext cx="8513535" cy="6469118"/>
          </a:xfrm>
          <a:prstGeom prst="rect">
            <a:avLst/>
          </a:prstGeom>
        </p:spPr>
      </p:pic>
      <p:sp>
        <p:nvSpPr>
          <p:cNvPr id="6" name="Rectangle 5">
            <a:hlinkClick r:id="rId5"/>
            <a:extLst>
              <a:ext uri="{FF2B5EF4-FFF2-40B4-BE49-F238E27FC236}">
                <a16:creationId xmlns:a16="http://schemas.microsoft.com/office/drawing/2014/main" id="{97E2966B-A4D8-6D45-A087-18FE3B9DB881}"/>
              </a:ext>
            </a:extLst>
          </p:cNvPr>
          <p:cNvSpPr/>
          <p:nvPr/>
        </p:nvSpPr>
        <p:spPr>
          <a:xfrm>
            <a:off x="243079" y="6048192"/>
            <a:ext cx="1070498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FTP</a:t>
            </a:r>
          </a:p>
        </p:txBody>
      </p:sp>
    </p:spTree>
    <p:extLst>
      <p:ext uri="{BB962C8B-B14F-4D97-AF65-F5344CB8AC3E}">
        <p14:creationId xmlns:p14="http://schemas.microsoft.com/office/powerpoint/2010/main" val="709298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eometric shape digital wallpaper">
            <a:extLst>
              <a:ext uri="{FF2B5EF4-FFF2-40B4-BE49-F238E27FC236}">
                <a16:creationId xmlns:a16="http://schemas.microsoft.com/office/drawing/2014/main" id="{FFD55A2B-144E-0445-8BA3-1AE712CB3F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3" r="5916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60BB54-3EF7-6C45-8699-FE2E2FA9D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278" y="5684108"/>
            <a:ext cx="2148722" cy="1031386"/>
          </a:xfrm>
          <a:prstGeom prst="rect">
            <a:avLst/>
          </a:prstGeom>
        </p:spPr>
      </p:pic>
      <p:sp>
        <p:nvSpPr>
          <p:cNvPr id="10" name="Shape 345">
            <a:extLst>
              <a:ext uri="{FF2B5EF4-FFF2-40B4-BE49-F238E27FC236}">
                <a16:creationId xmlns:a16="http://schemas.microsoft.com/office/drawing/2014/main" id="{0D2B003F-318B-E44A-B74C-C0A7B761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66267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FTP</a:t>
            </a:r>
            <a:endParaRPr b="1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245D64-6CDF-C343-8A52-BBCE576D6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5224" y="142506"/>
            <a:ext cx="8466784" cy="653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26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eometric shape digital wallpaper">
            <a:extLst>
              <a:ext uri="{FF2B5EF4-FFF2-40B4-BE49-F238E27FC236}">
                <a16:creationId xmlns:a16="http://schemas.microsoft.com/office/drawing/2014/main" id="{41AD46BE-BFC5-CD48-AA9E-1F0E5CBB85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3" r="5916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60BB54-3EF7-6C45-8699-FE2E2FA9D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278" y="5684108"/>
            <a:ext cx="2148722" cy="1031386"/>
          </a:xfrm>
          <a:prstGeom prst="rect">
            <a:avLst/>
          </a:prstGeom>
        </p:spPr>
      </p:pic>
      <p:sp>
        <p:nvSpPr>
          <p:cNvPr id="10" name="Shape 345">
            <a:extLst>
              <a:ext uri="{FF2B5EF4-FFF2-40B4-BE49-F238E27FC236}">
                <a16:creationId xmlns:a16="http://schemas.microsoft.com/office/drawing/2014/main" id="{0D2B003F-318B-E44A-B74C-C0A7B761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66267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FTP</a:t>
            </a:r>
            <a:endParaRPr b="1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6AC35B-354F-6444-9088-7E3C0ED36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057" y="234879"/>
            <a:ext cx="8057242" cy="638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68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86453-A0E8-9B4B-AB0B-471B6D35E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1841" y="486176"/>
            <a:ext cx="6372410" cy="5885648"/>
          </a:xfrm>
        </p:spPr>
        <p:txBody>
          <a:bodyPr anchor="b"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ICMP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CB3C9-BC15-5242-821C-370C49E00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4" y="486176"/>
            <a:ext cx="4739912" cy="2275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B1CB7C-C65F-6F47-89AE-D774AD561B59}"/>
              </a:ext>
            </a:extLst>
          </p:cNvPr>
          <p:cNvSpPr txBox="1"/>
          <p:nvPr/>
        </p:nvSpPr>
        <p:spPr>
          <a:xfrm>
            <a:off x="342628" y="3062842"/>
            <a:ext cx="266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“From bits to information”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74F62D-F21E-544F-86E0-CD0D919307C4}"/>
              </a:ext>
            </a:extLst>
          </p:cNvPr>
          <p:cNvCxnSpPr/>
          <p:nvPr/>
        </p:nvCxnSpPr>
        <p:spPr>
          <a:xfrm>
            <a:off x="314944" y="2946948"/>
            <a:ext cx="493076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280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eometric shape digital wallpaper">
            <a:extLst>
              <a:ext uri="{FF2B5EF4-FFF2-40B4-BE49-F238E27FC236}">
                <a16:creationId xmlns:a16="http://schemas.microsoft.com/office/drawing/2014/main" id="{77A22531-DA72-DE4C-9009-A31EE1644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3" r="5916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60BB54-3EF7-6C45-8699-FE2E2FA9D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278" y="5684108"/>
            <a:ext cx="2148722" cy="1031386"/>
          </a:xfrm>
          <a:prstGeom prst="rect">
            <a:avLst/>
          </a:prstGeom>
        </p:spPr>
      </p:pic>
      <p:sp>
        <p:nvSpPr>
          <p:cNvPr id="10" name="Shape 345">
            <a:extLst>
              <a:ext uri="{FF2B5EF4-FFF2-40B4-BE49-F238E27FC236}">
                <a16:creationId xmlns:a16="http://schemas.microsoft.com/office/drawing/2014/main" id="{0D2B003F-318B-E44A-B74C-C0A7B761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66267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ICMP</a:t>
            </a:r>
            <a:endParaRPr b="1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705F74-535B-9E47-9174-D27E52ED4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810" y="322384"/>
            <a:ext cx="9060962" cy="6213231"/>
          </a:xfrm>
          <a:prstGeom prst="rect">
            <a:avLst/>
          </a:prstGeom>
        </p:spPr>
      </p:pic>
      <p:sp>
        <p:nvSpPr>
          <p:cNvPr id="6" name="Rectangle 5">
            <a:hlinkClick r:id="rId5"/>
            <a:extLst>
              <a:ext uri="{FF2B5EF4-FFF2-40B4-BE49-F238E27FC236}">
                <a16:creationId xmlns:a16="http://schemas.microsoft.com/office/drawing/2014/main" id="{7D49B363-13F2-0B44-81A5-EFA0DE684ACB}"/>
              </a:ext>
            </a:extLst>
          </p:cNvPr>
          <p:cNvSpPr/>
          <p:nvPr/>
        </p:nvSpPr>
        <p:spPr>
          <a:xfrm>
            <a:off x="243079" y="6048192"/>
            <a:ext cx="1070498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ICMP</a:t>
            </a:r>
          </a:p>
        </p:txBody>
      </p:sp>
    </p:spTree>
    <p:extLst>
      <p:ext uri="{BB962C8B-B14F-4D97-AF65-F5344CB8AC3E}">
        <p14:creationId xmlns:p14="http://schemas.microsoft.com/office/powerpoint/2010/main" val="3345865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86453-A0E8-9B4B-AB0B-471B6D35E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1841" y="486176"/>
            <a:ext cx="6372410" cy="5885648"/>
          </a:xfrm>
        </p:spPr>
        <p:txBody>
          <a:bodyPr anchor="b"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CB3C9-BC15-5242-821C-370C49E00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4" y="486176"/>
            <a:ext cx="4739912" cy="2275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B1CB7C-C65F-6F47-89AE-D774AD561B59}"/>
              </a:ext>
            </a:extLst>
          </p:cNvPr>
          <p:cNvSpPr txBox="1"/>
          <p:nvPr/>
        </p:nvSpPr>
        <p:spPr>
          <a:xfrm>
            <a:off x="342628" y="3062842"/>
            <a:ext cx="266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“From bits to information”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74F62D-F21E-544F-86E0-CD0D919307C4}"/>
              </a:ext>
            </a:extLst>
          </p:cNvPr>
          <p:cNvCxnSpPr/>
          <p:nvPr/>
        </p:nvCxnSpPr>
        <p:spPr>
          <a:xfrm>
            <a:off x="314944" y="2946948"/>
            <a:ext cx="493076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97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345">
            <a:extLst>
              <a:ext uri="{FF2B5EF4-FFF2-40B4-BE49-F238E27FC236}">
                <a16:creationId xmlns:a16="http://schemas.microsoft.com/office/drawing/2014/main" id="{0D2B003F-318B-E44A-B74C-C0A7B761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Outline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8CFE9704-8CBD-F04F-AE6F-76D1CF717419}"/>
              </a:ext>
            </a:extLst>
          </p:cNvPr>
          <p:cNvSpPr txBox="1">
            <a:spLocks/>
          </p:cNvSpPr>
          <p:nvPr/>
        </p:nvSpPr>
        <p:spPr>
          <a:xfrm>
            <a:off x="655321" y="2575034"/>
            <a:ext cx="5120113" cy="346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The Core Protocols.</a:t>
            </a:r>
          </a:p>
          <a:p>
            <a:r>
              <a:rPr lang="en-US" altLang="en-US" sz="2200" dirty="0"/>
              <a:t>ARP.</a:t>
            </a:r>
          </a:p>
          <a:p>
            <a:r>
              <a:rPr lang="en-US" altLang="en-US" sz="2200" dirty="0"/>
              <a:t>SYN.</a:t>
            </a:r>
          </a:p>
          <a:p>
            <a:r>
              <a:rPr lang="en-US" altLang="en-US" sz="2200" dirty="0"/>
              <a:t>FTP.</a:t>
            </a:r>
          </a:p>
          <a:p>
            <a:r>
              <a:rPr lang="en-US" altLang="en-US" sz="2200" dirty="0"/>
              <a:t>ICMP.</a:t>
            </a:r>
          </a:p>
          <a:p>
            <a:r>
              <a:rPr lang="en-US" altLang="en-US" sz="2200" dirty="0"/>
              <a:t>DNS.</a:t>
            </a:r>
          </a:p>
          <a:p>
            <a:r>
              <a:rPr lang="en-US" altLang="en-US" sz="2200" dirty="0"/>
              <a:t>Port Scans.</a:t>
            </a:r>
          </a:p>
          <a:p>
            <a:r>
              <a:rPr lang="en-US" altLang="en-US" sz="2200" dirty="0"/>
              <a:t>SYN Floods.</a:t>
            </a:r>
          </a:p>
          <a:p>
            <a:r>
              <a:rPr lang="en-US" altLang="en-US" sz="2200" dirty="0"/>
              <a:t>Application Layer.</a:t>
            </a:r>
          </a:p>
          <a:p>
            <a:endParaRPr lang="en-US" altLang="en-US" sz="1500" dirty="0"/>
          </a:p>
          <a:p>
            <a:endParaRPr lang="en-US" altLang="en-US" sz="1500" dirty="0"/>
          </a:p>
          <a:p>
            <a:endParaRPr lang="en-US" altLang="en-US" sz="1500" dirty="0"/>
          </a:p>
          <a:p>
            <a:endParaRPr lang="en-US" altLang="en-US" sz="1500" dirty="0"/>
          </a:p>
          <a:p>
            <a:endParaRPr lang="en-US" altLang="en-US" sz="1500" dirty="0"/>
          </a:p>
          <a:p>
            <a:endParaRPr lang="en-US" sz="1500" dirty="0"/>
          </a:p>
        </p:txBody>
      </p:sp>
      <p:pic>
        <p:nvPicPr>
          <p:cNvPr id="1026" name="Picture 2" descr="geometric shape digital wallpaper">
            <a:extLst>
              <a:ext uri="{FF2B5EF4-FFF2-40B4-BE49-F238E27FC236}">
                <a16:creationId xmlns:a16="http://schemas.microsoft.com/office/drawing/2014/main" id="{C763A23D-DE0C-A041-9359-D63952077A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3" r="5916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60BB54-3EF7-6C45-8699-FE2E2FA9D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278" y="5684108"/>
            <a:ext cx="2148722" cy="103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81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eometric shape digital wallpaper">
            <a:extLst>
              <a:ext uri="{FF2B5EF4-FFF2-40B4-BE49-F238E27FC236}">
                <a16:creationId xmlns:a16="http://schemas.microsoft.com/office/drawing/2014/main" id="{79F34333-E808-6246-AA27-52DAEA43AD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3" r="5916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60BB54-3EF7-6C45-8699-FE2E2FA9D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278" y="5684108"/>
            <a:ext cx="2148722" cy="1031386"/>
          </a:xfrm>
          <a:prstGeom prst="rect">
            <a:avLst/>
          </a:prstGeom>
        </p:spPr>
      </p:pic>
      <p:sp>
        <p:nvSpPr>
          <p:cNvPr id="10" name="Shape 345">
            <a:extLst>
              <a:ext uri="{FF2B5EF4-FFF2-40B4-BE49-F238E27FC236}">
                <a16:creationId xmlns:a16="http://schemas.microsoft.com/office/drawing/2014/main" id="{0D2B003F-318B-E44A-B74C-C0A7B761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66267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DNS</a:t>
            </a:r>
            <a:endParaRPr b="1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BF6875-1B34-5B4F-B9D0-8B782247E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539" y="226907"/>
            <a:ext cx="8572246" cy="6369238"/>
          </a:xfrm>
          <a:prstGeom prst="rect">
            <a:avLst/>
          </a:prstGeom>
        </p:spPr>
      </p:pic>
      <p:sp>
        <p:nvSpPr>
          <p:cNvPr id="6" name="Rectangle 5">
            <a:hlinkClick r:id="rId5"/>
            <a:extLst>
              <a:ext uri="{FF2B5EF4-FFF2-40B4-BE49-F238E27FC236}">
                <a16:creationId xmlns:a16="http://schemas.microsoft.com/office/drawing/2014/main" id="{1E1A2DC9-875C-0B4B-8861-24102A55D72F}"/>
              </a:ext>
            </a:extLst>
          </p:cNvPr>
          <p:cNvSpPr/>
          <p:nvPr/>
        </p:nvSpPr>
        <p:spPr>
          <a:xfrm>
            <a:off x="243079" y="6048192"/>
            <a:ext cx="1070498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1705973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86453-A0E8-9B4B-AB0B-471B6D35E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1841" y="486176"/>
            <a:ext cx="6372410" cy="5885648"/>
          </a:xfrm>
        </p:spPr>
        <p:txBody>
          <a:bodyPr anchor="b"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 Scans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CB3C9-BC15-5242-821C-370C49E00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4" y="486176"/>
            <a:ext cx="4739912" cy="2275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B1CB7C-C65F-6F47-89AE-D774AD561B59}"/>
              </a:ext>
            </a:extLst>
          </p:cNvPr>
          <p:cNvSpPr txBox="1"/>
          <p:nvPr/>
        </p:nvSpPr>
        <p:spPr>
          <a:xfrm>
            <a:off x="342628" y="3062842"/>
            <a:ext cx="266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“From bits to information”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74F62D-F21E-544F-86E0-CD0D919307C4}"/>
              </a:ext>
            </a:extLst>
          </p:cNvPr>
          <p:cNvCxnSpPr/>
          <p:nvPr/>
        </p:nvCxnSpPr>
        <p:spPr>
          <a:xfrm>
            <a:off x="314944" y="2946948"/>
            <a:ext cx="493076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323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eometric shape digital wallpaper">
            <a:extLst>
              <a:ext uri="{FF2B5EF4-FFF2-40B4-BE49-F238E27FC236}">
                <a16:creationId xmlns:a16="http://schemas.microsoft.com/office/drawing/2014/main" id="{ACF93CFF-8F91-8C4B-9F29-AB0DBE10D3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3" r="5916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60BB54-3EF7-6C45-8699-FE2E2FA9D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278" y="5684108"/>
            <a:ext cx="2148722" cy="1031386"/>
          </a:xfrm>
          <a:prstGeom prst="rect">
            <a:avLst/>
          </a:prstGeom>
        </p:spPr>
      </p:pic>
      <p:sp>
        <p:nvSpPr>
          <p:cNvPr id="10" name="Shape 345">
            <a:extLst>
              <a:ext uri="{FF2B5EF4-FFF2-40B4-BE49-F238E27FC236}">
                <a16:creationId xmlns:a16="http://schemas.microsoft.com/office/drawing/2014/main" id="{0D2B003F-318B-E44A-B74C-C0A7B761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66267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Port Scans</a:t>
            </a:r>
            <a:endParaRPr b="1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93A918-5DE0-474C-8220-031E5875F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695" y="142506"/>
            <a:ext cx="8523165" cy="6438464"/>
          </a:xfrm>
          <a:prstGeom prst="rect">
            <a:avLst/>
          </a:prstGeom>
        </p:spPr>
      </p:pic>
      <p:sp>
        <p:nvSpPr>
          <p:cNvPr id="6" name="Rectangle 5">
            <a:hlinkClick r:id="rId5"/>
            <a:extLst>
              <a:ext uri="{FF2B5EF4-FFF2-40B4-BE49-F238E27FC236}">
                <a16:creationId xmlns:a16="http://schemas.microsoft.com/office/drawing/2014/main" id="{23E247FD-DA89-3347-9928-29BDAA7A1DD2}"/>
              </a:ext>
            </a:extLst>
          </p:cNvPr>
          <p:cNvSpPr/>
          <p:nvPr/>
        </p:nvSpPr>
        <p:spPr>
          <a:xfrm>
            <a:off x="243079" y="6048192"/>
            <a:ext cx="1070498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NMAP</a:t>
            </a:r>
          </a:p>
        </p:txBody>
      </p:sp>
    </p:spTree>
    <p:extLst>
      <p:ext uri="{BB962C8B-B14F-4D97-AF65-F5344CB8AC3E}">
        <p14:creationId xmlns:p14="http://schemas.microsoft.com/office/powerpoint/2010/main" val="3237602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geometric shape digital wallpaper">
            <a:extLst>
              <a:ext uri="{FF2B5EF4-FFF2-40B4-BE49-F238E27FC236}">
                <a16:creationId xmlns:a16="http://schemas.microsoft.com/office/drawing/2014/main" id="{996484F4-979C-B04E-9C22-13E6FAAC39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3" r="5916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71771E-FD26-B848-8E3D-21D8235C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498E5-4589-134E-A885-3CAAFD500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01CE7-4D49-3840-9EDE-4FE837F5D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278" y="5684108"/>
            <a:ext cx="2148722" cy="1031386"/>
          </a:xfrm>
          <a:prstGeom prst="rect">
            <a:avLst/>
          </a:prstGeom>
        </p:spPr>
      </p:pic>
      <p:sp>
        <p:nvSpPr>
          <p:cNvPr id="6" name="Shape 345">
            <a:extLst>
              <a:ext uri="{FF2B5EF4-FFF2-40B4-BE49-F238E27FC236}">
                <a16:creationId xmlns:a16="http://schemas.microsoft.com/office/drawing/2014/main" id="{B7018B5D-C25E-EE4D-B18B-B692467B946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86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Port Scans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94AD65-23C3-5B4C-8507-968A9B61E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106" y="256152"/>
            <a:ext cx="8529794" cy="634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50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geometric shape digital wallpaper">
            <a:extLst>
              <a:ext uri="{FF2B5EF4-FFF2-40B4-BE49-F238E27FC236}">
                <a16:creationId xmlns:a16="http://schemas.microsoft.com/office/drawing/2014/main" id="{7C9BF127-F217-474F-A631-882445BD7E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3" r="5916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71771E-FD26-B848-8E3D-21D8235C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498E5-4589-134E-A885-3CAAFD500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01CE7-4D49-3840-9EDE-4FE837F5D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278" y="5684108"/>
            <a:ext cx="2148722" cy="1031386"/>
          </a:xfrm>
          <a:prstGeom prst="rect">
            <a:avLst/>
          </a:prstGeom>
        </p:spPr>
      </p:pic>
      <p:sp>
        <p:nvSpPr>
          <p:cNvPr id="6" name="Shape 345">
            <a:extLst>
              <a:ext uri="{FF2B5EF4-FFF2-40B4-BE49-F238E27FC236}">
                <a16:creationId xmlns:a16="http://schemas.microsoft.com/office/drawing/2014/main" id="{B7018B5D-C25E-EE4D-B18B-B692467B946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86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Port Scans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0867A-3EA2-2848-85E0-B627CF104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178" y="132140"/>
            <a:ext cx="8111022" cy="650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98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86453-A0E8-9B4B-AB0B-471B6D35E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1841" y="486176"/>
            <a:ext cx="6372410" cy="5885648"/>
          </a:xfrm>
        </p:spPr>
        <p:txBody>
          <a:bodyPr anchor="b"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 Flood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CB3C9-BC15-5242-821C-370C49E00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4" y="486176"/>
            <a:ext cx="4739912" cy="2275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B1CB7C-C65F-6F47-89AE-D774AD561B59}"/>
              </a:ext>
            </a:extLst>
          </p:cNvPr>
          <p:cNvSpPr txBox="1"/>
          <p:nvPr/>
        </p:nvSpPr>
        <p:spPr>
          <a:xfrm>
            <a:off x="342628" y="3062842"/>
            <a:ext cx="266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“From bits to information”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74F62D-F21E-544F-86E0-CD0D919307C4}"/>
              </a:ext>
            </a:extLst>
          </p:cNvPr>
          <p:cNvCxnSpPr/>
          <p:nvPr/>
        </p:nvCxnSpPr>
        <p:spPr>
          <a:xfrm>
            <a:off x="314944" y="2946948"/>
            <a:ext cx="493076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440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geometric shape digital wallpaper">
            <a:extLst>
              <a:ext uri="{FF2B5EF4-FFF2-40B4-BE49-F238E27FC236}">
                <a16:creationId xmlns:a16="http://schemas.microsoft.com/office/drawing/2014/main" id="{5766A2B5-EB1A-B445-A2B6-CBBC46369E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3" r="5916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71771E-FD26-B848-8E3D-21D8235C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498E5-4589-134E-A885-3CAAFD500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01CE7-4D49-3840-9EDE-4FE837F5D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3278" y="5684108"/>
            <a:ext cx="2148722" cy="1031386"/>
          </a:xfrm>
          <a:prstGeom prst="rect">
            <a:avLst/>
          </a:prstGeom>
        </p:spPr>
      </p:pic>
      <p:sp>
        <p:nvSpPr>
          <p:cNvPr id="6" name="Shape 345">
            <a:extLst>
              <a:ext uri="{FF2B5EF4-FFF2-40B4-BE49-F238E27FC236}">
                <a16:creationId xmlns:a16="http://schemas.microsoft.com/office/drawing/2014/main" id="{B7018B5D-C25E-EE4D-B18B-B692467B946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86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SYN Flood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83B524-6BD1-A14D-B057-A660303567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4015" y="433133"/>
            <a:ext cx="8127093" cy="6172682"/>
          </a:xfrm>
          <a:prstGeom prst="rect">
            <a:avLst/>
          </a:prstGeom>
        </p:spPr>
      </p:pic>
      <p:sp>
        <p:nvSpPr>
          <p:cNvPr id="9" name="Rectangle 8">
            <a:hlinkClick r:id="rId6"/>
            <a:extLst>
              <a:ext uri="{FF2B5EF4-FFF2-40B4-BE49-F238E27FC236}">
                <a16:creationId xmlns:a16="http://schemas.microsoft.com/office/drawing/2014/main" id="{8AC48E97-74DC-FE49-9B8D-7AF4062284DE}"/>
              </a:ext>
            </a:extLst>
          </p:cNvPr>
          <p:cNvSpPr/>
          <p:nvPr/>
        </p:nvSpPr>
        <p:spPr>
          <a:xfrm>
            <a:off x="243079" y="6048192"/>
            <a:ext cx="1070498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</a:t>
            </a:r>
          </a:p>
        </p:txBody>
      </p:sp>
    </p:spTree>
    <p:extLst>
      <p:ext uri="{BB962C8B-B14F-4D97-AF65-F5344CB8AC3E}">
        <p14:creationId xmlns:p14="http://schemas.microsoft.com/office/powerpoint/2010/main" val="2360636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86453-A0E8-9B4B-AB0B-471B6D35E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1841" y="486176"/>
            <a:ext cx="6372410" cy="5885648"/>
          </a:xfrm>
        </p:spPr>
        <p:txBody>
          <a:bodyPr anchor="b"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Layer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CB3C9-BC15-5242-821C-370C49E00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4" y="486176"/>
            <a:ext cx="4739912" cy="2275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B1CB7C-C65F-6F47-89AE-D774AD561B59}"/>
              </a:ext>
            </a:extLst>
          </p:cNvPr>
          <p:cNvSpPr txBox="1"/>
          <p:nvPr/>
        </p:nvSpPr>
        <p:spPr>
          <a:xfrm>
            <a:off x="342628" y="3062842"/>
            <a:ext cx="266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“From bits to information”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74F62D-F21E-544F-86E0-CD0D919307C4}"/>
              </a:ext>
            </a:extLst>
          </p:cNvPr>
          <p:cNvCxnSpPr/>
          <p:nvPr/>
        </p:nvCxnSpPr>
        <p:spPr>
          <a:xfrm>
            <a:off x="314944" y="2946948"/>
            <a:ext cx="493076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682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geometric shape digital wallpaper">
            <a:extLst>
              <a:ext uri="{FF2B5EF4-FFF2-40B4-BE49-F238E27FC236}">
                <a16:creationId xmlns:a16="http://schemas.microsoft.com/office/drawing/2014/main" id="{5435279F-770A-7A47-97BD-8831B23F6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3" r="5916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71771E-FD26-B848-8E3D-21D8235C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498E5-4589-134E-A885-3CAAFD500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01CE7-4D49-3840-9EDE-4FE837F5D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278" y="5684108"/>
            <a:ext cx="2148722" cy="1031386"/>
          </a:xfrm>
          <a:prstGeom prst="rect">
            <a:avLst/>
          </a:prstGeom>
        </p:spPr>
      </p:pic>
      <p:sp>
        <p:nvSpPr>
          <p:cNvPr id="6" name="Shape 345">
            <a:extLst>
              <a:ext uri="{FF2B5EF4-FFF2-40B4-BE49-F238E27FC236}">
                <a16:creationId xmlns:a16="http://schemas.microsoft.com/office/drawing/2014/main" id="{B7018B5D-C25E-EE4D-B18B-B692467B946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86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Application Layer (HTTP)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D79AF9-26B7-6E44-8007-18AEEA999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220" y="753813"/>
            <a:ext cx="8074479" cy="5867170"/>
          </a:xfrm>
          <a:prstGeom prst="rect">
            <a:avLst/>
          </a:prstGeom>
        </p:spPr>
      </p:pic>
      <p:sp>
        <p:nvSpPr>
          <p:cNvPr id="8" name="Rectangle 7">
            <a:hlinkClick r:id="rId5"/>
            <a:extLst>
              <a:ext uri="{FF2B5EF4-FFF2-40B4-BE49-F238E27FC236}">
                <a16:creationId xmlns:a16="http://schemas.microsoft.com/office/drawing/2014/main" id="{9F35486A-454D-6149-80D6-5A60438F9153}"/>
              </a:ext>
            </a:extLst>
          </p:cNvPr>
          <p:cNvSpPr/>
          <p:nvPr/>
        </p:nvSpPr>
        <p:spPr>
          <a:xfrm>
            <a:off x="243079" y="6048192"/>
            <a:ext cx="1070498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3688995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86453-A0E8-9B4B-AB0B-471B6D35E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1841" y="486176"/>
            <a:ext cx="6372410" cy="5885648"/>
          </a:xfrm>
        </p:spPr>
        <p:txBody>
          <a:bodyPr anchor="b"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Forensics and Protocols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CB3C9-BC15-5242-821C-370C49E00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4" y="486176"/>
            <a:ext cx="4739912" cy="2275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B1CB7C-C65F-6F47-89AE-D774AD561B59}"/>
              </a:ext>
            </a:extLst>
          </p:cNvPr>
          <p:cNvSpPr txBox="1"/>
          <p:nvPr/>
        </p:nvSpPr>
        <p:spPr>
          <a:xfrm>
            <a:off x="342628" y="3062842"/>
            <a:ext cx="266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“From bits to information”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74F62D-F21E-544F-86E0-CD0D919307C4}"/>
              </a:ext>
            </a:extLst>
          </p:cNvPr>
          <p:cNvCxnSpPr/>
          <p:nvPr/>
        </p:nvCxnSpPr>
        <p:spPr>
          <a:xfrm>
            <a:off x="314944" y="2946948"/>
            <a:ext cx="493076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45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86453-A0E8-9B4B-AB0B-471B6D35E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1841" y="486176"/>
            <a:ext cx="6372410" cy="5885648"/>
          </a:xfrm>
        </p:spPr>
        <p:txBody>
          <a:bodyPr anchor="b"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Core Protocols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CB3C9-BC15-5242-821C-370C49E00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4" y="486176"/>
            <a:ext cx="4739912" cy="2275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B1CB7C-C65F-6F47-89AE-D774AD561B59}"/>
              </a:ext>
            </a:extLst>
          </p:cNvPr>
          <p:cNvSpPr txBox="1"/>
          <p:nvPr/>
        </p:nvSpPr>
        <p:spPr>
          <a:xfrm>
            <a:off x="342628" y="3062842"/>
            <a:ext cx="266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“From bits to information”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74F62D-F21E-544F-86E0-CD0D919307C4}"/>
              </a:ext>
            </a:extLst>
          </p:cNvPr>
          <p:cNvCxnSpPr/>
          <p:nvPr/>
        </p:nvCxnSpPr>
        <p:spPr>
          <a:xfrm>
            <a:off x="314944" y="2946948"/>
            <a:ext cx="493076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02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eometric shape digital wallpaper">
            <a:extLst>
              <a:ext uri="{FF2B5EF4-FFF2-40B4-BE49-F238E27FC236}">
                <a16:creationId xmlns:a16="http://schemas.microsoft.com/office/drawing/2014/main" id="{4D559958-44A7-7F46-947F-3C6667F80C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3" r="5916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60BB54-3EF7-6C45-8699-FE2E2FA9D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278" y="5684108"/>
            <a:ext cx="2148722" cy="1031386"/>
          </a:xfrm>
          <a:prstGeom prst="rect">
            <a:avLst/>
          </a:prstGeom>
        </p:spPr>
      </p:pic>
      <p:sp>
        <p:nvSpPr>
          <p:cNvPr id="10" name="Shape 345">
            <a:extLst>
              <a:ext uri="{FF2B5EF4-FFF2-40B4-BE49-F238E27FC236}">
                <a16:creationId xmlns:a16="http://schemas.microsoft.com/office/drawing/2014/main" id="{0D2B003F-318B-E44A-B74C-C0A7B761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66267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Data Encapsulation</a:t>
            </a:r>
            <a:endParaRPr b="1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7F628B-CD80-A346-85D1-ACC5C3F16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0812" y="739711"/>
            <a:ext cx="8706758" cy="581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1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eometric shape digital wallpaper">
            <a:extLst>
              <a:ext uri="{FF2B5EF4-FFF2-40B4-BE49-F238E27FC236}">
                <a16:creationId xmlns:a16="http://schemas.microsoft.com/office/drawing/2014/main" id="{50BFAE6D-8BBA-C744-9961-D709BFA5A8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3" r="5916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60BB54-3EF7-6C45-8699-FE2E2FA9D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278" y="5684108"/>
            <a:ext cx="2148722" cy="1031386"/>
          </a:xfrm>
          <a:prstGeom prst="rect">
            <a:avLst/>
          </a:prstGeom>
        </p:spPr>
      </p:pic>
      <p:sp>
        <p:nvSpPr>
          <p:cNvPr id="10" name="Shape 345">
            <a:extLst>
              <a:ext uri="{FF2B5EF4-FFF2-40B4-BE49-F238E27FC236}">
                <a16:creationId xmlns:a16="http://schemas.microsoft.com/office/drawing/2014/main" id="{0D2B003F-318B-E44A-B74C-C0A7B761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974"/>
            <a:ext cx="10515600" cy="86626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Ethernet, IP 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and TCP</a:t>
            </a:r>
            <a:endParaRPr b="1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59C240-22EC-AE40-AFFF-6B0E5FFED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504" y="164314"/>
            <a:ext cx="8586944" cy="655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geometric shape digital wallpaper">
            <a:extLst>
              <a:ext uri="{FF2B5EF4-FFF2-40B4-BE49-F238E27FC236}">
                <a16:creationId xmlns:a16="http://schemas.microsoft.com/office/drawing/2014/main" id="{F3581C3B-F0FB-E84B-814E-7088685FDA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3" r="5916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60BB54-3EF7-6C45-8699-FE2E2FA9D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278" y="5684108"/>
            <a:ext cx="2148722" cy="1031386"/>
          </a:xfrm>
          <a:prstGeom prst="rect">
            <a:avLst/>
          </a:prstGeom>
        </p:spPr>
      </p:pic>
      <p:sp>
        <p:nvSpPr>
          <p:cNvPr id="10" name="Shape 345">
            <a:extLst>
              <a:ext uri="{FF2B5EF4-FFF2-40B4-BE49-F238E27FC236}">
                <a16:creationId xmlns:a16="http://schemas.microsoft.com/office/drawing/2014/main" id="{0D2B003F-318B-E44A-B74C-C0A7B761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974"/>
            <a:ext cx="10515600" cy="86626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Three-way 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handshake</a:t>
            </a:r>
            <a:endParaRPr b="1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AF3149-9B0E-6447-85B5-78C645B9E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09" y="175054"/>
            <a:ext cx="7192167" cy="65078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5047A1-A734-944D-B0A0-0868B6FC7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54" y="6202411"/>
            <a:ext cx="70866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1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86453-A0E8-9B4B-AB0B-471B6D35E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1841" y="486176"/>
            <a:ext cx="6372410" cy="5885648"/>
          </a:xfrm>
        </p:spPr>
        <p:txBody>
          <a:bodyPr anchor="b"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CB3C9-BC15-5242-821C-370C49E00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4" y="486176"/>
            <a:ext cx="4739912" cy="2275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B1CB7C-C65F-6F47-89AE-D774AD561B59}"/>
              </a:ext>
            </a:extLst>
          </p:cNvPr>
          <p:cNvSpPr txBox="1"/>
          <p:nvPr/>
        </p:nvSpPr>
        <p:spPr>
          <a:xfrm>
            <a:off x="342628" y="3062842"/>
            <a:ext cx="266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“From bits to information”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74F62D-F21E-544F-86E0-CD0D919307C4}"/>
              </a:ext>
            </a:extLst>
          </p:cNvPr>
          <p:cNvCxnSpPr/>
          <p:nvPr/>
        </p:nvCxnSpPr>
        <p:spPr>
          <a:xfrm>
            <a:off x="314944" y="2946948"/>
            <a:ext cx="493076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87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eometric shape digital wallpaper">
            <a:extLst>
              <a:ext uri="{FF2B5EF4-FFF2-40B4-BE49-F238E27FC236}">
                <a16:creationId xmlns:a16="http://schemas.microsoft.com/office/drawing/2014/main" id="{2590CAC6-6812-2941-8A8E-92E2BAA9AA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3" r="5916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60BB54-3EF7-6C45-8699-FE2E2FA9D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278" y="5684108"/>
            <a:ext cx="2148722" cy="1031386"/>
          </a:xfrm>
          <a:prstGeom prst="rect">
            <a:avLst/>
          </a:prstGeom>
        </p:spPr>
      </p:pic>
      <p:sp>
        <p:nvSpPr>
          <p:cNvPr id="10" name="Shape 345">
            <a:extLst>
              <a:ext uri="{FF2B5EF4-FFF2-40B4-BE49-F238E27FC236}">
                <a16:creationId xmlns:a16="http://schemas.microsoft.com/office/drawing/2014/main" id="{0D2B003F-318B-E44A-B74C-C0A7B761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66267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ARP</a:t>
            </a:r>
            <a:endParaRPr b="1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4050CD-A4E4-7042-BA16-C0090E9EB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466" y="433133"/>
            <a:ext cx="9497909" cy="592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66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eometric shape digital wallpaper">
            <a:extLst>
              <a:ext uri="{FF2B5EF4-FFF2-40B4-BE49-F238E27FC236}">
                <a16:creationId xmlns:a16="http://schemas.microsoft.com/office/drawing/2014/main" id="{768933A0-6E9E-4B47-9EEC-776A17019B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3" r="5916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60BB54-3EF7-6C45-8699-FE2E2FA9D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278" y="5684108"/>
            <a:ext cx="2148722" cy="1031386"/>
          </a:xfrm>
          <a:prstGeom prst="rect">
            <a:avLst/>
          </a:prstGeom>
        </p:spPr>
      </p:pic>
      <p:sp>
        <p:nvSpPr>
          <p:cNvPr id="10" name="Shape 345">
            <a:extLst>
              <a:ext uri="{FF2B5EF4-FFF2-40B4-BE49-F238E27FC236}">
                <a16:creationId xmlns:a16="http://schemas.microsoft.com/office/drawing/2014/main" id="{0D2B003F-318B-E44A-B74C-C0A7B761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66267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ARP</a:t>
            </a:r>
            <a:endParaRPr b="1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0F1DA1-39DD-AF4F-8DF7-AA06A2129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401" y="197529"/>
            <a:ext cx="9108238" cy="6462941"/>
          </a:xfrm>
          <a:prstGeom prst="rect">
            <a:avLst/>
          </a:prstGeom>
        </p:spPr>
      </p:pic>
      <p:sp>
        <p:nvSpPr>
          <p:cNvPr id="6" name="Rectangle 5">
            <a:hlinkClick r:id="rId5"/>
            <a:extLst>
              <a:ext uri="{FF2B5EF4-FFF2-40B4-BE49-F238E27FC236}">
                <a16:creationId xmlns:a16="http://schemas.microsoft.com/office/drawing/2014/main" id="{A1B98BFB-2626-B440-A7C6-1123F865A215}"/>
              </a:ext>
            </a:extLst>
          </p:cNvPr>
          <p:cNvSpPr/>
          <p:nvPr/>
        </p:nvSpPr>
        <p:spPr>
          <a:xfrm>
            <a:off x="243079" y="6048192"/>
            <a:ext cx="1070498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ARP</a:t>
            </a:r>
          </a:p>
        </p:txBody>
      </p:sp>
    </p:spTree>
    <p:extLst>
      <p:ext uri="{BB962C8B-B14F-4D97-AF65-F5344CB8AC3E}">
        <p14:creationId xmlns:p14="http://schemas.microsoft.com/office/powerpoint/2010/main" val="281741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154</Words>
  <Application>Microsoft Macintosh PowerPoint</Application>
  <PresentationFormat>Widescreen</PresentationFormat>
  <Paragraphs>62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Network Forensics and Protocols</vt:lpstr>
      <vt:lpstr>Outline</vt:lpstr>
      <vt:lpstr>The Core Protocols</vt:lpstr>
      <vt:lpstr>Data Encapsulation</vt:lpstr>
      <vt:lpstr>Ethernet, IP  and TCP</vt:lpstr>
      <vt:lpstr>Three-way  handshake</vt:lpstr>
      <vt:lpstr>ARP</vt:lpstr>
      <vt:lpstr>ARP</vt:lpstr>
      <vt:lpstr>ARP</vt:lpstr>
      <vt:lpstr>SYN</vt:lpstr>
      <vt:lpstr>SYN</vt:lpstr>
      <vt:lpstr>SYN</vt:lpstr>
      <vt:lpstr>FTP</vt:lpstr>
      <vt:lpstr>FTP</vt:lpstr>
      <vt:lpstr>FTP</vt:lpstr>
      <vt:lpstr>FTP</vt:lpstr>
      <vt:lpstr>ICMP</vt:lpstr>
      <vt:lpstr>ICMP</vt:lpstr>
      <vt:lpstr>DNS</vt:lpstr>
      <vt:lpstr>DNS</vt:lpstr>
      <vt:lpstr>Port Scans</vt:lpstr>
      <vt:lpstr>Port Scans</vt:lpstr>
      <vt:lpstr>PowerPoint Presentation</vt:lpstr>
      <vt:lpstr>PowerPoint Presentation</vt:lpstr>
      <vt:lpstr>SYN Flood</vt:lpstr>
      <vt:lpstr>PowerPoint Presentation</vt:lpstr>
      <vt:lpstr>Application Layer</vt:lpstr>
      <vt:lpstr>PowerPoint Presentation</vt:lpstr>
      <vt:lpstr>Network Forensics and Protocols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Forensics and Protocols</dc:title>
  <dc:creator>Buchanan, Bill</dc:creator>
  <cp:lastModifiedBy>Buchanan, Bill</cp:lastModifiedBy>
  <cp:revision>4</cp:revision>
  <dcterms:created xsi:type="dcterms:W3CDTF">2020-05-03T17:50:05Z</dcterms:created>
  <dcterms:modified xsi:type="dcterms:W3CDTF">2020-07-21T16:26:33Z</dcterms:modified>
</cp:coreProperties>
</file>