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7" r:id="rId4"/>
    <p:sldId id="268" r:id="rId5"/>
    <p:sldId id="269" r:id="rId6"/>
    <p:sldId id="266" r:id="rId7"/>
    <p:sldId id="270" r:id="rId8"/>
    <p:sldId id="273" r:id="rId9"/>
    <p:sldId id="272" r:id="rId10"/>
    <p:sldId id="274" r:id="rId11"/>
    <p:sldId id="275" r:id="rId12"/>
    <p:sldId id="259" r:id="rId13"/>
    <p:sldId id="261" r:id="rId14"/>
    <p:sldId id="278" r:id="rId15"/>
    <p:sldId id="262" r:id="rId16"/>
    <p:sldId id="260" r:id="rId17"/>
    <p:sldId id="263" r:id="rId18"/>
    <p:sldId id="276" r:id="rId19"/>
    <p:sldId id="258" r:id="rId20"/>
    <p:sldId id="26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59"/>
    <p:restoredTop sz="86364"/>
  </p:normalViewPr>
  <p:slideViewPr>
    <p:cSldViewPr snapToGrid="0" snapToObjects="1">
      <p:cViewPr varScale="1">
        <p:scale>
          <a:sx n="98" d="100"/>
          <a:sy n="98" d="100"/>
        </p:scale>
        <p:origin x="208" y="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8777B-0D96-E849-A49E-CE62BEE51368}" type="datetimeFigureOut">
              <a:rPr lang="en-US" smtClean="0"/>
              <a:t>11/17/22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969B5-E43A-374C-897B-BE6519BCAFA0}" type="slidenum">
              <a:rPr lang="en-US" smtClean="0"/>
              <a:t>‹#›</a:t>
            </a:fld>
            <a:endParaRPr lang="en-US"/>
          </a:p>
        </p:txBody>
      </p:sp>
    </p:spTree>
    <p:extLst>
      <p:ext uri="{BB962C8B-B14F-4D97-AF65-F5344CB8AC3E}">
        <p14:creationId xmlns:p14="http://schemas.microsoft.com/office/powerpoint/2010/main" val="186825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924E-9320-FE47-A76E-3373DC6822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F20D77-D109-D94E-B413-4FE31055B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DC7E53D-3483-AF44-A8DA-FD33C14D5F51}"/>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59ADA228-9632-4449-9578-B1FFDAD76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B2BB3-392A-3946-86B9-844A8C8226C9}"/>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97469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5792-01E9-D84E-BF5E-25A0C321DD5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9A9E72-50C5-0740-A537-36B9B69537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772FDB-66E7-994E-98EF-9E8FEE1CDCA1}"/>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8E9676A7-A49D-3C48-9039-5D59B6770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3A39D-7415-EC40-8E7A-9FA39CA352C1}"/>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208579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5AFF9-5843-7E42-AFD8-3C7FC9C096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A52427-EDC0-964E-8413-BE97254B9D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902714-E8AE-474B-B6DC-18C89BB685CC}"/>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543CDFC1-A047-6A4C-9718-4F8718628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4577B-6C03-8740-ADBB-AFA96E44C301}"/>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44402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2464-0BE4-C547-AFF1-F1AF1F91257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91BFA1-E4C7-D040-AD5F-F74663F2A8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766200-3FCF-FE44-BC6A-614B8F03F75B}"/>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AA3B399A-CFEE-DC46-97F5-CC61D3102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D9667-F686-FE4C-8EA2-C4499C67E9B4}"/>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78795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4D4F-28BD-0F47-BD80-6B3C67BCD3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34EA65-4644-BB40-8AFA-1CFDE38B4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FD474D-6194-1349-852C-1F47B04FC61B}"/>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46403EC9-FC8A-874E-AB9D-9AF9E6C1D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50778-0EC6-1845-BD61-22FDBD2DAEB7}"/>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9611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7364-6C66-D34A-91CD-7BADBDD6BD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823A45-6239-6F4B-9ED1-24F7ED5C4B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35F1B0-805D-F84E-AE64-224E7C72896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B708FEE-BA56-9141-BCC0-F1ED928C8747}"/>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6" name="Footer Placeholder 5">
            <a:extLst>
              <a:ext uri="{FF2B5EF4-FFF2-40B4-BE49-F238E27FC236}">
                <a16:creationId xmlns:a16="http://schemas.microsoft.com/office/drawing/2014/main" id="{A8572D7C-1C4B-7645-984A-42B2A261B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8C69E-CE30-9840-A4A0-2307EB8279BE}"/>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75607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3990-53AA-B942-B642-9929D771BC6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C65F6E-E8C3-D340-B49F-D9ABD145B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EF56D21-719A-4448-8DBB-A2D0CDEDF7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6B08D9-C239-7842-A1B9-FC0570D28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121103-F738-B04C-958C-9EA169E1848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75C71FB-5608-1841-B81D-78D925290B5D}"/>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8" name="Footer Placeholder 7">
            <a:extLst>
              <a:ext uri="{FF2B5EF4-FFF2-40B4-BE49-F238E27FC236}">
                <a16:creationId xmlns:a16="http://schemas.microsoft.com/office/drawing/2014/main" id="{62F3C1E9-9D2C-3345-99AB-BC0093A701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A65C4-818A-A24E-A368-36467CCF8301}"/>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75085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4734-A520-0347-ADF7-9A125A5AF9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7888033-0910-FD4D-9132-103067B52BD0}"/>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4" name="Footer Placeholder 3">
            <a:extLst>
              <a:ext uri="{FF2B5EF4-FFF2-40B4-BE49-F238E27FC236}">
                <a16:creationId xmlns:a16="http://schemas.microsoft.com/office/drawing/2014/main" id="{440EED83-7B07-FF45-9162-D72E1F595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A505E-1D4F-DA46-A276-2711A76FBEC6}"/>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172193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99D3C-D333-284F-B987-76E0973587B8}"/>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3" name="Footer Placeholder 2">
            <a:extLst>
              <a:ext uri="{FF2B5EF4-FFF2-40B4-BE49-F238E27FC236}">
                <a16:creationId xmlns:a16="http://schemas.microsoft.com/office/drawing/2014/main" id="{05A6EF03-0F12-4B48-9B64-6132F90BC8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1E3C3E-36B6-054F-910E-BA492BD23A54}"/>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295650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1D91-BD63-5647-B15E-DEBC09E37F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A941944-3239-F34B-9980-ADE2F8BFA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16B9D5A-FDA8-2D45-B8AB-532AC416E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A88BAD-1598-614B-A603-644435054206}"/>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6" name="Footer Placeholder 5">
            <a:extLst>
              <a:ext uri="{FF2B5EF4-FFF2-40B4-BE49-F238E27FC236}">
                <a16:creationId xmlns:a16="http://schemas.microsoft.com/office/drawing/2014/main" id="{8277C32F-F486-8648-B989-95F67A3EA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2019A-454A-994E-8189-52B7B9AEEB1F}"/>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25765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0D20-5CCE-5242-B9C0-8F39CC6BD6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8890D0B-22B1-DD4A-8B99-8309A428AD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E51447-B884-A04C-8C07-F91F94D2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3BC4C3-AE1E-DD4B-A56B-8D4488667946}"/>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6" name="Footer Placeholder 5">
            <a:extLst>
              <a:ext uri="{FF2B5EF4-FFF2-40B4-BE49-F238E27FC236}">
                <a16:creationId xmlns:a16="http://schemas.microsoft.com/office/drawing/2014/main" id="{BB31869D-2C9F-EB4D-A7AE-0781580E1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C773B-2110-964F-9B09-EBE530E90D69}"/>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165346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B0F3C-078E-C740-B38A-4EDE0BCD8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5E0197-EB58-C841-966E-D449B1E1B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110B86-3C8B-244F-9C6B-F5F8DD6D9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ED205241-63DC-8642-B186-96C03C033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7E40E-549A-5F4E-A729-78BF1071B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38746-3CBF-794F-831B-E0BBAEDCCA73}" type="slidenum">
              <a:rPr lang="en-US" smtClean="0"/>
              <a:t>‹#›</a:t>
            </a:fld>
            <a:endParaRPr lang="en-US"/>
          </a:p>
        </p:txBody>
      </p:sp>
    </p:spTree>
    <p:extLst>
      <p:ext uri="{BB962C8B-B14F-4D97-AF65-F5344CB8AC3E}">
        <p14:creationId xmlns:p14="http://schemas.microsoft.com/office/powerpoint/2010/main" val="297249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Cyber and Intelligence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r>
              <a:rPr lang="en-US" dirty="0"/>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5759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9FDF5F0E-E248-214E-AF38-4421225B3E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Cybersecurity</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522029"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pPr marL="0" indent="0">
              <a:buNone/>
            </a:pPr>
            <a:r>
              <a:rPr lang="en-US" altLang="en-US" dirty="0"/>
              <a:t>NIST define NICE framework. Within this, they outlined seven core categories; 33 specialty areas; and 52 work roles, and then mapped these to 1,007 tasks, 374 skills, 630 knowledge areas, and 176 abilities. The categories were: </a:t>
            </a:r>
          </a:p>
          <a:p>
            <a:r>
              <a:rPr lang="en-US" altLang="en-US" dirty="0"/>
              <a:t>Securely Provision (SP); </a:t>
            </a:r>
          </a:p>
          <a:p>
            <a:r>
              <a:rPr lang="en-US" altLang="en-US" dirty="0"/>
              <a:t>Operate and Maintain (OM); </a:t>
            </a:r>
          </a:p>
          <a:p>
            <a:r>
              <a:rPr lang="en-US" altLang="en-US" dirty="0"/>
              <a:t>Oversee and Govern (OV); </a:t>
            </a:r>
          </a:p>
          <a:p>
            <a:r>
              <a:rPr lang="en-US" altLang="en-US" dirty="0"/>
              <a:t>Protect and Defend (PR); </a:t>
            </a:r>
          </a:p>
          <a:p>
            <a:r>
              <a:rPr lang="en-US" altLang="en-US" dirty="0"/>
              <a:t>Analyze (AN); </a:t>
            </a:r>
          </a:p>
          <a:p>
            <a:r>
              <a:rPr lang="en-US" altLang="en-US" dirty="0"/>
              <a:t>Collect and Operate (CO); and</a:t>
            </a:r>
          </a:p>
          <a:p>
            <a:r>
              <a:rPr lang="en-US" altLang="en-US" dirty="0"/>
              <a:t>Investigate (IN).</a:t>
            </a:r>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401562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Intelligence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5140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134BCD75-AD1C-6844-80C1-EFF8CEE856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Intelligence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489371"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pPr marL="0" indent="0">
              <a:buNone/>
            </a:pPr>
            <a:r>
              <a:rPr lang="en-US" altLang="en-US" dirty="0"/>
              <a:t>Industry 4.0 brings: physical systems, IoT, Cloud Computing and Cognitive computing.</a:t>
            </a:r>
          </a:p>
          <a:p>
            <a:pPr marL="0" indent="0">
              <a:buNone/>
            </a:pPr>
            <a:endParaRPr lang="en-US" altLang="en-US" dirty="0"/>
          </a:p>
          <a:p>
            <a:pPr marL="0" indent="0">
              <a:buNone/>
            </a:pPr>
            <a:r>
              <a:rPr lang="en-US" altLang="en-US" dirty="0"/>
              <a:t>Neisser defines: </a:t>
            </a:r>
          </a:p>
          <a:p>
            <a:r>
              <a:rPr lang="en-US" altLang="en-US" dirty="0"/>
              <a:t>Individuals differ from one another in their ability to understand complex ideas, to adapt effectively to the environment, to learn from experience, to engage in various forms of reasoning, and to overcome obstacles by taking thought.</a:t>
            </a:r>
          </a:p>
          <a:p>
            <a:r>
              <a:rPr lang="en-US" altLang="en-US" dirty="0"/>
              <a:t>Intelligence is a very general mental capability that, among other things, involves the ability to reason, plan, solve problems, think abstractly, comprehend complex ideas, learn quickly and learn from experience.</a:t>
            </a:r>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4497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2"/>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Types of intelligence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2"/>
            <a:ext cx="7489371" cy="466168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b="1" dirty="0"/>
              <a:t>Naturalist Intelligence (nature smart). </a:t>
            </a:r>
            <a:r>
              <a:rPr lang="en-US" altLang="en-US" dirty="0"/>
              <a:t>This involves the ability to discriminate between living things and their interaction with the natural world.</a:t>
            </a:r>
          </a:p>
          <a:p>
            <a:r>
              <a:rPr lang="en-US" altLang="en-US" b="1" dirty="0"/>
              <a:t>Musical Intelligence (sound smart). </a:t>
            </a:r>
            <a:r>
              <a:rPr lang="en-US" altLang="en-US" dirty="0"/>
              <a:t>This involves the ability to understand pitch, rhythm, and tone, especially focused on the ability to create, </a:t>
            </a:r>
            <a:r>
              <a:rPr lang="en-US" altLang="en-US" dirty="0" err="1"/>
              <a:t>analyse</a:t>
            </a:r>
            <a:r>
              <a:rPr lang="en-US" altLang="en-US" dirty="0"/>
              <a:t> and reproduce music, such as in stimulating emotions around music.</a:t>
            </a:r>
          </a:p>
          <a:p>
            <a:r>
              <a:rPr lang="en-US" altLang="en-US" b="1" dirty="0"/>
              <a:t>Logical-Mathematical Intelligence (number/reasoning smart). </a:t>
            </a:r>
            <a:r>
              <a:rPr lang="en-US" altLang="en-US" dirty="0"/>
              <a:t>This involves the ability to calculate, hypothesize, and quantify using mathematical operations. Key skills are to: abstract; define reasoned approaches; and to apply inductive and deductive thinking methods.</a:t>
            </a:r>
          </a:p>
          <a:p>
            <a:r>
              <a:rPr lang="en-US" altLang="en-US" b="1" dirty="0"/>
              <a:t>Existential Intelligence (life smart). </a:t>
            </a:r>
            <a:r>
              <a:rPr lang="en-US" altLang="en-US" dirty="0"/>
              <a:t>This involves the ability to search for deep meanings to life, such as why we exist, and why we must die.</a:t>
            </a:r>
          </a:p>
          <a:p>
            <a:r>
              <a:rPr lang="en-US" altLang="en-US" b="1" dirty="0"/>
              <a:t>Inter-personal Intelligence (people smart). </a:t>
            </a:r>
            <a:r>
              <a:rPr lang="en-US" altLang="en-US" dirty="0"/>
              <a:t>This involves the ability to understand other people using both verbal and non-verbal communications. Those with the best abilities for this are typically strong communicators and can understand the feelings and motivations of others.</a:t>
            </a:r>
          </a:p>
          <a:p>
            <a:endParaRPr lang="en-US" altLang="en-US" dirty="0"/>
          </a:p>
          <a:p>
            <a:endParaRPr lang="en-US" altLang="en-US" dirty="0"/>
          </a:p>
          <a:p>
            <a:endParaRPr lang="en-US" dirty="0"/>
          </a:p>
        </p:txBody>
      </p:sp>
      <p:pic>
        <p:nvPicPr>
          <p:cNvPr id="5" name="Picture 2" descr="women's blue denim jeans">
            <a:extLst>
              <a:ext uri="{FF2B5EF4-FFF2-40B4-BE49-F238E27FC236}">
                <a16:creationId xmlns:a16="http://schemas.microsoft.com/office/drawing/2014/main" id="{483427D4-54F1-CB48-8D8E-FBB643E14F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91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CDB167FC-FE3E-9645-A9A5-785DE3946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Types of intelligence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2771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b="1" dirty="0"/>
              <a:t>Intra-personal Intelligence (self smart). </a:t>
            </a:r>
            <a:r>
              <a:rPr lang="en-US" altLang="en-US" dirty="0"/>
              <a:t>This involves the ability to understand yourself, and how you relate to others.</a:t>
            </a:r>
          </a:p>
          <a:p>
            <a:r>
              <a:rPr lang="en-US" altLang="en-US" b="1" dirty="0"/>
              <a:t>Bodily-Kinesthetic Intelligence (body smart). </a:t>
            </a:r>
            <a:r>
              <a:rPr lang="en-US" altLang="en-US" dirty="0"/>
              <a:t>This involves the ability to move, manipulation or influence physical objectives, normally with the use of physical body movements. Athletes typically have good levels of this type of intelligence, but it might also involve those who are expert in computer games.</a:t>
            </a:r>
          </a:p>
          <a:p>
            <a:r>
              <a:rPr lang="en-US" altLang="en-US" b="1" dirty="0"/>
              <a:t>Linguistic Intelligence (word smart). </a:t>
            </a:r>
            <a:r>
              <a:rPr lang="en-US" altLang="en-US" dirty="0"/>
              <a:t>This involves the ability to create and manipulate language in order to express and define meaning. Great writers and public speakers often have this ability.</a:t>
            </a:r>
          </a:p>
          <a:p>
            <a:r>
              <a:rPr lang="en-US" altLang="en-US" b="1" dirty="0"/>
              <a:t>Spatial Intelligence (picture smart). </a:t>
            </a:r>
            <a:r>
              <a:rPr lang="en-US" altLang="en-US" dirty="0"/>
              <a:t>This involves the ability to abstract into three dimensions. Architects normally have good abilities in this area, such as where they are able to abstract 2D drawings into a 3D space.</a:t>
            </a:r>
          </a:p>
          <a:p>
            <a:endParaRPr lang="en-US" altLang="en-US" dirty="0"/>
          </a:p>
          <a:p>
            <a:endParaRPr lang="en-US" altLang="en-US" dirty="0"/>
          </a:p>
          <a:p>
            <a:endParaRPr lang="en-US" dirty="0"/>
          </a:p>
        </p:txBody>
      </p:sp>
    </p:spTree>
    <p:extLst>
      <p:ext uri="{BB962C8B-B14F-4D97-AF65-F5344CB8AC3E}">
        <p14:creationId xmlns:p14="http://schemas.microsoft.com/office/powerpoint/2010/main" val="120283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AF146057-E2FC-4647-BC03-995B84BFB0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522029"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endParaRPr lang="en-US" altLang="en-US" dirty="0"/>
          </a:p>
          <a:p>
            <a:r>
              <a:rPr lang="en-US" altLang="en-US" dirty="0"/>
              <a:t>Learning. Humans adapt to changing situations, and generally quickly learn tasks. Unfortunately, once these tasks have been learnt, this can often lead to boredom if they are repeated repetitively.</a:t>
            </a:r>
          </a:p>
          <a:p>
            <a:r>
              <a:rPr lang="en-US" altLang="en-US" dirty="0"/>
              <a:t>Strategy. Humans are excellent at taking complex tasks and splitting them into smaller, less complex, tasks. Then, knowing the outcome, they can implement these in the required way, but can make changes depending on conditions.</a:t>
            </a:r>
          </a:p>
          <a:p>
            <a:r>
              <a:rPr lang="en-US" altLang="en-US" dirty="0"/>
              <a:t>Enterprise. Computers, as they are programmed at the present, are an excellent business tool. They generally allow for better decision making, but, at present, they cannot initiate new events.</a:t>
            </a:r>
          </a:p>
          <a:p>
            <a:r>
              <a:rPr lang="en-US" altLang="en-US" dirty="0"/>
              <a:t>Creativity. As with enterprise, humans are generally more creative than computers. This is likely to change over the coming years as they could programmed with the aid of psychologists, musicians, and artists, and will could include elements which are pleasing to the human senses.</a:t>
            </a:r>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385372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9A23C09B-6DB6-0340-8D8E-2B78070018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pic>
        <p:nvPicPr>
          <p:cNvPr id="3" name="Picture 2" descr="A screenshot of a cell phone&#10;&#10;Description automatically generated">
            <a:extLst>
              <a:ext uri="{FF2B5EF4-FFF2-40B4-BE49-F238E27FC236}">
                <a16:creationId xmlns:a16="http://schemas.microsoft.com/office/drawing/2014/main" id="{2397CF29-156A-6540-821E-19A531871A5D}"/>
              </a:ext>
            </a:extLst>
          </p:cNvPr>
          <p:cNvPicPr>
            <a:picLocks noChangeAspect="1"/>
          </p:cNvPicPr>
          <p:nvPr/>
        </p:nvPicPr>
        <p:blipFill>
          <a:blip r:embed="rId4"/>
          <a:stretch>
            <a:fillRect/>
          </a:stretch>
        </p:blipFill>
        <p:spPr>
          <a:xfrm>
            <a:off x="239436" y="866268"/>
            <a:ext cx="8316035" cy="5322262"/>
          </a:xfrm>
          <a:prstGeom prst="rect">
            <a:avLst/>
          </a:prstGeom>
        </p:spPr>
      </p:pic>
    </p:spTree>
    <p:extLst>
      <p:ext uri="{BB962C8B-B14F-4D97-AF65-F5344CB8AC3E}">
        <p14:creationId xmlns:p14="http://schemas.microsoft.com/office/powerpoint/2010/main" val="143780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omen's blue denim jeans">
            <a:extLst>
              <a:ext uri="{FF2B5EF4-FFF2-40B4-BE49-F238E27FC236}">
                <a16:creationId xmlns:a16="http://schemas.microsoft.com/office/drawing/2014/main" id="{34C1126A-CCB1-DC45-95AB-8EDF317855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normAutofit fontScale="90000"/>
          </a:bodyPr>
          <a:lstStyle/>
          <a:p>
            <a:r>
              <a:rPr lang="en-US" b="1" dirty="0">
                <a:solidFill>
                  <a:srgbClr val="C00000"/>
                </a:solidFill>
              </a:rPr>
              <a:t>Humans v </a:t>
            </a:r>
            <a:br>
              <a:rPr lang="en-US" b="1" dirty="0">
                <a:solidFill>
                  <a:srgbClr val="C00000"/>
                </a:solidFill>
              </a:rPr>
            </a:br>
            <a:r>
              <a:rPr lang="en-US" b="1" dirty="0">
                <a:solidFill>
                  <a:srgbClr val="C00000"/>
                </a:solidFill>
              </a:rPr>
              <a:t>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250371" y="1795477"/>
            <a:ext cx="8116507" cy="492001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b="1" dirty="0"/>
              <a:t>Spatial</a:t>
            </a:r>
            <a:r>
              <a:rPr lang="en-US" altLang="en-US" dirty="0"/>
              <a:t>. This is the ability to differentiate between two- and three- dimensional objects. Computers, even running powerful image processing software, often have difficulty in differentiating between two-dimensional objects and three-dimensional ones. Humans, though, find this easy, but can be tricked by optical illusions, where a two-dimensional object is actually a three-dimensional object. The objects in left-hand side of figure are a mixture of a  two-dimensional and three-dimensional object. Humans can quickly determine objects which are defined in 2D and which in 3D. </a:t>
            </a:r>
          </a:p>
          <a:p>
            <a:r>
              <a:rPr lang="en-US" altLang="en-US" b="1" dirty="0"/>
              <a:t>Perception</a:t>
            </a:r>
            <a:r>
              <a:rPr lang="en-US" altLang="en-US" dirty="0"/>
              <a:t>. This is the skill of identifying simple shapes from complex ones. For example, humans can quickly look at a picture and determine the repeated sequences, shapes, and so on. For example, look at the picture on the right-hand side of figure and determine how many triangles it contains? It is relatively easy for a human to determine this, as they have good perception skills. This is because the human brain can easily find simple shapes from complex ones. But, imagine writing a computer program which would determine all of the triangles in an object, then modifying it so it finds other shapes, such as squares, hexagons, and so on?</a:t>
            </a:r>
          </a:p>
          <a:p>
            <a:r>
              <a:rPr lang="en-US" altLang="en-US" b="1" dirty="0"/>
              <a:t>Memory</a:t>
            </a:r>
            <a:r>
              <a:rPr lang="en-US" altLang="en-US" dirty="0"/>
              <a:t>. This is the skill of memorizing and recalling objects which do not have any logical connection. Humans have an amazing capacity for recalling objects, typically by linking objects, and from one to the next. Computers can implement this with a linked-list approach, but it becomes almost impossible to manage when the number of objects becomes large.</a:t>
            </a:r>
          </a:p>
          <a:p>
            <a:endParaRPr lang="en-US" dirty="0"/>
          </a:p>
        </p:txBody>
      </p:sp>
      <p:pic>
        <p:nvPicPr>
          <p:cNvPr id="3" name="Picture 2" descr="A picture containing building, window&#10;&#10;Description automatically generated">
            <a:extLst>
              <a:ext uri="{FF2B5EF4-FFF2-40B4-BE49-F238E27FC236}">
                <a16:creationId xmlns:a16="http://schemas.microsoft.com/office/drawing/2014/main" id="{4F5D38D4-37BD-2A45-9502-43C58701DCCD}"/>
              </a:ext>
            </a:extLst>
          </p:cNvPr>
          <p:cNvPicPr>
            <a:picLocks noChangeAspect="1"/>
          </p:cNvPicPr>
          <p:nvPr/>
        </p:nvPicPr>
        <p:blipFill>
          <a:blip r:embed="rId4"/>
          <a:stretch>
            <a:fillRect/>
          </a:stretch>
        </p:blipFill>
        <p:spPr>
          <a:xfrm>
            <a:off x="3805211" y="142506"/>
            <a:ext cx="4310090" cy="1874377"/>
          </a:xfrm>
          <a:prstGeom prst="rect">
            <a:avLst/>
          </a:prstGeom>
        </p:spPr>
      </p:pic>
    </p:spTree>
    <p:extLst>
      <p:ext uri="{BB962C8B-B14F-4D97-AF65-F5344CB8AC3E}">
        <p14:creationId xmlns:p14="http://schemas.microsoft.com/office/powerpoint/2010/main" val="9258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E7D013DD-1701-334A-A6B8-7CF65A07A4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032171"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sz="3800" dirty="0"/>
          </a:p>
          <a:p>
            <a:r>
              <a:rPr lang="en-US" altLang="en-US" sz="3800" b="1" dirty="0"/>
              <a:t>Numerical</a:t>
            </a:r>
            <a:r>
              <a:rPr lang="en-US" altLang="en-US" sz="3800" dirty="0"/>
              <a:t>. Most humans can manipulate numbers in various ways. Humans are by no-way as fast as computers, but humans can often simply complex calculations, either by approximating, or by eliminating terms which have little effect on the final answer. For example, we may have a tasks to find the approximate area for a room that is 6.9 </a:t>
            </a:r>
            <a:r>
              <a:rPr lang="en-US" altLang="en-US" sz="3800" dirty="0" err="1"/>
              <a:t>metres</a:t>
            </a:r>
            <a:r>
              <a:rPr lang="en-US" altLang="en-US" sz="3800" dirty="0"/>
              <a:t> and 9.1 meters? Many humans just approximate this to 7 times 9, and find the answer of 63 meters squared. </a:t>
            </a:r>
          </a:p>
          <a:p>
            <a:r>
              <a:rPr lang="en-US" altLang="en-US" sz="3800" b="1" dirty="0"/>
              <a:t>Verbal</a:t>
            </a:r>
            <a:r>
              <a:rPr lang="en-US" altLang="en-US" sz="3800" dirty="0"/>
              <a:t>.  This involves the comprehension of language, and while there has been great advances in the way that machines are able to process speech, they are often still weaker than humans in extracting meaning.</a:t>
            </a:r>
          </a:p>
          <a:p>
            <a:r>
              <a:rPr lang="en-US" altLang="en-US" sz="3800" b="1" dirty="0"/>
              <a:t>Lexical</a:t>
            </a:r>
            <a:r>
              <a:rPr lang="en-US" altLang="en-US" sz="3800" dirty="0"/>
              <a:t>. This is a manipulation of vocabulary. Machines can generally </a:t>
            </a:r>
            <a:r>
              <a:rPr lang="en-US" altLang="en-US" sz="3800" dirty="0" err="1"/>
              <a:t>analyse</a:t>
            </a:r>
            <a:r>
              <a:rPr lang="en-US" altLang="en-US" sz="3800" dirty="0"/>
              <a:t> the lexical structure of written work, but they often still struggle to create  their own lexical structures, and which lack interest or even meaning. They are thus generally good at spotting spelling mistakes and at grammar checking.</a:t>
            </a:r>
          </a:p>
          <a:p>
            <a:r>
              <a:rPr lang="en-US" altLang="en-US" sz="3800" b="1" dirty="0"/>
              <a:t>Reasoning</a:t>
            </a:r>
            <a:r>
              <a:rPr lang="en-US" altLang="en-US" sz="3800" dirty="0"/>
              <a:t>. This is induction and deduction. Humans can often deduce things when they are not given a complete set of information.</a:t>
            </a:r>
          </a:p>
          <a:p>
            <a:endParaRPr lang="en-US" dirty="0"/>
          </a:p>
        </p:txBody>
      </p:sp>
    </p:spTree>
    <p:extLst>
      <p:ext uri="{BB962C8B-B14F-4D97-AF65-F5344CB8AC3E}">
        <p14:creationId xmlns:p14="http://schemas.microsoft.com/office/powerpoint/2010/main" val="385419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omen's blue denim jeans">
            <a:extLst>
              <a:ext uri="{FF2B5EF4-FFF2-40B4-BE49-F238E27FC236}">
                <a16:creationId xmlns:a16="http://schemas.microsoft.com/office/drawing/2014/main" id="{E3B1CA84-75E4-314F-B61B-351606DB92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pic>
        <p:nvPicPr>
          <p:cNvPr id="3" name="Picture 2" descr="A screenshot of a cell phone&#10;&#10;Description automatically generated">
            <a:extLst>
              <a:ext uri="{FF2B5EF4-FFF2-40B4-BE49-F238E27FC236}">
                <a16:creationId xmlns:a16="http://schemas.microsoft.com/office/drawing/2014/main" id="{766E4E91-769E-9D47-B2A7-9141261E832D}"/>
              </a:ext>
            </a:extLst>
          </p:cNvPr>
          <p:cNvPicPr>
            <a:picLocks noChangeAspect="1"/>
          </p:cNvPicPr>
          <p:nvPr/>
        </p:nvPicPr>
        <p:blipFill>
          <a:blip r:embed="rId4"/>
          <a:stretch>
            <a:fillRect/>
          </a:stretch>
        </p:blipFill>
        <p:spPr>
          <a:xfrm>
            <a:off x="109205" y="866267"/>
            <a:ext cx="8519169" cy="5849227"/>
          </a:xfrm>
          <a:prstGeom prst="rect">
            <a:avLst/>
          </a:prstGeom>
        </p:spPr>
      </p:pic>
    </p:spTree>
    <p:extLst>
      <p:ext uri="{BB962C8B-B14F-4D97-AF65-F5344CB8AC3E}">
        <p14:creationId xmlns:p14="http://schemas.microsoft.com/office/powerpoint/2010/main" val="354851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women's blue denim jeans">
            <a:extLst>
              <a:ext uri="{FF2B5EF4-FFF2-40B4-BE49-F238E27FC236}">
                <a16:creationId xmlns:a16="http://schemas.microsoft.com/office/drawing/2014/main" id="{0348EC72-A251-4041-BEA6-C4FDDA1B12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a:solidFill>
                  <a:srgbClr val="C00000"/>
                </a:solidFill>
              </a:rPr>
              <a:t>Outline</a:t>
            </a:r>
            <a:endParaRPr lang="en-US"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1954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dirty="0"/>
              <a:t>Understanding job roles in cybersecurity.</a:t>
            </a:r>
          </a:p>
          <a:p>
            <a:r>
              <a:rPr lang="en-US" altLang="en-US" dirty="0"/>
              <a:t>Understand what intelligence is.</a:t>
            </a:r>
          </a:p>
          <a:p>
            <a:r>
              <a:rPr lang="en-US" altLang="en-US" dirty="0"/>
              <a:t>Heuristics and decision making.</a:t>
            </a:r>
          </a:p>
          <a:p>
            <a:r>
              <a:rPr lang="en-US" altLang="en-US" dirty="0"/>
              <a:t>Types of intelligence.</a:t>
            </a:r>
          </a:p>
          <a:p>
            <a:r>
              <a:rPr lang="en-US" altLang="en-US" dirty="0"/>
              <a:t>Differences between human and machine intelligence.</a:t>
            </a:r>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239258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59D1D4AA-BD9E-8643-B8EE-56C8D6F0CE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53907"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Cybercrime Motivations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636329"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endParaRPr lang="en-US" altLang="en-US" dirty="0"/>
          </a:p>
          <a:p>
            <a:r>
              <a:rPr lang="en-US" altLang="en-US" dirty="0"/>
              <a:t>Entertainment. This is basically the thrill of performing an attack.</a:t>
            </a:r>
          </a:p>
          <a:p>
            <a:r>
              <a:rPr lang="en-US" altLang="en-US" dirty="0"/>
              <a:t>Hacktivists. This relates to those who are motivated by political, religious, and social causes. </a:t>
            </a:r>
          </a:p>
          <a:p>
            <a:r>
              <a:rPr lang="en-US" altLang="en-US" dirty="0"/>
              <a:t>Financial gain. This relates to those attackers who are motivated by financial gain. </a:t>
            </a:r>
          </a:p>
          <a:p>
            <a:r>
              <a:rPr lang="en-US" altLang="en-US" dirty="0"/>
              <a:t>Spying. This relates to the stealing of information from others, typically in the form of Intellectual Property (IP).</a:t>
            </a:r>
          </a:p>
          <a:p>
            <a:r>
              <a:rPr lang="en-US" altLang="en-US" dirty="0"/>
              <a:t>Revenge. This relates to those who have motivations around revenge, such as a disgruntled employee/customer, or who might be someone who has been humiliated in the past.</a:t>
            </a:r>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294626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Cyber and Intelligence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745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2"/>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Outline</a:t>
            </a:r>
            <a:endParaRPr b="1" dirty="0">
              <a:solidFill>
                <a:srgbClr val="C00000"/>
              </a:solidFill>
            </a:endParaRPr>
          </a:p>
        </p:txBody>
      </p:sp>
      <p:pic>
        <p:nvPicPr>
          <p:cNvPr id="5" name="Picture 4" descr="A picture containing drawing, cup&#10;&#10;Description automatically generated">
            <a:extLst>
              <a:ext uri="{FF2B5EF4-FFF2-40B4-BE49-F238E27FC236}">
                <a16:creationId xmlns:a16="http://schemas.microsoft.com/office/drawing/2014/main" id="{FFB7BBA0-E7E9-C743-BA38-DBFF262FB882}"/>
              </a:ext>
            </a:extLst>
          </p:cNvPr>
          <p:cNvPicPr>
            <a:picLocks noChangeAspect="1"/>
          </p:cNvPicPr>
          <p:nvPr/>
        </p:nvPicPr>
        <p:blipFill>
          <a:blip r:embed="rId3"/>
          <a:stretch>
            <a:fillRect/>
          </a:stretch>
        </p:blipFill>
        <p:spPr>
          <a:xfrm>
            <a:off x="660412" y="1657061"/>
            <a:ext cx="1240971" cy="1802363"/>
          </a:xfrm>
          <a:prstGeom prst="rect">
            <a:avLst/>
          </a:prstGeom>
        </p:spPr>
      </p:pic>
      <p:cxnSp>
        <p:nvCxnSpPr>
          <p:cNvPr id="7" name="Straight Connector 6">
            <a:extLst>
              <a:ext uri="{FF2B5EF4-FFF2-40B4-BE49-F238E27FC236}">
                <a16:creationId xmlns:a16="http://schemas.microsoft.com/office/drawing/2014/main" id="{6590A953-61DD-2643-8D05-EBB5EFFA661A}"/>
              </a:ext>
            </a:extLst>
          </p:cNvPr>
          <p:cNvCxnSpPr/>
          <p:nvPr/>
        </p:nvCxnSpPr>
        <p:spPr>
          <a:xfrm>
            <a:off x="6493327" y="866266"/>
            <a:ext cx="0" cy="4342547"/>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1" name="Graphic 10" descr="Internet">
            <a:extLst>
              <a:ext uri="{FF2B5EF4-FFF2-40B4-BE49-F238E27FC236}">
                <a16:creationId xmlns:a16="http://schemas.microsoft.com/office/drawing/2014/main" id="{330DFB2E-C4F6-FB40-840C-1C84D502E2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412" y="1600083"/>
            <a:ext cx="1828917" cy="1828917"/>
          </a:xfrm>
          <a:prstGeom prst="rect">
            <a:avLst/>
          </a:prstGeom>
        </p:spPr>
      </p:pic>
      <p:sp>
        <p:nvSpPr>
          <p:cNvPr id="14" name="TextBox 13">
            <a:extLst>
              <a:ext uri="{FF2B5EF4-FFF2-40B4-BE49-F238E27FC236}">
                <a16:creationId xmlns:a16="http://schemas.microsoft.com/office/drawing/2014/main" id="{D4DB83A5-8C9A-9E43-9138-352F50128F01}"/>
              </a:ext>
            </a:extLst>
          </p:cNvPr>
          <p:cNvSpPr txBox="1"/>
          <p:nvPr/>
        </p:nvSpPr>
        <p:spPr>
          <a:xfrm>
            <a:off x="-97937" y="3749412"/>
            <a:ext cx="2205091" cy="461665"/>
          </a:xfrm>
          <a:prstGeom prst="rect">
            <a:avLst/>
          </a:prstGeom>
          <a:noFill/>
        </p:spPr>
        <p:txBody>
          <a:bodyPr wrap="none" rtlCol="0">
            <a:spAutoFit/>
          </a:bodyPr>
          <a:lstStyle/>
          <a:p>
            <a:r>
              <a:rPr lang="en-US" sz="2400" b="1" dirty="0"/>
              <a:t>Analogue world</a:t>
            </a:r>
          </a:p>
        </p:txBody>
      </p:sp>
      <p:sp>
        <p:nvSpPr>
          <p:cNvPr id="15" name="TextBox 14">
            <a:extLst>
              <a:ext uri="{FF2B5EF4-FFF2-40B4-BE49-F238E27FC236}">
                <a16:creationId xmlns:a16="http://schemas.microsoft.com/office/drawing/2014/main" id="{6A5E8BD1-BA5C-AB4D-9205-6E730473CC5B}"/>
              </a:ext>
            </a:extLst>
          </p:cNvPr>
          <p:cNvSpPr txBox="1"/>
          <p:nvPr/>
        </p:nvSpPr>
        <p:spPr>
          <a:xfrm>
            <a:off x="6879767" y="3459424"/>
            <a:ext cx="1817357" cy="461665"/>
          </a:xfrm>
          <a:prstGeom prst="rect">
            <a:avLst/>
          </a:prstGeom>
          <a:noFill/>
        </p:spPr>
        <p:txBody>
          <a:bodyPr wrap="none" rtlCol="0">
            <a:spAutoFit/>
          </a:bodyPr>
          <a:lstStyle/>
          <a:p>
            <a:r>
              <a:rPr lang="en-US" sz="2400" b="1" dirty="0"/>
              <a:t>Digital world</a:t>
            </a:r>
          </a:p>
        </p:txBody>
      </p:sp>
      <p:sp>
        <p:nvSpPr>
          <p:cNvPr id="16" name="Rectangle 15">
            <a:extLst>
              <a:ext uri="{FF2B5EF4-FFF2-40B4-BE49-F238E27FC236}">
                <a16:creationId xmlns:a16="http://schemas.microsoft.com/office/drawing/2014/main" id="{B4839F26-3B49-2F4F-9DCA-37D2382B1CDC}"/>
              </a:ext>
            </a:extLst>
          </p:cNvPr>
          <p:cNvSpPr/>
          <p:nvPr/>
        </p:nvSpPr>
        <p:spPr>
          <a:xfrm>
            <a:off x="4147454" y="1600083"/>
            <a:ext cx="1681843" cy="14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DAC (Digital to Analogue) Convertor</a:t>
            </a:r>
          </a:p>
        </p:txBody>
      </p:sp>
      <p:sp>
        <p:nvSpPr>
          <p:cNvPr id="17" name="Rectangle 16">
            <a:extLst>
              <a:ext uri="{FF2B5EF4-FFF2-40B4-BE49-F238E27FC236}">
                <a16:creationId xmlns:a16="http://schemas.microsoft.com/office/drawing/2014/main" id="{8E174932-53B9-B54E-8050-0A7C3821F863}"/>
              </a:ext>
            </a:extLst>
          </p:cNvPr>
          <p:cNvSpPr/>
          <p:nvPr/>
        </p:nvSpPr>
        <p:spPr>
          <a:xfrm>
            <a:off x="4147453" y="3459425"/>
            <a:ext cx="1681843" cy="14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 (Analogue to Digital) Convertor</a:t>
            </a:r>
          </a:p>
        </p:txBody>
      </p:sp>
      <p:cxnSp>
        <p:nvCxnSpPr>
          <p:cNvPr id="19" name="Straight Arrow Connector 18">
            <a:extLst>
              <a:ext uri="{FF2B5EF4-FFF2-40B4-BE49-F238E27FC236}">
                <a16:creationId xmlns:a16="http://schemas.microsoft.com/office/drawing/2014/main" id="{8931E40B-F22B-7846-B295-40F682F1ACA5}"/>
              </a:ext>
            </a:extLst>
          </p:cNvPr>
          <p:cNvCxnSpPr>
            <a:cxnSpLocks/>
            <a:endCxn id="17" idx="1"/>
          </p:cNvCxnSpPr>
          <p:nvPr/>
        </p:nvCxnSpPr>
        <p:spPr>
          <a:xfrm>
            <a:off x="3420833" y="4178153"/>
            <a:ext cx="72662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D1DFBD0-CA6D-7944-A1D7-9ABE3215D4C3}"/>
              </a:ext>
            </a:extLst>
          </p:cNvPr>
          <p:cNvCxnSpPr>
            <a:endCxn id="16" idx="3"/>
          </p:cNvCxnSpPr>
          <p:nvPr/>
        </p:nvCxnSpPr>
        <p:spPr>
          <a:xfrm flipH="1">
            <a:off x="5829297" y="2318811"/>
            <a:ext cx="1164774"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755DBC5-8583-C94B-B48D-278EABB67B16}"/>
              </a:ext>
            </a:extLst>
          </p:cNvPr>
          <p:cNvSpPr txBox="1"/>
          <p:nvPr/>
        </p:nvSpPr>
        <p:spPr>
          <a:xfrm>
            <a:off x="7039735" y="4022216"/>
            <a:ext cx="2298077" cy="830997"/>
          </a:xfrm>
          <a:prstGeom prst="rect">
            <a:avLst/>
          </a:prstGeom>
          <a:noFill/>
        </p:spPr>
        <p:txBody>
          <a:bodyPr wrap="square" rtlCol="0">
            <a:spAutoFit/>
          </a:bodyPr>
          <a:lstStyle/>
          <a:p>
            <a:r>
              <a:rPr lang="en-US" sz="2400" dirty="0"/>
              <a:t>1010101..</a:t>
            </a:r>
          </a:p>
          <a:p>
            <a:r>
              <a:rPr lang="en-US" sz="2400" dirty="0"/>
              <a:t>0010</a:t>
            </a:r>
          </a:p>
        </p:txBody>
      </p:sp>
      <p:sp>
        <p:nvSpPr>
          <p:cNvPr id="25" name="Rectangle 24">
            <a:extLst>
              <a:ext uri="{FF2B5EF4-FFF2-40B4-BE49-F238E27FC236}">
                <a16:creationId xmlns:a16="http://schemas.microsoft.com/office/drawing/2014/main" id="{12375F22-AA79-1946-9455-C59B46CC1A6F}"/>
              </a:ext>
            </a:extLst>
          </p:cNvPr>
          <p:cNvSpPr/>
          <p:nvPr/>
        </p:nvSpPr>
        <p:spPr>
          <a:xfrm>
            <a:off x="2347231" y="3767702"/>
            <a:ext cx="1147082" cy="101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Sensors</a:t>
            </a:r>
          </a:p>
        </p:txBody>
      </p:sp>
      <p:sp>
        <p:nvSpPr>
          <p:cNvPr id="27" name="Rectangle 26">
            <a:extLst>
              <a:ext uri="{FF2B5EF4-FFF2-40B4-BE49-F238E27FC236}">
                <a16:creationId xmlns:a16="http://schemas.microsoft.com/office/drawing/2014/main" id="{DEAA019C-26CE-714F-9496-720DE61FE06B}"/>
              </a:ext>
            </a:extLst>
          </p:cNvPr>
          <p:cNvSpPr/>
          <p:nvPr/>
        </p:nvSpPr>
        <p:spPr>
          <a:xfrm>
            <a:off x="2409145" y="1752870"/>
            <a:ext cx="1147082" cy="101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Actuators</a:t>
            </a:r>
          </a:p>
          <a:p>
            <a:pPr algn="ctr"/>
            <a:r>
              <a:rPr lang="en-US" dirty="0"/>
              <a:t>(Motor)</a:t>
            </a:r>
          </a:p>
        </p:txBody>
      </p:sp>
      <p:cxnSp>
        <p:nvCxnSpPr>
          <p:cNvPr id="28" name="Straight Arrow Connector 27">
            <a:extLst>
              <a:ext uri="{FF2B5EF4-FFF2-40B4-BE49-F238E27FC236}">
                <a16:creationId xmlns:a16="http://schemas.microsoft.com/office/drawing/2014/main" id="{99A36C6D-5C5E-D44C-8649-9CFCDDEC11BF}"/>
              </a:ext>
            </a:extLst>
          </p:cNvPr>
          <p:cNvCxnSpPr>
            <a:cxnSpLocks/>
          </p:cNvCxnSpPr>
          <p:nvPr/>
        </p:nvCxnSpPr>
        <p:spPr>
          <a:xfrm flipH="1">
            <a:off x="3556227" y="2162845"/>
            <a:ext cx="619804"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237E3B-7F02-C74F-B454-53F41420AB93}"/>
              </a:ext>
            </a:extLst>
          </p:cNvPr>
          <p:cNvCxnSpPr>
            <a:cxnSpLocks/>
            <a:stCxn id="17" idx="3"/>
          </p:cNvCxnSpPr>
          <p:nvPr/>
        </p:nvCxnSpPr>
        <p:spPr>
          <a:xfrm flipV="1">
            <a:off x="5829296" y="4178153"/>
            <a:ext cx="105047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3DF6D7B-66C9-324C-964B-6F92E09CE6C3}"/>
              </a:ext>
            </a:extLst>
          </p:cNvPr>
          <p:cNvSpPr txBox="1"/>
          <p:nvPr/>
        </p:nvSpPr>
        <p:spPr>
          <a:xfrm>
            <a:off x="373768" y="4211077"/>
            <a:ext cx="2298077" cy="830997"/>
          </a:xfrm>
          <a:prstGeom prst="rect">
            <a:avLst/>
          </a:prstGeom>
          <a:noFill/>
        </p:spPr>
        <p:txBody>
          <a:bodyPr wrap="square" rtlCol="0">
            <a:spAutoFit/>
          </a:bodyPr>
          <a:lstStyle/>
          <a:p>
            <a:r>
              <a:rPr lang="en-US" sz="2400" dirty="0"/>
              <a:t>Light, heat, movement</a:t>
            </a:r>
          </a:p>
        </p:txBody>
      </p:sp>
      <p:pic>
        <p:nvPicPr>
          <p:cNvPr id="23" name="Picture 2" descr="women's blue denim jeans">
            <a:extLst>
              <a:ext uri="{FF2B5EF4-FFF2-40B4-BE49-F238E27FC236}">
                <a16:creationId xmlns:a16="http://schemas.microsoft.com/office/drawing/2014/main" id="{71982A6D-1CE6-374F-ADEF-EDFEF401509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34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2"/>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Outline</a:t>
            </a:r>
            <a:endParaRPr b="1" dirty="0">
              <a:solidFill>
                <a:srgbClr val="C00000"/>
              </a:solidFill>
            </a:endParaRPr>
          </a:p>
        </p:txBody>
      </p:sp>
      <p:sp>
        <p:nvSpPr>
          <p:cNvPr id="2" name="Rectangle 1">
            <a:extLst>
              <a:ext uri="{FF2B5EF4-FFF2-40B4-BE49-F238E27FC236}">
                <a16:creationId xmlns:a16="http://schemas.microsoft.com/office/drawing/2014/main" id="{346ACA6C-0BFC-244C-886B-A810203083CE}"/>
              </a:ext>
            </a:extLst>
          </p:cNvPr>
          <p:cNvSpPr/>
          <p:nvPr/>
        </p:nvSpPr>
        <p:spPr>
          <a:xfrm>
            <a:off x="250966" y="3135937"/>
            <a:ext cx="1698172"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1.0</a:t>
            </a:r>
          </a:p>
          <a:p>
            <a:pPr algn="ctr"/>
            <a:r>
              <a:rPr lang="en-US" b="1" dirty="0"/>
              <a:t>Mechanization</a:t>
            </a:r>
          </a:p>
          <a:p>
            <a:pPr algn="ctr"/>
            <a:r>
              <a:rPr lang="en-US" dirty="0"/>
              <a:t>(1760-1820)</a:t>
            </a:r>
          </a:p>
        </p:txBody>
      </p:sp>
      <p:sp>
        <p:nvSpPr>
          <p:cNvPr id="23" name="Rectangle 22">
            <a:extLst>
              <a:ext uri="{FF2B5EF4-FFF2-40B4-BE49-F238E27FC236}">
                <a16:creationId xmlns:a16="http://schemas.microsoft.com/office/drawing/2014/main" id="{20D4B591-067C-3E45-8E3F-BD029B6D8D70}"/>
              </a:ext>
            </a:extLst>
          </p:cNvPr>
          <p:cNvSpPr/>
          <p:nvPr/>
        </p:nvSpPr>
        <p:spPr>
          <a:xfrm>
            <a:off x="2281153" y="2515451"/>
            <a:ext cx="1698172" cy="222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2.0</a:t>
            </a:r>
          </a:p>
          <a:p>
            <a:pPr algn="ctr"/>
            <a:r>
              <a:rPr lang="en-US" b="1" dirty="0"/>
              <a:t>Electrification</a:t>
            </a:r>
          </a:p>
          <a:p>
            <a:pPr algn="ctr"/>
            <a:r>
              <a:rPr lang="en-US" dirty="0"/>
              <a:t>(1870-1914)</a:t>
            </a:r>
          </a:p>
        </p:txBody>
      </p:sp>
      <p:sp>
        <p:nvSpPr>
          <p:cNvPr id="24" name="Rectangle 23">
            <a:extLst>
              <a:ext uri="{FF2B5EF4-FFF2-40B4-BE49-F238E27FC236}">
                <a16:creationId xmlns:a16="http://schemas.microsoft.com/office/drawing/2014/main" id="{AE99BCDA-512B-FB4A-9FCD-2ACF32C4F191}"/>
              </a:ext>
            </a:extLst>
          </p:cNvPr>
          <p:cNvSpPr/>
          <p:nvPr/>
        </p:nvSpPr>
        <p:spPr>
          <a:xfrm>
            <a:off x="4327669" y="1780666"/>
            <a:ext cx="1698172" cy="295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3.0</a:t>
            </a:r>
          </a:p>
          <a:p>
            <a:pPr algn="ctr"/>
            <a:r>
              <a:rPr lang="en-US" b="1" dirty="0"/>
              <a:t>Automation</a:t>
            </a:r>
          </a:p>
          <a:p>
            <a:pPr algn="ctr"/>
            <a:r>
              <a:rPr lang="en-US" dirty="0"/>
              <a:t>(20th Century)</a:t>
            </a:r>
          </a:p>
        </p:txBody>
      </p:sp>
      <p:sp>
        <p:nvSpPr>
          <p:cNvPr id="26" name="Rectangle 25">
            <a:extLst>
              <a:ext uri="{FF2B5EF4-FFF2-40B4-BE49-F238E27FC236}">
                <a16:creationId xmlns:a16="http://schemas.microsoft.com/office/drawing/2014/main" id="{884F82E6-20D8-DB41-8551-D7DAD80243FE}"/>
              </a:ext>
            </a:extLst>
          </p:cNvPr>
          <p:cNvSpPr/>
          <p:nvPr/>
        </p:nvSpPr>
        <p:spPr>
          <a:xfrm>
            <a:off x="6439501" y="866267"/>
            <a:ext cx="1698172" cy="3907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4.0</a:t>
            </a:r>
          </a:p>
          <a:p>
            <a:pPr algn="ctr"/>
            <a:r>
              <a:rPr lang="en-US" b="1" dirty="0"/>
              <a:t>Digitization</a:t>
            </a:r>
          </a:p>
          <a:p>
            <a:pPr algn="ctr"/>
            <a:r>
              <a:rPr lang="en-US" dirty="0"/>
              <a:t>(21st Century)</a:t>
            </a:r>
          </a:p>
        </p:txBody>
      </p:sp>
      <p:sp>
        <p:nvSpPr>
          <p:cNvPr id="29" name="TextBox 28">
            <a:extLst>
              <a:ext uri="{FF2B5EF4-FFF2-40B4-BE49-F238E27FC236}">
                <a16:creationId xmlns:a16="http://schemas.microsoft.com/office/drawing/2014/main" id="{7637E0A4-22D9-CB40-802F-B93A99E32532}"/>
              </a:ext>
            </a:extLst>
          </p:cNvPr>
          <p:cNvSpPr txBox="1"/>
          <p:nvPr/>
        </p:nvSpPr>
        <p:spPr>
          <a:xfrm>
            <a:off x="0" y="4975546"/>
            <a:ext cx="2298077" cy="1200329"/>
          </a:xfrm>
          <a:prstGeom prst="rect">
            <a:avLst/>
          </a:prstGeom>
          <a:noFill/>
        </p:spPr>
        <p:txBody>
          <a:bodyPr wrap="square" rtlCol="0">
            <a:spAutoFit/>
          </a:bodyPr>
          <a:lstStyle/>
          <a:p>
            <a:r>
              <a:rPr lang="en-US" sz="2400" dirty="0"/>
              <a:t>Steam-power or water-powered engines</a:t>
            </a:r>
          </a:p>
        </p:txBody>
      </p:sp>
      <p:sp>
        <p:nvSpPr>
          <p:cNvPr id="30" name="TextBox 29">
            <a:extLst>
              <a:ext uri="{FF2B5EF4-FFF2-40B4-BE49-F238E27FC236}">
                <a16:creationId xmlns:a16="http://schemas.microsoft.com/office/drawing/2014/main" id="{A0E39BF5-84E2-AE4B-84B7-1F56AE5EC5C5}"/>
              </a:ext>
            </a:extLst>
          </p:cNvPr>
          <p:cNvSpPr txBox="1"/>
          <p:nvPr/>
        </p:nvSpPr>
        <p:spPr>
          <a:xfrm>
            <a:off x="2346469" y="4975546"/>
            <a:ext cx="2298077" cy="1200329"/>
          </a:xfrm>
          <a:prstGeom prst="rect">
            <a:avLst/>
          </a:prstGeom>
          <a:noFill/>
        </p:spPr>
        <p:txBody>
          <a:bodyPr wrap="square" rtlCol="0">
            <a:spAutoFit/>
          </a:bodyPr>
          <a:lstStyle/>
          <a:p>
            <a:r>
              <a:rPr lang="en-US" sz="2400" dirty="0"/>
              <a:t>Railways, factories, </a:t>
            </a:r>
          </a:p>
          <a:p>
            <a:r>
              <a:rPr lang="en-US" sz="2400" dirty="0"/>
              <a:t>telegram</a:t>
            </a:r>
          </a:p>
        </p:txBody>
      </p:sp>
      <p:sp>
        <p:nvSpPr>
          <p:cNvPr id="31" name="TextBox 30">
            <a:extLst>
              <a:ext uri="{FF2B5EF4-FFF2-40B4-BE49-F238E27FC236}">
                <a16:creationId xmlns:a16="http://schemas.microsoft.com/office/drawing/2014/main" id="{D2455447-75E8-324B-8E39-A0A5C11A69B1}"/>
              </a:ext>
            </a:extLst>
          </p:cNvPr>
          <p:cNvSpPr txBox="1"/>
          <p:nvPr/>
        </p:nvSpPr>
        <p:spPr>
          <a:xfrm>
            <a:off x="4338861" y="4975545"/>
            <a:ext cx="2298077" cy="1569660"/>
          </a:xfrm>
          <a:prstGeom prst="rect">
            <a:avLst/>
          </a:prstGeom>
          <a:noFill/>
        </p:spPr>
        <p:txBody>
          <a:bodyPr wrap="square" rtlCol="0">
            <a:spAutoFit/>
          </a:bodyPr>
          <a:lstStyle/>
          <a:p>
            <a:r>
              <a:rPr lang="en-US" sz="2400" dirty="0"/>
              <a:t>Electronics,</a:t>
            </a:r>
          </a:p>
          <a:p>
            <a:r>
              <a:rPr lang="en-US" sz="2400" dirty="0"/>
              <a:t>Electrical generator, CPU,  Internet, Web</a:t>
            </a:r>
          </a:p>
        </p:txBody>
      </p:sp>
      <p:sp>
        <p:nvSpPr>
          <p:cNvPr id="33" name="TextBox 32">
            <a:extLst>
              <a:ext uri="{FF2B5EF4-FFF2-40B4-BE49-F238E27FC236}">
                <a16:creationId xmlns:a16="http://schemas.microsoft.com/office/drawing/2014/main" id="{879B4932-F4C3-D548-8AEB-FCF314BD2AC0}"/>
              </a:ext>
            </a:extLst>
          </p:cNvPr>
          <p:cNvSpPr txBox="1"/>
          <p:nvPr/>
        </p:nvSpPr>
        <p:spPr>
          <a:xfrm>
            <a:off x="6331253" y="4962956"/>
            <a:ext cx="2590188" cy="830997"/>
          </a:xfrm>
          <a:prstGeom prst="rect">
            <a:avLst/>
          </a:prstGeom>
          <a:noFill/>
        </p:spPr>
        <p:txBody>
          <a:bodyPr wrap="square" rtlCol="0">
            <a:spAutoFit/>
          </a:bodyPr>
          <a:lstStyle/>
          <a:p>
            <a:r>
              <a:rPr lang="en-US" sz="2400" dirty="0"/>
              <a:t>Virtualization, AI, </a:t>
            </a:r>
            <a:r>
              <a:rPr lang="en-US" sz="2400" dirty="0" err="1"/>
              <a:t>Cyberphysical</a:t>
            </a:r>
            <a:r>
              <a:rPr lang="en-US" sz="2400" dirty="0"/>
              <a:t>, IoT</a:t>
            </a:r>
          </a:p>
        </p:txBody>
      </p:sp>
      <p:pic>
        <p:nvPicPr>
          <p:cNvPr id="12" name="Picture 2" descr="women's blue denim jeans">
            <a:extLst>
              <a:ext uri="{FF2B5EF4-FFF2-40B4-BE49-F238E27FC236}">
                <a16:creationId xmlns:a16="http://schemas.microsoft.com/office/drawing/2014/main" id="{71299943-D58A-FD41-9FC6-8B12C9BE87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0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omen's blue denim jeans">
            <a:extLst>
              <a:ext uri="{FF2B5EF4-FFF2-40B4-BE49-F238E27FC236}">
                <a16:creationId xmlns:a16="http://schemas.microsoft.com/office/drawing/2014/main" id="{8F7CD677-824F-CD4E-B054-D667FF25AA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Outline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7506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dirty="0"/>
              <a:t>RFC 791. Defines the format of IP packets (IPv4)</a:t>
            </a:r>
          </a:p>
          <a:p>
            <a:r>
              <a:rPr lang="en-US" altLang="en-US" dirty="0"/>
              <a:t>RFC 793. Defines TCP (Transport Control Protocol), which provides the foundation of the virtually all of the traffic that exists on the Internet.</a:t>
            </a:r>
          </a:p>
          <a:p>
            <a:endParaRPr lang="en-US" altLang="en-US" dirty="0"/>
          </a:p>
          <a:p>
            <a:endParaRPr lang="en-US" altLang="en-US" dirty="0"/>
          </a:p>
          <a:p>
            <a:endParaRPr lang="en-US" altLang="en-US" dirty="0"/>
          </a:p>
          <a:p>
            <a:endParaRPr lang="en-US" altLang="en-US" dirty="0"/>
          </a:p>
          <a:p>
            <a:endParaRPr lang="en-US" dirty="0"/>
          </a:p>
        </p:txBody>
      </p:sp>
      <p:pic>
        <p:nvPicPr>
          <p:cNvPr id="3" name="Picture 2" descr="A screenshot of a cell phone&#10;&#10;Description automatically generated">
            <a:extLst>
              <a:ext uri="{FF2B5EF4-FFF2-40B4-BE49-F238E27FC236}">
                <a16:creationId xmlns:a16="http://schemas.microsoft.com/office/drawing/2014/main" id="{7F4803F5-9229-F641-A100-5AC69AC8DB88}"/>
              </a:ext>
            </a:extLst>
          </p:cNvPr>
          <p:cNvPicPr>
            <a:picLocks noChangeAspect="1"/>
          </p:cNvPicPr>
          <p:nvPr/>
        </p:nvPicPr>
        <p:blipFill>
          <a:blip r:embed="rId4"/>
          <a:stretch>
            <a:fillRect/>
          </a:stretch>
        </p:blipFill>
        <p:spPr>
          <a:xfrm>
            <a:off x="1762939" y="2941780"/>
            <a:ext cx="5211700" cy="3916220"/>
          </a:xfrm>
          <a:prstGeom prst="rect">
            <a:avLst/>
          </a:prstGeom>
        </p:spPr>
      </p:pic>
    </p:spTree>
    <p:extLst>
      <p:ext uri="{BB962C8B-B14F-4D97-AF65-F5344CB8AC3E}">
        <p14:creationId xmlns:p14="http://schemas.microsoft.com/office/powerpoint/2010/main" val="158276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Industry 4.0</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1012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4EF18F0B-20AB-E740-AD7B-78A69B1ECE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6vs and 6Cs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5546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pPr marL="0" indent="0">
              <a:buNone/>
            </a:pPr>
            <a:r>
              <a:rPr lang="en-US" altLang="en-US" dirty="0"/>
              <a:t>Industry 4.0 brings:</a:t>
            </a:r>
          </a:p>
          <a:p>
            <a:r>
              <a:rPr lang="en-US" altLang="en-US" dirty="0"/>
              <a:t>6 Cs: </a:t>
            </a:r>
            <a:r>
              <a:rPr lang="en-US" altLang="en-US" b="1" dirty="0"/>
              <a:t>Connection</a:t>
            </a:r>
            <a:r>
              <a:rPr lang="en-US" altLang="en-US" dirty="0"/>
              <a:t> (sensor and networks); </a:t>
            </a:r>
            <a:r>
              <a:rPr lang="en-US" altLang="en-US" b="1" dirty="0"/>
              <a:t>Cloud</a:t>
            </a:r>
            <a:r>
              <a:rPr lang="en-US" altLang="en-US" dirty="0"/>
              <a:t> (computing and data on demand); </a:t>
            </a:r>
            <a:r>
              <a:rPr lang="en-US" altLang="en-US" b="1" dirty="0"/>
              <a:t>Cyber</a:t>
            </a:r>
            <a:r>
              <a:rPr lang="en-US" altLang="en-US" dirty="0"/>
              <a:t> (model and memory); </a:t>
            </a:r>
            <a:r>
              <a:rPr lang="en-US" altLang="en-US" b="1" dirty="0"/>
              <a:t>Content/context </a:t>
            </a:r>
            <a:r>
              <a:rPr lang="en-US" altLang="en-US" dirty="0"/>
              <a:t>(meaning and correlation); </a:t>
            </a:r>
            <a:r>
              <a:rPr lang="en-US" altLang="en-US" b="1" dirty="0"/>
              <a:t>Community</a:t>
            </a:r>
            <a:r>
              <a:rPr lang="en-US" altLang="en-US" dirty="0"/>
              <a:t> (sharing and collaboration); and </a:t>
            </a:r>
            <a:r>
              <a:rPr lang="en-US" altLang="en-US" b="1" dirty="0"/>
              <a:t>Customization</a:t>
            </a:r>
            <a:r>
              <a:rPr lang="en-US" altLang="en-US" dirty="0"/>
              <a:t> (personalization and value). </a:t>
            </a:r>
          </a:p>
          <a:p>
            <a:r>
              <a:rPr lang="en-US" altLang="en-US" dirty="0"/>
              <a:t>6 Vs: </a:t>
            </a:r>
            <a:r>
              <a:rPr lang="en-US" altLang="en-US" b="1" dirty="0"/>
              <a:t>Volume</a:t>
            </a:r>
            <a:r>
              <a:rPr lang="en-US" altLang="en-US" dirty="0"/>
              <a:t>; </a:t>
            </a:r>
            <a:r>
              <a:rPr lang="en-US" altLang="en-US" b="1" dirty="0"/>
              <a:t>Velocity</a:t>
            </a:r>
            <a:r>
              <a:rPr lang="en-US" altLang="en-US" dirty="0"/>
              <a:t>; </a:t>
            </a:r>
            <a:r>
              <a:rPr lang="en-US" altLang="en-US" b="1" dirty="0"/>
              <a:t>Variety</a:t>
            </a:r>
            <a:r>
              <a:rPr lang="en-US" altLang="en-US" dirty="0"/>
              <a:t>; </a:t>
            </a:r>
            <a:r>
              <a:rPr lang="en-US" altLang="en-US" b="1" dirty="0"/>
              <a:t>Variability</a:t>
            </a:r>
            <a:r>
              <a:rPr lang="en-US" altLang="en-US" dirty="0"/>
              <a:t>; </a:t>
            </a:r>
            <a:r>
              <a:rPr lang="en-US" altLang="en-US" b="1" dirty="0"/>
              <a:t>Veracity</a:t>
            </a:r>
            <a:r>
              <a:rPr lang="en-US" altLang="en-US" dirty="0"/>
              <a:t>; and </a:t>
            </a:r>
            <a:r>
              <a:rPr lang="en-US" altLang="en-US" b="1" dirty="0"/>
              <a:t>Value</a:t>
            </a:r>
            <a:r>
              <a:rPr lang="en-US" altLang="en-US" dirty="0"/>
              <a:t>.</a:t>
            </a:r>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361219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Cybersecurity</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3693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24940729-B75D-FB40-978E-9D98F7ADBC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Cybersecurity</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70164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pPr marL="0" indent="0">
              <a:buNone/>
            </a:pPr>
            <a:r>
              <a:rPr lang="en-US" altLang="en-US" dirty="0"/>
              <a:t>NIST define Cybersecurity as:</a:t>
            </a:r>
          </a:p>
          <a:p>
            <a:r>
              <a:rPr lang="en-US" altLang="en-US" dirty="0"/>
              <a:t>Prevention of damage to, protection of, and restoration of computers, electronic communications systems, electronic communications services, wire communication, and electronic communication, including information contained therein, to ensure its availability, integrity, authentication, confidentiality, and non-repudiation.</a:t>
            </a:r>
          </a:p>
          <a:p>
            <a:endParaRPr lang="en-US" altLang="en-US" dirty="0"/>
          </a:p>
          <a:p>
            <a:pPr marL="0" indent="0">
              <a:buNone/>
            </a:pPr>
            <a:r>
              <a:rPr lang="en-US" altLang="en-US" dirty="0"/>
              <a:t>and information security as:</a:t>
            </a:r>
          </a:p>
          <a:p>
            <a:r>
              <a:rPr lang="en-US" altLang="en-US" dirty="0"/>
              <a:t>the protection of information and information systems from unauthorized access… to provide confidentiality, integrity, and availability.</a:t>
            </a:r>
          </a:p>
          <a:p>
            <a:pPr marL="0" indent="0">
              <a:buNone/>
            </a:pP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404139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3889</TotalTime>
  <Words>1624</Words>
  <Application>Microsoft Macintosh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Cyber and Intelligence</vt:lpstr>
      <vt:lpstr>Outline</vt:lpstr>
      <vt:lpstr>Outline</vt:lpstr>
      <vt:lpstr>Outline</vt:lpstr>
      <vt:lpstr>Outline</vt:lpstr>
      <vt:lpstr>Industry 4.0</vt:lpstr>
      <vt:lpstr>6vs and 6Cs</vt:lpstr>
      <vt:lpstr>Cybersecurity</vt:lpstr>
      <vt:lpstr>Cybersecurity</vt:lpstr>
      <vt:lpstr>Cybersecurity</vt:lpstr>
      <vt:lpstr>Intelligence</vt:lpstr>
      <vt:lpstr>Intelligence</vt:lpstr>
      <vt:lpstr>Types of intelligence</vt:lpstr>
      <vt:lpstr>Types of intelligence</vt:lpstr>
      <vt:lpstr>Humans v Computers</vt:lpstr>
      <vt:lpstr>Humans v Computers</vt:lpstr>
      <vt:lpstr>Humans v  Computers</vt:lpstr>
      <vt:lpstr>Humans v Computers</vt:lpstr>
      <vt:lpstr>Humans v Computers</vt:lpstr>
      <vt:lpstr>Cybercrime Motivations</vt:lpstr>
      <vt:lpstr>Cyber and Intelligence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12 March Cyber &amp; Data: Threat Awareness. 15 April Cyber &amp; Data: Open Source Intelligence using   Python.  22 April Cyber &amp; Data: Splunk Analytics and Visualisation.  23/24 Apr Cyber &amp; Data: Incident Response Planning for   Managers.  29 April Cyber &amp; Data: Incident Response Planning for   Managers.  6 May Cyber &amp; Data: Cybersecurity and Machine Learning.  13/14 May Cyber &amp; Data: Incident Response Planning for   Managers.  27 May Cyber &amp; Data: Managing Cyber Risk.  3 June Cyber &amp; Data: Introduction to Blockchain.  4 June Cyber &amp; Data: Cyber Incident Response: Playbooks.  9 June Cyber &amp; Data: Auditing Digital Forensic Reports.  10 June Cyber &amp; Data: Introduction to Threat Hunting.  17 June Cyber &amp; Data: Security Analysis and Visualisation with   Elastic.  24 June Cyber &amp; Data: Tenable and Vulnerability Management.  1/2 July Cyber &amp; Data: Incident Response Planning for   Managers.  8  July Cyber &amp; Data: Applying Threat Intelligence.</dc:title>
  <dc:creator>Buchanan, Bill</dc:creator>
  <cp:lastModifiedBy>Buchanan, Bill</cp:lastModifiedBy>
  <cp:revision>27</cp:revision>
  <dcterms:created xsi:type="dcterms:W3CDTF">2020-02-19T21:41:42Z</dcterms:created>
  <dcterms:modified xsi:type="dcterms:W3CDTF">2022-11-17T06:04:30Z</dcterms:modified>
</cp:coreProperties>
</file>